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258" r:id="rId2"/>
    <p:sldId id="353" r:id="rId3"/>
    <p:sldId id="285" r:id="rId4"/>
    <p:sldId id="284" r:id="rId5"/>
    <p:sldId id="364" r:id="rId6"/>
    <p:sldId id="301" r:id="rId7"/>
    <p:sldId id="300" r:id="rId8"/>
    <p:sldId id="314" r:id="rId9"/>
    <p:sldId id="302" r:id="rId10"/>
    <p:sldId id="327" r:id="rId11"/>
    <p:sldId id="303" r:id="rId12"/>
    <p:sldId id="366" r:id="rId13"/>
    <p:sldId id="358" r:id="rId14"/>
    <p:sldId id="359" r:id="rId15"/>
    <p:sldId id="365" r:id="rId16"/>
    <p:sldId id="360" r:id="rId17"/>
    <p:sldId id="361" r:id="rId18"/>
    <p:sldId id="309" r:id="rId19"/>
    <p:sldId id="310" r:id="rId20"/>
    <p:sldId id="315" r:id="rId21"/>
    <p:sldId id="341" r:id="rId22"/>
    <p:sldId id="329" r:id="rId23"/>
    <p:sldId id="316" r:id="rId24"/>
    <p:sldId id="345" r:id="rId25"/>
    <p:sldId id="367" r:id="rId26"/>
    <p:sldId id="344" r:id="rId27"/>
    <p:sldId id="368" r:id="rId28"/>
    <p:sldId id="350" r:id="rId29"/>
    <p:sldId id="342" r:id="rId30"/>
    <p:sldId id="330" r:id="rId31"/>
    <p:sldId id="331" r:id="rId32"/>
    <p:sldId id="346" r:id="rId33"/>
    <p:sldId id="332" r:id="rId34"/>
    <p:sldId id="333" r:id="rId35"/>
    <p:sldId id="334" r:id="rId36"/>
    <p:sldId id="335" r:id="rId37"/>
    <p:sldId id="336" r:id="rId38"/>
    <p:sldId id="363" r:id="rId39"/>
    <p:sldId id="362" r:id="rId40"/>
    <p:sldId id="351" r:id="rId41"/>
    <p:sldId id="337" r:id="rId42"/>
    <p:sldId id="347" r:id="rId43"/>
    <p:sldId id="338" r:id="rId44"/>
    <p:sldId id="339" r:id="rId45"/>
    <p:sldId id="340" r:id="rId46"/>
    <p:sldId id="349" r:id="rId47"/>
    <p:sldId id="355" r:id="rId48"/>
    <p:sldId id="356" r:id="rId49"/>
    <p:sldId id="357" r:id="rId50"/>
    <p:sldId id="348" r:id="rId51"/>
    <p:sldId id="369" r:id="rId52"/>
    <p:sldId id="354" r:id="rId53"/>
  </p:sldIdLst>
  <p:sldSz cx="9144000" cy="6858000" type="screen4x3"/>
  <p:notesSz cx="6797675" cy="987425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66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7" autoAdjust="0"/>
    <p:restoredTop sz="89258" autoAdjust="0"/>
  </p:normalViewPr>
  <p:slideViewPr>
    <p:cSldViewPr>
      <p:cViewPr varScale="1">
        <p:scale>
          <a:sx n="118" d="100"/>
          <a:sy n="118" d="100"/>
        </p:scale>
        <p:origin x="-14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l" defTabSz="952759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759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l" defTabSz="952759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759">
              <a:defRPr sz="1300"/>
            </a:lvl1pPr>
          </a:lstStyle>
          <a:p>
            <a:pPr>
              <a:defRPr/>
            </a:pPr>
            <a:fld id="{C366FADB-1C52-4B7A-9CF5-1302278264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15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l" defTabSz="952759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759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l" defTabSz="952759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759">
              <a:defRPr sz="1300"/>
            </a:lvl1pPr>
          </a:lstStyle>
          <a:p>
            <a:pPr>
              <a:defRPr/>
            </a:pPr>
            <a:fld id="{A5D880D6-7B1C-4A0A-AC6B-2436CB4172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091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81F7BA-9E39-4E34-A597-DF7C2C901812}" type="slidenum">
              <a:rPr lang="en-GB" smtClean="0"/>
              <a:pPr eaLnBrk="1" hangingPunct="1"/>
              <a:t>1</a:t>
            </a:fld>
            <a:endParaRPr lang="en-GB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5473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ED63507-9E88-4E41-AF6D-4EA6F0641A63}" type="slidenum">
              <a:rPr lang="en-GB" smtClean="0"/>
              <a:pPr eaLnBrk="1" hangingPunct="1"/>
              <a:t>11</a:t>
            </a:fld>
            <a:endParaRPr lang="en-GB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199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ED63507-9E88-4E41-AF6D-4EA6F0641A63}" type="slidenum">
              <a:rPr lang="en-GB" smtClean="0"/>
              <a:pPr eaLnBrk="1" hangingPunct="1"/>
              <a:t>12</a:t>
            </a:fld>
            <a:endParaRPr lang="en-GB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1997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328A02-199B-40C5-A1AD-27D7C5E7E061}" type="slidenum">
              <a:rPr lang="en-GB" smtClean="0"/>
              <a:pPr eaLnBrk="1" hangingPunct="1"/>
              <a:t>13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54143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28977E-B006-417A-A3BE-D687D87D726A}" type="slidenum">
              <a:rPr lang="en-GB" smtClean="0"/>
              <a:pPr eaLnBrk="1" hangingPunct="1"/>
              <a:t>14</a:t>
            </a:fld>
            <a:endParaRPr lang="en-GB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4566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ED63507-9E88-4E41-AF6D-4EA6F0641A63}" type="slidenum">
              <a:rPr lang="en-GB" smtClean="0"/>
              <a:pPr eaLnBrk="1" hangingPunct="1"/>
              <a:t>15</a:t>
            </a:fld>
            <a:endParaRPr lang="en-GB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1997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28977E-B006-417A-A3BE-D687D87D726A}" type="slidenum">
              <a:rPr lang="en-GB" smtClean="0"/>
              <a:pPr eaLnBrk="1" hangingPunct="1"/>
              <a:t>16</a:t>
            </a:fld>
            <a:endParaRPr lang="en-GB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855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4C7E9D-267A-459B-BC7C-D940F63A8B4D}" type="slidenum">
              <a:rPr lang="en-GB" smtClean="0"/>
              <a:pPr eaLnBrk="1" hangingPunct="1"/>
              <a:t>17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60135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5DDE10-E445-4B4D-B1C3-2D0D5C7D6CF9}" type="slidenum">
              <a:rPr lang="en-GB" smtClean="0"/>
              <a:pPr eaLnBrk="1" hangingPunct="1"/>
              <a:t>18</a:t>
            </a:fld>
            <a:endParaRPr lang="en-GB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9820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D993F3-538C-431A-A865-41B026F9FED4}" type="slidenum">
              <a:rPr lang="en-GB" smtClean="0"/>
              <a:pPr eaLnBrk="1" hangingPunct="1"/>
              <a:t>19</a:t>
            </a:fld>
            <a:endParaRPr lang="en-GB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4518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3231AF-7D86-4684-93B3-2843E2DED242}" type="slidenum">
              <a:rPr lang="en-GB" smtClean="0"/>
              <a:pPr eaLnBrk="1" hangingPunct="1"/>
              <a:t>20</a:t>
            </a:fld>
            <a:endParaRPr lang="en-GB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926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86703A-A60B-4E37-BC98-A98B1C678EA9}" type="slidenum">
              <a:rPr lang="en-GB" smtClean="0"/>
              <a:pPr eaLnBrk="1" hangingPunct="1"/>
              <a:t>3</a:t>
            </a:fld>
            <a:endParaRPr lang="en-GB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7054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D880D6-7B1C-4A0A-AC6B-2436CB417281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528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D880D6-7B1C-4A0A-AC6B-2436CB417281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610995-040B-42C6-BD87-1BBCFCB46240}" type="slidenum">
              <a:rPr lang="en-GB" smtClean="0"/>
              <a:pPr eaLnBrk="1" hangingPunct="1"/>
              <a:t>23</a:t>
            </a:fld>
            <a:endParaRPr lang="en-GB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0285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D880D6-7B1C-4A0A-AC6B-2436CB417281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19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D880D6-7B1C-4A0A-AC6B-2436CB417281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19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3231AF-7D86-4684-93B3-2843E2DED242}" type="slidenum">
              <a:rPr lang="en-GB" smtClean="0"/>
              <a:pPr eaLnBrk="1" hangingPunct="1"/>
              <a:t>26</a:t>
            </a:fld>
            <a:endParaRPr lang="en-GB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376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3231AF-7D86-4684-93B3-2843E2DED242}" type="slidenum">
              <a:rPr lang="en-GB" smtClean="0"/>
              <a:pPr eaLnBrk="1" hangingPunct="1"/>
              <a:t>27</a:t>
            </a:fld>
            <a:endParaRPr lang="en-GB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376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3231AF-7D86-4684-93B3-2843E2DED242}" type="slidenum">
              <a:rPr lang="en-GB" smtClean="0"/>
              <a:pPr eaLnBrk="1" hangingPunct="1"/>
              <a:t>28</a:t>
            </a:fld>
            <a:endParaRPr lang="en-GB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4635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D880D6-7B1C-4A0A-AC6B-2436CB417281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684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86CFE0-83A9-4EFE-B213-D68EDF3EF3A6}" type="slidenum">
              <a:rPr lang="en-GB" smtClean="0"/>
              <a:pPr eaLnBrk="1" hangingPunct="1"/>
              <a:t>30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8965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DDC1D2-19DC-4BAA-8DB7-4276D326387C}" type="slidenum">
              <a:rPr lang="en-GB" smtClean="0"/>
              <a:pPr eaLnBrk="1" hangingPunct="1"/>
              <a:t>4</a:t>
            </a:fld>
            <a:endParaRPr lang="en-GB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5794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86CFE0-83A9-4EFE-B213-D68EDF3EF3A6}" type="slidenum">
              <a:rPr lang="en-GB" smtClean="0"/>
              <a:pPr eaLnBrk="1" hangingPunct="1"/>
              <a:t>31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1307155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D880D6-7B1C-4A0A-AC6B-2436CB417281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6105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eaLnBrk="1" hangingPunct="1"/>
            <a:fld id="{D89B326F-F9B4-4B69-8E70-CF725232E30E}" type="slidenum">
              <a:rPr lang="en-GB"/>
              <a:pPr eaLnBrk="1" hangingPunct="1"/>
              <a:t>33</a:t>
            </a:fld>
            <a:endParaRPr lang="en-GB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80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eaLnBrk="1" hangingPunct="1"/>
            <a:fld id="{BA983260-6B28-46FB-B69D-49DCB1616148}" type="slidenum">
              <a:rPr lang="en-GB"/>
              <a:pPr eaLnBrk="1" hangingPunct="1"/>
              <a:t>34</a:t>
            </a:fld>
            <a:endParaRPr lang="en-GB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46633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eaLnBrk="1" hangingPunct="1"/>
            <a:fld id="{A34B718D-2EEE-45EB-9FA4-52030CFB832F}" type="slidenum">
              <a:rPr lang="en-GB"/>
              <a:pPr eaLnBrk="1" hangingPunct="1"/>
              <a:t>35</a:t>
            </a:fld>
            <a:endParaRPr lang="en-GB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4849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eaLnBrk="1" hangingPunct="1"/>
            <a:fld id="{05EECA67-B822-44F6-BA20-5BC194F9C4DC}" type="slidenum">
              <a:rPr lang="en-GB"/>
              <a:pPr eaLnBrk="1" hangingPunct="1"/>
              <a:t>36</a:t>
            </a:fld>
            <a:endParaRPr lang="en-GB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0950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eaLnBrk="1" hangingPunct="1"/>
            <a:fld id="{CF383F61-7429-4F8E-BDAF-BEDDAAB0E24E}" type="slidenum">
              <a:rPr lang="en-GB"/>
              <a:pPr eaLnBrk="1" hangingPunct="1"/>
              <a:t>37</a:t>
            </a:fld>
            <a:endParaRPr lang="en-GB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4774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eaLnBrk="1" hangingPunct="1"/>
            <a:fld id="{CF383F61-7429-4F8E-BDAF-BEDDAAB0E24E}" type="slidenum">
              <a:rPr lang="en-GB"/>
              <a:pPr eaLnBrk="1" hangingPunct="1"/>
              <a:t>38</a:t>
            </a:fld>
            <a:endParaRPr lang="en-GB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4774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eaLnBrk="1" hangingPunct="1"/>
            <a:fld id="{CF383F61-7429-4F8E-BDAF-BEDDAAB0E24E}" type="slidenum">
              <a:rPr lang="en-GB"/>
              <a:pPr eaLnBrk="1" hangingPunct="1"/>
              <a:t>39</a:t>
            </a:fld>
            <a:endParaRPr lang="en-GB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47742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D880D6-7B1C-4A0A-AC6B-2436CB417281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34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DDC1D2-19DC-4BAA-8DB7-4276D326387C}" type="slidenum">
              <a:rPr lang="en-GB" smtClean="0"/>
              <a:pPr eaLnBrk="1" hangingPunct="1"/>
              <a:t>5</a:t>
            </a:fld>
            <a:endParaRPr lang="en-GB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57947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28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eaLnBrk="1" hangingPunct="1"/>
            <a:fld id="{B648B4C1-BA30-4DA6-B05D-76D63938BFAD}" type="slidenum">
              <a:rPr lang="en-GB"/>
              <a:pPr eaLnBrk="1" hangingPunct="1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796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28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eaLnBrk="1" hangingPunct="1"/>
            <a:fld id="{B648B4C1-BA30-4DA6-B05D-76D63938BFAD}" type="slidenum">
              <a:rPr lang="en-GB"/>
              <a:pPr eaLnBrk="1" hangingPunct="1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63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28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eaLnBrk="1" hangingPunct="1"/>
            <a:fld id="{3BD3F31B-E208-41E6-A3D5-1C824832C4C9}" type="slidenum">
              <a:rPr lang="en-GB"/>
              <a:pPr eaLnBrk="1" hangingPunct="1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458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eaLnBrk="1" hangingPunct="1"/>
            <a:fld id="{D69DAA05-3694-438A-B906-6963A67DD71C}" type="slidenum">
              <a:rPr lang="en-GB"/>
              <a:pPr eaLnBrk="1" hangingPunct="1"/>
              <a:t>44</a:t>
            </a:fld>
            <a:endParaRPr lang="en-GB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05262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eaLnBrk="1" hangingPunct="1"/>
            <a:fld id="{DFD418BA-7CC8-444A-BA28-7FDD042B6160}" type="slidenum">
              <a:rPr lang="en-GB"/>
              <a:pPr eaLnBrk="1" hangingPunct="1"/>
              <a:t>45</a:t>
            </a:fld>
            <a:endParaRPr lang="en-GB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57082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D880D6-7B1C-4A0A-AC6B-2436CB417281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1926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D880D6-7B1C-4A0A-AC6B-2436CB417281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727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D880D6-7B1C-4A0A-AC6B-2436CB417281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7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0D57E0-9E0C-4DEA-8335-43788151D60B}" type="slidenum">
              <a:rPr lang="en-GB" smtClean="0"/>
              <a:pPr eaLnBrk="1" hangingPunct="1"/>
              <a:t>6</a:t>
            </a:fld>
            <a:endParaRPr lang="en-GB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516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1E053-5C9F-4505-B7B4-452D1B6C6F98}" type="slidenum">
              <a:rPr lang="en-GB" smtClean="0"/>
              <a:pPr eaLnBrk="1" hangingPunct="1"/>
              <a:t>7</a:t>
            </a:fld>
            <a:endParaRPr lang="en-GB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7971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14E6B6F-AC88-45C4-95B9-0E3B8F2F509B}" type="slidenum">
              <a:rPr lang="en-GB" smtClean="0"/>
              <a:pPr eaLnBrk="1" hangingPunct="1"/>
              <a:t>8</a:t>
            </a:fld>
            <a:endParaRPr lang="en-GB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0254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72B713-AC0D-493D-8791-BE3A053A870F}" type="slidenum">
              <a:rPr lang="en-GB" smtClean="0"/>
              <a:pPr eaLnBrk="1" hangingPunct="1"/>
              <a:t>9</a:t>
            </a:fld>
            <a:endParaRPr lang="en-GB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16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72B713-AC0D-493D-8791-BE3A053A870F}" type="slidenum">
              <a:rPr lang="en-GB" smtClean="0"/>
              <a:pPr eaLnBrk="1" hangingPunct="1"/>
              <a:t>10</a:t>
            </a:fld>
            <a:endParaRPr lang="en-GB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478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>
                <a:latin typeface="Times New Roman" pitchFamily="2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>
                <a:latin typeface="Times New Roman" pitchFamily="2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8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18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C17D2524-D6F2-4285-B618-7EB4A7F8BB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BB553-C807-48DC-918C-F9F2DCE38B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1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DDB72-0E0F-4B69-9076-45E6564DDC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191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F749F-250A-40BD-81B7-D8FE94B45B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940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F2B8D-9E08-46F3-A819-DC60220885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69DED-4F51-48FF-B6CD-7E2B8DF5BB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46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99021-17DC-435E-A578-86243FFD2F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5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1A9A6-0390-489B-8739-DAA66F3108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21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E042D-2292-4756-91C7-0F77B75D91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88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663BF-5975-4584-A359-7AE9AAABAF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63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F8395-878A-4175-BEFB-8FE1185B6A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0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7C273-98BB-4B7B-A0CD-3A3D833E55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36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2540B-D484-426C-A2EB-6DBCF0DC34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7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5128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14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4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129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15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5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5123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12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786458C-3E2B-4297-AFD2-8933262F8A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8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8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8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8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8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8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8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z.about.com/d/compactiongames/1/0/X/J/quake41.jpg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mPJeKRs8gE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nerogame.org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nn.cs.utexas.edu/NERO/movies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lmPJeKRs8g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SRvKzZsDq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Neural Networks Part 3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4437112"/>
            <a:ext cx="4013200" cy="1822450"/>
          </a:xfrm>
        </p:spPr>
        <p:txBody>
          <a:bodyPr/>
          <a:lstStyle/>
          <a:p>
            <a:pPr eaLnBrk="1" hangingPunct="1"/>
            <a:r>
              <a:rPr lang="en-US" dirty="0" smtClean="0"/>
              <a:t>Kevin Sim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1800" dirty="0" smtClean="0"/>
              <a:t>Slides courtesy of Prof. Emma 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Minesweeper: Inputs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4191000" cy="3962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NN require normalised data</a:t>
            </a:r>
          </a:p>
          <a:p>
            <a:pPr eaLnBrk="1" hangingPunct="1"/>
            <a:r>
              <a:rPr lang="en-US" sz="2000" dirty="0" smtClean="0"/>
              <a:t>Good idea to standardize inputs:</a:t>
            </a:r>
          </a:p>
          <a:p>
            <a:pPr lvl="1" eaLnBrk="1" hangingPunct="1"/>
            <a:r>
              <a:rPr lang="en-US" sz="2000" dirty="0" smtClean="0"/>
              <a:t>Look-at vector is </a:t>
            </a:r>
            <a:r>
              <a:rPr lang="en-US" sz="2000" dirty="0" err="1" smtClean="0"/>
              <a:t>normalised</a:t>
            </a:r>
            <a:r>
              <a:rPr lang="en-US" sz="2000" dirty="0" smtClean="0"/>
              <a:t> to be of length 1</a:t>
            </a:r>
          </a:p>
          <a:p>
            <a:pPr lvl="1" eaLnBrk="1" hangingPunct="1"/>
            <a:r>
              <a:rPr lang="en-US" sz="2000" dirty="0" smtClean="0"/>
              <a:t>Closest-mine vector  might be very large</a:t>
            </a:r>
          </a:p>
          <a:p>
            <a:pPr lvl="2" eaLnBrk="1" hangingPunct="1"/>
            <a:r>
              <a:rPr lang="en-US" sz="1600" dirty="0" smtClean="0"/>
              <a:t>We can normalize this too</a:t>
            </a:r>
          </a:p>
          <a:p>
            <a:pPr eaLnBrk="1" hangingPunct="1"/>
            <a:r>
              <a:rPr lang="en-US" sz="2000" dirty="0" smtClean="0"/>
              <a:t>Both inputs then have similar emphasis</a:t>
            </a:r>
          </a:p>
          <a:p>
            <a:pPr lvl="1" eaLnBrk="1" hangingPunct="1"/>
            <a:r>
              <a:rPr lang="en-US" sz="1600" dirty="0" smtClean="0"/>
              <a:t>Actual distances and directions aren't important just relative difference between look at and closest mine</a:t>
            </a:r>
            <a:endParaRPr lang="en-US" dirty="0" smtClean="0"/>
          </a:p>
        </p:txBody>
      </p:sp>
      <p:grpSp>
        <p:nvGrpSpPr>
          <p:cNvPr id="52228" name="Group 11"/>
          <p:cNvGrpSpPr>
            <a:grpSpLocks/>
          </p:cNvGrpSpPr>
          <p:nvPr/>
        </p:nvGrpSpPr>
        <p:grpSpPr bwMode="auto">
          <a:xfrm rot="-1553774">
            <a:off x="5638800" y="3200400"/>
            <a:ext cx="990600" cy="1219200"/>
            <a:chOff x="3552" y="2016"/>
            <a:chExt cx="624" cy="768"/>
          </a:xfrm>
        </p:grpSpPr>
        <p:sp>
          <p:nvSpPr>
            <p:cNvPr id="52236" name="Rectangle 5"/>
            <p:cNvSpPr>
              <a:spLocks noChangeArrowheads="1"/>
            </p:cNvSpPr>
            <p:nvPr/>
          </p:nvSpPr>
          <p:spPr bwMode="auto">
            <a:xfrm>
              <a:off x="3696" y="211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7" name="Rectangle 6"/>
            <p:cNvSpPr>
              <a:spLocks noChangeArrowheads="1"/>
            </p:cNvSpPr>
            <p:nvPr/>
          </p:nvSpPr>
          <p:spPr bwMode="auto">
            <a:xfrm>
              <a:off x="403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8" name="Rectangle 7"/>
            <p:cNvSpPr>
              <a:spLocks noChangeArrowheads="1"/>
            </p:cNvSpPr>
            <p:nvPr/>
          </p:nvSpPr>
          <p:spPr bwMode="auto">
            <a:xfrm>
              <a:off x="3840" y="2304"/>
              <a:ext cx="4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Rectangle 8"/>
            <p:cNvSpPr>
              <a:spLocks noChangeArrowheads="1"/>
            </p:cNvSpPr>
            <p:nvPr/>
          </p:nvSpPr>
          <p:spPr bwMode="auto">
            <a:xfrm>
              <a:off x="355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0" name="Line 9"/>
            <p:cNvSpPr>
              <a:spLocks noChangeShapeType="1"/>
            </p:cNvSpPr>
            <p:nvPr/>
          </p:nvSpPr>
          <p:spPr bwMode="auto">
            <a:xfrm>
              <a:off x="408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41" name="Line 10"/>
            <p:cNvSpPr>
              <a:spLocks noChangeShapeType="1"/>
            </p:cNvSpPr>
            <p:nvPr/>
          </p:nvSpPr>
          <p:spPr bwMode="auto">
            <a:xfrm>
              <a:off x="360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2229" name="Rectangle 12"/>
          <p:cNvSpPr>
            <a:spLocks noChangeArrowheads="1"/>
          </p:cNvSpPr>
          <p:nvPr/>
        </p:nvSpPr>
        <p:spPr bwMode="auto">
          <a:xfrm>
            <a:off x="7620000" y="41910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13"/>
          <p:cNvSpPr>
            <a:spLocks noChangeArrowheads="1"/>
          </p:cNvSpPr>
          <p:nvPr/>
        </p:nvSpPr>
        <p:spPr bwMode="auto">
          <a:xfrm>
            <a:off x="7010400" y="57150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14"/>
          <p:cNvSpPr>
            <a:spLocks noChangeArrowheads="1"/>
          </p:cNvSpPr>
          <p:nvPr/>
        </p:nvSpPr>
        <p:spPr bwMode="auto">
          <a:xfrm>
            <a:off x="5486400" y="57150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6096000" y="3657600"/>
            <a:ext cx="1676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3" name="Line 17"/>
          <p:cNvSpPr>
            <a:spLocks noChangeShapeType="1"/>
          </p:cNvSpPr>
          <p:nvPr/>
        </p:nvSpPr>
        <p:spPr bwMode="auto">
          <a:xfrm>
            <a:off x="6096000" y="3657600"/>
            <a:ext cx="5334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4" name="Text Box 18"/>
          <p:cNvSpPr txBox="1">
            <a:spLocks noChangeArrowheads="1"/>
          </p:cNvSpPr>
          <p:nvPr/>
        </p:nvSpPr>
        <p:spPr bwMode="auto">
          <a:xfrm>
            <a:off x="7086600" y="350520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Closest mine</a:t>
            </a:r>
          </a:p>
        </p:txBody>
      </p:sp>
      <p:sp>
        <p:nvSpPr>
          <p:cNvPr id="52235" name="Text Box 19"/>
          <p:cNvSpPr txBox="1">
            <a:spLocks noChangeArrowheads="1"/>
          </p:cNvSpPr>
          <p:nvPr/>
        </p:nvSpPr>
        <p:spPr bwMode="auto">
          <a:xfrm>
            <a:off x="5410200" y="46482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Look-at</a:t>
            </a:r>
          </a:p>
        </p:txBody>
      </p:sp>
    </p:spTree>
    <p:extLst>
      <p:ext uri="{BB962C8B-B14F-4D97-AF65-F5344CB8AC3E}">
        <p14:creationId xmlns:p14="http://schemas.microsoft.com/office/powerpoint/2010/main" val="28866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Minesweeper: Outputs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2362200"/>
            <a:ext cx="593312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rotation and velocity are adjusted by activating one or both of the left and right tracks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NN needs two outputs: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Left track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Right track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Rotate by moving one track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grpSp>
        <p:nvGrpSpPr>
          <p:cNvPr id="54276" name="Group 5"/>
          <p:cNvGrpSpPr>
            <a:grpSpLocks/>
          </p:cNvGrpSpPr>
          <p:nvPr/>
        </p:nvGrpSpPr>
        <p:grpSpPr bwMode="auto">
          <a:xfrm rot="-1553774">
            <a:off x="6829382" y="4016154"/>
            <a:ext cx="990600" cy="1219200"/>
            <a:chOff x="3552" y="2016"/>
            <a:chExt cx="624" cy="768"/>
          </a:xfrm>
        </p:grpSpPr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3696" y="211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3840" y="2304"/>
              <a:ext cx="4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355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408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>
              <a:off x="360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590" y="3861047"/>
            <a:ext cx="1311275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Minesweeper: Outputs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2362200"/>
            <a:ext cx="593312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rotation and velocity are adjusted by activating one or both of the left and right tracks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NN needs two outputs: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Left track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Right track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Move forward by activating both tracks</a:t>
            </a:r>
          </a:p>
        </p:txBody>
      </p:sp>
    </p:spTree>
    <p:extLst>
      <p:ext uri="{BB962C8B-B14F-4D97-AF65-F5344CB8AC3E}">
        <p14:creationId xmlns:p14="http://schemas.microsoft.com/office/powerpoint/2010/main" val="207784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32477E-6 L 0.09306 0.248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3" y="12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Digression: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51570" y="2209036"/>
            <a:ext cx="4305300" cy="449580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sz="2400" dirty="0" smtClean="0"/>
              <a:t>When we talked about simple </a:t>
            </a:r>
            <a:r>
              <a:rPr lang="en-GB" sz="2400" dirty="0" err="1" smtClean="0"/>
              <a:t>perceptrons</a:t>
            </a:r>
            <a:r>
              <a:rPr lang="en-GB" sz="2400" dirty="0" smtClean="0"/>
              <a:t> we used a step function that output 0/1</a:t>
            </a:r>
          </a:p>
          <a:p>
            <a:r>
              <a:rPr lang="en-GB" sz="2400" dirty="0" smtClean="0"/>
              <a:t>More useful to have a neuron that can output any value</a:t>
            </a:r>
          </a:p>
          <a:p>
            <a:pPr lvl="1"/>
            <a:r>
              <a:rPr lang="en-GB" sz="2000" dirty="0" smtClean="0"/>
              <a:t>Probability</a:t>
            </a:r>
          </a:p>
          <a:p>
            <a:pPr lvl="1"/>
            <a:r>
              <a:rPr lang="en-GB" sz="2000" dirty="0" smtClean="0"/>
              <a:t>Distance</a:t>
            </a:r>
          </a:p>
          <a:p>
            <a:pPr lvl="1"/>
            <a:r>
              <a:rPr lang="en-GB" sz="2000" dirty="0" smtClean="0"/>
              <a:t>Angle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855370" y="2717037"/>
            <a:ext cx="4062413" cy="3135313"/>
            <a:chOff x="556" y="2208"/>
            <a:chExt cx="2559" cy="1975"/>
          </a:xfrm>
        </p:grpSpPr>
        <p:cxnSp>
          <p:nvCxnSpPr>
            <p:cNvPr id="44037" name="AutoShape 19"/>
            <p:cNvCxnSpPr>
              <a:cxnSpLocks noChangeShapeType="1"/>
            </p:cNvCxnSpPr>
            <p:nvPr/>
          </p:nvCxnSpPr>
          <p:spPr bwMode="auto">
            <a:xfrm>
              <a:off x="981" y="3712"/>
              <a:ext cx="17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38" name="Line 20"/>
            <p:cNvSpPr>
              <a:spLocks noChangeShapeType="1"/>
            </p:cNvSpPr>
            <p:nvPr/>
          </p:nvSpPr>
          <p:spPr bwMode="auto">
            <a:xfrm flipV="1">
              <a:off x="1797" y="260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039" name="Text Box 21"/>
            <p:cNvSpPr txBox="1">
              <a:spLocks noChangeArrowheads="1"/>
            </p:cNvSpPr>
            <p:nvPr/>
          </p:nvSpPr>
          <p:spPr bwMode="auto">
            <a:xfrm>
              <a:off x="556" y="3970"/>
              <a:ext cx="246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Activation </a:t>
              </a:r>
              <a:r>
                <a:rPr lang="en-US" sz="1600" dirty="0" smtClean="0"/>
                <a:t>value (weighted sum of inputs)</a:t>
              </a:r>
              <a:endParaRPr lang="en-US" sz="1600" dirty="0"/>
            </a:p>
          </p:txBody>
        </p:sp>
        <p:sp>
          <p:nvSpPr>
            <p:cNvPr id="44040" name="Text Box 22"/>
            <p:cNvSpPr txBox="1">
              <a:spLocks noChangeArrowheads="1"/>
            </p:cNvSpPr>
            <p:nvPr/>
          </p:nvSpPr>
          <p:spPr bwMode="auto">
            <a:xfrm>
              <a:off x="789" y="2608"/>
              <a:ext cx="9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Output value</a:t>
              </a:r>
            </a:p>
          </p:txBody>
        </p:sp>
        <p:sp>
          <p:nvSpPr>
            <p:cNvPr id="44041" name="Text Box 23"/>
            <p:cNvSpPr txBox="1">
              <a:spLocks noChangeArrowheads="1"/>
            </p:cNvSpPr>
            <p:nvPr/>
          </p:nvSpPr>
          <p:spPr bwMode="auto">
            <a:xfrm>
              <a:off x="741" y="3760"/>
              <a:ext cx="21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-2       -1       0       1        2</a:t>
              </a:r>
            </a:p>
          </p:txBody>
        </p:sp>
        <p:sp>
          <p:nvSpPr>
            <p:cNvPr id="44042" name="Line 24"/>
            <p:cNvSpPr>
              <a:spLocks noChangeShapeType="1"/>
            </p:cNvSpPr>
            <p:nvPr/>
          </p:nvSpPr>
          <p:spPr bwMode="auto">
            <a:xfrm>
              <a:off x="1317" y="3700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043" name="Line 25"/>
            <p:cNvSpPr>
              <a:spLocks noChangeShapeType="1"/>
            </p:cNvSpPr>
            <p:nvPr/>
          </p:nvSpPr>
          <p:spPr bwMode="auto">
            <a:xfrm flipV="1">
              <a:off x="2133" y="3172"/>
              <a:ext cx="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044" name="Line 26"/>
            <p:cNvSpPr>
              <a:spLocks noChangeShapeType="1"/>
            </p:cNvSpPr>
            <p:nvPr/>
          </p:nvSpPr>
          <p:spPr bwMode="auto">
            <a:xfrm>
              <a:off x="2133" y="3172"/>
              <a:ext cx="6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046" name="Text Box 28"/>
            <p:cNvSpPr txBox="1">
              <a:spLocks noChangeArrowheads="1"/>
            </p:cNvSpPr>
            <p:nvPr/>
          </p:nvSpPr>
          <p:spPr bwMode="auto">
            <a:xfrm>
              <a:off x="1593" y="30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1</a:t>
              </a:r>
            </a:p>
          </p:txBody>
        </p:sp>
        <p:sp>
          <p:nvSpPr>
            <p:cNvPr id="44048" name="Text Box 30"/>
            <p:cNvSpPr txBox="1">
              <a:spLocks noChangeArrowheads="1"/>
            </p:cNvSpPr>
            <p:nvPr/>
          </p:nvSpPr>
          <p:spPr bwMode="auto">
            <a:xfrm>
              <a:off x="2231" y="3329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Threshold </a:t>
              </a:r>
              <a:r>
                <a:rPr lang="en-US" b="1"/>
                <a:t>T</a:t>
              </a:r>
            </a:p>
          </p:txBody>
        </p:sp>
        <p:sp>
          <p:nvSpPr>
            <p:cNvPr id="44049" name="Line 31"/>
            <p:cNvSpPr>
              <a:spLocks noChangeShapeType="1"/>
            </p:cNvSpPr>
            <p:nvPr/>
          </p:nvSpPr>
          <p:spPr bwMode="auto">
            <a:xfrm flipH="1">
              <a:off x="2181" y="3520"/>
              <a:ext cx="96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050" name="Text Box 32"/>
            <p:cNvSpPr txBox="1">
              <a:spLocks noChangeArrowheads="1"/>
            </p:cNvSpPr>
            <p:nvPr/>
          </p:nvSpPr>
          <p:spPr bwMode="auto">
            <a:xfrm>
              <a:off x="1531" y="2208"/>
              <a:ext cx="11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/>
                <a:t>Step Function: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0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7" descr="sigm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517" y="2717862"/>
            <a:ext cx="4610483" cy="330193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Functions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3805598" cy="425787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Rather than a step activation function, it would be better to have one that varied:</a:t>
            </a:r>
          </a:p>
          <a:p>
            <a:pPr lvl="1" eaLnBrk="1" hangingPunct="1"/>
            <a:r>
              <a:rPr lang="en-US" sz="1800" dirty="0" smtClean="0"/>
              <a:t>Smoothly</a:t>
            </a:r>
          </a:p>
          <a:p>
            <a:pPr lvl="1" eaLnBrk="1" hangingPunct="1"/>
            <a:r>
              <a:rPr lang="en-US" sz="1800" dirty="0" smtClean="0"/>
              <a:t>Continuously</a:t>
            </a:r>
          </a:p>
          <a:p>
            <a:pPr eaLnBrk="1" hangingPunct="1"/>
            <a:r>
              <a:rPr lang="en-US" sz="2200" dirty="0" smtClean="0"/>
              <a:t>Why ?</a:t>
            </a:r>
          </a:p>
          <a:p>
            <a:pPr lvl="1" eaLnBrk="1" hangingPunct="1"/>
            <a:r>
              <a:rPr lang="en-US" sz="1800" dirty="0" smtClean="0"/>
              <a:t>Can output a whole range of values</a:t>
            </a:r>
          </a:p>
          <a:p>
            <a:pPr lvl="1" eaLnBrk="1" hangingPunct="1"/>
            <a:r>
              <a:rPr lang="en-US" sz="1800" dirty="0" smtClean="0"/>
              <a:t>There is no abrupt change from one value to another</a:t>
            </a:r>
          </a:p>
          <a:p>
            <a:pPr lvl="1" eaLnBrk="1" hangingPunct="1"/>
            <a:r>
              <a:rPr lang="en-US" sz="1800" dirty="0" smtClean="0"/>
              <a:t>Imagine a car engine control system that allowed only 0 or maximum power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715000" y="5791200"/>
            <a:ext cx="1722438" cy="36671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Input to neuron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410200" y="358140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967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Minesweeper: Outputs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457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rotation and velocity are adjusted by adjusting the </a:t>
            </a:r>
            <a:r>
              <a:rPr lang="en-US" sz="2400" b="1" dirty="0" smtClean="0"/>
              <a:t>relative </a:t>
            </a:r>
            <a:r>
              <a:rPr lang="en-US" sz="2400" dirty="0" smtClean="0"/>
              <a:t>speed of the left and right tracks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NN needs two outputs: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Left track 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Right track 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Smooth transition from 0 (off) to 1 (maximum)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Allows the robot to turn while moving position</a:t>
            </a:r>
          </a:p>
        </p:txBody>
      </p:sp>
      <p:grpSp>
        <p:nvGrpSpPr>
          <p:cNvPr id="54276" name="Group 5"/>
          <p:cNvGrpSpPr>
            <a:grpSpLocks/>
          </p:cNvGrpSpPr>
          <p:nvPr/>
        </p:nvGrpSpPr>
        <p:grpSpPr bwMode="auto">
          <a:xfrm rot="-1553774">
            <a:off x="6553200" y="2590800"/>
            <a:ext cx="990600" cy="1219200"/>
            <a:chOff x="3552" y="2016"/>
            <a:chExt cx="624" cy="768"/>
          </a:xfrm>
        </p:grpSpPr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3696" y="211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3840" y="2304"/>
              <a:ext cx="4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355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408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>
              <a:off x="360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11" name="Picture 7" descr="sigm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21088"/>
            <a:ext cx="3147771" cy="225437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70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342 0.2081 C 0.04358 0.25486 0.03646 0.2919 0.01684 0.31528 C -0.0052 0.34143 -0.03385 0.34398 -0.06649 0.32824 L -0.21996 0.25833 " pathEditMode="relative" rAng="8299253" ptsTypes="FffFF">
                                      <p:cBhvr>
                                        <p:cTn id="22" dur="2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7" y="222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7" descr="sigmo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590800"/>
            <a:ext cx="4787900" cy="3429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Functions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3352800" cy="4191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There are lots of mathematical functions that might work</a:t>
            </a:r>
          </a:p>
          <a:p>
            <a:pPr eaLnBrk="1" hangingPunct="1"/>
            <a:r>
              <a:rPr lang="en-US" sz="2000" dirty="0" smtClean="0"/>
              <a:t>This one is called a </a:t>
            </a:r>
            <a:r>
              <a:rPr lang="en-US" sz="2000" b="1" dirty="0" smtClean="0"/>
              <a:t>sigmoid function</a:t>
            </a:r>
          </a:p>
          <a:p>
            <a:pPr lvl="1" eaLnBrk="1" hangingPunct="1"/>
            <a:r>
              <a:rPr lang="en-US" sz="1800" dirty="0" smtClean="0"/>
              <a:t>Varies between 0 and 1</a:t>
            </a:r>
          </a:p>
          <a:p>
            <a:pPr lvl="1" eaLnBrk="1" hangingPunct="1"/>
            <a:r>
              <a:rPr lang="en-US" sz="1800" dirty="0" smtClean="0"/>
              <a:t>Shape can be ‘flattened’ if required</a:t>
            </a:r>
          </a:p>
          <a:p>
            <a:pPr lvl="1" eaLnBrk="1" hangingPunct="1"/>
            <a:r>
              <a:rPr lang="en-US" sz="1800" dirty="0" smtClean="0"/>
              <a:t>It is define as: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715000" y="5791200"/>
            <a:ext cx="1722438" cy="36671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Input to neuron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410200" y="358140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output</a:t>
            </a:r>
          </a:p>
        </p:txBody>
      </p:sp>
      <p:graphicFrame>
        <p:nvGraphicFramePr>
          <p:cNvPr id="3074" name="Object 0"/>
          <p:cNvGraphicFramePr>
            <a:graphicFrameLocks noChangeAspect="1"/>
          </p:cNvGraphicFramePr>
          <p:nvPr>
            <p:extLst/>
          </p:nvPr>
        </p:nvGraphicFramePr>
        <p:xfrm>
          <a:off x="2051720" y="5355431"/>
          <a:ext cx="78581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469800" imgH="520560" progId="Equation.3">
                  <p:embed/>
                </p:oleObj>
              </mc:Choice>
              <mc:Fallback>
                <p:oleObj name="Equation" r:id="rId5" imgW="469800" imgH="520560" progId="Equation.3">
                  <p:embed/>
                  <p:pic>
                    <p:nvPicPr>
                      <p:cNvPr id="0" name="Picture 4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355431"/>
                        <a:ext cx="785813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8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Sigmoid Function</a:t>
            </a:r>
          </a:p>
        </p:txBody>
      </p:sp>
      <p:sp>
        <p:nvSpPr>
          <p:cNvPr id="4101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 dirty="0" smtClean="0"/>
              <a:t>a is the weighted sum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e is a mathematical constant 2.7183</a:t>
            </a:r>
          </a:p>
          <a:p>
            <a:r>
              <a:rPr lang="en-GB" sz="2400" dirty="0" smtClean="0"/>
              <a:t> p is a user controlled parameter usually set to 1</a:t>
            </a:r>
          </a:p>
          <a:p>
            <a:r>
              <a:rPr lang="en-GB" sz="2400" dirty="0" smtClean="0"/>
              <a:t>(by changing p we can ‘squash’ the curve)</a:t>
            </a:r>
          </a:p>
          <a:p>
            <a:pPr>
              <a:buFont typeface="Wingdings" pitchFamily="2" charset="2"/>
              <a:buNone/>
            </a:pPr>
            <a:endParaRPr lang="en-GB" sz="2400" dirty="0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286500" y="2714625"/>
          <a:ext cx="125095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469800" imgH="520560" progId="Equation.3">
                  <p:embed/>
                </p:oleObj>
              </mc:Choice>
              <mc:Fallback>
                <p:oleObj name="Equation" r:id="rId4" imgW="469800" imgH="520560" progId="Equation.3">
                  <p:embed/>
                  <p:pic>
                    <p:nvPicPr>
                      <p:cNvPr id="0" name="Picture 6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2714625"/>
                        <a:ext cx="125095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3"/>
          <p:cNvGraphicFramePr>
            <a:graphicFrameLocks noChangeAspect="1"/>
          </p:cNvGraphicFramePr>
          <p:nvPr/>
        </p:nvGraphicFramePr>
        <p:xfrm>
          <a:off x="2527300" y="2786063"/>
          <a:ext cx="11588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6" imgW="469800" imgH="368280" progId="Equation.3">
                  <p:embed/>
                </p:oleObj>
              </mc:Choice>
              <mc:Fallback>
                <p:oleObj name="Equation" r:id="rId6" imgW="469800" imgH="368280" progId="Equation.3">
                  <p:embed/>
                  <p:pic>
                    <p:nvPicPr>
                      <p:cNvPr id="0" name="Picture 7" descr="rId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786063"/>
                        <a:ext cx="11588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7" descr="sigmoi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500563"/>
            <a:ext cx="2965450" cy="2124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6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Minesweeper Neural Net</a:t>
            </a:r>
          </a:p>
        </p:txBody>
      </p:sp>
      <p:sp>
        <p:nvSpPr>
          <p:cNvPr id="57347" name="Oval 4"/>
          <p:cNvSpPr>
            <a:spLocks noChangeArrowheads="1"/>
          </p:cNvSpPr>
          <p:nvPr/>
        </p:nvSpPr>
        <p:spPr bwMode="auto">
          <a:xfrm>
            <a:off x="2895600" y="2819400"/>
            <a:ext cx="304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Oval 5"/>
          <p:cNvSpPr>
            <a:spLocks noChangeArrowheads="1"/>
          </p:cNvSpPr>
          <p:nvPr/>
        </p:nvSpPr>
        <p:spPr bwMode="auto">
          <a:xfrm>
            <a:off x="3810000" y="2819400"/>
            <a:ext cx="304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Oval 6"/>
          <p:cNvSpPr>
            <a:spLocks noChangeArrowheads="1"/>
          </p:cNvSpPr>
          <p:nvPr/>
        </p:nvSpPr>
        <p:spPr bwMode="auto">
          <a:xfrm>
            <a:off x="1447800" y="34290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863600" y="34290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Oval 8"/>
          <p:cNvSpPr>
            <a:spLocks noChangeArrowheads="1"/>
          </p:cNvSpPr>
          <p:nvPr/>
        </p:nvSpPr>
        <p:spPr bwMode="auto">
          <a:xfrm>
            <a:off x="6121400" y="34290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9"/>
          <p:cNvSpPr>
            <a:spLocks noChangeArrowheads="1"/>
          </p:cNvSpPr>
          <p:nvPr/>
        </p:nvSpPr>
        <p:spPr bwMode="auto">
          <a:xfrm>
            <a:off x="5537200" y="34290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Oval 10"/>
          <p:cNvSpPr>
            <a:spLocks noChangeArrowheads="1"/>
          </p:cNvSpPr>
          <p:nvPr/>
        </p:nvSpPr>
        <p:spPr bwMode="auto">
          <a:xfrm>
            <a:off x="2032000" y="34290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Oval 11"/>
          <p:cNvSpPr>
            <a:spLocks noChangeArrowheads="1"/>
          </p:cNvSpPr>
          <p:nvPr/>
        </p:nvSpPr>
        <p:spPr bwMode="auto">
          <a:xfrm>
            <a:off x="2616200" y="34290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Oval 12"/>
          <p:cNvSpPr>
            <a:spLocks noChangeArrowheads="1"/>
          </p:cNvSpPr>
          <p:nvPr/>
        </p:nvSpPr>
        <p:spPr bwMode="auto">
          <a:xfrm>
            <a:off x="3200400" y="34290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Oval 13"/>
          <p:cNvSpPr>
            <a:spLocks noChangeArrowheads="1"/>
          </p:cNvSpPr>
          <p:nvPr/>
        </p:nvSpPr>
        <p:spPr bwMode="auto">
          <a:xfrm>
            <a:off x="3784600" y="34290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Oval 14"/>
          <p:cNvSpPr>
            <a:spLocks noChangeArrowheads="1"/>
          </p:cNvSpPr>
          <p:nvPr/>
        </p:nvSpPr>
        <p:spPr bwMode="auto">
          <a:xfrm>
            <a:off x="4368800" y="34290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Oval 15"/>
          <p:cNvSpPr>
            <a:spLocks noChangeArrowheads="1"/>
          </p:cNvSpPr>
          <p:nvPr/>
        </p:nvSpPr>
        <p:spPr bwMode="auto">
          <a:xfrm>
            <a:off x="4953000" y="3429000"/>
            <a:ext cx="304800" cy="3810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Text Box 20"/>
          <p:cNvSpPr txBox="1">
            <a:spLocks noChangeArrowheads="1"/>
          </p:cNvSpPr>
          <p:nvPr/>
        </p:nvSpPr>
        <p:spPr bwMode="auto">
          <a:xfrm>
            <a:off x="1676400" y="27432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Left track</a:t>
            </a:r>
          </a:p>
        </p:txBody>
      </p:sp>
      <p:sp>
        <p:nvSpPr>
          <p:cNvPr id="57360" name="Text Box 21"/>
          <p:cNvSpPr txBox="1">
            <a:spLocks noChangeArrowheads="1"/>
          </p:cNvSpPr>
          <p:nvPr/>
        </p:nvSpPr>
        <p:spPr bwMode="auto">
          <a:xfrm>
            <a:off x="4267200" y="274320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Right track</a:t>
            </a:r>
          </a:p>
        </p:txBody>
      </p:sp>
      <p:sp>
        <p:nvSpPr>
          <p:cNvPr id="57361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163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Look-at vector</a:t>
            </a:r>
          </a:p>
        </p:txBody>
      </p:sp>
      <p:sp>
        <p:nvSpPr>
          <p:cNvPr id="57362" name="Text Box 23"/>
          <p:cNvSpPr txBox="1">
            <a:spLocks noChangeArrowheads="1"/>
          </p:cNvSpPr>
          <p:nvPr/>
        </p:nvSpPr>
        <p:spPr bwMode="auto">
          <a:xfrm>
            <a:off x="3886200" y="487680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Closest-mine vector</a:t>
            </a:r>
          </a:p>
        </p:txBody>
      </p:sp>
      <p:sp>
        <p:nvSpPr>
          <p:cNvPr id="57363" name="Text Box 24"/>
          <p:cNvSpPr txBox="1">
            <a:spLocks noChangeArrowheads="1"/>
          </p:cNvSpPr>
          <p:nvPr/>
        </p:nvSpPr>
        <p:spPr bwMode="auto">
          <a:xfrm>
            <a:off x="7696200" y="28194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OUTPUT</a:t>
            </a:r>
          </a:p>
        </p:txBody>
      </p:sp>
      <p:sp>
        <p:nvSpPr>
          <p:cNvPr id="57364" name="Text Box 25"/>
          <p:cNvSpPr txBox="1">
            <a:spLocks noChangeArrowheads="1"/>
          </p:cNvSpPr>
          <p:nvPr/>
        </p:nvSpPr>
        <p:spPr bwMode="auto">
          <a:xfrm>
            <a:off x="7086600" y="3505200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HIDDEN LAYER</a:t>
            </a:r>
          </a:p>
        </p:txBody>
      </p:sp>
      <p:sp>
        <p:nvSpPr>
          <p:cNvPr id="57365" name="Text Box 26"/>
          <p:cNvSpPr txBox="1">
            <a:spLocks noChangeArrowheads="1"/>
          </p:cNvSpPr>
          <p:nvPr/>
        </p:nvSpPr>
        <p:spPr bwMode="auto">
          <a:xfrm>
            <a:off x="7543800" y="480060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INPUTS</a:t>
            </a:r>
          </a:p>
        </p:txBody>
      </p:sp>
      <p:sp>
        <p:nvSpPr>
          <p:cNvPr id="57366" name="Rectangle 31"/>
          <p:cNvSpPr>
            <a:spLocks noChangeArrowheads="1"/>
          </p:cNvSpPr>
          <p:nvPr/>
        </p:nvSpPr>
        <p:spPr bwMode="auto">
          <a:xfrm>
            <a:off x="2590800" y="4343400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Rectangle 32"/>
          <p:cNvSpPr>
            <a:spLocks noChangeArrowheads="1"/>
          </p:cNvSpPr>
          <p:nvPr/>
        </p:nvSpPr>
        <p:spPr bwMode="auto">
          <a:xfrm>
            <a:off x="3352800" y="4343400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Rectangle 33"/>
          <p:cNvSpPr>
            <a:spLocks noChangeArrowheads="1"/>
          </p:cNvSpPr>
          <p:nvPr/>
        </p:nvSpPr>
        <p:spPr bwMode="auto">
          <a:xfrm>
            <a:off x="4191000" y="4343400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370" name="AutoShape 35"/>
          <p:cNvCxnSpPr>
            <a:cxnSpLocks noChangeShapeType="1"/>
            <a:stCxn id="57366" idx="0"/>
            <a:endCxn id="57350" idx="4"/>
          </p:cNvCxnSpPr>
          <p:nvPr/>
        </p:nvCxnSpPr>
        <p:spPr bwMode="auto">
          <a:xfrm flipH="1" flipV="1">
            <a:off x="1016000" y="3810000"/>
            <a:ext cx="1689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1" name="AutoShape 36"/>
          <p:cNvCxnSpPr>
            <a:cxnSpLocks noChangeShapeType="1"/>
            <a:stCxn id="57366" idx="0"/>
            <a:endCxn id="57349" idx="4"/>
          </p:cNvCxnSpPr>
          <p:nvPr/>
        </p:nvCxnSpPr>
        <p:spPr bwMode="auto">
          <a:xfrm flipH="1" flipV="1">
            <a:off x="1600200" y="3810000"/>
            <a:ext cx="1104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2" name="AutoShape 37"/>
          <p:cNvCxnSpPr>
            <a:cxnSpLocks noChangeShapeType="1"/>
            <a:stCxn id="57366" idx="0"/>
            <a:endCxn id="57353" idx="4"/>
          </p:cNvCxnSpPr>
          <p:nvPr/>
        </p:nvCxnSpPr>
        <p:spPr bwMode="auto">
          <a:xfrm flipH="1" flipV="1">
            <a:off x="2184400" y="3810000"/>
            <a:ext cx="5207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3" name="AutoShape 38"/>
          <p:cNvCxnSpPr>
            <a:cxnSpLocks noChangeShapeType="1"/>
            <a:stCxn id="57366" idx="0"/>
            <a:endCxn id="57354" idx="4"/>
          </p:cNvCxnSpPr>
          <p:nvPr/>
        </p:nvCxnSpPr>
        <p:spPr bwMode="auto">
          <a:xfrm flipV="1">
            <a:off x="2705100" y="3810000"/>
            <a:ext cx="635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4" name="AutoShape 39"/>
          <p:cNvCxnSpPr>
            <a:cxnSpLocks noChangeShapeType="1"/>
            <a:stCxn id="57366" idx="0"/>
            <a:endCxn id="57355" idx="4"/>
          </p:cNvCxnSpPr>
          <p:nvPr/>
        </p:nvCxnSpPr>
        <p:spPr bwMode="auto">
          <a:xfrm flipV="1">
            <a:off x="2705100" y="3810000"/>
            <a:ext cx="6477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5" name="AutoShape 40"/>
          <p:cNvCxnSpPr>
            <a:cxnSpLocks noChangeShapeType="1"/>
            <a:stCxn id="57366" idx="0"/>
            <a:endCxn id="57356" idx="4"/>
          </p:cNvCxnSpPr>
          <p:nvPr/>
        </p:nvCxnSpPr>
        <p:spPr bwMode="auto">
          <a:xfrm flipV="1">
            <a:off x="2705100" y="3810000"/>
            <a:ext cx="1231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6" name="AutoShape 41"/>
          <p:cNvCxnSpPr>
            <a:cxnSpLocks noChangeShapeType="1"/>
            <a:stCxn id="57366" idx="0"/>
            <a:endCxn id="57357" idx="4"/>
          </p:cNvCxnSpPr>
          <p:nvPr/>
        </p:nvCxnSpPr>
        <p:spPr bwMode="auto">
          <a:xfrm flipV="1">
            <a:off x="2705100" y="3810000"/>
            <a:ext cx="1816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7" name="AutoShape 42"/>
          <p:cNvCxnSpPr>
            <a:cxnSpLocks noChangeShapeType="1"/>
            <a:stCxn id="57366" idx="0"/>
            <a:endCxn id="57358" idx="4"/>
          </p:cNvCxnSpPr>
          <p:nvPr/>
        </p:nvCxnSpPr>
        <p:spPr bwMode="auto">
          <a:xfrm flipV="1">
            <a:off x="2705100" y="3810000"/>
            <a:ext cx="24003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8" name="AutoShape 43"/>
          <p:cNvCxnSpPr>
            <a:cxnSpLocks noChangeShapeType="1"/>
            <a:stCxn id="57366" idx="0"/>
            <a:endCxn id="57352" idx="4"/>
          </p:cNvCxnSpPr>
          <p:nvPr/>
        </p:nvCxnSpPr>
        <p:spPr bwMode="auto">
          <a:xfrm flipV="1">
            <a:off x="2705100" y="3810000"/>
            <a:ext cx="29845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9" name="AutoShape 44"/>
          <p:cNvCxnSpPr>
            <a:cxnSpLocks noChangeShapeType="1"/>
            <a:stCxn id="57366" idx="0"/>
            <a:endCxn id="57351" idx="4"/>
          </p:cNvCxnSpPr>
          <p:nvPr/>
        </p:nvCxnSpPr>
        <p:spPr bwMode="auto">
          <a:xfrm flipV="1">
            <a:off x="2705100" y="3810000"/>
            <a:ext cx="35687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0" name="AutoShape 45"/>
          <p:cNvCxnSpPr>
            <a:cxnSpLocks noChangeShapeType="1"/>
            <a:stCxn id="57367" idx="0"/>
            <a:endCxn id="57350" idx="4"/>
          </p:cNvCxnSpPr>
          <p:nvPr/>
        </p:nvCxnSpPr>
        <p:spPr bwMode="auto">
          <a:xfrm flipH="1" flipV="1">
            <a:off x="1016000" y="3810000"/>
            <a:ext cx="2451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1" name="AutoShape 46"/>
          <p:cNvCxnSpPr>
            <a:cxnSpLocks noChangeShapeType="1"/>
            <a:stCxn id="57367" idx="0"/>
            <a:endCxn id="57349" idx="5"/>
          </p:cNvCxnSpPr>
          <p:nvPr/>
        </p:nvCxnSpPr>
        <p:spPr bwMode="auto">
          <a:xfrm flipH="1" flipV="1">
            <a:off x="1708150" y="3754438"/>
            <a:ext cx="1758950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2" name="AutoShape 47"/>
          <p:cNvCxnSpPr>
            <a:cxnSpLocks noChangeShapeType="1"/>
            <a:stCxn id="57367" idx="0"/>
            <a:endCxn id="57353" idx="4"/>
          </p:cNvCxnSpPr>
          <p:nvPr/>
        </p:nvCxnSpPr>
        <p:spPr bwMode="auto">
          <a:xfrm flipH="1" flipV="1">
            <a:off x="2184400" y="3810000"/>
            <a:ext cx="12827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3" name="AutoShape 48"/>
          <p:cNvCxnSpPr>
            <a:cxnSpLocks noChangeShapeType="1"/>
            <a:stCxn id="57367" idx="0"/>
            <a:endCxn id="57354" idx="4"/>
          </p:cNvCxnSpPr>
          <p:nvPr/>
        </p:nvCxnSpPr>
        <p:spPr bwMode="auto">
          <a:xfrm flipH="1" flipV="1">
            <a:off x="2768600" y="3810000"/>
            <a:ext cx="6985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4" name="AutoShape 49"/>
          <p:cNvCxnSpPr>
            <a:cxnSpLocks noChangeShapeType="1"/>
            <a:stCxn id="57367" idx="0"/>
            <a:endCxn id="57355" idx="4"/>
          </p:cNvCxnSpPr>
          <p:nvPr/>
        </p:nvCxnSpPr>
        <p:spPr bwMode="auto">
          <a:xfrm flipH="1" flipV="1">
            <a:off x="3352800" y="3810000"/>
            <a:ext cx="1143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5" name="AutoShape 50"/>
          <p:cNvCxnSpPr>
            <a:cxnSpLocks noChangeShapeType="1"/>
            <a:stCxn id="57367" idx="0"/>
            <a:endCxn id="57356" idx="4"/>
          </p:cNvCxnSpPr>
          <p:nvPr/>
        </p:nvCxnSpPr>
        <p:spPr bwMode="auto">
          <a:xfrm flipV="1">
            <a:off x="3467100" y="3810000"/>
            <a:ext cx="469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6" name="AutoShape 51"/>
          <p:cNvCxnSpPr>
            <a:cxnSpLocks noChangeShapeType="1"/>
            <a:stCxn id="57367" idx="0"/>
            <a:endCxn id="57357" idx="4"/>
          </p:cNvCxnSpPr>
          <p:nvPr/>
        </p:nvCxnSpPr>
        <p:spPr bwMode="auto">
          <a:xfrm flipV="1">
            <a:off x="3467100" y="3810000"/>
            <a:ext cx="1054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7" name="AutoShape 52"/>
          <p:cNvCxnSpPr>
            <a:cxnSpLocks noChangeShapeType="1"/>
            <a:stCxn id="57367" idx="0"/>
            <a:endCxn id="57358" idx="4"/>
          </p:cNvCxnSpPr>
          <p:nvPr/>
        </p:nvCxnSpPr>
        <p:spPr bwMode="auto">
          <a:xfrm flipV="1">
            <a:off x="3467100" y="3810000"/>
            <a:ext cx="16383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8" name="AutoShape 53"/>
          <p:cNvCxnSpPr>
            <a:cxnSpLocks noChangeShapeType="1"/>
            <a:stCxn id="57367" idx="0"/>
            <a:endCxn id="57352" idx="4"/>
          </p:cNvCxnSpPr>
          <p:nvPr/>
        </p:nvCxnSpPr>
        <p:spPr bwMode="auto">
          <a:xfrm flipV="1">
            <a:off x="3467100" y="3810000"/>
            <a:ext cx="22225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9" name="AutoShape 54"/>
          <p:cNvCxnSpPr>
            <a:cxnSpLocks noChangeShapeType="1"/>
            <a:stCxn id="57367" idx="0"/>
            <a:endCxn id="57351" idx="4"/>
          </p:cNvCxnSpPr>
          <p:nvPr/>
        </p:nvCxnSpPr>
        <p:spPr bwMode="auto">
          <a:xfrm flipV="1">
            <a:off x="3467100" y="3810000"/>
            <a:ext cx="28067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0" name="AutoShape 55"/>
          <p:cNvCxnSpPr>
            <a:cxnSpLocks noChangeShapeType="1"/>
            <a:stCxn id="57368" idx="0"/>
            <a:endCxn id="57350" idx="4"/>
          </p:cNvCxnSpPr>
          <p:nvPr/>
        </p:nvCxnSpPr>
        <p:spPr bwMode="auto">
          <a:xfrm flipH="1" flipV="1">
            <a:off x="1016000" y="3810000"/>
            <a:ext cx="32893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1" name="AutoShape 56"/>
          <p:cNvCxnSpPr>
            <a:cxnSpLocks noChangeShapeType="1"/>
            <a:stCxn id="57368" idx="0"/>
            <a:endCxn id="57349" idx="5"/>
          </p:cNvCxnSpPr>
          <p:nvPr/>
        </p:nvCxnSpPr>
        <p:spPr bwMode="auto">
          <a:xfrm flipH="1" flipV="1">
            <a:off x="1708150" y="3754438"/>
            <a:ext cx="2597150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2" name="AutoShape 57"/>
          <p:cNvCxnSpPr>
            <a:cxnSpLocks noChangeShapeType="1"/>
            <a:stCxn id="57368" idx="0"/>
            <a:endCxn id="57353" idx="5"/>
          </p:cNvCxnSpPr>
          <p:nvPr/>
        </p:nvCxnSpPr>
        <p:spPr bwMode="auto">
          <a:xfrm flipH="1" flipV="1">
            <a:off x="2292350" y="3754438"/>
            <a:ext cx="2012950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3" name="AutoShape 58"/>
          <p:cNvCxnSpPr>
            <a:cxnSpLocks noChangeShapeType="1"/>
            <a:stCxn id="57368" idx="0"/>
            <a:endCxn id="57354" idx="4"/>
          </p:cNvCxnSpPr>
          <p:nvPr/>
        </p:nvCxnSpPr>
        <p:spPr bwMode="auto">
          <a:xfrm flipH="1" flipV="1">
            <a:off x="2768600" y="3810000"/>
            <a:ext cx="15367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4" name="AutoShape 59"/>
          <p:cNvCxnSpPr>
            <a:cxnSpLocks noChangeShapeType="1"/>
            <a:stCxn id="57368" idx="0"/>
            <a:endCxn id="57355" idx="4"/>
          </p:cNvCxnSpPr>
          <p:nvPr/>
        </p:nvCxnSpPr>
        <p:spPr bwMode="auto">
          <a:xfrm flipH="1" flipV="1">
            <a:off x="3352800" y="3810000"/>
            <a:ext cx="9525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5" name="AutoShape 60"/>
          <p:cNvCxnSpPr>
            <a:cxnSpLocks noChangeShapeType="1"/>
            <a:stCxn id="57368" idx="0"/>
            <a:endCxn id="57356" idx="4"/>
          </p:cNvCxnSpPr>
          <p:nvPr/>
        </p:nvCxnSpPr>
        <p:spPr bwMode="auto">
          <a:xfrm flipH="1" flipV="1">
            <a:off x="3937000" y="3810000"/>
            <a:ext cx="3683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6" name="AutoShape 62"/>
          <p:cNvCxnSpPr>
            <a:cxnSpLocks noChangeShapeType="1"/>
            <a:stCxn id="57368" idx="0"/>
            <a:endCxn id="57357" idx="4"/>
          </p:cNvCxnSpPr>
          <p:nvPr/>
        </p:nvCxnSpPr>
        <p:spPr bwMode="auto">
          <a:xfrm flipV="1">
            <a:off x="4305300" y="3810000"/>
            <a:ext cx="215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7" name="AutoShape 63"/>
          <p:cNvCxnSpPr>
            <a:cxnSpLocks noChangeShapeType="1"/>
            <a:stCxn id="57368" idx="0"/>
            <a:endCxn id="57358" idx="4"/>
          </p:cNvCxnSpPr>
          <p:nvPr/>
        </p:nvCxnSpPr>
        <p:spPr bwMode="auto">
          <a:xfrm flipV="1">
            <a:off x="4305300" y="3810000"/>
            <a:ext cx="800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8" name="AutoShape 64"/>
          <p:cNvCxnSpPr>
            <a:cxnSpLocks noChangeShapeType="1"/>
            <a:stCxn id="57368" idx="0"/>
            <a:endCxn id="57352" idx="3"/>
          </p:cNvCxnSpPr>
          <p:nvPr/>
        </p:nvCxnSpPr>
        <p:spPr bwMode="auto">
          <a:xfrm flipV="1">
            <a:off x="4305300" y="3754438"/>
            <a:ext cx="1276350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9" name="AutoShape 65"/>
          <p:cNvCxnSpPr>
            <a:cxnSpLocks noChangeShapeType="1"/>
            <a:stCxn id="57368" idx="0"/>
            <a:endCxn id="57351" idx="4"/>
          </p:cNvCxnSpPr>
          <p:nvPr/>
        </p:nvCxnSpPr>
        <p:spPr bwMode="auto">
          <a:xfrm flipV="1">
            <a:off x="4305300" y="3810000"/>
            <a:ext cx="19685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00" name="AutoShape 66"/>
          <p:cNvCxnSpPr>
            <a:cxnSpLocks noChangeShapeType="1"/>
            <a:stCxn id="57369" idx="0"/>
            <a:endCxn id="57350" idx="4"/>
          </p:cNvCxnSpPr>
          <p:nvPr/>
        </p:nvCxnSpPr>
        <p:spPr bwMode="auto">
          <a:xfrm flipH="1" flipV="1">
            <a:off x="1016000" y="3810000"/>
            <a:ext cx="41275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01" name="AutoShape 67"/>
          <p:cNvCxnSpPr>
            <a:cxnSpLocks noChangeShapeType="1"/>
            <a:stCxn id="57369" idx="0"/>
            <a:endCxn id="57349" idx="4"/>
          </p:cNvCxnSpPr>
          <p:nvPr/>
        </p:nvCxnSpPr>
        <p:spPr bwMode="auto">
          <a:xfrm flipH="1" flipV="1">
            <a:off x="1600200" y="3810000"/>
            <a:ext cx="35433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02" name="AutoShape 68"/>
          <p:cNvCxnSpPr>
            <a:cxnSpLocks noChangeShapeType="1"/>
            <a:stCxn id="57369" idx="0"/>
            <a:endCxn id="57353" idx="5"/>
          </p:cNvCxnSpPr>
          <p:nvPr/>
        </p:nvCxnSpPr>
        <p:spPr bwMode="auto">
          <a:xfrm flipH="1" flipV="1">
            <a:off x="2292350" y="3754438"/>
            <a:ext cx="2851150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03" name="AutoShape 69"/>
          <p:cNvCxnSpPr>
            <a:cxnSpLocks noChangeShapeType="1"/>
            <a:stCxn id="57369" idx="0"/>
            <a:endCxn id="57354" idx="4"/>
          </p:cNvCxnSpPr>
          <p:nvPr/>
        </p:nvCxnSpPr>
        <p:spPr bwMode="auto">
          <a:xfrm flipH="1" flipV="1">
            <a:off x="2768600" y="3810000"/>
            <a:ext cx="2374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04" name="AutoShape 70"/>
          <p:cNvCxnSpPr>
            <a:cxnSpLocks noChangeShapeType="1"/>
            <a:stCxn id="57369" idx="0"/>
            <a:endCxn id="57355" idx="4"/>
          </p:cNvCxnSpPr>
          <p:nvPr/>
        </p:nvCxnSpPr>
        <p:spPr bwMode="auto">
          <a:xfrm flipH="1" flipV="1">
            <a:off x="3352800" y="3810000"/>
            <a:ext cx="17907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05" name="AutoShape 71"/>
          <p:cNvCxnSpPr>
            <a:cxnSpLocks noChangeShapeType="1"/>
            <a:stCxn id="57369" idx="0"/>
            <a:endCxn id="57356" idx="3"/>
          </p:cNvCxnSpPr>
          <p:nvPr/>
        </p:nvCxnSpPr>
        <p:spPr bwMode="auto">
          <a:xfrm flipH="1" flipV="1">
            <a:off x="3829050" y="3754438"/>
            <a:ext cx="1314450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06" name="AutoShape 72"/>
          <p:cNvCxnSpPr>
            <a:cxnSpLocks noChangeShapeType="1"/>
            <a:stCxn id="57369" idx="0"/>
            <a:endCxn id="57357" idx="4"/>
          </p:cNvCxnSpPr>
          <p:nvPr/>
        </p:nvCxnSpPr>
        <p:spPr bwMode="auto">
          <a:xfrm flipH="1" flipV="1">
            <a:off x="4521200" y="3810000"/>
            <a:ext cx="6223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07" name="AutoShape 73"/>
          <p:cNvCxnSpPr>
            <a:cxnSpLocks noChangeShapeType="1"/>
            <a:stCxn id="57369" idx="0"/>
            <a:endCxn id="57358" idx="3"/>
          </p:cNvCxnSpPr>
          <p:nvPr/>
        </p:nvCxnSpPr>
        <p:spPr bwMode="auto">
          <a:xfrm flipH="1" flipV="1">
            <a:off x="4997450" y="3754438"/>
            <a:ext cx="146050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08" name="AutoShape 74"/>
          <p:cNvCxnSpPr>
            <a:cxnSpLocks noChangeShapeType="1"/>
            <a:stCxn id="57369" idx="0"/>
            <a:endCxn id="57352" idx="4"/>
          </p:cNvCxnSpPr>
          <p:nvPr/>
        </p:nvCxnSpPr>
        <p:spPr bwMode="auto">
          <a:xfrm flipV="1">
            <a:off x="5143500" y="3810000"/>
            <a:ext cx="546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09" name="AutoShape 75"/>
          <p:cNvCxnSpPr>
            <a:cxnSpLocks noChangeShapeType="1"/>
            <a:stCxn id="57369" idx="0"/>
            <a:endCxn id="57351" idx="4"/>
          </p:cNvCxnSpPr>
          <p:nvPr/>
        </p:nvCxnSpPr>
        <p:spPr bwMode="auto">
          <a:xfrm flipV="1">
            <a:off x="5143500" y="3810000"/>
            <a:ext cx="11303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10" name="AutoShape 76"/>
          <p:cNvCxnSpPr>
            <a:cxnSpLocks noChangeShapeType="1"/>
            <a:stCxn id="57350" idx="0"/>
            <a:endCxn id="57347" idx="3"/>
          </p:cNvCxnSpPr>
          <p:nvPr/>
        </p:nvCxnSpPr>
        <p:spPr bwMode="auto">
          <a:xfrm flipV="1">
            <a:off x="1016000" y="3144838"/>
            <a:ext cx="19240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11" name="AutoShape 77"/>
          <p:cNvCxnSpPr>
            <a:cxnSpLocks noChangeShapeType="1"/>
            <a:stCxn id="57350" idx="0"/>
            <a:endCxn id="57348" idx="3"/>
          </p:cNvCxnSpPr>
          <p:nvPr/>
        </p:nvCxnSpPr>
        <p:spPr bwMode="auto">
          <a:xfrm flipV="1">
            <a:off x="1016000" y="3144838"/>
            <a:ext cx="28384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12" name="AutoShape 78"/>
          <p:cNvCxnSpPr>
            <a:cxnSpLocks noChangeShapeType="1"/>
            <a:stCxn id="57349" idx="1"/>
            <a:endCxn id="57347" idx="4"/>
          </p:cNvCxnSpPr>
          <p:nvPr/>
        </p:nvCxnSpPr>
        <p:spPr bwMode="auto">
          <a:xfrm flipV="1">
            <a:off x="1492250" y="3200400"/>
            <a:ext cx="1555750" cy="284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13" name="AutoShape 79"/>
          <p:cNvCxnSpPr>
            <a:cxnSpLocks noChangeShapeType="1"/>
            <a:stCxn id="57349" idx="0"/>
            <a:endCxn id="57348" idx="3"/>
          </p:cNvCxnSpPr>
          <p:nvPr/>
        </p:nvCxnSpPr>
        <p:spPr bwMode="auto">
          <a:xfrm flipV="1">
            <a:off x="1600200" y="3144838"/>
            <a:ext cx="22542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14" name="AutoShape 80"/>
          <p:cNvCxnSpPr>
            <a:cxnSpLocks noChangeShapeType="1"/>
            <a:stCxn id="57353" idx="0"/>
            <a:endCxn id="57347" idx="4"/>
          </p:cNvCxnSpPr>
          <p:nvPr/>
        </p:nvCxnSpPr>
        <p:spPr bwMode="auto">
          <a:xfrm flipV="1">
            <a:off x="2184400" y="3200400"/>
            <a:ext cx="863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15" name="AutoShape 81"/>
          <p:cNvCxnSpPr>
            <a:cxnSpLocks noChangeShapeType="1"/>
            <a:stCxn id="57353" idx="0"/>
            <a:endCxn id="57348" idx="3"/>
          </p:cNvCxnSpPr>
          <p:nvPr/>
        </p:nvCxnSpPr>
        <p:spPr bwMode="auto">
          <a:xfrm flipV="1">
            <a:off x="2184400" y="3144838"/>
            <a:ext cx="16700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16" name="AutoShape 82"/>
          <p:cNvCxnSpPr>
            <a:cxnSpLocks noChangeShapeType="1"/>
            <a:stCxn id="57354" idx="0"/>
            <a:endCxn id="57347" idx="3"/>
          </p:cNvCxnSpPr>
          <p:nvPr/>
        </p:nvCxnSpPr>
        <p:spPr bwMode="auto">
          <a:xfrm flipV="1">
            <a:off x="2768600" y="3144838"/>
            <a:ext cx="1714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17" name="AutoShape 83"/>
          <p:cNvCxnSpPr>
            <a:cxnSpLocks noChangeShapeType="1"/>
            <a:stCxn id="57354" idx="0"/>
            <a:endCxn id="57348" idx="3"/>
          </p:cNvCxnSpPr>
          <p:nvPr/>
        </p:nvCxnSpPr>
        <p:spPr bwMode="auto">
          <a:xfrm flipV="1">
            <a:off x="2768600" y="3144838"/>
            <a:ext cx="10858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18" name="AutoShape 84"/>
          <p:cNvCxnSpPr>
            <a:cxnSpLocks noChangeShapeType="1"/>
            <a:stCxn id="57355" idx="0"/>
            <a:endCxn id="57347" idx="3"/>
          </p:cNvCxnSpPr>
          <p:nvPr/>
        </p:nvCxnSpPr>
        <p:spPr bwMode="auto">
          <a:xfrm flipH="1" flipV="1">
            <a:off x="2940050" y="3144838"/>
            <a:ext cx="4127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19" name="AutoShape 85"/>
          <p:cNvCxnSpPr>
            <a:cxnSpLocks noChangeShapeType="1"/>
            <a:stCxn id="57355" idx="0"/>
            <a:endCxn id="57348" idx="3"/>
          </p:cNvCxnSpPr>
          <p:nvPr/>
        </p:nvCxnSpPr>
        <p:spPr bwMode="auto">
          <a:xfrm flipV="1">
            <a:off x="3352800" y="3144838"/>
            <a:ext cx="5016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20" name="AutoShape 86"/>
          <p:cNvCxnSpPr>
            <a:cxnSpLocks noChangeShapeType="1"/>
            <a:stCxn id="57356" idx="0"/>
            <a:endCxn id="57347" idx="4"/>
          </p:cNvCxnSpPr>
          <p:nvPr/>
        </p:nvCxnSpPr>
        <p:spPr bwMode="auto">
          <a:xfrm flipH="1" flipV="1">
            <a:off x="3048000" y="3200400"/>
            <a:ext cx="889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21" name="AutoShape 87"/>
          <p:cNvCxnSpPr>
            <a:cxnSpLocks noChangeShapeType="1"/>
            <a:stCxn id="57356" idx="0"/>
            <a:endCxn id="57348" idx="3"/>
          </p:cNvCxnSpPr>
          <p:nvPr/>
        </p:nvCxnSpPr>
        <p:spPr bwMode="auto">
          <a:xfrm flipH="1" flipV="1">
            <a:off x="3854450" y="3144838"/>
            <a:ext cx="825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22" name="AutoShape 88"/>
          <p:cNvCxnSpPr>
            <a:cxnSpLocks noChangeShapeType="1"/>
            <a:stCxn id="57357" idx="1"/>
            <a:endCxn id="57347" idx="4"/>
          </p:cNvCxnSpPr>
          <p:nvPr/>
        </p:nvCxnSpPr>
        <p:spPr bwMode="auto">
          <a:xfrm flipH="1" flipV="1">
            <a:off x="3048000" y="3200400"/>
            <a:ext cx="1365250" cy="284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23" name="AutoShape 89"/>
          <p:cNvCxnSpPr>
            <a:cxnSpLocks noChangeShapeType="1"/>
            <a:stCxn id="57357" idx="1"/>
            <a:endCxn id="57348" idx="4"/>
          </p:cNvCxnSpPr>
          <p:nvPr/>
        </p:nvCxnSpPr>
        <p:spPr bwMode="auto">
          <a:xfrm flipH="1" flipV="1">
            <a:off x="3962400" y="3200400"/>
            <a:ext cx="450850" cy="284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24" name="AutoShape 90"/>
          <p:cNvCxnSpPr>
            <a:cxnSpLocks noChangeShapeType="1"/>
            <a:stCxn id="57358" idx="0"/>
            <a:endCxn id="57347" idx="4"/>
          </p:cNvCxnSpPr>
          <p:nvPr/>
        </p:nvCxnSpPr>
        <p:spPr bwMode="auto">
          <a:xfrm flipH="1" flipV="1">
            <a:off x="3048000" y="3200400"/>
            <a:ext cx="2057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25" name="AutoShape 91"/>
          <p:cNvCxnSpPr>
            <a:cxnSpLocks noChangeShapeType="1"/>
            <a:stCxn id="57358" idx="0"/>
            <a:endCxn id="57348" idx="5"/>
          </p:cNvCxnSpPr>
          <p:nvPr/>
        </p:nvCxnSpPr>
        <p:spPr bwMode="auto">
          <a:xfrm flipH="1" flipV="1">
            <a:off x="4070350" y="3144838"/>
            <a:ext cx="10350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26" name="AutoShape 92"/>
          <p:cNvCxnSpPr>
            <a:cxnSpLocks noChangeShapeType="1"/>
            <a:stCxn id="57352" idx="0"/>
            <a:endCxn id="57347" idx="4"/>
          </p:cNvCxnSpPr>
          <p:nvPr/>
        </p:nvCxnSpPr>
        <p:spPr bwMode="auto">
          <a:xfrm flipH="1" flipV="1">
            <a:off x="3048000" y="3200400"/>
            <a:ext cx="2641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27" name="AutoShape 93"/>
          <p:cNvCxnSpPr>
            <a:cxnSpLocks noChangeShapeType="1"/>
            <a:stCxn id="57352" idx="0"/>
            <a:endCxn id="57348" idx="5"/>
          </p:cNvCxnSpPr>
          <p:nvPr/>
        </p:nvCxnSpPr>
        <p:spPr bwMode="auto">
          <a:xfrm flipH="1" flipV="1">
            <a:off x="4070350" y="3144838"/>
            <a:ext cx="16192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28" name="AutoShape 94"/>
          <p:cNvCxnSpPr>
            <a:cxnSpLocks noChangeShapeType="1"/>
            <a:stCxn id="57351" idx="0"/>
            <a:endCxn id="57347" idx="4"/>
          </p:cNvCxnSpPr>
          <p:nvPr/>
        </p:nvCxnSpPr>
        <p:spPr bwMode="auto">
          <a:xfrm flipH="1" flipV="1">
            <a:off x="3048000" y="3200400"/>
            <a:ext cx="322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29" name="AutoShape 95"/>
          <p:cNvCxnSpPr>
            <a:cxnSpLocks noChangeShapeType="1"/>
            <a:stCxn id="57351" idx="0"/>
            <a:endCxn id="57348" idx="5"/>
          </p:cNvCxnSpPr>
          <p:nvPr/>
        </p:nvCxnSpPr>
        <p:spPr bwMode="auto">
          <a:xfrm flipH="1" flipV="1">
            <a:off x="4070350" y="3144838"/>
            <a:ext cx="22034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430" name="Text Box 96"/>
          <p:cNvSpPr txBox="1">
            <a:spLocks noChangeArrowheads="1"/>
          </p:cNvSpPr>
          <p:nvPr/>
        </p:nvSpPr>
        <p:spPr bwMode="auto">
          <a:xfrm>
            <a:off x="685800" y="5548313"/>
            <a:ext cx="7861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We need to assign each weight so that the network outputs the correct values for any set of possible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Calculating the weights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708" y="2449137"/>
            <a:ext cx="7693028" cy="372427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this case, there are 72 weights to find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 </a:t>
            </a:r>
            <a:r>
              <a:rPr lang="en-US" sz="2400" dirty="0" err="1" smtClean="0"/>
              <a:t>backpropagation</a:t>
            </a:r>
            <a:r>
              <a:rPr lang="en-US" sz="2400" dirty="0" smtClean="0"/>
              <a:t>, we need training data with input-output pairs: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Hard to obtain for this type of application: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Another approach to training is to use an </a:t>
            </a:r>
            <a:r>
              <a:rPr lang="en-US" sz="2400" b="1" dirty="0" smtClean="0"/>
              <a:t>Evolutionary Algorithm </a:t>
            </a:r>
            <a:r>
              <a:rPr lang="en-US" sz="2400" dirty="0" smtClean="0"/>
              <a:t>to evolve the weights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chromosome (length= number of weights) represents the weights in neural network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41142" y="5665481"/>
            <a:ext cx="3615034" cy="366713"/>
            <a:chOff x="2541142" y="5665481"/>
            <a:chExt cx="3615034" cy="366713"/>
          </a:xfrm>
        </p:grpSpPr>
        <p:sp>
          <p:nvSpPr>
            <p:cNvPr id="58372" name="Rectangle 4"/>
            <p:cNvSpPr>
              <a:spLocks noChangeArrowheads="1"/>
            </p:cNvSpPr>
            <p:nvPr/>
          </p:nvSpPr>
          <p:spPr bwMode="auto">
            <a:xfrm>
              <a:off x="2541142" y="5665481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w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58373" name="Rectangle 5"/>
            <p:cNvSpPr>
              <a:spLocks noChangeArrowheads="1"/>
            </p:cNvSpPr>
            <p:nvPr/>
          </p:nvSpPr>
          <p:spPr bwMode="auto">
            <a:xfrm>
              <a:off x="2845942" y="5665481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w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58374" name="Rectangle 6"/>
            <p:cNvSpPr>
              <a:spLocks noChangeArrowheads="1"/>
            </p:cNvSpPr>
            <p:nvPr/>
          </p:nvSpPr>
          <p:spPr bwMode="auto">
            <a:xfrm>
              <a:off x="3150742" y="5665481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w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58375" name="Rectangle 8"/>
            <p:cNvSpPr>
              <a:spLocks noChangeArrowheads="1"/>
            </p:cNvSpPr>
            <p:nvPr/>
          </p:nvSpPr>
          <p:spPr bwMode="auto">
            <a:xfrm>
              <a:off x="5813551" y="5665481"/>
              <a:ext cx="342625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w</a:t>
              </a:r>
              <a:r>
                <a:rPr lang="en-US" baseline="-25000" dirty="0"/>
                <a:t>72</a:t>
              </a:r>
              <a:endParaRPr lang="en-US" dirty="0"/>
            </a:p>
          </p:txBody>
        </p:sp>
        <p:sp>
          <p:nvSpPr>
            <p:cNvPr id="58376" name="Rectangle 9"/>
            <p:cNvSpPr>
              <a:spLocks noChangeArrowheads="1"/>
            </p:cNvSpPr>
            <p:nvPr/>
          </p:nvSpPr>
          <p:spPr bwMode="auto">
            <a:xfrm>
              <a:off x="5360542" y="5665481"/>
              <a:ext cx="381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w</a:t>
              </a:r>
              <a:r>
                <a:rPr lang="en-US" baseline="-25000" dirty="0"/>
                <a:t>71</a:t>
              </a:r>
              <a:endParaRPr lang="en-US" dirty="0"/>
            </a:p>
          </p:txBody>
        </p:sp>
        <p:sp>
          <p:nvSpPr>
            <p:cNvPr id="58377" name="Text Box 10"/>
            <p:cNvSpPr txBox="1">
              <a:spLocks noChangeArrowheads="1"/>
            </p:cNvSpPr>
            <p:nvPr/>
          </p:nvSpPr>
          <p:spPr bwMode="auto">
            <a:xfrm>
              <a:off x="3760342" y="5665481"/>
              <a:ext cx="13271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……………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492896"/>
            <a:ext cx="7992888" cy="4032448"/>
          </a:xfrm>
        </p:spPr>
        <p:txBody>
          <a:bodyPr/>
          <a:lstStyle/>
          <a:p>
            <a:r>
              <a:rPr lang="en-US" dirty="0"/>
              <a:t>Last week we looked at </a:t>
            </a:r>
            <a:r>
              <a:rPr lang="en-US" dirty="0" smtClean="0"/>
              <a:t>supervised learning using a multi-layer perceptron for classification</a:t>
            </a:r>
          </a:p>
          <a:p>
            <a:r>
              <a:rPr lang="en-US" dirty="0" smtClean="0"/>
              <a:t>Backpropagation</a:t>
            </a:r>
          </a:p>
          <a:p>
            <a:pPr lvl="1"/>
            <a:r>
              <a:rPr lang="en-US" dirty="0" smtClean="0"/>
              <a:t>Finds a set of weights that gives good performance</a:t>
            </a:r>
          </a:p>
          <a:p>
            <a:pPr lvl="1"/>
            <a:r>
              <a:rPr lang="en-US" dirty="0" smtClean="0"/>
              <a:t>Requires training data: input and output pairs</a:t>
            </a:r>
          </a:p>
          <a:p>
            <a:pPr lvl="1"/>
            <a:r>
              <a:rPr lang="en-US" dirty="0" smtClean="0"/>
              <a:t>Iteratively reduces error at the output neurons</a:t>
            </a:r>
          </a:p>
          <a:p>
            <a:r>
              <a:rPr lang="en-US" dirty="0" smtClean="0"/>
              <a:t>For some applications:</a:t>
            </a:r>
          </a:p>
          <a:p>
            <a:pPr lvl="1"/>
            <a:r>
              <a:rPr lang="en-US" dirty="0" smtClean="0"/>
              <a:t>Hard to generate the required training data (pairs)</a:t>
            </a:r>
          </a:p>
          <a:p>
            <a:pPr lvl="1"/>
            <a:r>
              <a:rPr lang="en-US" dirty="0" smtClean="0"/>
              <a:t>We don’t know what the output should be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In-Game Training with an EA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 dirty="0" smtClean="0"/>
              <a:t>An EA needs a </a:t>
            </a:r>
            <a:r>
              <a:rPr lang="en-GB" sz="2400" b="1" dirty="0" smtClean="0"/>
              <a:t>representation </a:t>
            </a:r>
          </a:p>
          <a:p>
            <a:pPr lvl="1"/>
            <a:r>
              <a:rPr lang="en-GB" sz="2000" dirty="0" smtClean="0"/>
              <a:t>Use floating point values, one for each weight we need</a:t>
            </a:r>
          </a:p>
          <a:p>
            <a:r>
              <a:rPr lang="en-GB" sz="2400" dirty="0" smtClean="0"/>
              <a:t>and a </a:t>
            </a:r>
            <a:r>
              <a:rPr lang="en-GB" sz="2400" b="1" dirty="0" smtClean="0"/>
              <a:t>fitness function:</a:t>
            </a:r>
          </a:p>
          <a:p>
            <a:pPr lvl="1"/>
            <a:r>
              <a:rPr lang="en-GB" sz="2000" dirty="0" smtClean="0"/>
              <a:t>Allow the game to run for some number of frames</a:t>
            </a:r>
          </a:p>
          <a:p>
            <a:pPr lvl="1"/>
            <a:r>
              <a:rPr lang="en-GB" sz="2000" dirty="0" smtClean="0"/>
              <a:t>Monitor how many mines each sweeper found </a:t>
            </a:r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8172450" y="3068638"/>
            <a:ext cx="50323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/>
              <a:t>-0.8</a:t>
            </a: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6659563" y="3068638"/>
            <a:ext cx="50323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/>
              <a:t>0.4</a:t>
            </a:r>
          </a:p>
        </p:txBody>
      </p:sp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6156325" y="3068638"/>
            <a:ext cx="50323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/>
              <a:t>0.6</a:t>
            </a:r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5651500" y="3068638"/>
            <a:ext cx="50323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/>
              <a:t>0.3</a:t>
            </a:r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5148263" y="3068638"/>
            <a:ext cx="50323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/>
              <a:t>-0.1</a:t>
            </a:r>
          </a:p>
        </p:txBody>
      </p:sp>
      <p:sp>
        <p:nvSpPr>
          <p:cNvPr id="59401" name="Text Box 10"/>
          <p:cNvSpPr txBox="1">
            <a:spLocks noChangeArrowheads="1"/>
          </p:cNvSpPr>
          <p:nvPr/>
        </p:nvSpPr>
        <p:spPr bwMode="auto">
          <a:xfrm>
            <a:off x="7308850" y="3068638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GB" b="1"/>
              <a:t>……..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9013" y="4581128"/>
            <a:ext cx="30243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000" b="1" dirty="0" smtClean="0"/>
              <a:t>Fitness = number of mines found in fixed time frame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Flow of Control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1680" y="2870205"/>
            <a:ext cx="2232248" cy="113485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/>
              <a:t>A </a:t>
            </a:r>
            <a:r>
              <a:rPr lang="en-GB" sz="1400" b="1" dirty="0" smtClean="0"/>
              <a:t>population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o</a:t>
            </a:r>
            <a:r>
              <a:rPr lang="en-GB" sz="1400" dirty="0" smtClean="0"/>
              <a:t>f minesweepers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/>
              <a:t>each with a different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/>
              <a:t>NN runs for X iterations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/>
              <a:t> of simulation </a:t>
            </a:r>
            <a:endParaRPr kumimoji="0" lang="en-GB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220072" y="2852935"/>
            <a:ext cx="2160240" cy="116939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/>
              <a:t>Record fitness of each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minesweeper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5076056" y="4775724"/>
            <a:ext cx="2448272" cy="1152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/>
              <a:t>Run EA for 1 generation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/>
              <a:t>t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 evolve a new set of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chromosomes (each defines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a</a:t>
            </a:r>
            <a:r>
              <a:rPr lang="en-GB" sz="1400" dirty="0" smtClean="0"/>
              <a:t> set of NN weights)</a:t>
            </a:r>
            <a:endParaRPr kumimoji="0" lang="en-GB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763688" y="4775724"/>
            <a:ext cx="2461950" cy="11735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/>
              <a:t>Load new chromosomes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d</a:t>
            </a:r>
            <a:r>
              <a:rPr lang="en-GB" sz="1400" dirty="0" smtClean="0"/>
              <a:t>efining </a:t>
            </a:r>
            <a:r>
              <a:rPr lang="en-GB" sz="1400" dirty="0"/>
              <a:t>w</a:t>
            </a:r>
            <a:r>
              <a:rPr lang="en-GB" sz="1400" dirty="0" smtClean="0"/>
              <a:t>eights back into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/>
              <a:t> the NN o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 each sweeper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4225638" y="3212976"/>
            <a:ext cx="850418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6017017" y="4221088"/>
            <a:ext cx="350325" cy="43204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0800000">
            <a:off x="4427984" y="5351788"/>
            <a:ext cx="504056" cy="38146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2627784" y="4149080"/>
            <a:ext cx="324036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6767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924800" cy="1143000"/>
          </a:xfrm>
        </p:spPr>
        <p:txBody>
          <a:bodyPr/>
          <a:lstStyle/>
          <a:p>
            <a:r>
              <a:rPr lang="en-GB" dirty="0" smtClean="0"/>
              <a:t>Training with an EA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655943" y="4509120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655943" y="4725144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655943" y="4941168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655943" y="5157192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655943" y="5373216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655943" y="3416045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Chromosome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 (NN1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655943" y="3632069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Chromosome 2 (NN2)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655943" y="3848093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400" dirty="0"/>
              <a:t>Chromosome </a:t>
            </a:r>
            <a:r>
              <a:rPr lang="en-GB" sz="1400" dirty="0" smtClean="0"/>
              <a:t>3 </a:t>
            </a:r>
            <a:r>
              <a:rPr lang="en-GB" sz="1400" dirty="0"/>
              <a:t>(</a:t>
            </a:r>
            <a:r>
              <a:rPr lang="en-GB" sz="1400" dirty="0" smtClean="0"/>
              <a:t>NN3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655943" y="4064117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0.1 0.3 0.5….0.3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5655943" y="4280141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4860032" y="3416045"/>
            <a:ext cx="720080" cy="108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1"/>
          </p:cNvCxnSpPr>
          <p:nvPr/>
        </p:nvCxnSpPr>
        <p:spPr bwMode="auto">
          <a:xfrm flipH="1" flipV="1">
            <a:off x="3347864" y="3524057"/>
            <a:ext cx="2308079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3" idx="1"/>
          </p:cNvCxnSpPr>
          <p:nvPr/>
        </p:nvCxnSpPr>
        <p:spPr bwMode="auto">
          <a:xfrm flipH="1">
            <a:off x="3779912" y="3956105"/>
            <a:ext cx="18760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4" idx="1"/>
          </p:cNvCxnSpPr>
          <p:nvPr/>
        </p:nvCxnSpPr>
        <p:spPr bwMode="auto">
          <a:xfrm flipH="1">
            <a:off x="3635896" y="4172129"/>
            <a:ext cx="2020047" cy="9850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5" idx="1"/>
          </p:cNvCxnSpPr>
          <p:nvPr/>
        </p:nvCxnSpPr>
        <p:spPr bwMode="auto">
          <a:xfrm flipH="1">
            <a:off x="4499992" y="4388153"/>
            <a:ext cx="1155951" cy="8770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6" idx="1"/>
          </p:cNvCxnSpPr>
          <p:nvPr/>
        </p:nvCxnSpPr>
        <p:spPr bwMode="auto">
          <a:xfrm flipH="1">
            <a:off x="3923928" y="4617132"/>
            <a:ext cx="1732015" cy="14041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751278" y="4018329"/>
            <a:ext cx="143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 population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5580112" y="5949280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Chromosome represents weights of a neural network</a:t>
            </a:r>
            <a:endParaRPr lang="en-GB" sz="1600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6664055" y="4388153"/>
            <a:ext cx="140193" cy="1633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949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Flow of Control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sz="2000" b="1" dirty="0"/>
              <a:t>Initialise</a:t>
            </a:r>
            <a:r>
              <a:rPr lang="en-GB" sz="2000" dirty="0"/>
              <a:t> </a:t>
            </a:r>
            <a:r>
              <a:rPr lang="en-GB" sz="2000" dirty="0" smtClean="0"/>
              <a:t>a population of  minesweepers each with its own neural network and its own chromosome representing the weights</a:t>
            </a:r>
          </a:p>
          <a:p>
            <a:pPr marL="400050" lvl="1" indent="0">
              <a:buNone/>
              <a:defRPr/>
            </a:pPr>
            <a:r>
              <a:rPr lang="en-GB" sz="1600" dirty="0"/>
              <a:t>Weights initially set to random </a:t>
            </a:r>
            <a:r>
              <a:rPr lang="en-GB" sz="1600" dirty="0" smtClean="0"/>
              <a:t>values</a:t>
            </a:r>
          </a:p>
          <a:p>
            <a:pPr marL="0" indent="0">
              <a:buNone/>
              <a:defRPr/>
            </a:pPr>
            <a:r>
              <a:rPr lang="en-GB" sz="2000" dirty="0" smtClean="0"/>
              <a:t>While number of generations &lt; maximum generations</a:t>
            </a:r>
            <a:endParaRPr lang="en-GB" sz="2000" dirty="0"/>
          </a:p>
          <a:p>
            <a:pPr marL="838200" lvl="1" indent="-381000">
              <a:defRPr/>
            </a:pPr>
            <a:r>
              <a:rPr lang="en-GB" sz="1800" dirty="0" smtClean="0"/>
              <a:t>Run game (for a set amount of time) </a:t>
            </a:r>
          </a:p>
          <a:p>
            <a:pPr marL="838200" lvl="1" indent="-381000">
              <a:defRPr/>
            </a:pPr>
            <a:r>
              <a:rPr lang="en-GB" sz="1800" dirty="0" smtClean="0"/>
              <a:t>Record how many mines each sweeper detected </a:t>
            </a:r>
          </a:p>
          <a:p>
            <a:pPr marL="838200" lvl="1" indent="-381000">
              <a:defRPr/>
            </a:pPr>
            <a:r>
              <a:rPr lang="en-GB" sz="1800" dirty="0" smtClean="0"/>
              <a:t>Assign this value as the fitness of its chromosome</a:t>
            </a:r>
            <a:endParaRPr lang="en-GB" sz="1800" dirty="0"/>
          </a:p>
          <a:p>
            <a:pPr marL="838200" lvl="1" indent="-381000">
              <a:buFont typeface="Arial" panose="020B0604020202020204" pitchFamily="34" charset="0"/>
              <a:buChar char="–"/>
              <a:defRPr/>
            </a:pPr>
            <a:r>
              <a:rPr lang="en-GB" sz="1800" dirty="0"/>
              <a:t>Run the EA to evolve a new population of weights</a:t>
            </a:r>
          </a:p>
          <a:p>
            <a:pPr marL="1257300" lvl="2" indent="-457200">
              <a:defRPr/>
            </a:pPr>
            <a:r>
              <a:rPr lang="en-GB" sz="1600" dirty="0" smtClean="0"/>
              <a:t>Apply selection, crossover, mutation</a:t>
            </a:r>
            <a:endParaRPr lang="en-GB" sz="1600" dirty="0"/>
          </a:p>
          <a:p>
            <a:pPr marL="838200" lvl="1" indent="-381000">
              <a:buFont typeface="Arial" panose="020B0604020202020204" pitchFamily="34" charset="0"/>
              <a:buChar char="–"/>
              <a:defRPr/>
            </a:pPr>
            <a:r>
              <a:rPr lang="en-GB" sz="1800" dirty="0"/>
              <a:t>Insert new weights into each minesweepers NN</a:t>
            </a:r>
          </a:p>
          <a:p>
            <a:pPr marL="0" indent="0">
              <a:buNone/>
              <a:defRPr/>
            </a:pPr>
            <a:r>
              <a:rPr lang="en-GB" sz="1800" dirty="0"/>
              <a:t>Repeat 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Evolutionary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110994" cy="3871399"/>
          </a:xfrm>
        </p:spPr>
        <p:txBody>
          <a:bodyPr/>
          <a:lstStyle/>
          <a:p>
            <a:r>
              <a:rPr lang="en-GB" sz="2000" dirty="0" smtClean="0"/>
              <a:t>Generational EA  (whole new generation produced each iteration)</a:t>
            </a:r>
          </a:p>
          <a:p>
            <a:r>
              <a:rPr lang="en-GB" sz="2000" dirty="0" smtClean="0"/>
              <a:t>Differs </a:t>
            </a:r>
            <a:r>
              <a:rPr lang="en-GB" sz="2000" dirty="0"/>
              <a:t>from the steady state EA where typically 1 or 2 children are generated each </a:t>
            </a:r>
            <a:r>
              <a:rPr lang="en-GB" sz="2000" dirty="0" smtClean="0"/>
              <a:t>generation</a:t>
            </a:r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043608" y="4711164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043608" y="4927188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043608" y="5143212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Chromosome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043608" y="3618089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BEST Chromosome</a:t>
            </a:r>
            <a:r>
              <a:rPr kumimoji="0" lang="en-GB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043608" y="3834113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Chromosome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043608" y="4050137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400" dirty="0"/>
              <a:t>Chromosome </a:t>
            </a:r>
            <a:r>
              <a:rPr lang="en-GB" sz="1400" dirty="0" smtClean="0"/>
              <a:t>3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043608" y="4266161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043608" y="4482185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660232" y="4695617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660232" y="4911641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660232" y="5127665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Child Chromosome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660232" y="3602542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400" b="1" dirty="0"/>
              <a:t>BEST Chromosome 1</a:t>
            </a:r>
            <a:endParaRPr lang="en-GB" b="1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660232" y="3818566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Child Chromosome 2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6660232" y="4034590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400" dirty="0" smtClean="0"/>
              <a:t>Child Chromosome 3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660232" y="4250614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6660232" y="4466638"/>
            <a:ext cx="2016224" cy="216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3873733" y="3407132"/>
            <a:ext cx="1656184" cy="44500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Generation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47864" y="4662318"/>
            <a:ext cx="33954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 smtClean="0"/>
              <a:t>While </a:t>
            </a:r>
            <a:r>
              <a:rPr lang="en-GB" sz="1600" dirty="0" err="1" smtClean="0"/>
              <a:t>newPopSize</a:t>
            </a:r>
            <a:r>
              <a:rPr lang="en-GB" sz="1600" dirty="0" smtClean="0"/>
              <a:t> &lt; </a:t>
            </a:r>
            <a:r>
              <a:rPr lang="en-GB" sz="1600" dirty="0" err="1" smtClean="0"/>
              <a:t>popSize</a:t>
            </a:r>
            <a:endParaRPr lang="en-GB" sz="1600" dirty="0" smtClean="0"/>
          </a:p>
          <a:p>
            <a:pPr lvl="1" algn="l"/>
            <a:r>
              <a:rPr lang="en-GB" sz="1600" dirty="0" smtClean="0"/>
              <a:t>Generate child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FF0000"/>
                </a:solidFill>
              </a:rPr>
              <a:t>Selection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FF0000"/>
                </a:solidFill>
              </a:rPr>
              <a:t>Crossover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FF0000"/>
                </a:solidFill>
              </a:rPr>
              <a:t>Mutation</a:t>
            </a:r>
          </a:p>
          <a:p>
            <a:pPr lvl="1" algn="l"/>
            <a:r>
              <a:rPr lang="en-GB" sz="1600" dirty="0" smtClean="0"/>
              <a:t>Insert Child (</a:t>
            </a:r>
            <a:r>
              <a:rPr lang="en-GB" sz="1600" b="1" dirty="0" smtClean="0"/>
              <a:t>no replacement</a:t>
            </a:r>
            <a:r>
              <a:rPr lang="en-GB" sz="1600" dirty="0" smtClean="0"/>
              <a:t>)</a:t>
            </a:r>
          </a:p>
          <a:p>
            <a:pPr algn="l"/>
            <a:r>
              <a:rPr lang="en-GB" sz="1600" dirty="0" smtClean="0"/>
              <a:t>Repeat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47864" y="387288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 smtClean="0"/>
              <a:t>Copy best chromosome to new population</a:t>
            </a:r>
            <a:r>
              <a:rPr lang="en-GB" sz="1600" b="1" dirty="0" smtClean="0"/>
              <a:t> (elitism)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01521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Evolutionary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110994" cy="3871399"/>
          </a:xfrm>
        </p:spPr>
        <p:txBody>
          <a:bodyPr/>
          <a:lstStyle/>
          <a:p>
            <a:r>
              <a:rPr lang="en-GB" dirty="0" smtClean="0"/>
              <a:t>In each generation:</a:t>
            </a:r>
          </a:p>
          <a:p>
            <a:pPr marL="742950" lvl="2" indent="-342900"/>
            <a:r>
              <a:rPr lang="en-GB" dirty="0" smtClean="0"/>
              <a:t>Create new empty population</a:t>
            </a:r>
          </a:p>
          <a:p>
            <a:pPr marL="742950" lvl="2" indent="-342900"/>
            <a:r>
              <a:rPr lang="en-GB" dirty="0" smtClean="0"/>
              <a:t>Copy best chromosome from current to new population (elitism)</a:t>
            </a:r>
          </a:p>
          <a:p>
            <a:pPr marL="742950" lvl="2" indent="-342900"/>
            <a:r>
              <a:rPr lang="en-GB" dirty="0" smtClean="0"/>
              <a:t>Repeat until new population full: </a:t>
            </a:r>
          </a:p>
          <a:p>
            <a:pPr marL="1200150" lvl="3" indent="-342900"/>
            <a:r>
              <a:rPr b="0" i="0" dirty="0">
                <a:solidFill>
                  <a:srgbClr val="003366"/>
                </a:solidFill>
                <a:latin typeface="Arial"/>
              </a:rPr>
              <a:t>Select two parents with </a:t>
            </a:r>
            <a:r>
              <a:rPr b="1" i="0" dirty="0">
                <a:solidFill>
                  <a:srgbClr val="003366"/>
                </a:solidFill>
                <a:latin typeface="Arial"/>
              </a:rPr>
              <a:t>roulette</a:t>
            </a:r>
            <a:r>
              <a:rPr b="0" i="0" dirty="0">
                <a:solidFill>
                  <a:srgbClr val="003366"/>
                </a:solidFill>
                <a:latin typeface="Arial"/>
              </a:rPr>
              <a:t> </a:t>
            </a:r>
            <a:r>
              <a:rPr b="1" i="0" dirty="0">
                <a:solidFill>
                  <a:srgbClr val="003366"/>
                </a:solidFill>
                <a:latin typeface="Arial"/>
              </a:rPr>
              <a:t>wheel</a:t>
            </a:r>
            <a:r>
              <a:rPr b="0" i="0" dirty="0">
                <a:solidFill>
                  <a:srgbClr val="003366"/>
                </a:solidFill>
                <a:latin typeface="Arial"/>
              </a:rPr>
              <a:t> </a:t>
            </a:r>
            <a:r>
              <a:rPr b="1" i="0" dirty="0">
                <a:solidFill>
                  <a:srgbClr val="003366"/>
                </a:solidFill>
                <a:latin typeface="Arial"/>
              </a:rPr>
              <a:t>selection</a:t>
            </a:r>
            <a:r>
              <a:rPr b="0" i="0" dirty="0">
                <a:solidFill>
                  <a:srgbClr val="003366"/>
                </a:solidFill>
                <a:latin typeface="Arial"/>
              </a:rPr>
              <a:t> from current population</a:t>
            </a:r>
          </a:p>
          <a:p>
            <a:pPr marL="1200150" lvl="3" indent="-342900"/>
            <a:r>
              <a:rPr b="0" i="0" dirty="0">
                <a:solidFill>
                  <a:srgbClr val="003366"/>
                </a:solidFill>
                <a:latin typeface="Arial"/>
              </a:rPr>
              <a:t>Apply </a:t>
            </a:r>
            <a:r>
              <a:rPr b="1" i="0" dirty="0">
                <a:solidFill>
                  <a:srgbClr val="003366"/>
                </a:solidFill>
                <a:latin typeface="Arial"/>
              </a:rPr>
              <a:t>crossover</a:t>
            </a:r>
            <a:r>
              <a:rPr b="0" i="0" dirty="0">
                <a:solidFill>
                  <a:srgbClr val="003366"/>
                </a:solidFill>
                <a:latin typeface="Arial"/>
              </a:rPr>
              <a:t> to produce new child(</a:t>
            </a:r>
            <a:r>
              <a:rPr b="0" i="0" dirty="0" err="1">
                <a:solidFill>
                  <a:srgbClr val="003366"/>
                </a:solidFill>
                <a:latin typeface="Arial"/>
              </a:rPr>
              <a:t>ren</a:t>
            </a:r>
            <a:r>
              <a:rPr b="0" i="0" dirty="0">
                <a:solidFill>
                  <a:srgbClr val="003366"/>
                </a:solidFill>
                <a:latin typeface="Arial"/>
              </a:rPr>
              <a:t>)</a:t>
            </a:r>
          </a:p>
          <a:p>
            <a:pPr marL="1200150" lvl="3" indent="-342900"/>
            <a:r>
              <a:rPr b="0" i="0" dirty="0">
                <a:solidFill>
                  <a:srgbClr val="003366"/>
                </a:solidFill>
                <a:latin typeface="Arial"/>
              </a:rPr>
              <a:t>Apply </a:t>
            </a:r>
            <a:r>
              <a:rPr b="1" i="0" dirty="0">
                <a:solidFill>
                  <a:srgbClr val="003366"/>
                </a:solidFill>
                <a:latin typeface="Arial"/>
              </a:rPr>
              <a:t>mutation</a:t>
            </a:r>
            <a:r>
              <a:rPr b="0" i="0" dirty="0">
                <a:solidFill>
                  <a:srgbClr val="003366"/>
                </a:solidFill>
                <a:latin typeface="Arial"/>
              </a:rPr>
              <a:t> to new child(</a:t>
            </a:r>
            <a:r>
              <a:rPr b="0" i="0" dirty="0" err="1">
                <a:solidFill>
                  <a:srgbClr val="003366"/>
                </a:solidFill>
                <a:latin typeface="Arial"/>
              </a:rPr>
              <a:t>ren</a:t>
            </a:r>
            <a:r>
              <a:rPr b="0" i="0" dirty="0">
                <a:solidFill>
                  <a:srgbClr val="003366"/>
                </a:solidFill>
                <a:latin typeface="Arial"/>
              </a:rPr>
              <a:t>)</a:t>
            </a:r>
          </a:p>
          <a:p>
            <a:pPr marL="1200150" lvl="3" indent="-342900"/>
            <a:r>
              <a:rPr b="0" i="0" dirty="0">
                <a:solidFill>
                  <a:srgbClr val="003366"/>
                </a:solidFill>
                <a:latin typeface="Arial"/>
              </a:rPr>
              <a:t>Add child(</a:t>
            </a:r>
            <a:r>
              <a:rPr b="0" i="0" dirty="0" err="1">
                <a:solidFill>
                  <a:srgbClr val="003366"/>
                </a:solidFill>
                <a:latin typeface="Arial"/>
              </a:rPr>
              <a:t>ren</a:t>
            </a:r>
            <a:r>
              <a:rPr b="0" i="0" dirty="0">
                <a:solidFill>
                  <a:srgbClr val="003366"/>
                </a:solidFill>
                <a:latin typeface="Arial"/>
              </a:rPr>
              <a:t>) to new population</a:t>
            </a:r>
          </a:p>
          <a:p>
            <a:pPr marL="742950" lvl="2" indent="-342900"/>
            <a:r>
              <a:rPr lang="en-GB" dirty="0" smtClean="0"/>
              <a:t>New population becomes current population</a:t>
            </a:r>
          </a:p>
          <a:p>
            <a:pPr lvl="1"/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18913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details on the EA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043609" y="2708920"/>
            <a:ext cx="3744416" cy="3724275"/>
          </a:xfrm>
        </p:spPr>
        <p:txBody>
          <a:bodyPr/>
          <a:lstStyle/>
          <a:p>
            <a:pPr eaLnBrk="1" hangingPunct="1"/>
            <a:r>
              <a:rPr lang="en-GB" sz="2000" dirty="0" smtClean="0"/>
              <a:t>Selection:</a:t>
            </a:r>
          </a:p>
          <a:p>
            <a:pPr lvl="1" eaLnBrk="1" hangingPunct="1"/>
            <a:r>
              <a:rPr lang="en-GB" sz="1600" dirty="0" smtClean="0"/>
              <a:t>Selection pressure is as a result of the selection stage only </a:t>
            </a:r>
          </a:p>
          <a:p>
            <a:pPr lvl="1" eaLnBrk="1" hangingPunct="1"/>
            <a:r>
              <a:rPr lang="en-GB" sz="1600" dirty="0" smtClean="0"/>
              <a:t>No replacement stage in a generational EA</a:t>
            </a:r>
          </a:p>
          <a:p>
            <a:pPr lvl="1" eaLnBrk="1" hangingPunct="1"/>
            <a:r>
              <a:rPr lang="en-GB" sz="1600" dirty="0" smtClean="0"/>
              <a:t>Best chromosome (could be more than 1.  i.e. best 2) copied to new population each generation (elitism)</a:t>
            </a:r>
          </a:p>
          <a:p>
            <a:pPr eaLnBrk="1" hangingPunct="1"/>
            <a:r>
              <a:rPr lang="en-GB" sz="2000" dirty="0" smtClean="0"/>
              <a:t>Common to use Roulette Selection</a:t>
            </a:r>
          </a:p>
          <a:p>
            <a:pPr lvl="1" eaLnBrk="1" hangingPunct="1"/>
            <a:r>
              <a:rPr lang="en-GB" sz="1600" dirty="0" smtClean="0"/>
              <a:t>Selection probability proportional to fitness</a:t>
            </a:r>
          </a:p>
          <a:p>
            <a:pPr marL="457200" lvl="1" indent="0" eaLnBrk="1" hangingPunct="1">
              <a:buNone/>
            </a:pPr>
            <a:endParaRPr lang="en-GB" sz="1600" dirty="0"/>
          </a:p>
          <a:p>
            <a:pPr marL="457200" lvl="1" indent="0" eaLnBrk="1" hangingPunct="1">
              <a:buNone/>
            </a:pPr>
            <a:endParaRPr lang="en-GB" sz="1600" dirty="0" smtClean="0"/>
          </a:p>
          <a:p>
            <a:pPr eaLnBrk="1" hangingPunct="1"/>
            <a:endParaRPr lang="en-GB" sz="2000" dirty="0" smtClean="0"/>
          </a:p>
          <a:p>
            <a:pPr eaLnBrk="1" hangingPunct="1"/>
            <a:endParaRPr lang="en-GB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008" y="3429000"/>
            <a:ext cx="3864620" cy="232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6269048" y="4293096"/>
            <a:ext cx="720080" cy="100811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0962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details on the EA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2708920"/>
            <a:ext cx="7693025" cy="3724275"/>
          </a:xfrm>
        </p:spPr>
        <p:txBody>
          <a:bodyPr/>
          <a:lstStyle/>
          <a:p>
            <a:pPr eaLnBrk="1" hangingPunct="1"/>
            <a:r>
              <a:rPr lang="en-GB" sz="2000" dirty="0" smtClean="0"/>
              <a:t>Crossover:</a:t>
            </a:r>
          </a:p>
          <a:p>
            <a:pPr lvl="1" eaLnBrk="1" hangingPunct="1"/>
            <a:r>
              <a:rPr lang="en-GB" sz="1600" dirty="0" smtClean="0"/>
              <a:t>Any kind of crossover will </a:t>
            </a:r>
            <a:r>
              <a:rPr lang="en-GB" sz="1600" dirty="0"/>
              <a:t>produce legitimate chromosomes (1pt etc</a:t>
            </a:r>
            <a:r>
              <a:rPr lang="en-GB" sz="1600" dirty="0" smtClean="0"/>
              <a:t>.)</a:t>
            </a:r>
          </a:p>
          <a:p>
            <a:pPr lvl="1" eaLnBrk="1" hangingPunct="1"/>
            <a:endParaRPr lang="en-GB" sz="1600" dirty="0"/>
          </a:p>
          <a:p>
            <a:pPr lvl="1" eaLnBrk="1" hangingPunct="1"/>
            <a:endParaRPr lang="en-GB" sz="1600" dirty="0" smtClean="0"/>
          </a:p>
          <a:p>
            <a:pPr lvl="1" eaLnBrk="1" hangingPunct="1"/>
            <a:endParaRPr lang="en-GB" sz="1600" dirty="0"/>
          </a:p>
          <a:p>
            <a:pPr lvl="1" eaLnBrk="1" hangingPunct="1"/>
            <a:endParaRPr lang="en-GB" sz="1600" dirty="0" smtClean="0"/>
          </a:p>
          <a:p>
            <a:pPr lvl="1" eaLnBrk="1" hangingPunct="1"/>
            <a:endParaRPr lang="en-GB" sz="1600" dirty="0"/>
          </a:p>
          <a:p>
            <a:pPr lvl="1" eaLnBrk="1" hangingPunct="1"/>
            <a:endParaRPr lang="en-GB" sz="1600" dirty="0" smtClean="0"/>
          </a:p>
          <a:p>
            <a:pPr lvl="1" eaLnBrk="1" hangingPunct="1"/>
            <a:r>
              <a:rPr lang="en-GB" sz="1600" dirty="0" smtClean="0"/>
              <a:t>Two point or uniform crossover will work just as well</a:t>
            </a:r>
          </a:p>
          <a:p>
            <a:pPr lvl="1" eaLnBrk="1" hangingPunct="1"/>
            <a:endParaRPr lang="en-GB" sz="1600" dirty="0"/>
          </a:p>
          <a:p>
            <a:pPr marL="457200" lvl="1" indent="0" eaLnBrk="1" hangingPunct="1">
              <a:buNone/>
            </a:pPr>
            <a:endParaRPr lang="en-GB" sz="1600" dirty="0" smtClean="0"/>
          </a:p>
          <a:p>
            <a:pPr eaLnBrk="1" hangingPunct="1"/>
            <a:endParaRPr lang="en-GB" sz="2000" dirty="0" smtClean="0"/>
          </a:p>
          <a:p>
            <a:pPr eaLnBrk="1" hangingPunct="1"/>
            <a:endParaRPr lang="en-GB" sz="20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707885" y="3877804"/>
            <a:ext cx="288032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0.9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995917" y="3886188"/>
            <a:ext cx="288032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-0.2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83949" y="3886188"/>
            <a:ext cx="288032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0.7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571981" y="3877804"/>
            <a:ext cx="288032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0.2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419853" y="3886188"/>
            <a:ext cx="288032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-</a:t>
            </a:r>
            <a:r>
              <a:rPr lang="en-GB" sz="1400" dirty="0" smtClean="0"/>
              <a:t>0.4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131821" y="3886188"/>
            <a:ext cx="288032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0.1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707885" y="4329100"/>
            <a:ext cx="288032" cy="288032"/>
          </a:xfrm>
          <a:prstGeom prst="rect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0.3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995917" y="4337484"/>
            <a:ext cx="288032" cy="288032"/>
          </a:xfrm>
          <a:prstGeom prst="rect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-0.5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283949" y="4337484"/>
            <a:ext cx="288032" cy="288032"/>
          </a:xfrm>
          <a:prstGeom prst="rect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0.1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571981" y="4329100"/>
            <a:ext cx="288032" cy="288032"/>
          </a:xfrm>
          <a:prstGeom prst="rect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0.1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419853" y="4337484"/>
            <a:ext cx="288032" cy="288032"/>
          </a:xfrm>
          <a:prstGeom prst="rect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/>
              <a:t>0.1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131821" y="4337484"/>
            <a:ext cx="288032" cy="288032"/>
          </a:xfrm>
          <a:prstGeom prst="rect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0.5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707885" y="3581388"/>
            <a:ext cx="0" cy="13681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479881" y="4049452"/>
            <a:ext cx="288032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-</a:t>
            </a:r>
            <a:r>
              <a:rPr lang="en-GB" sz="1400" dirty="0" smtClean="0"/>
              <a:t>0.4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91849" y="4049452"/>
            <a:ext cx="288032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0.1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759820" y="4041068"/>
            <a:ext cx="288032" cy="288032"/>
          </a:xfrm>
          <a:prstGeom prst="rect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0.3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047852" y="4049452"/>
            <a:ext cx="288032" cy="288032"/>
          </a:xfrm>
          <a:prstGeom prst="rect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-0.5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35884" y="4049452"/>
            <a:ext cx="288032" cy="288032"/>
          </a:xfrm>
          <a:prstGeom prst="rect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0.1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23916" y="4041068"/>
            <a:ext cx="288032" cy="288032"/>
          </a:xfrm>
          <a:prstGeom prst="rect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0.1</a:t>
            </a:r>
          </a:p>
        </p:txBody>
      </p:sp>
      <p:sp>
        <p:nvSpPr>
          <p:cNvPr id="25" name="Right Arrow 24"/>
          <p:cNvSpPr/>
          <p:nvPr/>
        </p:nvSpPr>
        <p:spPr bwMode="auto">
          <a:xfrm>
            <a:off x="4355976" y="4049452"/>
            <a:ext cx="504056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details on the EA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015364" y="2682229"/>
            <a:ext cx="7693025" cy="3724275"/>
          </a:xfrm>
        </p:spPr>
        <p:txBody>
          <a:bodyPr/>
          <a:lstStyle/>
          <a:p>
            <a:pPr eaLnBrk="1" hangingPunct="1"/>
            <a:r>
              <a:rPr lang="en-GB" sz="2000" dirty="0" smtClean="0"/>
              <a:t>Mutation </a:t>
            </a:r>
          </a:p>
          <a:p>
            <a:pPr lvl="1" eaLnBrk="1" hangingPunct="1"/>
            <a:r>
              <a:rPr lang="en-GB" sz="1600" dirty="0" smtClean="0"/>
              <a:t>Adds or </a:t>
            </a:r>
            <a:r>
              <a:rPr lang="en-GB" sz="1600" dirty="0"/>
              <a:t>subtracts a small value from each </a:t>
            </a:r>
            <a:r>
              <a:rPr lang="en-GB" sz="1600" dirty="0" smtClean="0"/>
              <a:t>gene</a:t>
            </a:r>
          </a:p>
          <a:p>
            <a:pPr marL="457200" lvl="1" indent="0" eaLnBrk="1" hangingPunct="1">
              <a:buNone/>
            </a:pPr>
            <a:endParaRPr lang="en-GB" sz="1600" dirty="0"/>
          </a:p>
          <a:p>
            <a:endParaRPr lang="en-GB" sz="2000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1043608" y="4077072"/>
            <a:ext cx="6386767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6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6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for (</a:t>
            </a:r>
            <a:r>
              <a:rPr lang="en-GB" sz="1600" dirty="0" err="1" smtClean="0"/>
              <a:t>int</a:t>
            </a:r>
            <a:r>
              <a:rPr lang="en-GB" sz="1600" dirty="0" smtClean="0"/>
              <a:t> i=0;i&lt;</a:t>
            </a:r>
            <a:r>
              <a:rPr lang="en-GB" sz="1600" dirty="0" err="1" smtClean="0"/>
              <a:t>chromoSizel;i</a:t>
            </a:r>
            <a:r>
              <a:rPr lang="en-GB" sz="1600" dirty="0" smtClean="0"/>
              <a:t>++){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   if (</a:t>
            </a:r>
            <a:r>
              <a:rPr lang="en-GB" sz="1600" dirty="0" err="1" smtClean="0"/>
              <a:t>randFloat</a:t>
            </a:r>
            <a:r>
              <a:rPr lang="en-GB" sz="1600" dirty="0" smtClean="0"/>
              <a:t> &lt; </a:t>
            </a:r>
            <a:r>
              <a:rPr lang="en-GB" sz="1600" b="1" dirty="0" err="1" smtClean="0"/>
              <a:t>mutationRate</a:t>
            </a:r>
            <a:r>
              <a:rPr lang="en-GB" sz="1600" dirty="0" smtClean="0"/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/>
              <a:t>	</a:t>
            </a:r>
            <a:r>
              <a:rPr lang="en-GB" sz="1600" dirty="0" smtClean="0"/>
              <a:t>chromo[i] += </a:t>
            </a:r>
            <a:r>
              <a:rPr lang="en-GB" sz="1600" b="1" dirty="0" err="1" smtClean="0"/>
              <a:t>randomClamped</a:t>
            </a:r>
            <a:r>
              <a:rPr lang="en-GB" sz="1600" dirty="0" smtClean="0"/>
              <a:t>()*</a:t>
            </a:r>
            <a:r>
              <a:rPr lang="en-GB" sz="1600" b="1" dirty="0" err="1" smtClean="0"/>
              <a:t>maxPerturbation</a:t>
            </a:r>
            <a:r>
              <a:rPr lang="en-GB" sz="1600" dirty="0" smtClean="0"/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/>
              <a:t>}</a:t>
            </a:r>
            <a:endParaRPr lang="en-GB" sz="16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7964" y="3740839"/>
            <a:ext cx="1116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Random number between -1 and 1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4067944" y="4341003"/>
            <a:ext cx="3580020" cy="6001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520698" y="6083338"/>
            <a:ext cx="181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Fix max size of change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4427984" y="5229200"/>
            <a:ext cx="1152128" cy="8541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3520698" y="3763922"/>
            <a:ext cx="1627366" cy="967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716016" y="344075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Probability of mutation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/>
          <a:lstStyle/>
          <a:p>
            <a:r>
              <a:rPr lang="en-GB" dirty="0" smtClean="0"/>
              <a:t>Summary of EA+NN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99592" y="1340768"/>
            <a:ext cx="4040188" cy="639762"/>
          </a:xfrm>
        </p:spPr>
        <p:txBody>
          <a:bodyPr/>
          <a:lstStyle/>
          <a:p>
            <a:r>
              <a:rPr lang="en-GB" dirty="0" smtClean="0"/>
              <a:t>Neural 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71600" y="2564904"/>
            <a:ext cx="3312368" cy="3816424"/>
          </a:xfrm>
        </p:spPr>
        <p:txBody>
          <a:bodyPr/>
          <a:lstStyle/>
          <a:p>
            <a:r>
              <a:rPr lang="en-GB" dirty="0" smtClean="0"/>
              <a:t>Inputs: 4</a:t>
            </a:r>
          </a:p>
          <a:p>
            <a:r>
              <a:rPr lang="en-GB" dirty="0" smtClean="0"/>
              <a:t>Outputs: 2</a:t>
            </a:r>
          </a:p>
          <a:p>
            <a:r>
              <a:rPr lang="en-GB" dirty="0" smtClean="0"/>
              <a:t>Hidden Layers: 1</a:t>
            </a:r>
          </a:p>
          <a:p>
            <a:r>
              <a:rPr lang="en-GB" dirty="0" smtClean="0"/>
              <a:t>Hidden Neurons: 10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1340768"/>
            <a:ext cx="4041775" cy="639762"/>
          </a:xfrm>
        </p:spPr>
        <p:txBody>
          <a:bodyPr/>
          <a:lstStyle/>
          <a:p>
            <a:r>
              <a:rPr lang="en-GB" dirty="0" smtClean="0"/>
              <a:t>Evolutionary Algorithm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636911"/>
            <a:ext cx="4114800" cy="3489251"/>
          </a:xfrm>
        </p:spPr>
        <p:txBody>
          <a:bodyPr/>
          <a:lstStyle/>
          <a:p>
            <a:r>
              <a:rPr lang="en-GB" dirty="0" smtClean="0"/>
              <a:t>Population Size: 30</a:t>
            </a:r>
          </a:p>
          <a:p>
            <a:r>
              <a:rPr lang="en-GB" dirty="0" smtClean="0"/>
              <a:t>Selection Type: roulette</a:t>
            </a:r>
          </a:p>
          <a:p>
            <a:r>
              <a:rPr lang="en-GB" dirty="0" smtClean="0"/>
              <a:t>Crossover type: 1 point</a:t>
            </a:r>
          </a:p>
          <a:p>
            <a:r>
              <a:rPr lang="en-GB" dirty="0" smtClean="0"/>
              <a:t>Mutation Rate: 0.1</a:t>
            </a:r>
          </a:p>
          <a:p>
            <a:r>
              <a:rPr lang="en-GB" dirty="0" smtClean="0"/>
              <a:t>Elitism: on</a:t>
            </a:r>
          </a:p>
          <a:p>
            <a:r>
              <a:rPr lang="en-GB" dirty="0" smtClean="0"/>
              <a:t>Max Perturbation 0.3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558933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for approx. 2000 generations to fully train 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3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10264" cy="3724275"/>
          </a:xfrm>
        </p:spPr>
        <p:txBody>
          <a:bodyPr/>
          <a:lstStyle/>
          <a:p>
            <a:pPr eaLnBrk="1" hangingPunct="1"/>
            <a:r>
              <a:rPr lang="en-US" dirty="0" smtClean="0"/>
              <a:t>Unsupervised learning using NN</a:t>
            </a:r>
          </a:p>
          <a:p>
            <a:pPr eaLnBrk="1" hangingPunct="1"/>
            <a:r>
              <a:rPr lang="en-US" dirty="0" smtClean="0"/>
              <a:t>Training a neural network with an evolutionary algorithm</a:t>
            </a:r>
          </a:p>
          <a:p>
            <a:pPr lvl="1" eaLnBrk="1" hangingPunct="1"/>
            <a:r>
              <a:rPr lang="en-US" dirty="0" smtClean="0"/>
              <a:t>i.e. use EA to find a set of weights</a:t>
            </a:r>
          </a:p>
          <a:p>
            <a:pPr eaLnBrk="1" hangingPunct="1"/>
            <a:r>
              <a:rPr lang="en-US" dirty="0" smtClean="0"/>
              <a:t>Applications of this:</a:t>
            </a:r>
          </a:p>
          <a:p>
            <a:pPr lvl="1" eaLnBrk="1" hangingPunct="1"/>
            <a:r>
              <a:rPr lang="en-US" dirty="0" smtClean="0"/>
              <a:t>Robot </a:t>
            </a:r>
            <a:r>
              <a:rPr lang="en-US" dirty="0"/>
              <a:t>control with a neural </a:t>
            </a:r>
            <a:r>
              <a:rPr lang="en-US" dirty="0" smtClean="0"/>
              <a:t>network</a:t>
            </a:r>
          </a:p>
          <a:p>
            <a:pPr eaLnBrk="1" hangingPunct="1"/>
            <a:r>
              <a:rPr lang="en-US" dirty="0" smtClean="0"/>
              <a:t>NEAT: evolving topology &amp; weights of a network with an 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Improvements: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4519613" cy="4281488"/>
          </a:xfrm>
        </p:spPr>
        <p:txBody>
          <a:bodyPr/>
          <a:lstStyle/>
          <a:p>
            <a:r>
              <a:rPr lang="en-GB" dirty="0" smtClean="0"/>
              <a:t>We can reduce number of inputs even further</a:t>
            </a:r>
          </a:p>
          <a:p>
            <a:pPr lvl="1"/>
            <a:r>
              <a:rPr lang="en-GB" sz="2000" dirty="0" smtClean="0"/>
              <a:t>The important information is the </a:t>
            </a:r>
            <a:r>
              <a:rPr lang="en-GB" sz="2000" b="1" dirty="0" smtClean="0"/>
              <a:t>angle</a:t>
            </a:r>
            <a:r>
              <a:rPr lang="en-GB" sz="2000" dirty="0" smtClean="0"/>
              <a:t> between the two vectors</a:t>
            </a:r>
          </a:p>
          <a:p>
            <a:pPr lvl="1"/>
            <a:r>
              <a:rPr lang="en-GB" sz="2000" dirty="0" smtClean="0"/>
              <a:t>If we calculate the angle, we can just have one input to the network</a:t>
            </a:r>
          </a:p>
          <a:p>
            <a:pPr lvl="1"/>
            <a:r>
              <a:rPr lang="en-GB" sz="2000" b="1" dirty="0" smtClean="0"/>
              <a:t>How ?</a:t>
            </a:r>
            <a:endParaRPr lang="en-GB" sz="1600" b="1" dirty="0" smtClean="0"/>
          </a:p>
        </p:txBody>
      </p:sp>
      <p:sp>
        <p:nvSpPr>
          <p:cNvPr id="53252" name="Text Box 30"/>
          <p:cNvSpPr txBox="1">
            <a:spLocks noChangeArrowheads="1"/>
          </p:cNvSpPr>
          <p:nvPr/>
        </p:nvSpPr>
        <p:spPr bwMode="auto">
          <a:xfrm>
            <a:off x="7072313" y="4357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167313" y="3276600"/>
            <a:ext cx="3257550" cy="1295400"/>
            <a:chOff x="720" y="3408"/>
            <a:chExt cx="2052" cy="816"/>
          </a:xfrm>
        </p:grpSpPr>
        <p:grpSp>
          <p:nvGrpSpPr>
            <p:cNvPr id="53254" name="Group 11"/>
            <p:cNvGrpSpPr>
              <a:grpSpLocks/>
            </p:cNvGrpSpPr>
            <p:nvPr/>
          </p:nvGrpSpPr>
          <p:grpSpPr bwMode="auto">
            <a:xfrm rot="-1553774">
              <a:off x="1008" y="3410"/>
              <a:ext cx="528" cy="576"/>
              <a:chOff x="3552" y="2016"/>
              <a:chExt cx="624" cy="768"/>
            </a:xfrm>
          </p:grpSpPr>
          <p:sp>
            <p:nvSpPr>
              <p:cNvPr id="53262" name="Rectangle 5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3" name="Rectangle 6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144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4" name="Rectangle 7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48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5" name="Rectangle 8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6" name="Line 9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7" name="Line 10"/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3255" name="Rectangle 12"/>
            <p:cNvSpPr>
              <a:spLocks noChangeArrowheads="1"/>
            </p:cNvSpPr>
            <p:nvPr/>
          </p:nvSpPr>
          <p:spPr bwMode="auto">
            <a:xfrm>
              <a:off x="2160" y="4080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Line 16"/>
            <p:cNvSpPr>
              <a:spLocks noChangeShapeType="1"/>
            </p:cNvSpPr>
            <p:nvPr/>
          </p:nvSpPr>
          <p:spPr bwMode="auto">
            <a:xfrm>
              <a:off x="1296" y="3744"/>
              <a:ext cx="1056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57" name="Line 17"/>
            <p:cNvSpPr>
              <a:spLocks noChangeShapeType="1"/>
            </p:cNvSpPr>
            <p:nvPr/>
          </p:nvSpPr>
          <p:spPr bwMode="auto">
            <a:xfrm>
              <a:off x="1296" y="3744"/>
              <a:ext cx="2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58" name="Text Box 18"/>
            <p:cNvSpPr txBox="1">
              <a:spLocks noChangeArrowheads="1"/>
            </p:cNvSpPr>
            <p:nvPr/>
          </p:nvSpPr>
          <p:spPr bwMode="auto">
            <a:xfrm>
              <a:off x="1824" y="3792"/>
              <a:ext cx="9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Closest mine</a:t>
              </a:r>
            </a:p>
          </p:txBody>
        </p:sp>
        <p:sp>
          <p:nvSpPr>
            <p:cNvPr id="53259" name="Text Box 19"/>
            <p:cNvSpPr txBox="1">
              <a:spLocks noChangeArrowheads="1"/>
            </p:cNvSpPr>
            <p:nvPr/>
          </p:nvSpPr>
          <p:spPr bwMode="auto">
            <a:xfrm>
              <a:off x="720" y="3984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Look-at</a:t>
              </a:r>
            </a:p>
          </p:txBody>
        </p:sp>
        <p:sp>
          <p:nvSpPr>
            <p:cNvPr id="53260" name="Freeform 31"/>
            <p:cNvSpPr>
              <a:spLocks/>
            </p:cNvSpPr>
            <p:nvPr/>
          </p:nvSpPr>
          <p:spPr bwMode="auto">
            <a:xfrm>
              <a:off x="1440" y="3888"/>
              <a:ext cx="368" cy="192"/>
            </a:xfrm>
            <a:custGeom>
              <a:avLst/>
              <a:gdLst>
                <a:gd name="T0" fmla="*/ 0 w 368"/>
                <a:gd name="T1" fmla="*/ 192 h 192"/>
                <a:gd name="T2" fmla="*/ 336 w 368"/>
                <a:gd name="T3" fmla="*/ 48 h 192"/>
                <a:gd name="T4" fmla="*/ 192 w 368"/>
                <a:gd name="T5" fmla="*/ 0 h 192"/>
                <a:gd name="T6" fmla="*/ 0 60000 65536"/>
                <a:gd name="T7" fmla="*/ 0 60000 65536"/>
                <a:gd name="T8" fmla="*/ 0 60000 65536"/>
                <a:gd name="T9" fmla="*/ 0 w 368"/>
                <a:gd name="T10" fmla="*/ 0 h 192"/>
                <a:gd name="T11" fmla="*/ 368 w 36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" h="192">
                  <a:moveTo>
                    <a:pt x="0" y="192"/>
                  </a:moveTo>
                  <a:cubicBezTo>
                    <a:pt x="152" y="136"/>
                    <a:pt x="304" y="80"/>
                    <a:pt x="336" y="48"/>
                  </a:cubicBezTo>
                  <a:cubicBezTo>
                    <a:pt x="368" y="16"/>
                    <a:pt x="216" y="8"/>
                    <a:pt x="19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61" name="Text Box 32"/>
            <p:cNvSpPr txBox="1">
              <a:spLocks noChangeArrowheads="1"/>
            </p:cNvSpPr>
            <p:nvPr/>
          </p:nvSpPr>
          <p:spPr bwMode="auto">
            <a:xfrm>
              <a:off x="1440" y="3840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ym typeface="Symbol" pitchFamily="18" charset="2"/>
                </a:rPr>
                <a:t>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98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Inputs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4957936" cy="4307160"/>
          </a:xfrm>
        </p:spPr>
        <p:txBody>
          <a:bodyPr/>
          <a:lstStyle/>
          <a:p>
            <a:r>
              <a:rPr lang="en-GB" sz="2000" dirty="0" smtClean="0"/>
              <a:t>We can calculate the angle using the </a:t>
            </a:r>
            <a:r>
              <a:rPr lang="en-GB" sz="2000" b="1" dirty="0" smtClean="0"/>
              <a:t>dot product</a:t>
            </a:r>
          </a:p>
          <a:p>
            <a:pPr marL="457200" lvl="1" indent="0">
              <a:buNone/>
            </a:pPr>
            <a:r>
              <a:rPr lang="en-GB" sz="1800" b="1" dirty="0" smtClean="0"/>
              <a:t>A.B = |A| |B| </a:t>
            </a:r>
            <a:r>
              <a:rPr lang="en-GB" sz="1800" b="1" dirty="0" err="1" smtClean="0"/>
              <a:t>cos</a:t>
            </a:r>
            <a:r>
              <a:rPr lang="el-GR" sz="1800" b="1" dirty="0" smtClean="0">
                <a:cs typeface="Calibri"/>
              </a:rPr>
              <a:t>θ</a:t>
            </a:r>
            <a:endParaRPr lang="en-GB" sz="1800" b="1" dirty="0" smtClean="0">
              <a:cs typeface="Calibri"/>
            </a:endParaRPr>
          </a:p>
          <a:p>
            <a:pPr marL="457200" lvl="1" indent="0">
              <a:buNone/>
            </a:pPr>
            <a:r>
              <a:rPr lang="en-GB" sz="1800" b="1" dirty="0" smtClean="0">
                <a:cs typeface="Calibri"/>
              </a:rPr>
              <a:t>A.B = </a:t>
            </a:r>
            <a:r>
              <a:rPr lang="en-GB" sz="1800" b="1" dirty="0" err="1" smtClean="0">
                <a:cs typeface="Calibri"/>
              </a:rPr>
              <a:t>a</a:t>
            </a:r>
            <a:r>
              <a:rPr lang="en-GB" sz="1800" b="1" baseline="-25000" dirty="0" err="1" smtClean="0">
                <a:cs typeface="Calibri"/>
              </a:rPr>
              <a:t>x</a:t>
            </a:r>
            <a:r>
              <a:rPr lang="en-GB" sz="1800" b="1" dirty="0" err="1" smtClean="0">
                <a:cs typeface="Calibri"/>
              </a:rPr>
              <a:t>b</a:t>
            </a:r>
            <a:r>
              <a:rPr lang="en-GB" sz="1800" b="1" baseline="-25000" dirty="0" err="1">
                <a:cs typeface="Calibri"/>
              </a:rPr>
              <a:t>x</a:t>
            </a:r>
            <a:r>
              <a:rPr lang="en-GB" sz="1800" b="1" dirty="0" smtClean="0">
                <a:cs typeface="Calibri"/>
              </a:rPr>
              <a:t> +</a:t>
            </a:r>
            <a:r>
              <a:rPr lang="en-GB" sz="1800" b="1" dirty="0" err="1" smtClean="0">
                <a:cs typeface="Calibri"/>
              </a:rPr>
              <a:t>a</a:t>
            </a:r>
            <a:r>
              <a:rPr lang="en-GB" sz="1800" b="1" baseline="-25000" dirty="0" err="1" smtClean="0">
                <a:cs typeface="Calibri"/>
              </a:rPr>
              <a:t>y</a:t>
            </a:r>
            <a:r>
              <a:rPr lang="en-GB" sz="1800" b="1" dirty="0" err="1" smtClean="0">
                <a:cs typeface="Calibri"/>
              </a:rPr>
              <a:t>b</a:t>
            </a:r>
            <a:r>
              <a:rPr lang="en-GB" sz="1800" b="1" baseline="-25000" dirty="0" err="1">
                <a:cs typeface="Calibri"/>
              </a:rPr>
              <a:t>y</a:t>
            </a:r>
            <a:endParaRPr lang="en-GB" sz="1800" b="1" baseline="-25000" dirty="0" smtClean="0">
              <a:cs typeface="Calibri"/>
            </a:endParaRPr>
          </a:p>
          <a:p>
            <a:pPr marL="457200" lvl="1" indent="0">
              <a:buNone/>
            </a:pPr>
            <a:endParaRPr lang="en-GB" sz="1800" b="1" baseline="-25000" dirty="0">
              <a:cs typeface="Calibri"/>
            </a:endParaRPr>
          </a:p>
          <a:p>
            <a:pPr marL="457200" lvl="1" indent="0">
              <a:buNone/>
            </a:pPr>
            <a:r>
              <a:rPr lang="en-GB" sz="1800" b="1" dirty="0" smtClean="0">
                <a:cs typeface="Calibri"/>
              </a:rPr>
              <a:t>a</a:t>
            </a:r>
            <a:r>
              <a:rPr lang="en-GB" sz="1800" b="1" baseline="-25000" dirty="0" smtClean="0">
                <a:cs typeface="Calibri"/>
              </a:rPr>
              <a:t>1</a:t>
            </a:r>
            <a:r>
              <a:rPr lang="en-GB" sz="1800" b="1" dirty="0" smtClean="0">
                <a:cs typeface="Calibri"/>
              </a:rPr>
              <a:t>b</a:t>
            </a:r>
            <a:r>
              <a:rPr lang="en-GB" sz="1800" b="1" baseline="-25000" dirty="0" smtClean="0">
                <a:cs typeface="Calibri"/>
              </a:rPr>
              <a:t>1</a:t>
            </a:r>
            <a:r>
              <a:rPr lang="en-GB" sz="1800" b="1" dirty="0" smtClean="0">
                <a:cs typeface="Calibri"/>
              </a:rPr>
              <a:t> +a</a:t>
            </a:r>
            <a:r>
              <a:rPr lang="en-GB" sz="1800" b="1" baseline="-25000" dirty="0" smtClean="0">
                <a:cs typeface="Calibri"/>
              </a:rPr>
              <a:t>2</a:t>
            </a:r>
            <a:r>
              <a:rPr lang="en-GB" sz="1800" b="1" dirty="0" smtClean="0">
                <a:cs typeface="Calibri"/>
              </a:rPr>
              <a:t>b</a:t>
            </a:r>
            <a:r>
              <a:rPr lang="en-GB" sz="1800" b="1" baseline="-25000" dirty="0" smtClean="0">
                <a:cs typeface="Calibri"/>
              </a:rPr>
              <a:t>2</a:t>
            </a:r>
            <a:r>
              <a:rPr lang="en-GB" sz="1800" b="1" dirty="0" smtClean="0">
                <a:cs typeface="Calibri"/>
              </a:rPr>
              <a:t> = </a:t>
            </a:r>
            <a:r>
              <a:rPr lang="en-GB" sz="1800" b="1" dirty="0" smtClean="0"/>
              <a:t>|A| |B| </a:t>
            </a:r>
            <a:r>
              <a:rPr lang="en-GB" sz="1800" b="1" dirty="0" err="1" smtClean="0"/>
              <a:t>cos</a:t>
            </a:r>
            <a:r>
              <a:rPr lang="el-GR" sz="1800" b="1" dirty="0" smtClean="0">
                <a:cs typeface="Calibri"/>
              </a:rPr>
              <a:t>θ</a:t>
            </a:r>
            <a:endParaRPr lang="en-GB" sz="1800" b="1" dirty="0" smtClean="0">
              <a:cs typeface="Calibri"/>
            </a:endParaRPr>
          </a:p>
          <a:p>
            <a:pPr marL="457200" lvl="1" indent="0">
              <a:buNone/>
            </a:pPr>
            <a:r>
              <a:rPr lang="en-GB" sz="1800" b="1" dirty="0">
                <a:cs typeface="Calibri"/>
              </a:rPr>
              <a:t>a</a:t>
            </a:r>
            <a:r>
              <a:rPr lang="en-GB" sz="1800" b="1" baseline="-25000" dirty="0">
                <a:cs typeface="Calibri"/>
              </a:rPr>
              <a:t>1</a:t>
            </a:r>
            <a:r>
              <a:rPr lang="en-GB" sz="1800" b="1" dirty="0">
                <a:cs typeface="Calibri"/>
              </a:rPr>
              <a:t>b</a:t>
            </a:r>
            <a:r>
              <a:rPr lang="en-GB" sz="1800" b="1" baseline="-25000" dirty="0">
                <a:cs typeface="Calibri"/>
              </a:rPr>
              <a:t>1</a:t>
            </a:r>
            <a:r>
              <a:rPr lang="en-GB" sz="1800" b="1" dirty="0">
                <a:cs typeface="Calibri"/>
              </a:rPr>
              <a:t> +a</a:t>
            </a:r>
            <a:r>
              <a:rPr lang="en-GB" sz="1800" b="1" baseline="-25000" dirty="0">
                <a:cs typeface="Calibri"/>
              </a:rPr>
              <a:t>2</a:t>
            </a:r>
            <a:r>
              <a:rPr lang="en-GB" sz="1800" b="1" dirty="0">
                <a:cs typeface="Calibri"/>
              </a:rPr>
              <a:t>b</a:t>
            </a:r>
            <a:r>
              <a:rPr lang="en-GB" sz="1800" b="1" baseline="-25000" dirty="0">
                <a:cs typeface="Calibri"/>
              </a:rPr>
              <a:t>2</a:t>
            </a:r>
            <a:r>
              <a:rPr lang="en-GB" sz="1800" b="1" dirty="0">
                <a:cs typeface="Calibri"/>
              </a:rPr>
              <a:t> = </a:t>
            </a:r>
            <a:r>
              <a:rPr lang="en-GB" sz="1800" b="1" dirty="0" err="1" smtClean="0"/>
              <a:t>cos</a:t>
            </a:r>
            <a:r>
              <a:rPr lang="el-GR" sz="1800" b="1" dirty="0" smtClean="0">
                <a:cs typeface="Calibri"/>
              </a:rPr>
              <a:t>θ</a:t>
            </a:r>
            <a:r>
              <a:rPr lang="en-GB" sz="1800" b="1" dirty="0" smtClean="0">
                <a:cs typeface="Calibri"/>
              </a:rPr>
              <a:t>  </a:t>
            </a:r>
            <a:r>
              <a:rPr lang="en-GB" sz="1200" b="1" dirty="0" smtClean="0">
                <a:cs typeface="Calibri"/>
              </a:rPr>
              <a:t>(if magnitude </a:t>
            </a:r>
            <a:r>
              <a:rPr lang="en-GB" sz="1200" b="1" dirty="0">
                <a:cs typeface="Calibri"/>
              </a:rPr>
              <a:t>n</a:t>
            </a:r>
            <a:r>
              <a:rPr lang="en-GB" sz="1200" b="1" dirty="0" smtClean="0">
                <a:cs typeface="Calibri"/>
              </a:rPr>
              <a:t>ormalised to 1)</a:t>
            </a:r>
            <a:endParaRPr lang="en-GB" sz="1800" b="1" dirty="0">
              <a:cs typeface="Calibri"/>
            </a:endParaRPr>
          </a:p>
          <a:p>
            <a:pPr marL="457200" lvl="1" indent="0">
              <a:buNone/>
            </a:pPr>
            <a:endParaRPr lang="en-GB" sz="1800" b="1" baseline="-25000" dirty="0" smtClean="0"/>
          </a:p>
          <a:p>
            <a:r>
              <a:rPr lang="en-GB" sz="2000" dirty="0" smtClean="0"/>
              <a:t>We also need to know if the </a:t>
            </a:r>
            <a:r>
              <a:rPr lang="en-GB" sz="2000" b="1" dirty="0" smtClean="0"/>
              <a:t>relative position </a:t>
            </a:r>
            <a:r>
              <a:rPr lang="en-GB" sz="2000" dirty="0" smtClean="0"/>
              <a:t>of the mine to the heading (left or right): use a sign  +/-, e.g.</a:t>
            </a:r>
          </a:p>
          <a:p>
            <a:pPr marL="457200" lvl="1" indent="0">
              <a:buNone/>
            </a:pPr>
            <a:r>
              <a:rPr lang="en-GB" sz="1800" dirty="0" smtClean="0"/>
              <a:t>-30 = 30 degrees to left</a:t>
            </a:r>
          </a:p>
          <a:p>
            <a:pPr marL="457200" lvl="1" indent="0">
              <a:buNone/>
            </a:pPr>
            <a:r>
              <a:rPr lang="en-GB" sz="1800" dirty="0" smtClean="0"/>
              <a:t>+15 = 15 degrees to right</a:t>
            </a:r>
          </a:p>
        </p:txBody>
      </p:sp>
      <p:sp>
        <p:nvSpPr>
          <p:cNvPr id="53252" name="Text Box 30"/>
          <p:cNvSpPr txBox="1">
            <a:spLocks noChangeArrowheads="1"/>
          </p:cNvSpPr>
          <p:nvPr/>
        </p:nvSpPr>
        <p:spPr bwMode="auto">
          <a:xfrm>
            <a:off x="7589966" y="4762501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228184" y="3717032"/>
            <a:ext cx="2800350" cy="1806575"/>
            <a:chOff x="1008" y="3410"/>
            <a:chExt cx="1764" cy="1138"/>
          </a:xfrm>
        </p:grpSpPr>
        <p:grpSp>
          <p:nvGrpSpPr>
            <p:cNvPr id="53254" name="Group 11"/>
            <p:cNvGrpSpPr>
              <a:grpSpLocks/>
            </p:cNvGrpSpPr>
            <p:nvPr/>
          </p:nvGrpSpPr>
          <p:grpSpPr bwMode="auto">
            <a:xfrm rot="-1553774">
              <a:off x="1008" y="3410"/>
              <a:ext cx="528" cy="576"/>
              <a:chOff x="3552" y="2016"/>
              <a:chExt cx="624" cy="768"/>
            </a:xfrm>
          </p:grpSpPr>
          <p:sp>
            <p:nvSpPr>
              <p:cNvPr id="53262" name="Rectangle 5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3" name="Rectangle 6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144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4" name="Rectangle 7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48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5" name="Rectangle 8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6" name="Line 9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7" name="Line 10"/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3255" name="Rectangle 12"/>
            <p:cNvSpPr>
              <a:spLocks noChangeArrowheads="1"/>
            </p:cNvSpPr>
            <p:nvPr/>
          </p:nvSpPr>
          <p:spPr bwMode="auto">
            <a:xfrm>
              <a:off x="2160" y="4080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Line 16"/>
            <p:cNvSpPr>
              <a:spLocks noChangeShapeType="1"/>
            </p:cNvSpPr>
            <p:nvPr/>
          </p:nvSpPr>
          <p:spPr bwMode="auto">
            <a:xfrm>
              <a:off x="1296" y="3744"/>
              <a:ext cx="1056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57" name="Line 17"/>
            <p:cNvSpPr>
              <a:spLocks noChangeShapeType="1"/>
            </p:cNvSpPr>
            <p:nvPr/>
          </p:nvSpPr>
          <p:spPr bwMode="auto">
            <a:xfrm>
              <a:off x="1296" y="3744"/>
              <a:ext cx="2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58" name="Text Box 18"/>
            <p:cNvSpPr txBox="1">
              <a:spLocks noChangeArrowheads="1"/>
            </p:cNvSpPr>
            <p:nvPr/>
          </p:nvSpPr>
          <p:spPr bwMode="auto">
            <a:xfrm>
              <a:off x="1824" y="3792"/>
              <a:ext cx="9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Closest mine</a:t>
              </a:r>
            </a:p>
          </p:txBody>
        </p:sp>
        <p:sp>
          <p:nvSpPr>
            <p:cNvPr id="53259" name="Text Box 19"/>
            <p:cNvSpPr txBox="1">
              <a:spLocks noChangeArrowheads="1"/>
            </p:cNvSpPr>
            <p:nvPr/>
          </p:nvSpPr>
          <p:spPr bwMode="auto">
            <a:xfrm>
              <a:off x="1440" y="4317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Look-at</a:t>
              </a:r>
            </a:p>
          </p:txBody>
        </p:sp>
        <p:sp>
          <p:nvSpPr>
            <p:cNvPr id="53260" name="Freeform 31"/>
            <p:cNvSpPr>
              <a:spLocks/>
            </p:cNvSpPr>
            <p:nvPr/>
          </p:nvSpPr>
          <p:spPr bwMode="auto">
            <a:xfrm>
              <a:off x="1440" y="3888"/>
              <a:ext cx="368" cy="192"/>
            </a:xfrm>
            <a:custGeom>
              <a:avLst/>
              <a:gdLst>
                <a:gd name="T0" fmla="*/ 0 w 368"/>
                <a:gd name="T1" fmla="*/ 192 h 192"/>
                <a:gd name="T2" fmla="*/ 336 w 368"/>
                <a:gd name="T3" fmla="*/ 48 h 192"/>
                <a:gd name="T4" fmla="*/ 192 w 368"/>
                <a:gd name="T5" fmla="*/ 0 h 192"/>
                <a:gd name="T6" fmla="*/ 0 60000 65536"/>
                <a:gd name="T7" fmla="*/ 0 60000 65536"/>
                <a:gd name="T8" fmla="*/ 0 60000 65536"/>
                <a:gd name="T9" fmla="*/ 0 w 368"/>
                <a:gd name="T10" fmla="*/ 0 h 192"/>
                <a:gd name="T11" fmla="*/ 368 w 36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" h="192">
                  <a:moveTo>
                    <a:pt x="0" y="192"/>
                  </a:moveTo>
                  <a:cubicBezTo>
                    <a:pt x="152" y="136"/>
                    <a:pt x="304" y="80"/>
                    <a:pt x="336" y="48"/>
                  </a:cubicBezTo>
                  <a:cubicBezTo>
                    <a:pt x="368" y="16"/>
                    <a:pt x="216" y="8"/>
                    <a:pt x="19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61" name="Text Box 32"/>
            <p:cNvSpPr txBox="1">
              <a:spLocks noChangeArrowheads="1"/>
            </p:cNvSpPr>
            <p:nvPr/>
          </p:nvSpPr>
          <p:spPr bwMode="auto">
            <a:xfrm>
              <a:off x="1440" y="3840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ym typeface="Symbol" pitchFamily="18" charset="2"/>
                </a:rPr>
                <a:t></a:t>
              </a:r>
              <a:endParaRPr lang="en-US" dirty="0"/>
            </a:p>
          </p:txBody>
        </p:sp>
      </p:grpSp>
      <p:cxnSp>
        <p:nvCxnSpPr>
          <p:cNvPr id="4" name="Straight Arrow Connector 3"/>
          <p:cNvCxnSpPr>
            <a:stCxn id="53257" idx="0"/>
          </p:cNvCxnSpPr>
          <p:nvPr/>
        </p:nvCxnSpPr>
        <p:spPr bwMode="auto">
          <a:xfrm flipH="1">
            <a:off x="6153550" y="4247257"/>
            <a:ext cx="531834" cy="10143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916533" y="52292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6387589" y="4495800"/>
            <a:ext cx="354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0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improvements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1600" y="3861048"/>
            <a:ext cx="7693025" cy="864096"/>
          </a:xfrm>
        </p:spPr>
        <p:txBody>
          <a:bodyPr/>
          <a:lstStyle/>
          <a:p>
            <a:r>
              <a:rPr lang="en-GB" sz="2400" dirty="0" smtClean="0"/>
              <a:t>Weights are listed in the chromosome </a:t>
            </a:r>
            <a:r>
              <a:rPr lang="en-GB" sz="2400" i="1" dirty="0" smtClean="0"/>
              <a:t>per neuron</a:t>
            </a:r>
          </a:p>
          <a:p>
            <a:r>
              <a:rPr lang="en-GB" sz="2400" dirty="0" smtClean="0"/>
              <a:t>1pt (or 2pt) crossover makes a random cut</a:t>
            </a:r>
          </a:p>
          <a:p>
            <a:r>
              <a:rPr lang="en-GB" sz="2400" dirty="0" smtClean="0"/>
              <a:t>This can break up the weights for a single neuron</a:t>
            </a:r>
            <a:endParaRPr lang="en-GB" sz="2000" dirty="0" smtClean="0"/>
          </a:p>
          <a:p>
            <a:r>
              <a:rPr lang="en-GB" sz="2400" dirty="0" smtClean="0"/>
              <a:t>Better to choose crossover points that only occur at the boundaries of neurons</a:t>
            </a:r>
          </a:p>
          <a:p>
            <a:pPr lvl="1"/>
            <a:r>
              <a:rPr lang="en-GB" sz="2000" dirty="0" smtClean="0"/>
              <a:t>So this limits the number of cut points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5900936" y="3071304"/>
            <a:ext cx="476250" cy="314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-0.5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3043436" y="3071304"/>
            <a:ext cx="476250" cy="314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-0.8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2567186" y="3071304"/>
            <a:ext cx="476250" cy="314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0.3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3519686" y="3071304"/>
            <a:ext cx="476250" cy="314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-0.2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3995936" y="3071304"/>
            <a:ext cx="476250" cy="314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0.6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4472186" y="3071304"/>
            <a:ext cx="476250" cy="314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0.1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4948436" y="3071304"/>
            <a:ext cx="476250" cy="314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-0.1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5424686" y="3071304"/>
            <a:ext cx="476250" cy="314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0.4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AutoShape 31"/>
          <p:cNvSpPr>
            <a:spLocks noChangeShapeType="1"/>
          </p:cNvSpPr>
          <p:nvPr/>
        </p:nvSpPr>
        <p:spPr bwMode="auto">
          <a:xfrm>
            <a:off x="3995936" y="2995104"/>
            <a:ext cx="0" cy="5429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30"/>
          <p:cNvSpPr>
            <a:spLocks noChangeShapeType="1"/>
          </p:cNvSpPr>
          <p:nvPr/>
        </p:nvSpPr>
        <p:spPr bwMode="auto">
          <a:xfrm>
            <a:off x="5424686" y="2995104"/>
            <a:ext cx="0" cy="5429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729111" y="2661729"/>
            <a:ext cx="1000125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Neuron 1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4195021" y="2656967"/>
            <a:ext cx="1000125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Neuron 2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5513586" y="2661729"/>
            <a:ext cx="1000125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Neuron 3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5" name="Rectangle 5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Lightning Bolt 35"/>
          <p:cNvSpPr/>
          <p:nvPr/>
        </p:nvSpPr>
        <p:spPr bwMode="auto">
          <a:xfrm>
            <a:off x="4860032" y="2492896"/>
            <a:ext cx="216024" cy="1440160"/>
          </a:xfrm>
          <a:prstGeom prst="lightningBol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Lightning Bolt 36"/>
          <p:cNvSpPr/>
          <p:nvPr/>
        </p:nvSpPr>
        <p:spPr bwMode="auto">
          <a:xfrm>
            <a:off x="3887924" y="2546486"/>
            <a:ext cx="216024" cy="1440160"/>
          </a:xfrm>
          <a:prstGeom prst="lightningBol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4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ea typeface="ＭＳ Ｐゴシック" pitchFamily="28" charset="-128"/>
              </a:rPr>
              <a:t>Obstacle Avoidance with NNs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4741863" cy="4235450"/>
          </a:xfrm>
        </p:spPr>
        <p:txBody>
          <a:bodyPr/>
          <a:lstStyle/>
          <a:p>
            <a:pPr eaLnBrk="1" hangingPunct="1"/>
            <a:r>
              <a:rPr lang="en-GB" sz="2400" smtClean="0">
                <a:ea typeface="ＭＳ Ｐゴシック" pitchFamily="28" charset="-128"/>
              </a:rPr>
              <a:t>Obstacle avoidance common requirement in game AI</a:t>
            </a:r>
          </a:p>
          <a:p>
            <a:pPr lvl="1" eaLnBrk="1" hangingPunct="1"/>
            <a:r>
              <a:rPr lang="en-GB" sz="2000" smtClean="0">
                <a:ea typeface="ＭＳ Ｐゴシック" pitchFamily="28" charset="-128"/>
              </a:rPr>
              <a:t>while still exploring the environment</a:t>
            </a:r>
            <a:endParaRPr lang="en-GB" sz="2400" smtClean="0">
              <a:ea typeface="ＭＳ Ｐゴシック" pitchFamily="28" charset="-128"/>
            </a:endParaRPr>
          </a:p>
          <a:p>
            <a:pPr eaLnBrk="1" hangingPunct="1"/>
            <a:r>
              <a:rPr lang="en-GB" sz="2400" smtClean="0">
                <a:ea typeface="ＭＳ Ｐゴシック" pitchFamily="28" charset="-128"/>
              </a:rPr>
              <a:t>To do this successfully, agents need to:</a:t>
            </a:r>
          </a:p>
          <a:p>
            <a:pPr lvl="1" eaLnBrk="1" hangingPunct="1"/>
            <a:r>
              <a:rPr lang="en-GB" sz="2000" smtClean="0"/>
              <a:t>perceive environment </a:t>
            </a:r>
          </a:p>
          <a:p>
            <a:pPr lvl="1" eaLnBrk="1" hangingPunct="1"/>
            <a:r>
              <a:rPr lang="en-GB" sz="2000" smtClean="0"/>
              <a:t>take action to avoid collisions</a:t>
            </a:r>
          </a:p>
          <a:p>
            <a:pPr eaLnBrk="1" hangingPunct="1"/>
            <a:r>
              <a:rPr lang="en-GB" sz="2400" smtClean="0">
                <a:ea typeface="ＭＳ Ｐゴシック" pitchFamily="28" charset="-128"/>
              </a:rPr>
              <a:t>Typically implemented by adding sensors to the robot/car/agent etc….</a:t>
            </a:r>
          </a:p>
        </p:txBody>
      </p:sp>
      <p:sp>
        <p:nvSpPr>
          <p:cNvPr id="6148" name="AutoShape 24"/>
          <p:cNvSpPr>
            <a:spLocks noChangeArrowheads="1"/>
          </p:cNvSpPr>
          <p:nvPr/>
        </p:nvSpPr>
        <p:spPr bwMode="auto">
          <a:xfrm>
            <a:off x="5867400" y="2708275"/>
            <a:ext cx="2663825" cy="33845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25"/>
          <p:cNvSpPr>
            <a:spLocks noChangeArrowheads="1"/>
          </p:cNvSpPr>
          <p:nvPr/>
        </p:nvSpPr>
        <p:spPr bwMode="auto">
          <a:xfrm>
            <a:off x="7667625" y="5013325"/>
            <a:ext cx="504825" cy="503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26"/>
          <p:cNvSpPr>
            <a:spLocks noChangeArrowheads="1"/>
          </p:cNvSpPr>
          <p:nvPr/>
        </p:nvSpPr>
        <p:spPr bwMode="auto">
          <a:xfrm>
            <a:off x="6659563" y="3141663"/>
            <a:ext cx="792162" cy="719137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AutoShape 27"/>
          <p:cNvSpPr>
            <a:spLocks noChangeArrowheads="1"/>
          </p:cNvSpPr>
          <p:nvPr/>
        </p:nvSpPr>
        <p:spPr bwMode="auto">
          <a:xfrm>
            <a:off x="6084888" y="4508500"/>
            <a:ext cx="719137" cy="649288"/>
          </a:xfrm>
          <a:prstGeom prst="plaque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2" name="Group 11"/>
          <p:cNvGrpSpPr>
            <a:grpSpLocks/>
          </p:cNvGrpSpPr>
          <p:nvPr/>
        </p:nvGrpSpPr>
        <p:grpSpPr bwMode="auto">
          <a:xfrm rot="-6832869">
            <a:off x="7019131" y="4006057"/>
            <a:ext cx="288925" cy="360362"/>
            <a:chOff x="3552" y="2016"/>
            <a:chExt cx="624" cy="768"/>
          </a:xfrm>
        </p:grpSpPr>
        <p:sp>
          <p:nvSpPr>
            <p:cNvPr id="6174" name="Rectangle 5"/>
            <p:cNvSpPr>
              <a:spLocks noChangeArrowheads="1"/>
            </p:cNvSpPr>
            <p:nvPr/>
          </p:nvSpPr>
          <p:spPr bwMode="auto">
            <a:xfrm>
              <a:off x="3696" y="211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175" name="Rectangle 6"/>
            <p:cNvSpPr>
              <a:spLocks noChangeArrowheads="1"/>
            </p:cNvSpPr>
            <p:nvPr/>
          </p:nvSpPr>
          <p:spPr bwMode="auto">
            <a:xfrm>
              <a:off x="403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176" name="Rectangle 7"/>
            <p:cNvSpPr>
              <a:spLocks noChangeArrowheads="1"/>
            </p:cNvSpPr>
            <p:nvPr/>
          </p:nvSpPr>
          <p:spPr bwMode="auto">
            <a:xfrm>
              <a:off x="3840" y="2304"/>
              <a:ext cx="4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177" name="Rectangle 8"/>
            <p:cNvSpPr>
              <a:spLocks noChangeArrowheads="1"/>
            </p:cNvSpPr>
            <p:nvPr/>
          </p:nvSpPr>
          <p:spPr bwMode="auto">
            <a:xfrm>
              <a:off x="355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178" name="Line 9"/>
            <p:cNvSpPr>
              <a:spLocks noChangeShapeType="1"/>
            </p:cNvSpPr>
            <p:nvPr/>
          </p:nvSpPr>
          <p:spPr bwMode="auto">
            <a:xfrm>
              <a:off x="408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9" name="Line 10"/>
            <p:cNvSpPr>
              <a:spLocks noChangeShapeType="1"/>
            </p:cNvSpPr>
            <p:nvPr/>
          </p:nvSpPr>
          <p:spPr bwMode="auto">
            <a:xfrm>
              <a:off x="360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153" name="Group 11"/>
          <p:cNvGrpSpPr>
            <a:grpSpLocks/>
          </p:cNvGrpSpPr>
          <p:nvPr/>
        </p:nvGrpSpPr>
        <p:grpSpPr bwMode="auto">
          <a:xfrm rot="-6280370">
            <a:off x="7740650" y="4581525"/>
            <a:ext cx="287338" cy="287338"/>
            <a:chOff x="3552" y="2016"/>
            <a:chExt cx="624" cy="768"/>
          </a:xfrm>
        </p:grpSpPr>
        <p:sp>
          <p:nvSpPr>
            <p:cNvPr id="6168" name="Rectangle 5"/>
            <p:cNvSpPr>
              <a:spLocks noChangeArrowheads="1"/>
            </p:cNvSpPr>
            <p:nvPr/>
          </p:nvSpPr>
          <p:spPr bwMode="auto">
            <a:xfrm>
              <a:off x="3696" y="211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169" name="Rectangle 6"/>
            <p:cNvSpPr>
              <a:spLocks noChangeArrowheads="1"/>
            </p:cNvSpPr>
            <p:nvPr/>
          </p:nvSpPr>
          <p:spPr bwMode="auto">
            <a:xfrm>
              <a:off x="403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170" name="Rectangle 7"/>
            <p:cNvSpPr>
              <a:spLocks noChangeArrowheads="1"/>
            </p:cNvSpPr>
            <p:nvPr/>
          </p:nvSpPr>
          <p:spPr bwMode="auto">
            <a:xfrm>
              <a:off x="3840" y="2304"/>
              <a:ext cx="4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171" name="Rectangle 8"/>
            <p:cNvSpPr>
              <a:spLocks noChangeArrowheads="1"/>
            </p:cNvSpPr>
            <p:nvPr/>
          </p:nvSpPr>
          <p:spPr bwMode="auto">
            <a:xfrm>
              <a:off x="355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172" name="Line 9"/>
            <p:cNvSpPr>
              <a:spLocks noChangeShapeType="1"/>
            </p:cNvSpPr>
            <p:nvPr/>
          </p:nvSpPr>
          <p:spPr bwMode="auto">
            <a:xfrm>
              <a:off x="408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3" name="Line 10"/>
            <p:cNvSpPr>
              <a:spLocks noChangeShapeType="1"/>
            </p:cNvSpPr>
            <p:nvPr/>
          </p:nvSpPr>
          <p:spPr bwMode="auto">
            <a:xfrm>
              <a:off x="360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154" name="Group 11"/>
          <p:cNvGrpSpPr>
            <a:grpSpLocks/>
          </p:cNvGrpSpPr>
          <p:nvPr/>
        </p:nvGrpSpPr>
        <p:grpSpPr bwMode="auto">
          <a:xfrm rot="8642855">
            <a:off x="7616825" y="3421063"/>
            <a:ext cx="288925" cy="287337"/>
            <a:chOff x="3552" y="2016"/>
            <a:chExt cx="624" cy="768"/>
          </a:xfrm>
        </p:grpSpPr>
        <p:sp>
          <p:nvSpPr>
            <p:cNvPr id="6162" name="Rectangle 5"/>
            <p:cNvSpPr>
              <a:spLocks noChangeArrowheads="1"/>
            </p:cNvSpPr>
            <p:nvPr/>
          </p:nvSpPr>
          <p:spPr bwMode="auto">
            <a:xfrm>
              <a:off x="3696" y="211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163" name="Rectangle 6"/>
            <p:cNvSpPr>
              <a:spLocks noChangeArrowheads="1"/>
            </p:cNvSpPr>
            <p:nvPr/>
          </p:nvSpPr>
          <p:spPr bwMode="auto">
            <a:xfrm>
              <a:off x="403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164" name="Rectangle 7"/>
            <p:cNvSpPr>
              <a:spLocks noChangeArrowheads="1"/>
            </p:cNvSpPr>
            <p:nvPr/>
          </p:nvSpPr>
          <p:spPr bwMode="auto">
            <a:xfrm>
              <a:off x="3840" y="2304"/>
              <a:ext cx="4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165" name="Rectangle 8"/>
            <p:cNvSpPr>
              <a:spLocks noChangeArrowheads="1"/>
            </p:cNvSpPr>
            <p:nvPr/>
          </p:nvSpPr>
          <p:spPr bwMode="auto">
            <a:xfrm>
              <a:off x="355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6166" name="Line 9"/>
            <p:cNvSpPr>
              <a:spLocks noChangeShapeType="1"/>
            </p:cNvSpPr>
            <p:nvPr/>
          </p:nvSpPr>
          <p:spPr bwMode="auto">
            <a:xfrm>
              <a:off x="408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7" name="Line 10"/>
            <p:cNvSpPr>
              <a:spLocks noChangeShapeType="1"/>
            </p:cNvSpPr>
            <p:nvPr/>
          </p:nvSpPr>
          <p:spPr bwMode="auto">
            <a:xfrm>
              <a:off x="360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155" name="Group 11"/>
          <p:cNvGrpSpPr>
            <a:grpSpLocks/>
          </p:cNvGrpSpPr>
          <p:nvPr/>
        </p:nvGrpSpPr>
        <p:grpSpPr bwMode="auto">
          <a:xfrm rot="8526487" flipV="1">
            <a:off x="6892925" y="5081588"/>
            <a:ext cx="287338" cy="360362"/>
            <a:chOff x="3552" y="2016"/>
            <a:chExt cx="624" cy="768"/>
          </a:xfrm>
        </p:grpSpPr>
        <p:sp>
          <p:nvSpPr>
            <p:cNvPr id="6156" name="Rectangle 5"/>
            <p:cNvSpPr>
              <a:spLocks noChangeArrowheads="1"/>
            </p:cNvSpPr>
            <p:nvPr/>
          </p:nvSpPr>
          <p:spPr bwMode="auto">
            <a:xfrm>
              <a:off x="3696" y="211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Rectangle 6"/>
            <p:cNvSpPr>
              <a:spLocks noChangeArrowheads="1"/>
            </p:cNvSpPr>
            <p:nvPr/>
          </p:nvSpPr>
          <p:spPr bwMode="auto">
            <a:xfrm>
              <a:off x="403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7"/>
            <p:cNvSpPr>
              <a:spLocks noChangeArrowheads="1"/>
            </p:cNvSpPr>
            <p:nvPr/>
          </p:nvSpPr>
          <p:spPr bwMode="auto">
            <a:xfrm>
              <a:off x="3840" y="2304"/>
              <a:ext cx="4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8"/>
            <p:cNvSpPr>
              <a:spLocks noChangeArrowheads="1"/>
            </p:cNvSpPr>
            <p:nvPr/>
          </p:nvSpPr>
          <p:spPr bwMode="auto">
            <a:xfrm>
              <a:off x="355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Line 9"/>
            <p:cNvSpPr>
              <a:spLocks noChangeShapeType="1"/>
            </p:cNvSpPr>
            <p:nvPr/>
          </p:nvSpPr>
          <p:spPr bwMode="auto">
            <a:xfrm>
              <a:off x="408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1" name="Line 10"/>
            <p:cNvSpPr>
              <a:spLocks noChangeShapeType="1"/>
            </p:cNvSpPr>
            <p:nvPr/>
          </p:nvSpPr>
          <p:spPr bwMode="auto">
            <a:xfrm>
              <a:off x="360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464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5580063" y="3392451"/>
            <a:ext cx="1800225" cy="72072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ea typeface="ＭＳ Ｐゴシック" pitchFamily="28" charset="-128"/>
              </a:rPr>
              <a:t>Obstacle Avoidance with NNs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4165600" cy="4162425"/>
          </a:xfrm>
        </p:spPr>
        <p:txBody>
          <a:bodyPr/>
          <a:lstStyle/>
          <a:p>
            <a:pPr eaLnBrk="1" hangingPunct="1"/>
            <a:r>
              <a:rPr lang="en-GB" sz="2400" dirty="0" smtClean="0">
                <a:ea typeface="ＭＳ Ｐゴシック" pitchFamily="28" charset="-128"/>
              </a:rPr>
              <a:t>We can add sensors to each agent</a:t>
            </a:r>
          </a:p>
          <a:p>
            <a:pPr eaLnBrk="1" hangingPunct="1"/>
            <a:r>
              <a:rPr lang="en-GB" sz="2400" dirty="0" smtClean="0">
                <a:ea typeface="ＭＳ Ｐゴシック" pitchFamily="28" charset="-128"/>
              </a:rPr>
              <a:t>Adjust the number and range as required</a:t>
            </a:r>
          </a:p>
          <a:p>
            <a:pPr eaLnBrk="1" hangingPunct="1"/>
            <a:r>
              <a:rPr lang="en-GB" sz="2400" dirty="0" smtClean="0">
                <a:ea typeface="ＭＳ Ｐゴシック" pitchFamily="28" charset="-128"/>
              </a:rPr>
              <a:t>Each sensor returns:</a:t>
            </a:r>
          </a:p>
          <a:p>
            <a:pPr lvl="1" eaLnBrk="1" hangingPunct="1"/>
            <a:r>
              <a:rPr lang="en-GB" sz="2000" dirty="0" smtClean="0"/>
              <a:t>-1 if there is no intersection between it and an obstacle</a:t>
            </a:r>
          </a:p>
          <a:p>
            <a:pPr lvl="1" eaLnBrk="1" hangingPunct="1"/>
            <a:r>
              <a:rPr lang="en-GB" sz="2000" dirty="0" smtClean="0"/>
              <a:t>a value between 0 and 1 indicating the distance to the intersection otherwise</a:t>
            </a:r>
          </a:p>
          <a:p>
            <a:pPr lvl="1" eaLnBrk="1" hangingPunct="1"/>
            <a:r>
              <a:rPr lang="en-GB" sz="2000" dirty="0" smtClean="0"/>
              <a:t>(closer to 0, closer to object)  </a:t>
            </a:r>
          </a:p>
          <a:p>
            <a:pPr eaLnBrk="1" hangingPunct="1"/>
            <a:endParaRPr lang="en-GB" sz="2400" dirty="0" smtClean="0">
              <a:ea typeface="ＭＳ Ｐゴシック" pitchFamily="28" charset="-128"/>
            </a:endParaRPr>
          </a:p>
        </p:txBody>
      </p:sp>
      <p:grpSp>
        <p:nvGrpSpPr>
          <p:cNvPr id="7173" name="Group 11"/>
          <p:cNvGrpSpPr>
            <a:grpSpLocks/>
          </p:cNvGrpSpPr>
          <p:nvPr/>
        </p:nvGrpSpPr>
        <p:grpSpPr bwMode="auto">
          <a:xfrm rot="10800000">
            <a:off x="6443663" y="4221163"/>
            <a:ext cx="990600" cy="1219200"/>
            <a:chOff x="3552" y="2016"/>
            <a:chExt cx="624" cy="768"/>
          </a:xfrm>
        </p:grpSpPr>
        <p:sp>
          <p:nvSpPr>
            <p:cNvPr id="7184" name="Rectangle 5"/>
            <p:cNvSpPr>
              <a:spLocks noChangeArrowheads="1"/>
            </p:cNvSpPr>
            <p:nvPr/>
          </p:nvSpPr>
          <p:spPr bwMode="auto">
            <a:xfrm>
              <a:off x="3696" y="211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7185" name="Rectangle 6"/>
            <p:cNvSpPr>
              <a:spLocks noChangeArrowheads="1"/>
            </p:cNvSpPr>
            <p:nvPr/>
          </p:nvSpPr>
          <p:spPr bwMode="auto">
            <a:xfrm>
              <a:off x="403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7186" name="Rectangle 7"/>
            <p:cNvSpPr>
              <a:spLocks noChangeArrowheads="1"/>
            </p:cNvSpPr>
            <p:nvPr/>
          </p:nvSpPr>
          <p:spPr bwMode="auto">
            <a:xfrm>
              <a:off x="3840" y="2304"/>
              <a:ext cx="4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7187" name="Rectangle 8"/>
            <p:cNvSpPr>
              <a:spLocks noChangeArrowheads="1"/>
            </p:cNvSpPr>
            <p:nvPr/>
          </p:nvSpPr>
          <p:spPr bwMode="auto">
            <a:xfrm>
              <a:off x="355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7188" name="Line 9"/>
            <p:cNvSpPr>
              <a:spLocks noChangeShapeType="1"/>
            </p:cNvSpPr>
            <p:nvPr/>
          </p:nvSpPr>
          <p:spPr bwMode="auto">
            <a:xfrm>
              <a:off x="408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9" name="Line 10"/>
            <p:cNvSpPr>
              <a:spLocks noChangeShapeType="1"/>
            </p:cNvSpPr>
            <p:nvPr/>
          </p:nvSpPr>
          <p:spPr bwMode="auto">
            <a:xfrm>
              <a:off x="360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174" name="Line 12"/>
          <p:cNvSpPr>
            <a:spLocks noChangeShapeType="1"/>
          </p:cNvSpPr>
          <p:nvPr/>
        </p:nvSpPr>
        <p:spPr bwMode="auto">
          <a:xfrm>
            <a:off x="6948488" y="508476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5" name="Line 13"/>
          <p:cNvSpPr>
            <a:spLocks noChangeShapeType="1"/>
          </p:cNvSpPr>
          <p:nvPr/>
        </p:nvSpPr>
        <p:spPr bwMode="auto">
          <a:xfrm flipH="1">
            <a:off x="5724525" y="508476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6" name="Line 14"/>
          <p:cNvSpPr>
            <a:spLocks noChangeShapeType="1"/>
          </p:cNvSpPr>
          <p:nvPr/>
        </p:nvSpPr>
        <p:spPr bwMode="auto">
          <a:xfrm flipV="1">
            <a:off x="6948488" y="378936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7" name="Line 15"/>
          <p:cNvSpPr>
            <a:spLocks noChangeShapeType="1"/>
          </p:cNvSpPr>
          <p:nvPr/>
        </p:nvSpPr>
        <p:spPr bwMode="auto">
          <a:xfrm flipV="1">
            <a:off x="6948488" y="4005064"/>
            <a:ext cx="863600" cy="1079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8" name="Line 16"/>
          <p:cNvSpPr>
            <a:spLocks noChangeShapeType="1"/>
          </p:cNvSpPr>
          <p:nvPr/>
        </p:nvSpPr>
        <p:spPr bwMode="auto">
          <a:xfrm flipH="1" flipV="1">
            <a:off x="5940152" y="4005064"/>
            <a:ext cx="1008334" cy="1079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7812088" y="5157788"/>
            <a:ext cx="900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/>
              <a:t>d= -1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5219700" y="5157788"/>
            <a:ext cx="900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/>
              <a:t>d= -1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7667625" y="4292600"/>
            <a:ext cx="900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/>
              <a:t>d= -1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7092950" y="3429000"/>
            <a:ext cx="900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/>
              <a:t>d= 0.6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5292725" y="4221163"/>
            <a:ext cx="1042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/>
              <a:t>d= 0.85</a:t>
            </a:r>
          </a:p>
        </p:txBody>
      </p:sp>
    </p:spTree>
    <p:extLst>
      <p:ext uri="{BB962C8B-B14F-4D97-AF65-F5344CB8AC3E}">
        <p14:creationId xmlns:p14="http://schemas.microsoft.com/office/powerpoint/2010/main" val="428635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906" grpId="0"/>
      <p:bldP spid="37907" grpId="0"/>
      <p:bldP spid="37908" grpId="0"/>
      <p:bldP spid="37909" grpId="0"/>
      <p:bldP spid="379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ea typeface="ＭＳ Ｐゴシック" pitchFamily="28" charset="-128"/>
              </a:rPr>
              <a:t>Evolving an NN Controller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>
                <a:ea typeface="ＭＳ Ｐゴシック" pitchFamily="28" charset="-128"/>
              </a:rPr>
              <a:t>Inputs to the NN are the readings from the 5 sensors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ea typeface="ＭＳ Ｐゴシック" pitchFamily="28" charset="-128"/>
              </a:rPr>
              <a:t>Outputs again are the speeds of the left/right tracks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ea typeface="ＭＳ Ｐゴシック" pitchFamily="28" charset="-128"/>
              </a:rPr>
              <a:t>Try one hidden layer at first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ea typeface="ＭＳ Ｐゴシック" pitchFamily="28" charset="-128"/>
              </a:rPr>
              <a:t>Use an EA to evolve the correct weights</a:t>
            </a:r>
          </a:p>
        </p:txBody>
      </p:sp>
      <p:sp>
        <p:nvSpPr>
          <p:cNvPr id="8196" name="Oval 7"/>
          <p:cNvSpPr>
            <a:spLocks noChangeArrowheads="1"/>
          </p:cNvSpPr>
          <p:nvPr/>
        </p:nvSpPr>
        <p:spPr bwMode="auto">
          <a:xfrm>
            <a:off x="5911850" y="4508500"/>
            <a:ext cx="35877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8"/>
          <p:cNvSpPr>
            <a:spLocks noChangeArrowheads="1"/>
          </p:cNvSpPr>
          <p:nvPr/>
        </p:nvSpPr>
        <p:spPr bwMode="auto">
          <a:xfrm>
            <a:off x="6372225" y="3571875"/>
            <a:ext cx="35877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9"/>
          <p:cNvSpPr>
            <a:spLocks noChangeArrowheads="1"/>
          </p:cNvSpPr>
          <p:nvPr/>
        </p:nvSpPr>
        <p:spPr bwMode="auto">
          <a:xfrm>
            <a:off x="7380288" y="3571875"/>
            <a:ext cx="35877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10"/>
          <p:cNvSpPr>
            <a:spLocks noChangeArrowheads="1"/>
          </p:cNvSpPr>
          <p:nvPr/>
        </p:nvSpPr>
        <p:spPr bwMode="auto">
          <a:xfrm>
            <a:off x="7121525" y="4508500"/>
            <a:ext cx="35877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11"/>
          <p:cNvSpPr>
            <a:spLocks noChangeArrowheads="1"/>
          </p:cNvSpPr>
          <p:nvPr/>
        </p:nvSpPr>
        <p:spPr bwMode="auto">
          <a:xfrm>
            <a:off x="7726363" y="4508500"/>
            <a:ext cx="35877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12"/>
          <p:cNvSpPr>
            <a:spLocks noChangeArrowheads="1"/>
          </p:cNvSpPr>
          <p:nvPr/>
        </p:nvSpPr>
        <p:spPr bwMode="auto">
          <a:xfrm>
            <a:off x="6516688" y="4508500"/>
            <a:ext cx="35877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13"/>
          <p:cNvSpPr>
            <a:spLocks noChangeArrowheads="1"/>
          </p:cNvSpPr>
          <p:nvPr/>
        </p:nvSpPr>
        <p:spPr bwMode="auto">
          <a:xfrm>
            <a:off x="8331200" y="4508500"/>
            <a:ext cx="35877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4"/>
          <p:cNvSpPr>
            <a:spLocks noChangeArrowheads="1"/>
          </p:cNvSpPr>
          <p:nvPr/>
        </p:nvSpPr>
        <p:spPr bwMode="auto">
          <a:xfrm>
            <a:off x="5307013" y="4508500"/>
            <a:ext cx="358775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Rectangle 15"/>
          <p:cNvSpPr>
            <a:spLocks noChangeArrowheads="1"/>
          </p:cNvSpPr>
          <p:nvPr/>
        </p:nvSpPr>
        <p:spPr bwMode="auto">
          <a:xfrm>
            <a:off x="5940425" y="5516563"/>
            <a:ext cx="28733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16"/>
          <p:cNvSpPr>
            <a:spLocks noChangeArrowheads="1"/>
          </p:cNvSpPr>
          <p:nvPr/>
        </p:nvSpPr>
        <p:spPr bwMode="auto">
          <a:xfrm>
            <a:off x="6389688" y="5516563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17"/>
          <p:cNvSpPr>
            <a:spLocks noChangeArrowheads="1"/>
          </p:cNvSpPr>
          <p:nvPr/>
        </p:nvSpPr>
        <p:spPr bwMode="auto">
          <a:xfrm>
            <a:off x="6840538" y="5516563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7" name="AutoShape 20"/>
          <p:cNvCxnSpPr>
            <a:cxnSpLocks noChangeShapeType="1"/>
            <a:stCxn id="8204" idx="0"/>
            <a:endCxn id="8203" idx="5"/>
          </p:cNvCxnSpPr>
          <p:nvPr/>
        </p:nvCxnSpPr>
        <p:spPr bwMode="auto">
          <a:xfrm flipH="1" flipV="1">
            <a:off x="5613400" y="4816475"/>
            <a:ext cx="471488" cy="700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21"/>
          <p:cNvCxnSpPr>
            <a:cxnSpLocks noChangeShapeType="1"/>
            <a:stCxn id="8204" idx="0"/>
            <a:endCxn id="8196" idx="4"/>
          </p:cNvCxnSpPr>
          <p:nvPr/>
        </p:nvCxnSpPr>
        <p:spPr bwMode="auto">
          <a:xfrm flipV="1">
            <a:off x="6084888" y="4868863"/>
            <a:ext cx="635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22"/>
          <p:cNvCxnSpPr>
            <a:cxnSpLocks noChangeShapeType="1"/>
            <a:stCxn id="8204" idx="0"/>
            <a:endCxn id="8201" idx="4"/>
          </p:cNvCxnSpPr>
          <p:nvPr/>
        </p:nvCxnSpPr>
        <p:spPr bwMode="auto">
          <a:xfrm flipV="1">
            <a:off x="6084888" y="4868863"/>
            <a:ext cx="611187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23"/>
          <p:cNvCxnSpPr>
            <a:cxnSpLocks noChangeShapeType="1"/>
            <a:stCxn id="8204" idx="0"/>
            <a:endCxn id="8199" idx="5"/>
          </p:cNvCxnSpPr>
          <p:nvPr/>
        </p:nvCxnSpPr>
        <p:spPr bwMode="auto">
          <a:xfrm flipV="1">
            <a:off x="6084888" y="4816475"/>
            <a:ext cx="1343025" cy="700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24"/>
          <p:cNvCxnSpPr>
            <a:cxnSpLocks noChangeShapeType="1"/>
            <a:stCxn id="8204" idx="0"/>
            <a:endCxn id="8200" idx="4"/>
          </p:cNvCxnSpPr>
          <p:nvPr/>
        </p:nvCxnSpPr>
        <p:spPr bwMode="auto">
          <a:xfrm flipV="1">
            <a:off x="6084888" y="4868863"/>
            <a:ext cx="1820862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25"/>
          <p:cNvCxnSpPr>
            <a:cxnSpLocks noChangeShapeType="1"/>
            <a:stCxn id="8204" idx="0"/>
            <a:endCxn id="8202" idx="4"/>
          </p:cNvCxnSpPr>
          <p:nvPr/>
        </p:nvCxnSpPr>
        <p:spPr bwMode="auto">
          <a:xfrm flipV="1">
            <a:off x="6084888" y="4868863"/>
            <a:ext cx="24257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26"/>
          <p:cNvCxnSpPr>
            <a:cxnSpLocks noChangeShapeType="1"/>
            <a:stCxn id="8205" idx="0"/>
            <a:endCxn id="8203" idx="5"/>
          </p:cNvCxnSpPr>
          <p:nvPr/>
        </p:nvCxnSpPr>
        <p:spPr bwMode="auto">
          <a:xfrm flipH="1" flipV="1">
            <a:off x="5613400" y="4816475"/>
            <a:ext cx="920750" cy="700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27"/>
          <p:cNvCxnSpPr>
            <a:cxnSpLocks noChangeShapeType="1"/>
            <a:stCxn id="8205" idx="0"/>
            <a:endCxn id="8196" idx="4"/>
          </p:cNvCxnSpPr>
          <p:nvPr/>
        </p:nvCxnSpPr>
        <p:spPr bwMode="auto">
          <a:xfrm flipH="1" flipV="1">
            <a:off x="6091238" y="4868863"/>
            <a:ext cx="442912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28"/>
          <p:cNvCxnSpPr>
            <a:cxnSpLocks noChangeShapeType="1"/>
            <a:stCxn id="8205" idx="0"/>
            <a:endCxn id="8201" idx="4"/>
          </p:cNvCxnSpPr>
          <p:nvPr/>
        </p:nvCxnSpPr>
        <p:spPr bwMode="auto">
          <a:xfrm flipV="1">
            <a:off x="6534150" y="4868863"/>
            <a:ext cx="161925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29"/>
          <p:cNvCxnSpPr>
            <a:cxnSpLocks noChangeShapeType="1"/>
            <a:stCxn id="8205" idx="0"/>
            <a:endCxn id="8199" idx="4"/>
          </p:cNvCxnSpPr>
          <p:nvPr/>
        </p:nvCxnSpPr>
        <p:spPr bwMode="auto">
          <a:xfrm flipV="1">
            <a:off x="6534150" y="4868863"/>
            <a:ext cx="766763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7" name="Line 30"/>
          <p:cNvSpPr>
            <a:spLocks noChangeShapeType="1"/>
          </p:cNvSpPr>
          <p:nvPr/>
        </p:nvSpPr>
        <p:spPr bwMode="auto">
          <a:xfrm flipV="1">
            <a:off x="6516688" y="4867275"/>
            <a:ext cx="136683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8" name="Line 31"/>
          <p:cNvSpPr>
            <a:spLocks noChangeShapeType="1"/>
          </p:cNvSpPr>
          <p:nvPr/>
        </p:nvSpPr>
        <p:spPr bwMode="auto">
          <a:xfrm flipV="1">
            <a:off x="6516688" y="4867275"/>
            <a:ext cx="20161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9" name="Line 32"/>
          <p:cNvSpPr>
            <a:spLocks noChangeShapeType="1"/>
          </p:cNvSpPr>
          <p:nvPr/>
        </p:nvSpPr>
        <p:spPr bwMode="auto">
          <a:xfrm flipH="1" flipV="1">
            <a:off x="5580063" y="4795838"/>
            <a:ext cx="13684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0" name="Line 33"/>
          <p:cNvSpPr>
            <a:spLocks noChangeShapeType="1"/>
          </p:cNvSpPr>
          <p:nvPr/>
        </p:nvSpPr>
        <p:spPr bwMode="auto">
          <a:xfrm flipH="1" flipV="1">
            <a:off x="6156325" y="4867275"/>
            <a:ext cx="7921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1" name="Line 34"/>
          <p:cNvSpPr>
            <a:spLocks noChangeShapeType="1"/>
          </p:cNvSpPr>
          <p:nvPr/>
        </p:nvSpPr>
        <p:spPr bwMode="auto">
          <a:xfrm flipH="1" flipV="1">
            <a:off x="6659563" y="4867275"/>
            <a:ext cx="360362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2" name="Line 35"/>
          <p:cNvSpPr>
            <a:spLocks noChangeShapeType="1"/>
          </p:cNvSpPr>
          <p:nvPr/>
        </p:nvSpPr>
        <p:spPr bwMode="auto">
          <a:xfrm flipV="1">
            <a:off x="7019925" y="4867275"/>
            <a:ext cx="2889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3" name="Line 36"/>
          <p:cNvSpPr>
            <a:spLocks noChangeShapeType="1"/>
          </p:cNvSpPr>
          <p:nvPr/>
        </p:nvSpPr>
        <p:spPr bwMode="auto">
          <a:xfrm flipV="1">
            <a:off x="7019925" y="4867275"/>
            <a:ext cx="9366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4" name="Line 37"/>
          <p:cNvSpPr>
            <a:spLocks noChangeShapeType="1"/>
          </p:cNvSpPr>
          <p:nvPr/>
        </p:nvSpPr>
        <p:spPr bwMode="auto">
          <a:xfrm flipV="1">
            <a:off x="7092950" y="4867275"/>
            <a:ext cx="14398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5" name="Rectangle 44"/>
          <p:cNvSpPr>
            <a:spLocks noChangeArrowheads="1"/>
          </p:cNvSpPr>
          <p:nvPr/>
        </p:nvSpPr>
        <p:spPr bwMode="auto">
          <a:xfrm>
            <a:off x="7380288" y="5516563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Rectangle 45"/>
          <p:cNvSpPr>
            <a:spLocks noChangeArrowheads="1"/>
          </p:cNvSpPr>
          <p:nvPr/>
        </p:nvSpPr>
        <p:spPr bwMode="auto">
          <a:xfrm>
            <a:off x="7812088" y="5516563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Line 46"/>
          <p:cNvSpPr>
            <a:spLocks noChangeShapeType="1"/>
          </p:cNvSpPr>
          <p:nvPr/>
        </p:nvSpPr>
        <p:spPr bwMode="auto">
          <a:xfrm flipH="1" flipV="1">
            <a:off x="5651500" y="4795838"/>
            <a:ext cx="18732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8228" name="AutoShape 47"/>
          <p:cNvCxnSpPr>
            <a:cxnSpLocks noChangeShapeType="1"/>
            <a:stCxn id="8225" idx="0"/>
            <a:endCxn id="8196" idx="5"/>
          </p:cNvCxnSpPr>
          <p:nvPr/>
        </p:nvCxnSpPr>
        <p:spPr bwMode="auto">
          <a:xfrm flipH="1" flipV="1">
            <a:off x="6218238" y="4816475"/>
            <a:ext cx="1306512" cy="700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9" name="AutoShape 48"/>
          <p:cNvCxnSpPr>
            <a:cxnSpLocks noChangeShapeType="1"/>
            <a:stCxn id="8225" idx="0"/>
            <a:endCxn id="8201" idx="5"/>
          </p:cNvCxnSpPr>
          <p:nvPr/>
        </p:nvCxnSpPr>
        <p:spPr bwMode="auto">
          <a:xfrm flipH="1" flipV="1">
            <a:off x="6823075" y="4816475"/>
            <a:ext cx="701675" cy="700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0" name="AutoShape 49"/>
          <p:cNvCxnSpPr>
            <a:cxnSpLocks noChangeShapeType="1"/>
            <a:stCxn id="8225" idx="0"/>
            <a:endCxn id="8199" idx="5"/>
          </p:cNvCxnSpPr>
          <p:nvPr/>
        </p:nvCxnSpPr>
        <p:spPr bwMode="auto">
          <a:xfrm flipH="1" flipV="1">
            <a:off x="7427913" y="4816475"/>
            <a:ext cx="96837" cy="700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1" name="AutoShape 50"/>
          <p:cNvCxnSpPr>
            <a:cxnSpLocks noChangeShapeType="1"/>
            <a:stCxn id="8225" idx="0"/>
            <a:endCxn id="8200" idx="4"/>
          </p:cNvCxnSpPr>
          <p:nvPr/>
        </p:nvCxnSpPr>
        <p:spPr bwMode="auto">
          <a:xfrm flipV="1">
            <a:off x="7524750" y="4868863"/>
            <a:ext cx="3810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2" name="AutoShape 51"/>
          <p:cNvCxnSpPr>
            <a:cxnSpLocks noChangeShapeType="1"/>
            <a:stCxn id="8225" idx="0"/>
            <a:endCxn id="8202" idx="4"/>
          </p:cNvCxnSpPr>
          <p:nvPr/>
        </p:nvCxnSpPr>
        <p:spPr bwMode="auto">
          <a:xfrm flipV="1">
            <a:off x="7524750" y="4868863"/>
            <a:ext cx="985838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3" name="AutoShape 52"/>
          <p:cNvCxnSpPr>
            <a:cxnSpLocks noChangeShapeType="1"/>
            <a:stCxn id="8226" idx="0"/>
            <a:endCxn id="8219" idx="1"/>
          </p:cNvCxnSpPr>
          <p:nvPr/>
        </p:nvCxnSpPr>
        <p:spPr bwMode="auto">
          <a:xfrm flipH="1" flipV="1">
            <a:off x="5580063" y="4795838"/>
            <a:ext cx="2376487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4" name="AutoShape 53"/>
          <p:cNvCxnSpPr>
            <a:cxnSpLocks noChangeShapeType="1"/>
            <a:stCxn id="8226" idx="0"/>
            <a:endCxn id="8196" idx="6"/>
          </p:cNvCxnSpPr>
          <p:nvPr/>
        </p:nvCxnSpPr>
        <p:spPr bwMode="auto">
          <a:xfrm flipH="1" flipV="1">
            <a:off x="6270625" y="4689475"/>
            <a:ext cx="1685925" cy="827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5" name="AutoShape 54"/>
          <p:cNvCxnSpPr>
            <a:cxnSpLocks noChangeShapeType="1"/>
            <a:stCxn id="8226" idx="0"/>
            <a:endCxn id="8201" idx="5"/>
          </p:cNvCxnSpPr>
          <p:nvPr/>
        </p:nvCxnSpPr>
        <p:spPr bwMode="auto">
          <a:xfrm flipH="1" flipV="1">
            <a:off x="6823075" y="4816475"/>
            <a:ext cx="1133475" cy="700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6" name="AutoShape 55"/>
          <p:cNvCxnSpPr>
            <a:cxnSpLocks noChangeShapeType="1"/>
            <a:stCxn id="8226" idx="0"/>
            <a:endCxn id="8199" idx="5"/>
          </p:cNvCxnSpPr>
          <p:nvPr/>
        </p:nvCxnSpPr>
        <p:spPr bwMode="auto">
          <a:xfrm flipH="1" flipV="1">
            <a:off x="7427913" y="4816475"/>
            <a:ext cx="528637" cy="700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7" name="AutoShape 56"/>
          <p:cNvCxnSpPr>
            <a:cxnSpLocks noChangeShapeType="1"/>
            <a:stCxn id="8226" idx="0"/>
            <a:endCxn id="8224" idx="1"/>
          </p:cNvCxnSpPr>
          <p:nvPr/>
        </p:nvCxnSpPr>
        <p:spPr bwMode="auto">
          <a:xfrm flipV="1">
            <a:off x="7956550" y="4868863"/>
            <a:ext cx="576263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8" name="AutoShape 58"/>
          <p:cNvCxnSpPr>
            <a:cxnSpLocks noChangeShapeType="1"/>
            <a:stCxn id="8226" idx="0"/>
            <a:endCxn id="8200" idx="4"/>
          </p:cNvCxnSpPr>
          <p:nvPr/>
        </p:nvCxnSpPr>
        <p:spPr bwMode="auto">
          <a:xfrm flipH="1" flipV="1">
            <a:off x="7905750" y="4868863"/>
            <a:ext cx="508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9" name="AutoShape 59"/>
          <p:cNvCxnSpPr>
            <a:cxnSpLocks noChangeShapeType="1"/>
            <a:stCxn id="8203" idx="0"/>
            <a:endCxn id="8197" idx="4"/>
          </p:cNvCxnSpPr>
          <p:nvPr/>
        </p:nvCxnSpPr>
        <p:spPr bwMode="auto">
          <a:xfrm flipV="1">
            <a:off x="5486400" y="3932238"/>
            <a:ext cx="1065213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0" name="AutoShape 60"/>
          <p:cNvCxnSpPr>
            <a:cxnSpLocks noChangeShapeType="1"/>
            <a:stCxn id="8203" idx="0"/>
            <a:endCxn id="8198" idx="4"/>
          </p:cNvCxnSpPr>
          <p:nvPr/>
        </p:nvCxnSpPr>
        <p:spPr bwMode="auto">
          <a:xfrm flipV="1">
            <a:off x="5486400" y="3932238"/>
            <a:ext cx="207327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1" name="AutoShape 61"/>
          <p:cNvCxnSpPr>
            <a:cxnSpLocks noChangeShapeType="1"/>
            <a:stCxn id="8196" idx="0"/>
            <a:endCxn id="8197" idx="4"/>
          </p:cNvCxnSpPr>
          <p:nvPr/>
        </p:nvCxnSpPr>
        <p:spPr bwMode="auto">
          <a:xfrm flipV="1">
            <a:off x="6091238" y="3932238"/>
            <a:ext cx="46037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2" name="AutoShape 62"/>
          <p:cNvCxnSpPr>
            <a:cxnSpLocks noChangeShapeType="1"/>
            <a:stCxn id="8196" idx="0"/>
            <a:endCxn id="8198" idx="4"/>
          </p:cNvCxnSpPr>
          <p:nvPr/>
        </p:nvCxnSpPr>
        <p:spPr bwMode="auto">
          <a:xfrm flipV="1">
            <a:off x="6091238" y="3932238"/>
            <a:ext cx="1468437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3" name="AutoShape 63"/>
          <p:cNvCxnSpPr>
            <a:cxnSpLocks noChangeShapeType="1"/>
            <a:stCxn id="8201" idx="0"/>
            <a:endCxn id="8197" idx="4"/>
          </p:cNvCxnSpPr>
          <p:nvPr/>
        </p:nvCxnSpPr>
        <p:spPr bwMode="auto">
          <a:xfrm flipH="1" flipV="1">
            <a:off x="6551613" y="3932238"/>
            <a:ext cx="1444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4" name="AutoShape 64"/>
          <p:cNvCxnSpPr>
            <a:cxnSpLocks noChangeShapeType="1"/>
            <a:stCxn id="8201" idx="0"/>
            <a:endCxn id="8198" idx="4"/>
          </p:cNvCxnSpPr>
          <p:nvPr/>
        </p:nvCxnSpPr>
        <p:spPr bwMode="auto">
          <a:xfrm flipV="1">
            <a:off x="6696075" y="3932238"/>
            <a:ext cx="863600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5" name="AutoShape 65"/>
          <p:cNvCxnSpPr>
            <a:cxnSpLocks noChangeShapeType="1"/>
            <a:stCxn id="8199" idx="0"/>
            <a:endCxn id="8197" idx="4"/>
          </p:cNvCxnSpPr>
          <p:nvPr/>
        </p:nvCxnSpPr>
        <p:spPr bwMode="auto">
          <a:xfrm flipH="1" flipV="1">
            <a:off x="6551613" y="3932238"/>
            <a:ext cx="749300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6" name="AutoShape 66"/>
          <p:cNvCxnSpPr>
            <a:cxnSpLocks noChangeShapeType="1"/>
            <a:stCxn id="8199" idx="0"/>
            <a:endCxn id="8198" idx="4"/>
          </p:cNvCxnSpPr>
          <p:nvPr/>
        </p:nvCxnSpPr>
        <p:spPr bwMode="auto">
          <a:xfrm flipV="1">
            <a:off x="7300913" y="3932238"/>
            <a:ext cx="2587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7" name="AutoShape 67"/>
          <p:cNvCxnSpPr>
            <a:cxnSpLocks noChangeShapeType="1"/>
            <a:stCxn id="8200" idx="0"/>
            <a:endCxn id="8197" idx="4"/>
          </p:cNvCxnSpPr>
          <p:nvPr/>
        </p:nvCxnSpPr>
        <p:spPr bwMode="auto">
          <a:xfrm flipH="1" flipV="1">
            <a:off x="6551613" y="3932238"/>
            <a:ext cx="1354137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8" name="AutoShape 68"/>
          <p:cNvCxnSpPr>
            <a:cxnSpLocks noChangeShapeType="1"/>
            <a:stCxn id="8200" idx="0"/>
            <a:endCxn id="8198" idx="4"/>
          </p:cNvCxnSpPr>
          <p:nvPr/>
        </p:nvCxnSpPr>
        <p:spPr bwMode="auto">
          <a:xfrm flipH="1" flipV="1">
            <a:off x="7559675" y="3932238"/>
            <a:ext cx="34607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9" name="AutoShape 69"/>
          <p:cNvCxnSpPr>
            <a:cxnSpLocks noChangeShapeType="1"/>
            <a:stCxn id="8202" idx="0"/>
            <a:endCxn id="8197" idx="4"/>
          </p:cNvCxnSpPr>
          <p:nvPr/>
        </p:nvCxnSpPr>
        <p:spPr bwMode="auto">
          <a:xfrm flipH="1" flipV="1">
            <a:off x="6551613" y="3932238"/>
            <a:ext cx="195897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0" name="AutoShape 70"/>
          <p:cNvCxnSpPr>
            <a:cxnSpLocks noChangeShapeType="1"/>
            <a:stCxn id="8202" idx="0"/>
            <a:endCxn id="8198" idx="4"/>
          </p:cNvCxnSpPr>
          <p:nvPr/>
        </p:nvCxnSpPr>
        <p:spPr bwMode="auto">
          <a:xfrm flipH="1" flipV="1">
            <a:off x="7559675" y="3932238"/>
            <a:ext cx="950913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51" name="Line 71"/>
          <p:cNvSpPr>
            <a:spLocks noChangeShapeType="1"/>
          </p:cNvSpPr>
          <p:nvPr/>
        </p:nvSpPr>
        <p:spPr bwMode="auto">
          <a:xfrm flipV="1">
            <a:off x="6516688" y="29241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52" name="Line 72"/>
          <p:cNvSpPr>
            <a:spLocks noChangeShapeType="1"/>
          </p:cNvSpPr>
          <p:nvPr/>
        </p:nvSpPr>
        <p:spPr bwMode="auto">
          <a:xfrm flipV="1">
            <a:off x="7596188" y="29241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53" name="Text Box 74"/>
          <p:cNvSpPr txBox="1">
            <a:spLocks noChangeArrowheads="1"/>
          </p:cNvSpPr>
          <p:nvPr/>
        </p:nvSpPr>
        <p:spPr bwMode="auto">
          <a:xfrm>
            <a:off x="6011863" y="6021388"/>
            <a:ext cx="219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algn="l" eaLnBrk="1" hangingPunct="1"/>
            <a:r>
              <a:rPr lang="en-GB"/>
              <a:t>Inputs from sensors</a:t>
            </a:r>
          </a:p>
        </p:txBody>
      </p:sp>
      <p:sp>
        <p:nvSpPr>
          <p:cNvPr id="8254" name="Text Box 75"/>
          <p:cNvSpPr txBox="1">
            <a:spLocks noChangeArrowheads="1"/>
          </p:cNvSpPr>
          <p:nvPr/>
        </p:nvSpPr>
        <p:spPr bwMode="auto">
          <a:xfrm>
            <a:off x="6300788" y="2492375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algn="l" eaLnBrk="1" hangingPunct="1"/>
            <a:r>
              <a:rPr lang="en-GB"/>
              <a:t>left</a:t>
            </a:r>
          </a:p>
        </p:txBody>
      </p:sp>
      <p:sp>
        <p:nvSpPr>
          <p:cNvPr id="8255" name="Text Box 76"/>
          <p:cNvSpPr txBox="1">
            <a:spLocks noChangeArrowheads="1"/>
          </p:cNvSpPr>
          <p:nvPr/>
        </p:nvSpPr>
        <p:spPr bwMode="auto">
          <a:xfrm>
            <a:off x="7308850" y="2492375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pPr algn="l" eaLnBrk="1" hangingPunct="1"/>
            <a:r>
              <a:rPr lang="en-GB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41375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ea typeface="ＭＳ Ｐゴシック" pitchFamily="28" charset="-128"/>
              </a:rPr>
              <a:t>The Evolutionary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>
                <a:ea typeface="ＭＳ Ｐゴシック" pitchFamily="28" charset="-128"/>
              </a:rPr>
              <a:t>The EA needs a fitness function: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ea typeface="ＭＳ Ｐゴシック" pitchFamily="28" charset="-128"/>
              </a:rPr>
              <a:t>What is a ‘good’ controller ?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Could record # collisions and penalise </a:t>
            </a:r>
            <a:r>
              <a:rPr lang="en-GB" dirty="0" err="1" smtClean="0"/>
              <a:t>everytime</a:t>
            </a:r>
            <a:r>
              <a:rPr lang="en-GB" dirty="0" smtClean="0"/>
              <a:t> it collides</a:t>
            </a:r>
          </a:p>
          <a:p>
            <a:pPr lvl="2" eaLnBrk="1" hangingPunct="1">
              <a:lnSpc>
                <a:spcPct val="90000"/>
              </a:lnSpc>
            </a:pPr>
            <a:r>
              <a:rPr lang="en-GB" dirty="0" smtClean="0"/>
              <a:t>Higher fitness = better minesweeper </a:t>
            </a:r>
          </a:p>
          <a:p>
            <a:pPr lvl="2" eaLnBrk="1" hangingPunct="1">
              <a:lnSpc>
                <a:spcPct val="90000"/>
              </a:lnSpc>
            </a:pPr>
            <a:r>
              <a:rPr lang="en-GB" dirty="0" smtClean="0"/>
              <a:t>Could lead to negative scores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ea typeface="ＭＳ Ｐゴシック" pitchFamily="28" charset="-128"/>
              </a:rPr>
              <a:t>Better: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Record number of frames passed without colliding</a:t>
            </a:r>
          </a:p>
          <a:p>
            <a:pPr lvl="2" eaLnBrk="1" hangingPunct="1">
              <a:lnSpc>
                <a:spcPct val="90000"/>
              </a:lnSpc>
            </a:pPr>
            <a:r>
              <a:rPr lang="en-GB" dirty="0" smtClean="0"/>
              <a:t>More frames, higher fitness</a:t>
            </a:r>
          </a:p>
          <a:p>
            <a:pPr lvl="2" eaLnBrk="1" hangingPunct="1">
              <a:lnSpc>
                <a:spcPct val="90000"/>
              </a:lnSpc>
            </a:pPr>
            <a:r>
              <a:rPr lang="en-GB" dirty="0" smtClean="0"/>
              <a:t>Doesn</a:t>
            </a:r>
            <a:r>
              <a:rPr lang="en-GB" dirty="0" smtClean="0">
                <a:ea typeface="ＭＳ Ｐゴシック" pitchFamily="28" charset="-128"/>
              </a:rPr>
              <a:t>’</a:t>
            </a:r>
            <a:r>
              <a:rPr lang="en-GB" altLang="ja-JP" dirty="0" smtClean="0">
                <a:ea typeface="ＭＳ Ｐゴシック" pitchFamily="28" charset="-128"/>
              </a:rPr>
              <a:t>t lead to negative scores</a:t>
            </a:r>
          </a:p>
          <a:p>
            <a:pPr lvl="2" eaLnBrk="1" hangingPunct="1">
              <a:lnSpc>
                <a:spcPct val="90000"/>
              </a:lnSpc>
            </a:pPr>
            <a:endParaRPr lang="en-GB" dirty="0" smtClean="0"/>
          </a:p>
        </p:txBody>
      </p:sp>
      <p:pic>
        <p:nvPicPr>
          <p:cNvPr id="39940" name="Picture 4" descr="MCj042444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22" y="3967065"/>
            <a:ext cx="3413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 descr="MCj0424474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4327427"/>
            <a:ext cx="3397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 descr="MCj042444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768" y="5877272"/>
            <a:ext cx="3413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7" descr="MCj042444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25" y="5516910"/>
            <a:ext cx="3413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34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ea typeface="ＭＳ Ｐゴシック" pitchFamily="28" charset="-128"/>
              </a:rPr>
              <a:t>The Fitness Function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ea typeface="ＭＳ Ｐゴシック" pitchFamily="28" charset="-128"/>
              </a:rPr>
              <a:t>Does the fitness function look reasonable ?</a:t>
            </a:r>
          </a:p>
          <a:p>
            <a:pPr lvl="1" eaLnBrk="1" hangingPunct="1"/>
            <a:r>
              <a:rPr lang="en-GB" dirty="0" smtClean="0">
                <a:ea typeface="ＭＳ Ｐゴシック" pitchFamily="28" charset="-128"/>
              </a:rPr>
              <a:t>Fitness: #frames passed without collision</a:t>
            </a:r>
          </a:p>
          <a:p>
            <a:pPr lvl="1" eaLnBrk="1" hangingPunct="1"/>
            <a:endParaRPr lang="en-GB" dirty="0" smtClean="0"/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2195736" y="5229200"/>
            <a:ext cx="4608512" cy="10080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GB" dirty="0"/>
              <a:t>if (!collided) fitness</a:t>
            </a:r>
            <a:r>
              <a:rPr lang="en-GB" dirty="0" smtClean="0"/>
              <a:t>++;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70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ea typeface="ＭＳ Ｐゴシック" pitchFamily="28" charset="-128"/>
              </a:rPr>
              <a:t>The Fitness Function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ea typeface="ＭＳ Ｐゴシック" pitchFamily="28" charset="-128"/>
              </a:rPr>
              <a:t>Does the fitness function look reasonable ?</a:t>
            </a:r>
          </a:p>
          <a:p>
            <a:pPr lvl="1" eaLnBrk="1" hangingPunct="1"/>
            <a:r>
              <a:rPr lang="en-GB" dirty="0" smtClean="0">
                <a:ea typeface="ＭＳ Ｐゴシック" pitchFamily="28" charset="-128"/>
              </a:rPr>
              <a:t>Fitness: #frames passed without collision</a:t>
            </a:r>
          </a:p>
          <a:p>
            <a:pPr eaLnBrk="1" hangingPunct="1"/>
            <a:r>
              <a:rPr lang="en-GB" dirty="0">
                <a:ea typeface="ＭＳ Ｐゴシック" pitchFamily="28" charset="-128"/>
              </a:rPr>
              <a:t>Robot will just rotate on the spot!!</a:t>
            </a:r>
            <a:endParaRPr lang="en-GB" dirty="0"/>
          </a:p>
          <a:p>
            <a:pPr lvl="1" eaLnBrk="1" hangingPunct="1"/>
            <a:endParaRPr lang="en-GB" dirty="0" smtClean="0">
              <a:ea typeface="ＭＳ Ｐゴシック" pitchFamily="28" charset="-128"/>
            </a:endParaRPr>
          </a:p>
          <a:p>
            <a:pPr lvl="1" eaLnBrk="1" hangingPunct="1"/>
            <a:endParaRPr lang="en-GB" dirty="0" smtClean="0"/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2195736" y="5229200"/>
            <a:ext cx="4608512" cy="10080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GB" dirty="0"/>
              <a:t>if (!collided) fitness</a:t>
            </a:r>
            <a:r>
              <a:rPr lang="en-GB" dirty="0" smtClean="0"/>
              <a:t>++;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81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ea typeface="ＭＳ Ｐゴシック" pitchFamily="28" charset="-128"/>
              </a:rPr>
              <a:t>The Fitness Function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ea typeface="ＭＳ Ｐゴシック" pitchFamily="28" charset="-128"/>
              </a:rPr>
              <a:t>Does the fitness function look reasonable ?</a:t>
            </a:r>
          </a:p>
          <a:p>
            <a:pPr lvl="1" eaLnBrk="1" hangingPunct="1"/>
            <a:r>
              <a:rPr lang="en-GB" dirty="0" smtClean="0">
                <a:ea typeface="ＭＳ Ｐゴシック" pitchFamily="28" charset="-128"/>
              </a:rPr>
              <a:t>Fitness: #frames passed without collision</a:t>
            </a:r>
          </a:p>
          <a:p>
            <a:pPr eaLnBrk="1" hangingPunct="1"/>
            <a:r>
              <a:rPr lang="en-GB" dirty="0" smtClean="0">
                <a:ea typeface="ＭＳ Ｐゴシック" pitchFamily="28" charset="-128"/>
              </a:rPr>
              <a:t>Robot will just rotate on the spot!!</a:t>
            </a:r>
            <a:endParaRPr lang="en-GB" dirty="0" smtClean="0"/>
          </a:p>
          <a:p>
            <a:pPr eaLnBrk="1" hangingPunct="1"/>
            <a:r>
              <a:rPr lang="en-GB" dirty="0" smtClean="0">
                <a:ea typeface="ＭＳ Ｐゴシック" pitchFamily="28" charset="-128"/>
              </a:rPr>
              <a:t>How can we fix this ?</a:t>
            </a:r>
          </a:p>
          <a:p>
            <a:pPr lvl="1" eaLnBrk="1" hangingPunct="1"/>
            <a:r>
              <a:rPr lang="en-GB" dirty="0" smtClean="0"/>
              <a:t>Add extra reward for frames where there is zero (or little) rotation</a:t>
            </a:r>
          </a:p>
          <a:p>
            <a:pPr lvl="1" eaLnBrk="1" hangingPunct="1"/>
            <a:endParaRPr lang="en-GB" dirty="0" smtClean="0"/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2195736" y="5229200"/>
            <a:ext cx="4608512" cy="10080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GB" dirty="0"/>
              <a:t>if (!collided) fitness++;</a:t>
            </a:r>
          </a:p>
          <a:p>
            <a:pPr algn="l"/>
            <a:r>
              <a:rPr lang="en-GB" dirty="0"/>
              <a:t>if (rotation &lt; </a:t>
            </a:r>
            <a:r>
              <a:rPr lang="en-GB" dirty="0" err="1"/>
              <a:t>rotationTolerance</a:t>
            </a:r>
            <a:r>
              <a:rPr lang="en-GB" dirty="0"/>
              <a:t>) fitness++;</a:t>
            </a:r>
          </a:p>
        </p:txBody>
      </p:sp>
    </p:spTree>
    <p:extLst>
      <p:ext uri="{BB962C8B-B14F-4D97-AF65-F5344CB8AC3E}">
        <p14:creationId xmlns:p14="http://schemas.microsoft.com/office/powerpoint/2010/main" val="297153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Example: Minesweeper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461592"/>
            <a:ext cx="4248472" cy="4495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Objective is to collect mines</a:t>
            </a:r>
          </a:p>
          <a:p>
            <a:pPr eaLnBrk="1" hangingPunct="1"/>
            <a:r>
              <a:rPr lang="en-US" sz="2000" dirty="0" smtClean="0"/>
              <a:t>Neural  network controls the movement of a “robot” (minesweeper)</a:t>
            </a:r>
          </a:p>
          <a:p>
            <a:pPr eaLnBrk="1" hangingPunct="1"/>
            <a:r>
              <a:rPr lang="en-US" sz="2000" dirty="0" smtClean="0"/>
              <a:t>From last week we know a NN requires inputs and outputs</a:t>
            </a:r>
          </a:p>
          <a:p>
            <a:pPr eaLnBrk="1" hangingPunct="1"/>
            <a:r>
              <a:rPr lang="en-US" sz="2000" dirty="0" smtClean="0"/>
              <a:t>Inputs are sensory information obtained from the environment</a:t>
            </a:r>
          </a:p>
          <a:p>
            <a:pPr eaLnBrk="1" hangingPunct="1"/>
            <a:r>
              <a:rPr lang="en-US" sz="2000" dirty="0" smtClean="0"/>
              <a:t>Output is direction of movement</a:t>
            </a:r>
          </a:p>
          <a:p>
            <a:pPr eaLnBrk="1" hangingPunct="1"/>
            <a:r>
              <a:rPr lang="en-US" sz="2000" dirty="0" smtClean="0"/>
              <a:t>NN Controller is trained to direct the minesweeper towards mines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506788" y="1309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488" y="2492896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Fitness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Goal is to maximise fitness</a:t>
            </a:r>
          </a:p>
          <a:p>
            <a:r>
              <a:rPr lang="en-GB" dirty="0" smtClean="0"/>
              <a:t>For each frame that passes:</a:t>
            </a:r>
          </a:p>
          <a:p>
            <a:pPr lvl="1"/>
            <a:endParaRPr lang="en-GB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763688" y="3429000"/>
            <a:ext cx="4824536" cy="25202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if (!Collided){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	fitness +=1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/>
              <a:t>i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 (abs(Rotation)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&lt; </a:t>
            </a:r>
            <a:r>
              <a:rPr kumimoji="0" lang="en-GB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RotationTolerance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	fitness +=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}</a:t>
            </a:r>
            <a:endParaRPr kumimoji="0" lang="en-GB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6268670"/>
            <a:ext cx="23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Amount robot rotated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1763688" y="4869160"/>
            <a:ext cx="1152128" cy="13995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644008" y="6259292"/>
            <a:ext cx="426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Threshold defining max allowed rotation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4644008" y="4869160"/>
            <a:ext cx="1224136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15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a typeface="ＭＳ Ｐゴシック" pitchFamily="28" charset="-128"/>
              </a:rPr>
              <a:t>Further improvements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85813" y="2428875"/>
            <a:ext cx="4938712" cy="4313238"/>
          </a:xfrm>
        </p:spPr>
        <p:txBody>
          <a:bodyPr/>
          <a:lstStyle/>
          <a:p>
            <a:r>
              <a:rPr lang="en-GB" sz="2400" dirty="0" smtClean="0">
                <a:ea typeface="ＭＳ Ｐゴシック" pitchFamily="28" charset="-128"/>
              </a:rPr>
              <a:t>We want the robot to explore the environment</a:t>
            </a:r>
          </a:p>
          <a:p>
            <a:r>
              <a:rPr lang="en-GB" sz="2400" dirty="0" smtClean="0">
                <a:ea typeface="ＭＳ Ｐゴシック" pitchFamily="28" charset="-128"/>
              </a:rPr>
              <a:t>Add memory:</a:t>
            </a:r>
          </a:p>
          <a:p>
            <a:pPr lvl="1"/>
            <a:r>
              <a:rPr lang="en-GB" sz="2000" dirty="0" smtClean="0"/>
              <a:t>Record  how many times each square is visited</a:t>
            </a:r>
          </a:p>
          <a:p>
            <a:pPr lvl="1"/>
            <a:r>
              <a:rPr lang="en-GB" sz="2000" dirty="0" smtClean="0"/>
              <a:t>Evolve networks that favour unvisited cells</a:t>
            </a:r>
          </a:p>
          <a:p>
            <a:r>
              <a:rPr lang="en-GB" sz="2400" dirty="0" smtClean="0">
                <a:ea typeface="ＭＳ Ｐゴシック" pitchFamily="28" charset="-128"/>
              </a:rPr>
              <a:t>The sensors can ‘feel’ how many times a square has been visited</a:t>
            </a:r>
            <a:endParaRPr lang="en-GB" dirty="0" smtClean="0"/>
          </a:p>
          <a:p>
            <a:pPr lvl="1">
              <a:buFontTx/>
              <a:buNone/>
            </a:pP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8215313" y="3571875"/>
            <a:ext cx="500062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7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715250" y="3571875"/>
            <a:ext cx="500063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15188" y="3571875"/>
            <a:ext cx="500062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715000" y="3571875"/>
            <a:ext cx="500063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15063" y="3571875"/>
            <a:ext cx="500062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3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715125" y="3571875"/>
            <a:ext cx="500063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215313" y="4071938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15250" y="4071938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4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215188" y="4071938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5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715000" y="4071938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15063" y="4071938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15125" y="4071938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4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8215313" y="4572000"/>
            <a:ext cx="500062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15250" y="4572000"/>
            <a:ext cx="500063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1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215188" y="4572000"/>
            <a:ext cx="500062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3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715000" y="4572000"/>
            <a:ext cx="500063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15063" y="4572000"/>
            <a:ext cx="500062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15125" y="4572000"/>
            <a:ext cx="500063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8215313" y="5072063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715250" y="5072063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215188" y="5072063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715000" y="5072063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215063" y="5072063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715125" y="5072063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1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215313" y="3071813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6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715250" y="3071813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6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215188" y="3071813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7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715000" y="3071813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215063" y="3071813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1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715125" y="3071813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3</a:t>
            </a:r>
          </a:p>
        </p:txBody>
      </p:sp>
      <p:grpSp>
        <p:nvGrpSpPr>
          <p:cNvPr id="11298" name="Group 11"/>
          <p:cNvGrpSpPr>
            <a:grpSpLocks/>
          </p:cNvGrpSpPr>
          <p:nvPr/>
        </p:nvGrpSpPr>
        <p:grpSpPr bwMode="auto">
          <a:xfrm rot="-9801833">
            <a:off x="7379547" y="3334290"/>
            <a:ext cx="428625" cy="642938"/>
            <a:chOff x="3552" y="2016"/>
            <a:chExt cx="624" cy="768"/>
          </a:xfrm>
        </p:grpSpPr>
        <p:sp>
          <p:nvSpPr>
            <p:cNvPr id="11299" name="Rectangle 5"/>
            <p:cNvSpPr>
              <a:spLocks noChangeArrowheads="1"/>
            </p:cNvSpPr>
            <p:nvPr/>
          </p:nvSpPr>
          <p:spPr bwMode="auto">
            <a:xfrm>
              <a:off x="3696" y="211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300" name="Rectangle 6"/>
            <p:cNvSpPr>
              <a:spLocks noChangeArrowheads="1"/>
            </p:cNvSpPr>
            <p:nvPr/>
          </p:nvSpPr>
          <p:spPr bwMode="auto">
            <a:xfrm>
              <a:off x="403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301" name="Rectangle 7"/>
            <p:cNvSpPr>
              <a:spLocks noChangeArrowheads="1"/>
            </p:cNvSpPr>
            <p:nvPr/>
          </p:nvSpPr>
          <p:spPr bwMode="auto">
            <a:xfrm>
              <a:off x="3840" y="2304"/>
              <a:ext cx="4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302" name="Rectangle 8"/>
            <p:cNvSpPr>
              <a:spLocks noChangeArrowheads="1"/>
            </p:cNvSpPr>
            <p:nvPr/>
          </p:nvSpPr>
          <p:spPr bwMode="auto">
            <a:xfrm>
              <a:off x="355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303" name="Line 9"/>
            <p:cNvSpPr>
              <a:spLocks noChangeShapeType="1"/>
            </p:cNvSpPr>
            <p:nvPr/>
          </p:nvSpPr>
          <p:spPr bwMode="auto">
            <a:xfrm>
              <a:off x="408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4" name="Line 10"/>
            <p:cNvSpPr>
              <a:spLocks noChangeShapeType="1"/>
            </p:cNvSpPr>
            <p:nvPr/>
          </p:nvSpPr>
          <p:spPr bwMode="auto">
            <a:xfrm>
              <a:off x="360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cxnSp>
        <p:nvCxnSpPr>
          <p:cNvPr id="3" name="Straight Arrow Connector 2"/>
          <p:cNvCxnSpPr/>
          <p:nvPr/>
        </p:nvCxnSpPr>
        <p:spPr bwMode="auto">
          <a:xfrm flipH="1" flipV="1">
            <a:off x="6977261" y="3440396"/>
            <a:ext cx="407565" cy="178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7744602" y="3768634"/>
            <a:ext cx="355790" cy="2085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7715933" y="3356992"/>
            <a:ext cx="249348" cy="2318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11299" idx="2"/>
          </p:cNvCxnSpPr>
          <p:nvPr/>
        </p:nvCxnSpPr>
        <p:spPr bwMode="auto">
          <a:xfrm flipH="1" flipV="1">
            <a:off x="7414265" y="3321844"/>
            <a:ext cx="191099" cy="295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930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a typeface="ＭＳ Ｐゴシック" pitchFamily="28" charset="-128"/>
              </a:rPr>
              <a:t>Further improvements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85813" y="2428875"/>
            <a:ext cx="4938712" cy="4313238"/>
          </a:xfrm>
        </p:spPr>
        <p:txBody>
          <a:bodyPr/>
          <a:lstStyle/>
          <a:p>
            <a:r>
              <a:rPr lang="en-GB" sz="2400" dirty="0" smtClean="0">
                <a:ea typeface="ＭＳ Ｐゴシック" pitchFamily="28" charset="-128"/>
              </a:rPr>
              <a:t>Readings from sensors converted to scaled value between 0 and 1 representing times visited</a:t>
            </a:r>
          </a:p>
          <a:p>
            <a:r>
              <a:rPr lang="en-GB" sz="2400" dirty="0" smtClean="0">
                <a:ea typeface="ＭＳ Ｐゴシック" pitchFamily="28" charset="-128"/>
              </a:rPr>
              <a:t>Sliding scale important to give robot a sense of ‘direction’</a:t>
            </a:r>
            <a:endParaRPr lang="en-GB" dirty="0" smtClean="0"/>
          </a:p>
          <a:p>
            <a:pPr lvl="1">
              <a:buFontTx/>
              <a:buNone/>
            </a:pP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8215313" y="3571875"/>
            <a:ext cx="500062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7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715250" y="3571875"/>
            <a:ext cx="500063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15188" y="3571875"/>
            <a:ext cx="500062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715000" y="3571875"/>
            <a:ext cx="500063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15063" y="3571875"/>
            <a:ext cx="500062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3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715125" y="3571875"/>
            <a:ext cx="500063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215313" y="4071938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15250" y="4071938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4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215188" y="4071938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5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715000" y="4071938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15063" y="4071938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15125" y="4071938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4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8215313" y="4572000"/>
            <a:ext cx="500062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15250" y="4572000"/>
            <a:ext cx="500063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1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215188" y="4572000"/>
            <a:ext cx="500062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3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715000" y="4572000"/>
            <a:ext cx="500063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15063" y="4572000"/>
            <a:ext cx="500062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15125" y="4572000"/>
            <a:ext cx="500063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8215313" y="5072063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715250" y="5072063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215188" y="5072063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715000" y="5072063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215063" y="5072063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715125" y="5072063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1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215313" y="3071813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6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715250" y="3071813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6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215188" y="3071813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7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715000" y="3071813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215063" y="3071813"/>
            <a:ext cx="500062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1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715125" y="3071813"/>
            <a:ext cx="500063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r>
              <a:rPr lang="en-GB"/>
              <a:t>3</a:t>
            </a:r>
          </a:p>
        </p:txBody>
      </p:sp>
      <p:grpSp>
        <p:nvGrpSpPr>
          <p:cNvPr id="11298" name="Group 11"/>
          <p:cNvGrpSpPr>
            <a:grpSpLocks/>
          </p:cNvGrpSpPr>
          <p:nvPr/>
        </p:nvGrpSpPr>
        <p:grpSpPr bwMode="auto">
          <a:xfrm rot="-9801833">
            <a:off x="7297738" y="3476625"/>
            <a:ext cx="428625" cy="642938"/>
            <a:chOff x="3552" y="2016"/>
            <a:chExt cx="624" cy="768"/>
          </a:xfrm>
        </p:grpSpPr>
        <p:sp>
          <p:nvSpPr>
            <p:cNvPr id="11299" name="Rectangle 5"/>
            <p:cNvSpPr>
              <a:spLocks noChangeArrowheads="1"/>
            </p:cNvSpPr>
            <p:nvPr/>
          </p:nvSpPr>
          <p:spPr bwMode="auto">
            <a:xfrm>
              <a:off x="3696" y="211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300" name="Rectangle 6"/>
            <p:cNvSpPr>
              <a:spLocks noChangeArrowheads="1"/>
            </p:cNvSpPr>
            <p:nvPr/>
          </p:nvSpPr>
          <p:spPr bwMode="auto">
            <a:xfrm>
              <a:off x="403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301" name="Rectangle 7"/>
            <p:cNvSpPr>
              <a:spLocks noChangeArrowheads="1"/>
            </p:cNvSpPr>
            <p:nvPr/>
          </p:nvSpPr>
          <p:spPr bwMode="auto">
            <a:xfrm>
              <a:off x="3840" y="2304"/>
              <a:ext cx="4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302" name="Rectangle 8"/>
            <p:cNvSpPr>
              <a:spLocks noChangeArrowheads="1"/>
            </p:cNvSpPr>
            <p:nvPr/>
          </p:nvSpPr>
          <p:spPr bwMode="auto">
            <a:xfrm>
              <a:off x="355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1303" name="Line 9"/>
            <p:cNvSpPr>
              <a:spLocks noChangeShapeType="1"/>
            </p:cNvSpPr>
            <p:nvPr/>
          </p:nvSpPr>
          <p:spPr bwMode="auto">
            <a:xfrm>
              <a:off x="408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4" name="Line 10"/>
            <p:cNvSpPr>
              <a:spLocks noChangeShapeType="1"/>
            </p:cNvSpPr>
            <p:nvPr/>
          </p:nvSpPr>
          <p:spPr bwMode="auto">
            <a:xfrm>
              <a:off x="360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cxnSp>
        <p:nvCxnSpPr>
          <p:cNvPr id="3" name="Straight Arrow Connector 2"/>
          <p:cNvCxnSpPr/>
          <p:nvPr/>
        </p:nvCxnSpPr>
        <p:spPr bwMode="auto">
          <a:xfrm flipV="1">
            <a:off x="7715250" y="3821906"/>
            <a:ext cx="250031" cy="579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>
            <a:stCxn id="11300" idx="3"/>
          </p:cNvCxnSpPr>
          <p:nvPr/>
        </p:nvCxnSpPr>
        <p:spPr bwMode="auto">
          <a:xfrm flipH="1" flipV="1">
            <a:off x="6965156" y="3682589"/>
            <a:ext cx="318544" cy="1311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 flipV="1">
            <a:off x="6965156" y="3321844"/>
            <a:ext cx="324204" cy="491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1299" idx="1"/>
          </p:cNvCxnSpPr>
          <p:nvPr/>
        </p:nvCxnSpPr>
        <p:spPr bwMode="auto">
          <a:xfrm flipV="1">
            <a:off x="7593859" y="3485361"/>
            <a:ext cx="371422" cy="442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685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a typeface="ＭＳ Ｐゴシック" pitchFamily="28" charset="-128"/>
              </a:rPr>
              <a:t>Fitness Function: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28" charset="-128"/>
              </a:rPr>
              <a:t>We could combine the previous function with an extra factor:</a:t>
            </a:r>
          </a:p>
          <a:p>
            <a:pPr lvl="1">
              <a:buFontTx/>
              <a:buNone/>
            </a:pPr>
            <a:r>
              <a:rPr lang="en-GB" dirty="0" smtClean="0"/>
              <a:t> Fitness = </a:t>
            </a:r>
            <a:r>
              <a:rPr lang="en-GB" dirty="0" err="1" smtClean="0"/>
              <a:t>NoRotation</a:t>
            </a:r>
            <a:r>
              <a:rPr lang="en-GB" dirty="0" smtClean="0"/>
              <a:t> + </a:t>
            </a:r>
            <a:r>
              <a:rPr lang="en-GB" dirty="0" err="1" smtClean="0"/>
              <a:t>NoCollision</a:t>
            </a:r>
            <a:r>
              <a:rPr lang="en-GB" dirty="0" smtClean="0"/>
              <a:t> + Cells visited</a:t>
            </a:r>
          </a:p>
          <a:p>
            <a:r>
              <a:rPr lang="en-GB" dirty="0" smtClean="0">
                <a:ea typeface="ＭＳ Ｐゴシック" pitchFamily="28" charset="-128"/>
              </a:rPr>
              <a:t>But....can just use number of cells visited:</a:t>
            </a:r>
          </a:p>
          <a:p>
            <a:pPr lvl="1"/>
            <a:r>
              <a:rPr lang="en-GB" dirty="0" smtClean="0"/>
              <a:t>Automatically will avoid obstacles</a:t>
            </a:r>
          </a:p>
          <a:p>
            <a:pPr lvl="1"/>
            <a:r>
              <a:rPr lang="en-GB" dirty="0" smtClean="0"/>
              <a:t>Automatically will stop spinning</a:t>
            </a:r>
          </a:p>
          <a:p>
            <a:pPr lvl="1"/>
            <a:r>
              <a:rPr lang="en-GB" dirty="0" smtClean="0"/>
              <a:t>(both slow them down and reduce fitness)</a:t>
            </a:r>
          </a:p>
        </p:txBody>
      </p:sp>
    </p:spTree>
    <p:extLst>
      <p:ext uri="{BB962C8B-B14F-4D97-AF65-F5344CB8AC3E}">
        <p14:creationId xmlns:p14="http://schemas.microsoft.com/office/powerpoint/2010/main" val="218236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ea typeface="ＭＳ Ｐゴシック" pitchFamily="28" charset="-128"/>
              </a:rPr>
              <a:t>Uses in </a:t>
            </a:r>
            <a:r>
              <a:rPr lang="ja-JP" altLang="en-GB" smtClean="0">
                <a:ea typeface="ＭＳ Ｐゴシック" pitchFamily="28" charset="-128"/>
              </a:rPr>
              <a:t>“</a:t>
            </a:r>
            <a:r>
              <a:rPr lang="en-GB" altLang="ja-JP" smtClean="0">
                <a:ea typeface="ＭＳ Ｐゴシック" pitchFamily="28" charset="-128"/>
              </a:rPr>
              <a:t>real games</a:t>
            </a:r>
            <a:r>
              <a:rPr lang="ja-JP" altLang="en-GB" smtClean="0">
                <a:ea typeface="ＭＳ Ｐゴシック" pitchFamily="28" charset="-128"/>
              </a:rPr>
              <a:t>”</a:t>
            </a:r>
            <a:endParaRPr lang="en-GB" smtClean="0">
              <a:ea typeface="ＭＳ Ｐゴシック" pitchFamily="28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5102225" cy="4235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>
                <a:ea typeface="ＭＳ Ｐゴシック" pitchFamily="28" charset="-128"/>
              </a:rPr>
              <a:t>Calculate aiming for the AI characters in Quake 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To prevent them being too accurate (…and therefore unrealistic)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ea typeface="ＭＳ Ｐゴシック" pitchFamily="28" charset="-128"/>
              </a:rPr>
              <a:t>Network inputs: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Visibility (dark, foggy, bright)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Amount of target visible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Distance to target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Current weapon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ea typeface="ＭＳ Ｐゴシック" pitchFamily="28" charset="-128"/>
              </a:rPr>
              <a:t>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Radius of distance from centre of target (bigger radius = less accurate)</a:t>
            </a:r>
          </a:p>
        </p:txBody>
      </p:sp>
      <p:pic>
        <p:nvPicPr>
          <p:cNvPr id="13316" name="Picture 5" descr="quake41">
            <a:hlinkClick r:id="rId3" tooltip="View Full-Siz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141663"/>
            <a:ext cx="281305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3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>
          <a:xfrm>
            <a:off x="755576" y="764704"/>
            <a:ext cx="79248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ea typeface="ＭＳ Ｐゴシック" pitchFamily="28" charset="-128"/>
              </a:rPr>
              <a:t>Some additional thoughts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ea typeface="ＭＳ Ｐゴシック" pitchFamily="28" charset="-128"/>
              </a:rPr>
              <a:t>In order to satisfy the </a:t>
            </a:r>
            <a:r>
              <a:rPr lang="en-GB" smtClean="0">
                <a:ea typeface="ＭＳ Ｐゴシック" pitchFamily="28" charset="-128"/>
              </a:rPr>
              <a:t>fitness </a:t>
            </a:r>
            <a:r>
              <a:rPr lang="en-GB" smtClean="0">
                <a:ea typeface="ＭＳ Ｐゴシック" pitchFamily="28" charset="-128"/>
              </a:rPr>
              <a:t>function </a:t>
            </a:r>
            <a:r>
              <a:rPr lang="en-GB">
                <a:ea typeface="ＭＳ Ｐゴシック" pitchFamily="28" charset="-128"/>
              </a:rPr>
              <a:t>many </a:t>
            </a:r>
            <a:r>
              <a:rPr lang="en-GB" smtClean="0">
                <a:ea typeface="ＭＳ Ｐゴシック" pitchFamily="28" charset="-128"/>
              </a:rPr>
              <a:t>robot </a:t>
            </a:r>
            <a:r>
              <a:rPr lang="en-GB" dirty="0">
                <a:ea typeface="ＭＳ Ｐゴシック" pitchFamily="28" charset="-128"/>
              </a:rPr>
              <a:t>behaviours </a:t>
            </a:r>
            <a:r>
              <a:rPr lang="en-GB" dirty="0" smtClean="0">
                <a:ea typeface="ＭＳ Ｐゴシック" pitchFamily="28" charset="-128"/>
              </a:rPr>
              <a:t>can emerge</a:t>
            </a:r>
          </a:p>
          <a:p>
            <a:pPr lvl="1" eaLnBrk="1" hangingPunct="1"/>
            <a:r>
              <a:rPr lang="en-GB" dirty="0" smtClean="0">
                <a:ea typeface="ＭＳ Ｐゴシック" pitchFamily="28" charset="-128"/>
                <a:hlinkClick r:id="rId3"/>
              </a:rPr>
              <a:t>Robot driving example</a:t>
            </a:r>
            <a:endParaRPr lang="en-GB" dirty="0" smtClean="0">
              <a:ea typeface="ＭＳ Ｐゴシック" pitchFamily="28" charset="-128"/>
            </a:endParaRPr>
          </a:p>
          <a:p>
            <a:pPr eaLnBrk="1" hangingPunct="1"/>
            <a:r>
              <a:rPr lang="en-GB" dirty="0" smtClean="0">
                <a:ea typeface="ＭＳ Ｐゴシック" pitchFamily="28" charset="-128"/>
              </a:rPr>
              <a:t>You can also train a network to classify data using an EA</a:t>
            </a:r>
          </a:p>
          <a:p>
            <a:pPr lvl="1" eaLnBrk="1" hangingPunct="1"/>
            <a:r>
              <a:rPr lang="en-GB" dirty="0" smtClean="0">
                <a:ea typeface="ＭＳ Ｐゴシック" pitchFamily="28" charset="-128"/>
              </a:rPr>
              <a:t>Fitness function = total error</a:t>
            </a:r>
            <a:endParaRPr lang="en-GB" dirty="0"/>
          </a:p>
          <a:p>
            <a:pPr marL="457200" lvl="1" indent="0" eaLnBrk="1" hangingPunct="1">
              <a:buNone/>
            </a:pPr>
            <a:endParaRPr lang="en-GB" dirty="0"/>
          </a:p>
          <a:p>
            <a:pPr marL="457200" lvl="1" indent="0" eaLnBrk="1" hangingPunct="1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2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Evolving Neural Network Topology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well as evolving weights, it makes sense to evolve topology as well</a:t>
            </a:r>
          </a:p>
          <a:p>
            <a:r>
              <a:rPr lang="en-GB" dirty="0" smtClean="0"/>
              <a:t>A very well known technique is called </a:t>
            </a:r>
            <a:r>
              <a:rPr lang="en-GB" dirty="0" smtClean="0">
                <a:hlinkClick r:id="rId3"/>
              </a:rPr>
              <a:t>NEAT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Neuro</a:t>
            </a:r>
            <a:r>
              <a:rPr lang="en-GB" dirty="0" smtClean="0"/>
              <a:t>-Evolution of Augmenting Topologies</a:t>
            </a:r>
          </a:p>
          <a:p>
            <a:pPr lvl="1"/>
            <a:r>
              <a:rPr lang="en-GB" dirty="0" smtClean="0"/>
              <a:t>Starts by using a population of networks with minimal technology that grow in complexity</a:t>
            </a:r>
          </a:p>
          <a:p>
            <a:r>
              <a:rPr lang="en-GB" dirty="0" smtClean="0"/>
              <a:t>Generates neurons, connections, layers and weights</a:t>
            </a:r>
          </a:p>
          <a:p>
            <a:pPr marL="457200" lvl="1" indent="0">
              <a:buNone/>
            </a:pPr>
            <a:r>
              <a:rPr lang="en-GB" dirty="0"/>
              <a:t>http://</a:t>
            </a:r>
            <a:r>
              <a:rPr lang="en-GB" dirty="0" err="1"/>
              <a:t>www.cs.ucf.edu</a:t>
            </a:r>
            <a:r>
              <a:rPr lang="en-GB" dirty="0"/>
              <a:t>/~</a:t>
            </a:r>
            <a:r>
              <a:rPr lang="en-GB" dirty="0" err="1"/>
              <a:t>kstanley</a:t>
            </a:r>
            <a:r>
              <a:rPr lang="en-GB" dirty="0"/>
              <a:t>/</a:t>
            </a:r>
            <a:r>
              <a:rPr lang="en-GB" dirty="0" err="1"/>
              <a:t>neat.html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973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NEAT genomes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721625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NEAT Mutation 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76872"/>
            <a:ext cx="6755886" cy="41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NERO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75" r="53613"/>
          <a:stretch/>
        </p:blipFill>
        <p:spPr>
          <a:xfrm>
            <a:off x="1043608" y="2276872"/>
            <a:ext cx="4487333" cy="2636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6220" r="3695"/>
          <a:stretch/>
        </p:blipFill>
        <p:spPr>
          <a:xfrm>
            <a:off x="3707904" y="4365104"/>
            <a:ext cx="5164668" cy="2636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2617" y="5373216"/>
            <a:ext cx="1454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Video</a:t>
            </a:r>
            <a:endParaRPr lang="en-US" dirty="0" smtClean="0"/>
          </a:p>
          <a:p>
            <a:endParaRPr lang="en-US" dirty="0"/>
          </a:p>
          <a:p>
            <a:pPr marL="0" lvl="1"/>
            <a:r>
              <a:rPr lang="en-US" dirty="0">
                <a:hlinkClick r:id="rId4"/>
              </a:rPr>
              <a:t>robot driving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Example: Minesweeper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461592"/>
            <a:ext cx="4248472" cy="4495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Objective is to collect mines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EA used to evolve weights for the NN controller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EA Requires a representation (chromosome genotype) and fitness function (more later)</a:t>
            </a:r>
          </a:p>
          <a:p>
            <a:pPr eaLnBrk="1" hangingPunct="1"/>
            <a:endParaRPr lang="en-US" sz="2000" dirty="0" smtClean="0">
              <a:hlinkClick r:id="rId3"/>
            </a:endParaRPr>
          </a:p>
          <a:p>
            <a:pPr eaLnBrk="1" hangingPunct="1"/>
            <a:r>
              <a:rPr lang="en-US" sz="2000" dirty="0" smtClean="0">
                <a:hlinkClick r:id="rId3"/>
              </a:rPr>
              <a:t>Example: Natural Motion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 eaLnBrk="1" hangingPunct="1">
              <a:buNone/>
            </a:pPr>
            <a:r>
              <a:rPr lang="en-US" sz="1200" dirty="0" smtClean="0"/>
              <a:t>https</a:t>
            </a:r>
            <a:r>
              <a:rPr lang="en-US" sz="1200" dirty="0"/>
              <a:t>://www.youtube.com/watch?v=ySRvKzZsDqw</a:t>
            </a:r>
            <a:endParaRPr lang="en-US" sz="12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506788" y="1309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488" y="2492896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1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249" y="764704"/>
            <a:ext cx="8229600" cy="1143000"/>
          </a:xfrm>
        </p:spPr>
        <p:txBody>
          <a:bodyPr/>
          <a:lstStyle/>
          <a:p>
            <a:r>
              <a:rPr lang="en-GB" dirty="0" smtClean="0"/>
              <a:t>Comparison of Training Methods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27584" y="2276872"/>
            <a:ext cx="4040188" cy="639762"/>
          </a:xfrm>
        </p:spPr>
        <p:txBody>
          <a:bodyPr/>
          <a:lstStyle/>
          <a:p>
            <a:r>
              <a:rPr lang="en-US" dirty="0" err="1" smtClean="0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43608" y="2636912"/>
            <a:ext cx="4040188" cy="3951288"/>
          </a:xfrm>
        </p:spPr>
        <p:txBody>
          <a:bodyPr/>
          <a:lstStyle/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Data needs to have input/output pairs</a:t>
            </a:r>
          </a:p>
          <a:p>
            <a:r>
              <a:rPr lang="en-GB" sz="2000" dirty="0" smtClean="0"/>
              <a:t>Need plenty of data</a:t>
            </a:r>
          </a:p>
          <a:p>
            <a:r>
              <a:rPr lang="en-GB" sz="2000" dirty="0"/>
              <a:t>C</a:t>
            </a:r>
            <a:r>
              <a:rPr lang="en-GB" sz="2000" dirty="0" smtClean="0"/>
              <a:t>areful data cleaning</a:t>
            </a:r>
          </a:p>
          <a:p>
            <a:r>
              <a:rPr lang="en-GB" sz="2000" dirty="0" smtClean="0"/>
              <a:t> </a:t>
            </a:r>
            <a:r>
              <a:rPr lang="en-GB" sz="2000" dirty="0"/>
              <a:t>T</a:t>
            </a:r>
            <a:r>
              <a:rPr lang="en-GB" sz="2000" dirty="0" smtClean="0"/>
              <a:t>raining and testing required</a:t>
            </a:r>
          </a:p>
          <a:p>
            <a:r>
              <a:rPr lang="en-GB" sz="2000" dirty="0" smtClean="0"/>
              <a:t>Lots of software packages available</a:t>
            </a:r>
          </a:p>
          <a:p>
            <a:pPr lvl="1"/>
            <a:endParaRPr lang="en-GB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32040" y="2276872"/>
            <a:ext cx="4041775" cy="639762"/>
          </a:xfrm>
        </p:spPr>
        <p:txBody>
          <a:bodyPr/>
          <a:lstStyle/>
          <a:p>
            <a:r>
              <a:rPr lang="en-US" dirty="0" smtClean="0"/>
              <a:t>Evolutionary 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071825" y="2905241"/>
            <a:ext cx="4041775" cy="3951288"/>
          </a:xfrm>
        </p:spPr>
        <p:txBody>
          <a:bodyPr/>
          <a:lstStyle/>
          <a:p>
            <a:pPr marL="342900" lvl="1" indent="-342900">
              <a:buFont typeface="Wingdings" pitchFamily="28" charset="2"/>
              <a:buChar char="l"/>
            </a:pPr>
            <a:r>
              <a:rPr lang="en-GB" sz="1800" dirty="0" smtClean="0"/>
              <a:t>Good when you don’t have training data in the form of input/outputs pairs</a:t>
            </a:r>
          </a:p>
          <a:p>
            <a:pPr marL="342900" lvl="1" indent="-342900">
              <a:buFont typeface="Wingdings" pitchFamily="28" charset="2"/>
              <a:buChar char="l"/>
            </a:pPr>
            <a:r>
              <a:rPr lang="en-GB" sz="1800" dirty="0" smtClean="0"/>
              <a:t>Careful </a:t>
            </a:r>
            <a:r>
              <a:rPr lang="en-GB" sz="1800" dirty="0"/>
              <a:t>design of fitness functions </a:t>
            </a:r>
            <a:r>
              <a:rPr lang="en-GB" sz="1800" dirty="0" smtClean="0"/>
              <a:t>required</a:t>
            </a:r>
          </a:p>
          <a:p>
            <a:pPr marL="342900" lvl="1" indent="-342900">
              <a:buFont typeface="Wingdings" pitchFamily="28" charset="2"/>
              <a:buChar char="l"/>
            </a:pPr>
            <a:r>
              <a:rPr lang="en-GB" sz="1800" dirty="0" smtClean="0"/>
              <a:t>Lots of parameters: need to deal with EA parameters as well as NN design </a:t>
            </a:r>
          </a:p>
          <a:p>
            <a:pPr marL="342900" lvl="1" indent="-342900">
              <a:buFont typeface="Wingdings" pitchFamily="28" charset="2"/>
              <a:buChar char="l"/>
            </a:pPr>
            <a:r>
              <a:rPr lang="en-GB" sz="1800" dirty="0" smtClean="0"/>
              <a:t>Can be slow….</a:t>
            </a:r>
            <a:endParaRPr lang="en-GB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56" y="764704"/>
            <a:ext cx="7571184" cy="1143000"/>
          </a:xfrm>
        </p:spPr>
        <p:txBody>
          <a:bodyPr/>
          <a:lstStyle/>
          <a:p>
            <a:r>
              <a:rPr lang="en-GB" dirty="0" smtClean="0"/>
              <a:t>Practical</a:t>
            </a:r>
            <a:endParaRPr lang="en-GB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80356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27584" y="2348880"/>
            <a:ext cx="410445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 smtClean="0"/>
              <a:t>Evolving Minesweeper controller</a:t>
            </a:r>
          </a:p>
          <a:p>
            <a:pPr algn="l"/>
            <a:endParaRPr lang="en-GB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 smtClean="0"/>
              <a:t>Source Code and Executable supplied with initialisation file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 smtClean="0"/>
              <a:t>Adapt topology and parameters by changing values in initialisation file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dirty="0" smtClean="0"/>
              <a:t>Conduct experiments to evaluate effect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 smtClean="0"/>
              <a:t>Implement own evolutionary operators by modifying C++ Code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dirty="0" smtClean="0"/>
              <a:t>Selection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dirty="0" smtClean="0"/>
              <a:t>Mutation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dirty="0" smtClean="0"/>
              <a:t>Crossover </a:t>
            </a:r>
            <a:endParaRPr lang="en-GB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 smtClean="0"/>
              <a:t>Other possibilities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dirty="0" smtClean="0"/>
              <a:t>Try different activation functions </a:t>
            </a:r>
          </a:p>
        </p:txBody>
      </p:sp>
    </p:spTree>
    <p:extLst>
      <p:ext uri="{BB962C8B-B14F-4D97-AF65-F5344CB8AC3E}">
        <p14:creationId xmlns:p14="http://schemas.microsoft.com/office/powerpoint/2010/main" val="24236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305800" cy="4495800"/>
          </a:xfrm>
        </p:spPr>
        <p:txBody>
          <a:bodyPr/>
          <a:lstStyle/>
          <a:p>
            <a:r>
              <a:rPr lang="en-GB" sz="2400" dirty="0" smtClean="0"/>
              <a:t>We have looked at  a number of uses of Neural Networks:</a:t>
            </a:r>
          </a:p>
          <a:p>
            <a:pPr lvl="1"/>
            <a:r>
              <a:rPr lang="en-GB" dirty="0" smtClean="0"/>
              <a:t>Classification</a:t>
            </a:r>
          </a:p>
          <a:p>
            <a:pPr lvl="1"/>
            <a:r>
              <a:rPr lang="en-GB" dirty="0" smtClean="0"/>
              <a:t>Prediction </a:t>
            </a:r>
          </a:p>
          <a:p>
            <a:pPr lvl="1"/>
            <a:r>
              <a:rPr lang="en-GB" dirty="0" smtClean="0"/>
              <a:t>Control </a:t>
            </a:r>
            <a:endParaRPr lang="en-GB" dirty="0"/>
          </a:p>
          <a:p>
            <a:r>
              <a:rPr lang="en-GB" sz="2400" dirty="0" smtClean="0"/>
              <a:t>Training a network can be performed by </a:t>
            </a:r>
            <a:r>
              <a:rPr lang="en-GB" sz="2400" dirty="0" err="1" smtClean="0"/>
              <a:t>backpropagation</a:t>
            </a:r>
            <a:r>
              <a:rPr lang="en-GB" sz="2400" dirty="0" smtClean="0"/>
              <a:t> or using an evolutionary algorithm</a:t>
            </a:r>
          </a:p>
          <a:p>
            <a:pPr lvl="1"/>
            <a:r>
              <a:rPr lang="en-GB" sz="2000" dirty="0" smtClean="0"/>
              <a:t>Stochastic process in both cases</a:t>
            </a:r>
          </a:p>
          <a:p>
            <a:r>
              <a:rPr lang="en-GB" sz="2400" dirty="0" smtClean="0"/>
              <a:t>A lot of effort goes into cleaning and preparing data</a:t>
            </a:r>
          </a:p>
          <a:p>
            <a:r>
              <a:rPr lang="en-GB" sz="2400" dirty="0" smtClean="0"/>
              <a:t>Testing with unseen data very important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204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Minesweeper: Inputs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2362200"/>
            <a:ext cx="3654425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robotics,  inputs obtained by sensing the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real-robots, could be infra-red, acoustic, video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simulation, we can ‘sense’ distance to an obstacle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2245469" y="5379163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2778869" y="5226763"/>
            <a:ext cx="228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2474069" y="5683963"/>
            <a:ext cx="76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2016869" y="5226763"/>
            <a:ext cx="228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10"/>
          <p:cNvSpPr>
            <a:spLocks noChangeShapeType="1"/>
          </p:cNvSpPr>
          <p:nvPr/>
        </p:nvSpPr>
        <p:spPr bwMode="auto">
          <a:xfrm>
            <a:off x="2855069" y="5302963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62" name="Line 11"/>
          <p:cNvSpPr>
            <a:spLocks noChangeShapeType="1"/>
          </p:cNvSpPr>
          <p:nvPr/>
        </p:nvSpPr>
        <p:spPr bwMode="auto">
          <a:xfrm>
            <a:off x="2093069" y="5302963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916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24288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Minesweeper: Inputs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19350"/>
            <a:ext cx="3662363" cy="4081463"/>
          </a:xfrm>
        </p:spPr>
        <p:txBody>
          <a:bodyPr/>
          <a:lstStyle/>
          <a:p>
            <a:pPr eaLnBrk="1" hangingPunct="1"/>
            <a:r>
              <a:rPr lang="en-US" dirty="0" smtClean="0"/>
              <a:t>What information does it need ?</a:t>
            </a:r>
          </a:p>
          <a:p>
            <a:pPr lvl="1" eaLnBrk="1" hangingPunct="1"/>
            <a:r>
              <a:rPr lang="en-US" dirty="0" smtClean="0"/>
              <a:t>Minesweepers position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Position of closest mine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Vector representing the heading (</a:t>
            </a:r>
            <a:r>
              <a:rPr lang="en-US" dirty="0" err="1" smtClean="0"/>
              <a:t>x,y</a:t>
            </a:r>
            <a:r>
              <a:rPr lang="en-US" dirty="0" smtClean="0"/>
              <a:t>)*</a:t>
            </a:r>
          </a:p>
          <a:p>
            <a:pPr eaLnBrk="1" hangingPunct="1"/>
            <a:r>
              <a:rPr lang="en-US" b="1" dirty="0" smtClean="0"/>
              <a:t>6 inputs in total</a:t>
            </a:r>
          </a:p>
        </p:txBody>
      </p:sp>
      <p:sp>
        <p:nvSpPr>
          <p:cNvPr id="50180" name="TextBox 5"/>
          <p:cNvSpPr txBox="1">
            <a:spLocks noChangeArrowheads="1"/>
          </p:cNvSpPr>
          <p:nvPr/>
        </p:nvSpPr>
        <p:spPr bwMode="auto">
          <a:xfrm>
            <a:off x="785813" y="6488113"/>
            <a:ext cx="585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/>
              <a:t>Assume vectors relative to origin so defined by 2 values</a:t>
            </a:r>
          </a:p>
        </p:txBody>
      </p:sp>
      <p:grpSp>
        <p:nvGrpSpPr>
          <p:cNvPr id="50181" name="Group 11"/>
          <p:cNvGrpSpPr>
            <a:grpSpLocks/>
          </p:cNvGrpSpPr>
          <p:nvPr/>
        </p:nvGrpSpPr>
        <p:grpSpPr bwMode="auto">
          <a:xfrm rot="-1553774">
            <a:off x="5638800" y="3200400"/>
            <a:ext cx="990600" cy="1219200"/>
            <a:chOff x="3552" y="2016"/>
            <a:chExt cx="624" cy="768"/>
          </a:xfrm>
        </p:grpSpPr>
        <p:sp>
          <p:nvSpPr>
            <p:cNvPr id="50190" name="Rectangle 5"/>
            <p:cNvSpPr>
              <a:spLocks noChangeArrowheads="1"/>
            </p:cNvSpPr>
            <p:nvPr/>
          </p:nvSpPr>
          <p:spPr bwMode="auto">
            <a:xfrm>
              <a:off x="3696" y="211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1" name="Rectangle 6"/>
            <p:cNvSpPr>
              <a:spLocks noChangeArrowheads="1"/>
            </p:cNvSpPr>
            <p:nvPr/>
          </p:nvSpPr>
          <p:spPr bwMode="auto">
            <a:xfrm>
              <a:off x="403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Rectangle 7"/>
            <p:cNvSpPr>
              <a:spLocks noChangeArrowheads="1"/>
            </p:cNvSpPr>
            <p:nvPr/>
          </p:nvSpPr>
          <p:spPr bwMode="auto">
            <a:xfrm>
              <a:off x="3840" y="2304"/>
              <a:ext cx="4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Rectangle 8"/>
            <p:cNvSpPr>
              <a:spLocks noChangeArrowheads="1"/>
            </p:cNvSpPr>
            <p:nvPr/>
          </p:nvSpPr>
          <p:spPr bwMode="auto">
            <a:xfrm>
              <a:off x="355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Line 9"/>
            <p:cNvSpPr>
              <a:spLocks noChangeShapeType="1"/>
            </p:cNvSpPr>
            <p:nvPr/>
          </p:nvSpPr>
          <p:spPr bwMode="auto">
            <a:xfrm>
              <a:off x="408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195" name="Line 10"/>
            <p:cNvSpPr>
              <a:spLocks noChangeShapeType="1"/>
            </p:cNvSpPr>
            <p:nvPr/>
          </p:nvSpPr>
          <p:spPr bwMode="auto">
            <a:xfrm>
              <a:off x="360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0182" name="Rectangle 12"/>
          <p:cNvSpPr>
            <a:spLocks noChangeArrowheads="1"/>
          </p:cNvSpPr>
          <p:nvPr/>
        </p:nvSpPr>
        <p:spPr bwMode="auto">
          <a:xfrm>
            <a:off x="7620000" y="41910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Rectangle 13"/>
          <p:cNvSpPr>
            <a:spLocks noChangeArrowheads="1"/>
          </p:cNvSpPr>
          <p:nvPr/>
        </p:nvSpPr>
        <p:spPr bwMode="auto">
          <a:xfrm>
            <a:off x="7010400" y="57150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Rectangle 14"/>
          <p:cNvSpPr>
            <a:spLocks noChangeArrowheads="1"/>
          </p:cNvSpPr>
          <p:nvPr/>
        </p:nvSpPr>
        <p:spPr bwMode="auto">
          <a:xfrm>
            <a:off x="5486400" y="57150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17"/>
          <p:cNvSpPr>
            <a:spLocks noChangeShapeType="1"/>
          </p:cNvSpPr>
          <p:nvPr/>
        </p:nvSpPr>
        <p:spPr bwMode="auto">
          <a:xfrm>
            <a:off x="6096000" y="3657600"/>
            <a:ext cx="5334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6" name="Text Box 18"/>
          <p:cNvSpPr txBox="1">
            <a:spLocks noChangeArrowheads="1"/>
          </p:cNvSpPr>
          <p:nvPr/>
        </p:nvSpPr>
        <p:spPr bwMode="auto">
          <a:xfrm>
            <a:off x="7086600" y="350520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Closest mine</a:t>
            </a:r>
          </a:p>
        </p:txBody>
      </p:sp>
      <p:sp>
        <p:nvSpPr>
          <p:cNvPr id="50187" name="Text Box 19"/>
          <p:cNvSpPr txBox="1">
            <a:spLocks noChangeArrowheads="1"/>
          </p:cNvSpPr>
          <p:nvPr/>
        </p:nvSpPr>
        <p:spPr bwMode="auto">
          <a:xfrm>
            <a:off x="5410200" y="46482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Look-at</a:t>
            </a:r>
          </a:p>
        </p:txBody>
      </p:sp>
      <p:sp>
        <p:nvSpPr>
          <p:cNvPr id="50188" name="TextBox 18"/>
          <p:cNvSpPr txBox="1">
            <a:spLocks noChangeArrowheads="1"/>
          </p:cNvSpPr>
          <p:nvPr/>
        </p:nvSpPr>
        <p:spPr bwMode="auto">
          <a:xfrm>
            <a:off x="4848225" y="3000375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/>
              <a:t>(x,y)</a:t>
            </a:r>
          </a:p>
        </p:txBody>
      </p:sp>
      <p:sp>
        <p:nvSpPr>
          <p:cNvPr id="50189" name="TextBox 19"/>
          <p:cNvSpPr txBox="1">
            <a:spLocks noChangeArrowheads="1"/>
          </p:cNvSpPr>
          <p:nvPr/>
        </p:nvSpPr>
        <p:spPr bwMode="auto">
          <a:xfrm>
            <a:off x="8072438" y="4143375"/>
            <a:ext cx="633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/>
              <a:t>(x,y)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Minesweeper: Inputs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19350"/>
            <a:ext cx="3662363" cy="4081463"/>
          </a:xfrm>
        </p:spPr>
        <p:txBody>
          <a:bodyPr/>
          <a:lstStyle/>
          <a:p>
            <a:pPr eaLnBrk="1" hangingPunct="1"/>
            <a:r>
              <a:rPr lang="en-US" dirty="0" smtClean="0"/>
              <a:t>Could use 6 inputs: But</a:t>
            </a:r>
          </a:p>
          <a:p>
            <a:pPr lvl="1" eaLnBrk="1" hangingPunct="1"/>
            <a:r>
              <a:rPr lang="en-US" dirty="0" smtClean="0"/>
              <a:t>Fewer inputs: fewer weights</a:t>
            </a:r>
          </a:p>
          <a:p>
            <a:pPr lvl="1" eaLnBrk="1" hangingPunct="1"/>
            <a:r>
              <a:rPr lang="en-US" dirty="0" smtClean="0"/>
              <a:t>Fewer weights: faster training</a:t>
            </a:r>
          </a:p>
          <a:p>
            <a:pPr lvl="1" eaLnBrk="1" hangingPunct="1"/>
            <a:r>
              <a:rPr lang="en-US" dirty="0" smtClean="0"/>
              <a:t>Faster training: faster network</a:t>
            </a:r>
          </a:p>
        </p:txBody>
      </p:sp>
      <p:grpSp>
        <p:nvGrpSpPr>
          <p:cNvPr id="51204" name="Group 11"/>
          <p:cNvGrpSpPr>
            <a:grpSpLocks/>
          </p:cNvGrpSpPr>
          <p:nvPr/>
        </p:nvGrpSpPr>
        <p:grpSpPr bwMode="auto">
          <a:xfrm rot="-1553774">
            <a:off x="5638800" y="3200400"/>
            <a:ext cx="990600" cy="1219200"/>
            <a:chOff x="3552" y="2016"/>
            <a:chExt cx="624" cy="768"/>
          </a:xfrm>
        </p:grpSpPr>
        <p:sp>
          <p:nvSpPr>
            <p:cNvPr id="51213" name="Rectangle 5"/>
            <p:cNvSpPr>
              <a:spLocks noChangeArrowheads="1"/>
            </p:cNvSpPr>
            <p:nvPr/>
          </p:nvSpPr>
          <p:spPr bwMode="auto">
            <a:xfrm>
              <a:off x="3696" y="211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4" name="Rectangle 6"/>
            <p:cNvSpPr>
              <a:spLocks noChangeArrowheads="1"/>
            </p:cNvSpPr>
            <p:nvPr/>
          </p:nvSpPr>
          <p:spPr bwMode="auto">
            <a:xfrm>
              <a:off x="403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5" name="Rectangle 7"/>
            <p:cNvSpPr>
              <a:spLocks noChangeArrowheads="1"/>
            </p:cNvSpPr>
            <p:nvPr/>
          </p:nvSpPr>
          <p:spPr bwMode="auto">
            <a:xfrm>
              <a:off x="3840" y="2304"/>
              <a:ext cx="4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6" name="Rectangle 8"/>
            <p:cNvSpPr>
              <a:spLocks noChangeArrowheads="1"/>
            </p:cNvSpPr>
            <p:nvPr/>
          </p:nvSpPr>
          <p:spPr bwMode="auto">
            <a:xfrm>
              <a:off x="355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7" name="Line 9"/>
            <p:cNvSpPr>
              <a:spLocks noChangeShapeType="1"/>
            </p:cNvSpPr>
            <p:nvPr/>
          </p:nvSpPr>
          <p:spPr bwMode="auto">
            <a:xfrm>
              <a:off x="408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18" name="Line 10"/>
            <p:cNvSpPr>
              <a:spLocks noChangeShapeType="1"/>
            </p:cNvSpPr>
            <p:nvPr/>
          </p:nvSpPr>
          <p:spPr bwMode="auto">
            <a:xfrm>
              <a:off x="360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1205" name="Rectangle 12"/>
          <p:cNvSpPr>
            <a:spLocks noChangeArrowheads="1"/>
          </p:cNvSpPr>
          <p:nvPr/>
        </p:nvSpPr>
        <p:spPr bwMode="auto">
          <a:xfrm>
            <a:off x="7620000" y="41910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13"/>
          <p:cNvSpPr>
            <a:spLocks noChangeArrowheads="1"/>
          </p:cNvSpPr>
          <p:nvPr/>
        </p:nvSpPr>
        <p:spPr bwMode="auto">
          <a:xfrm>
            <a:off x="7010400" y="57150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Rectangle 14"/>
          <p:cNvSpPr>
            <a:spLocks noChangeArrowheads="1"/>
          </p:cNvSpPr>
          <p:nvPr/>
        </p:nvSpPr>
        <p:spPr bwMode="auto">
          <a:xfrm>
            <a:off x="5486400" y="57150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17"/>
          <p:cNvSpPr>
            <a:spLocks noChangeShapeType="1"/>
          </p:cNvSpPr>
          <p:nvPr/>
        </p:nvSpPr>
        <p:spPr bwMode="auto">
          <a:xfrm>
            <a:off x="6096000" y="3657600"/>
            <a:ext cx="5334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09" name="Text Box 18"/>
          <p:cNvSpPr txBox="1">
            <a:spLocks noChangeArrowheads="1"/>
          </p:cNvSpPr>
          <p:nvPr/>
        </p:nvSpPr>
        <p:spPr bwMode="auto">
          <a:xfrm>
            <a:off x="7086600" y="350520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Closest mine</a:t>
            </a:r>
          </a:p>
        </p:txBody>
      </p:sp>
      <p:sp>
        <p:nvSpPr>
          <p:cNvPr id="51210" name="Text Box 19"/>
          <p:cNvSpPr txBox="1">
            <a:spLocks noChangeArrowheads="1"/>
          </p:cNvSpPr>
          <p:nvPr/>
        </p:nvSpPr>
        <p:spPr bwMode="auto">
          <a:xfrm>
            <a:off x="5410200" y="46482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Look-at</a:t>
            </a:r>
          </a:p>
        </p:txBody>
      </p:sp>
      <p:sp>
        <p:nvSpPr>
          <p:cNvPr id="51211" name="TextBox 18"/>
          <p:cNvSpPr txBox="1">
            <a:spLocks noChangeArrowheads="1"/>
          </p:cNvSpPr>
          <p:nvPr/>
        </p:nvSpPr>
        <p:spPr bwMode="auto">
          <a:xfrm>
            <a:off x="4848225" y="3000375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/>
              <a:t>(x,y)</a:t>
            </a:r>
          </a:p>
        </p:txBody>
      </p:sp>
      <p:sp>
        <p:nvSpPr>
          <p:cNvPr id="51212" name="TextBox 19"/>
          <p:cNvSpPr txBox="1">
            <a:spLocks noChangeArrowheads="1"/>
          </p:cNvSpPr>
          <p:nvPr/>
        </p:nvSpPr>
        <p:spPr bwMode="auto">
          <a:xfrm>
            <a:off x="8072438" y="4143375"/>
            <a:ext cx="633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/>
              <a:t>(</a:t>
            </a:r>
            <a:r>
              <a:rPr lang="en-GB" dirty="0" err="1"/>
              <a:t>x,y</a:t>
            </a:r>
            <a:r>
              <a:rPr lang="en-GB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Minesweeper: Inputs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4191000" cy="3962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Actual positions don’t matter</a:t>
            </a:r>
          </a:p>
          <a:p>
            <a:pPr eaLnBrk="1" hangingPunct="1"/>
            <a:r>
              <a:rPr lang="en-US" sz="2400" dirty="0" smtClean="0"/>
              <a:t>The relative direction between the mine and the current direction </a:t>
            </a:r>
            <a:r>
              <a:rPr lang="en-US" sz="2400" b="1" dirty="0" smtClean="0"/>
              <a:t>does</a:t>
            </a:r>
          </a:p>
          <a:p>
            <a:pPr eaLnBrk="1" hangingPunct="1"/>
            <a:r>
              <a:rPr lang="en-US" sz="2400" dirty="0" smtClean="0"/>
              <a:t>Input can actually be represented by </a:t>
            </a:r>
            <a:r>
              <a:rPr lang="en-US" sz="2400" b="1" dirty="0" smtClean="0"/>
              <a:t>2 vectors</a:t>
            </a:r>
          </a:p>
          <a:p>
            <a:pPr eaLnBrk="1" hangingPunct="1"/>
            <a:r>
              <a:rPr lang="en-US" sz="2400" dirty="0" smtClean="0"/>
              <a:t>This only requires 4 inputs:</a:t>
            </a:r>
          </a:p>
          <a:p>
            <a:pPr lvl="1" eaLnBrk="1" hangingPunct="1"/>
            <a:r>
              <a:rPr lang="en-US" sz="2000" dirty="0" smtClean="0"/>
              <a:t>(</a:t>
            </a:r>
            <a:r>
              <a:rPr lang="en-US" sz="2000" dirty="0" err="1" smtClean="0"/>
              <a:t>x,y</a:t>
            </a:r>
            <a:r>
              <a:rPr lang="en-US" sz="2000" dirty="0" smtClean="0"/>
              <a:t>) for each vector </a:t>
            </a:r>
          </a:p>
          <a:p>
            <a:pPr lvl="1" eaLnBrk="1" hangingPunct="1"/>
            <a:endParaRPr lang="en-US" dirty="0" smtClean="0"/>
          </a:p>
        </p:txBody>
      </p:sp>
      <p:grpSp>
        <p:nvGrpSpPr>
          <p:cNvPr id="52228" name="Group 11"/>
          <p:cNvGrpSpPr>
            <a:grpSpLocks/>
          </p:cNvGrpSpPr>
          <p:nvPr/>
        </p:nvGrpSpPr>
        <p:grpSpPr bwMode="auto">
          <a:xfrm rot="-1553774">
            <a:off x="5638800" y="3200400"/>
            <a:ext cx="990600" cy="1219200"/>
            <a:chOff x="3552" y="2016"/>
            <a:chExt cx="624" cy="768"/>
          </a:xfrm>
        </p:grpSpPr>
        <p:sp>
          <p:nvSpPr>
            <p:cNvPr id="52236" name="Rectangle 5"/>
            <p:cNvSpPr>
              <a:spLocks noChangeArrowheads="1"/>
            </p:cNvSpPr>
            <p:nvPr/>
          </p:nvSpPr>
          <p:spPr bwMode="auto">
            <a:xfrm>
              <a:off x="3696" y="211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7" name="Rectangle 6"/>
            <p:cNvSpPr>
              <a:spLocks noChangeArrowheads="1"/>
            </p:cNvSpPr>
            <p:nvPr/>
          </p:nvSpPr>
          <p:spPr bwMode="auto">
            <a:xfrm>
              <a:off x="403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8" name="Rectangle 7"/>
            <p:cNvSpPr>
              <a:spLocks noChangeArrowheads="1"/>
            </p:cNvSpPr>
            <p:nvPr/>
          </p:nvSpPr>
          <p:spPr bwMode="auto">
            <a:xfrm>
              <a:off x="3840" y="2304"/>
              <a:ext cx="4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Rectangle 8"/>
            <p:cNvSpPr>
              <a:spLocks noChangeArrowheads="1"/>
            </p:cNvSpPr>
            <p:nvPr/>
          </p:nvSpPr>
          <p:spPr bwMode="auto">
            <a:xfrm>
              <a:off x="3552" y="201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0" name="Line 9"/>
            <p:cNvSpPr>
              <a:spLocks noChangeShapeType="1"/>
            </p:cNvSpPr>
            <p:nvPr/>
          </p:nvSpPr>
          <p:spPr bwMode="auto">
            <a:xfrm>
              <a:off x="408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41" name="Line 10"/>
            <p:cNvSpPr>
              <a:spLocks noChangeShapeType="1"/>
            </p:cNvSpPr>
            <p:nvPr/>
          </p:nvSpPr>
          <p:spPr bwMode="auto">
            <a:xfrm>
              <a:off x="3600" y="206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2229" name="Rectangle 12"/>
          <p:cNvSpPr>
            <a:spLocks noChangeArrowheads="1"/>
          </p:cNvSpPr>
          <p:nvPr/>
        </p:nvSpPr>
        <p:spPr bwMode="auto">
          <a:xfrm>
            <a:off x="7620000" y="41910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13"/>
          <p:cNvSpPr>
            <a:spLocks noChangeArrowheads="1"/>
          </p:cNvSpPr>
          <p:nvPr/>
        </p:nvSpPr>
        <p:spPr bwMode="auto">
          <a:xfrm>
            <a:off x="7010400" y="57150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14"/>
          <p:cNvSpPr>
            <a:spLocks noChangeArrowheads="1"/>
          </p:cNvSpPr>
          <p:nvPr/>
        </p:nvSpPr>
        <p:spPr bwMode="auto">
          <a:xfrm>
            <a:off x="5486400" y="57150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6096000" y="3657600"/>
            <a:ext cx="1676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3" name="Line 17"/>
          <p:cNvSpPr>
            <a:spLocks noChangeShapeType="1"/>
          </p:cNvSpPr>
          <p:nvPr/>
        </p:nvSpPr>
        <p:spPr bwMode="auto">
          <a:xfrm>
            <a:off x="6096000" y="3657600"/>
            <a:ext cx="5334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4" name="Text Box 18"/>
          <p:cNvSpPr txBox="1">
            <a:spLocks noChangeArrowheads="1"/>
          </p:cNvSpPr>
          <p:nvPr/>
        </p:nvSpPr>
        <p:spPr bwMode="auto">
          <a:xfrm>
            <a:off x="7086600" y="350520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Closest mine</a:t>
            </a:r>
          </a:p>
        </p:txBody>
      </p:sp>
      <p:sp>
        <p:nvSpPr>
          <p:cNvPr id="52235" name="Text Box 19"/>
          <p:cNvSpPr txBox="1">
            <a:spLocks noChangeArrowheads="1"/>
          </p:cNvSpPr>
          <p:nvPr/>
        </p:nvSpPr>
        <p:spPr bwMode="auto">
          <a:xfrm>
            <a:off x="5410200" y="46482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Look-at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5795</TotalTime>
  <Words>2522</Words>
  <Application>Microsoft Office PowerPoint</Application>
  <PresentationFormat>On-screen Show (4:3)</PresentationFormat>
  <Paragraphs>579</Paragraphs>
  <Slides>52</Slides>
  <Notes>47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Capsules</vt:lpstr>
      <vt:lpstr>Equation</vt:lpstr>
      <vt:lpstr>Neural Networks Part 3</vt:lpstr>
      <vt:lpstr>RECAP</vt:lpstr>
      <vt:lpstr>Overview</vt:lpstr>
      <vt:lpstr>An Example: Minesweeper</vt:lpstr>
      <vt:lpstr>An Example: Minesweeper</vt:lpstr>
      <vt:lpstr>Minesweeper: Inputs</vt:lpstr>
      <vt:lpstr>Minesweeper: Inputs</vt:lpstr>
      <vt:lpstr>Minesweeper: Inputs</vt:lpstr>
      <vt:lpstr>Minesweeper: Inputs</vt:lpstr>
      <vt:lpstr>Minesweeper: Inputs</vt:lpstr>
      <vt:lpstr>Minesweeper: Outputs</vt:lpstr>
      <vt:lpstr>Minesweeper: Outputs</vt:lpstr>
      <vt:lpstr>Digression:</vt:lpstr>
      <vt:lpstr>Threshold Functions</vt:lpstr>
      <vt:lpstr>Minesweeper: Outputs</vt:lpstr>
      <vt:lpstr>Threshold Functions</vt:lpstr>
      <vt:lpstr>The Sigmoid Function</vt:lpstr>
      <vt:lpstr>The Minesweeper Neural Net</vt:lpstr>
      <vt:lpstr>Calculating the weights</vt:lpstr>
      <vt:lpstr>In-Game Training with an EA</vt:lpstr>
      <vt:lpstr>The Flow of Control</vt:lpstr>
      <vt:lpstr>Training with an EA</vt:lpstr>
      <vt:lpstr>Flow of Control</vt:lpstr>
      <vt:lpstr>Evolutionary Algorithm</vt:lpstr>
      <vt:lpstr>Evolutionary Algorithm</vt:lpstr>
      <vt:lpstr>More details on the EA</vt:lpstr>
      <vt:lpstr>More details on the EA</vt:lpstr>
      <vt:lpstr>More details on the EA</vt:lpstr>
      <vt:lpstr>Summary of EA+NN</vt:lpstr>
      <vt:lpstr>Some Improvements:</vt:lpstr>
      <vt:lpstr>Inputs</vt:lpstr>
      <vt:lpstr>More improvements</vt:lpstr>
      <vt:lpstr>Obstacle Avoidance with NNs</vt:lpstr>
      <vt:lpstr>Obstacle Avoidance with NNs</vt:lpstr>
      <vt:lpstr>Evolving an NN Controller</vt:lpstr>
      <vt:lpstr>The Evolutionary Algorithm</vt:lpstr>
      <vt:lpstr>The Fitness Function</vt:lpstr>
      <vt:lpstr>The Fitness Function</vt:lpstr>
      <vt:lpstr>The Fitness Function</vt:lpstr>
      <vt:lpstr>Fitness Function</vt:lpstr>
      <vt:lpstr>Further improvements</vt:lpstr>
      <vt:lpstr>Further improvements</vt:lpstr>
      <vt:lpstr>Fitness Function:</vt:lpstr>
      <vt:lpstr>Uses in “real games”</vt:lpstr>
      <vt:lpstr>Some additional thoughts</vt:lpstr>
      <vt:lpstr>Evolving Neural Network Topology</vt:lpstr>
      <vt:lpstr>NEAT genomes</vt:lpstr>
      <vt:lpstr>NEAT Mutation operators</vt:lpstr>
      <vt:lpstr>Example: NERO</vt:lpstr>
      <vt:lpstr>Comparison of Training Methods</vt:lpstr>
      <vt:lpstr>Practical</vt:lpstr>
      <vt:lpstr>Summary</vt:lpstr>
    </vt:vector>
  </TitlesOfParts>
  <Company>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cs102</dc:creator>
  <cp:lastModifiedBy>Sim, Kevin</cp:lastModifiedBy>
  <cp:revision>132</cp:revision>
  <dcterms:created xsi:type="dcterms:W3CDTF">2009-03-03T11:24:27Z</dcterms:created>
  <dcterms:modified xsi:type="dcterms:W3CDTF">2016-03-10T13:02:54Z</dcterms:modified>
</cp:coreProperties>
</file>