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5" autoAdjust="0"/>
    <p:restoredTop sz="91097" autoAdjust="0"/>
  </p:normalViewPr>
  <p:slideViewPr>
    <p:cSldViewPr snapToGrid="0">
      <p:cViewPr varScale="1">
        <p:scale>
          <a:sx n="78" d="100"/>
          <a:sy n="78" d="100"/>
        </p:scale>
        <p:origin x="120"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1A7E74-BEA2-4088-A673-2F30C5257BCC}" type="datetimeFigureOut">
              <a:rPr lang="zh-TW" altLang="en-US" smtClean="0"/>
              <a:t>2016/3/22</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BFBA6-08E2-4477-A113-F5880F7783DB}" type="slidenum">
              <a:rPr lang="zh-TW" altLang="en-US" smtClean="0"/>
              <a:t>‹#›</a:t>
            </a:fld>
            <a:endParaRPr lang="zh-TW" altLang="en-US"/>
          </a:p>
        </p:txBody>
      </p:sp>
    </p:spTree>
    <p:extLst>
      <p:ext uri="{BB962C8B-B14F-4D97-AF65-F5344CB8AC3E}">
        <p14:creationId xmlns:p14="http://schemas.microsoft.com/office/powerpoint/2010/main" val="596703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b="1" kern="1200" dirty="0" smtClean="0">
                <a:solidFill>
                  <a:schemeClr val="tx1"/>
                </a:solidFill>
                <a:effectLst/>
                <a:latin typeface="+mn-lt"/>
                <a:ea typeface="+mn-ea"/>
                <a:cs typeface="+mn-cs"/>
              </a:rPr>
              <a:t>助殺</a:t>
            </a:r>
            <a:endParaRPr lang="en-US" altLang="zh-TW" sz="1200" b="1" kern="1200" dirty="0" smtClean="0">
              <a:solidFill>
                <a:schemeClr val="tx1"/>
              </a:solidFill>
              <a:effectLst/>
              <a:latin typeface="+mn-lt"/>
              <a:ea typeface="+mn-ea"/>
              <a:cs typeface="+mn-cs"/>
            </a:endParaRPr>
          </a:p>
          <a:p>
            <a:endParaRPr lang="en-US" altLang="zh-TW"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野手傳球或觸及擊出或傳出之球，使其改變方向而造成對手出局時，或若非隨後之失誤當能造成出局時，該野手應給予助殺之記錄。</a:t>
            </a:r>
          </a:p>
          <a:p>
            <a:endParaRPr lang="en-US"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(A) </a:t>
            </a:r>
            <a:r>
              <a:rPr lang="zh-TW" altLang="zh-TW" sz="1200" kern="1200" dirty="0" smtClean="0">
                <a:solidFill>
                  <a:schemeClr val="tx1"/>
                </a:solidFill>
                <a:effectLst/>
                <a:latin typeface="+mn-lt"/>
                <a:ea typeface="+mn-ea"/>
                <a:cs typeface="+mn-cs"/>
              </a:rPr>
              <a:t>跑者妨礙守備或跑離三呎線被判出局時，給傳球的野手一次助殺紀錄。 </a:t>
            </a:r>
          </a:p>
          <a:p>
            <a:r>
              <a:rPr lang="en-US" altLang="zh-TW" sz="1200" kern="1200" dirty="0" smtClean="0">
                <a:solidFill>
                  <a:schemeClr val="tx1"/>
                </a:solidFill>
                <a:effectLst/>
                <a:latin typeface="+mn-lt"/>
                <a:ea typeface="+mn-ea"/>
                <a:cs typeface="+mn-cs"/>
              </a:rPr>
              <a:t>(B) </a:t>
            </a:r>
            <a:r>
              <a:rPr lang="zh-TW" altLang="zh-TW" sz="1200" kern="1200" dirty="0" smtClean="0">
                <a:solidFill>
                  <a:schemeClr val="tx1"/>
                </a:solidFill>
                <a:effectLst/>
                <a:latin typeface="+mn-lt"/>
                <a:ea typeface="+mn-ea"/>
                <a:cs typeface="+mn-cs"/>
              </a:rPr>
              <a:t>投手三振打者沒有助殺紀錄，但如果捕手漏接第三個好球，經投手傳球而把打者刺殺在一壘前時，給投手一次助殺。</a:t>
            </a:r>
          </a:p>
          <a:p>
            <a:r>
              <a:rPr lang="zh-TW" altLang="zh-TW" sz="1200" kern="1200" dirty="0" smtClean="0">
                <a:solidFill>
                  <a:schemeClr val="tx1"/>
                </a:solidFill>
                <a:effectLst/>
                <a:latin typeface="+mn-lt"/>
                <a:ea typeface="+mn-ea"/>
                <a:cs typeface="+mn-cs"/>
              </a:rPr>
              <a:t>投手撿到捕手的漏接球，傳一壘發生暴投，使得打者多進壘時，投手不但沒有助殺紀錄，還要加記失誤一次。 </a:t>
            </a:r>
          </a:p>
          <a:p>
            <a:r>
              <a:rPr lang="en-US" altLang="zh-TW" sz="1200" kern="1200" dirty="0" smtClean="0">
                <a:solidFill>
                  <a:schemeClr val="tx1"/>
                </a:solidFill>
                <a:effectLst/>
                <a:latin typeface="+mn-lt"/>
                <a:ea typeface="+mn-ea"/>
                <a:cs typeface="+mn-cs"/>
              </a:rPr>
              <a:t>(C) </a:t>
            </a:r>
            <a:r>
              <a:rPr lang="zh-TW" altLang="zh-TW" sz="1200" kern="1200" dirty="0" smtClean="0">
                <a:solidFill>
                  <a:schemeClr val="tx1"/>
                </a:solidFill>
                <a:effectLst/>
                <a:latin typeface="+mn-lt"/>
                <a:ea typeface="+mn-ea"/>
                <a:cs typeface="+mn-cs"/>
              </a:rPr>
              <a:t>投手不但三振打者沒有助殺紀錄，因他的投球使捕手接球後傳到各壘觸殺離壘或盜壘的跑者，也沒有助殺紀錄。</a:t>
            </a:r>
          </a:p>
          <a:p>
            <a:r>
              <a:rPr lang="zh-TW" altLang="zh-TW" sz="1200" kern="1200" dirty="0" smtClean="0">
                <a:solidFill>
                  <a:schemeClr val="tx1"/>
                </a:solidFill>
                <a:effectLst/>
                <a:latin typeface="+mn-lt"/>
                <a:ea typeface="+mn-ea"/>
                <a:cs typeface="+mn-cs"/>
              </a:rPr>
              <a:t>但如果投手退出投手板，就視同一般內野手，因他的傳球使打者或跑者出局時，就有助殺紀錄。</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D7FBFBA6-08E2-4477-A113-F5880F7783DB}" type="slidenum">
              <a:rPr lang="zh-TW" altLang="en-US" smtClean="0"/>
              <a:t>1</a:t>
            </a:fld>
            <a:endParaRPr lang="zh-TW" altLang="en-US"/>
          </a:p>
        </p:txBody>
      </p:sp>
    </p:spTree>
    <p:extLst>
      <p:ext uri="{BB962C8B-B14F-4D97-AF65-F5344CB8AC3E}">
        <p14:creationId xmlns:p14="http://schemas.microsoft.com/office/powerpoint/2010/main" val="2979920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b="1" kern="1200" dirty="0" smtClean="0">
                <a:solidFill>
                  <a:schemeClr val="tx1"/>
                </a:solidFill>
                <a:effectLst/>
                <a:latin typeface="+mn-lt"/>
                <a:ea typeface="+mn-ea"/>
                <a:cs typeface="+mn-cs"/>
              </a:rPr>
              <a:t>防守區域評價</a:t>
            </a:r>
            <a:r>
              <a:rPr lang="zh-TW" altLang="zh-TW" sz="1200" kern="1200" dirty="0" smtClean="0">
                <a:solidFill>
                  <a:schemeClr val="tx1"/>
                </a:solidFill>
                <a:effectLst/>
                <a:latin typeface="+mn-lt"/>
                <a:ea typeface="+mn-ea"/>
                <a:cs typeface="+mn-cs"/>
              </a:rPr>
              <a:t>至今已經被用了大約二十年，是一種對</a:t>
            </a:r>
            <a:r>
              <a:rPr lang="zh-TW" altLang="zh-TW" sz="1200" b="1" kern="1200" dirty="0" smtClean="0">
                <a:solidFill>
                  <a:schemeClr val="tx1"/>
                </a:solidFill>
                <a:effectLst/>
                <a:latin typeface="+mn-lt"/>
                <a:ea typeface="+mn-ea"/>
                <a:cs typeface="+mn-cs"/>
              </a:rPr>
              <a:t>防守球員評價</a:t>
            </a:r>
            <a:r>
              <a:rPr lang="zh-TW" altLang="zh-TW" sz="1200" kern="1200" dirty="0" smtClean="0">
                <a:solidFill>
                  <a:schemeClr val="tx1"/>
                </a:solidFill>
                <a:effectLst/>
                <a:latin typeface="+mn-lt"/>
                <a:ea typeface="+mn-ea"/>
                <a:cs typeface="+mn-cs"/>
              </a:rPr>
              <a:t>的方法。</a:t>
            </a:r>
          </a:p>
          <a:p>
            <a:r>
              <a:rPr lang="zh-TW" altLang="zh-TW" sz="1200" kern="1200" dirty="0" smtClean="0">
                <a:solidFill>
                  <a:schemeClr val="tx1"/>
                </a:solidFill>
                <a:effectLst/>
                <a:latin typeface="+mn-lt"/>
                <a:ea typeface="+mn-ea"/>
                <a:cs typeface="+mn-cs"/>
              </a:rPr>
              <a:t>這是一個簡單的概念；你只需要知道兩件事；野手完成多少出局數；有多少球打進他的防守區域。</a:t>
            </a:r>
          </a:p>
          <a:p>
            <a:r>
              <a:rPr lang="zh-TW" altLang="zh-TW" sz="1200" kern="1200" dirty="0" smtClean="0">
                <a:solidFill>
                  <a:schemeClr val="tx1"/>
                </a:solidFill>
                <a:effectLst/>
                <a:latin typeface="+mn-lt"/>
                <a:ea typeface="+mn-ea"/>
                <a:cs typeface="+mn-cs"/>
              </a:rPr>
              <a:t>將第一個數除以第二個數，你就可得到防守區域評價的值。</a:t>
            </a:r>
          </a:p>
          <a:p>
            <a:r>
              <a:rPr lang="zh-TW" altLang="zh-TW" sz="1200" kern="1200" dirty="0" smtClean="0">
                <a:solidFill>
                  <a:schemeClr val="tx1"/>
                </a:solidFill>
                <a:effectLst/>
                <a:latin typeface="+mn-lt"/>
                <a:ea typeface="+mn-ea"/>
                <a:cs typeface="+mn-cs"/>
              </a:rPr>
              <a:t>你可以看看這個野手完成多少出局數與野手平均的出局數作比較，便可得到加或減的評價，這也可以很容易地轉換為得分數，用來幫助我們對一個防守球員作整體評價。</a:t>
            </a: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不只有一個防守區域評價值去年冬天</a:t>
            </a:r>
            <a:r>
              <a:rPr lang="en-US" altLang="zh-TW" sz="1200" kern="1200" dirty="0" smtClean="0">
                <a:solidFill>
                  <a:schemeClr val="tx1"/>
                </a:solidFill>
                <a:effectLst/>
                <a:latin typeface="+mn-lt"/>
                <a:ea typeface="+mn-ea"/>
                <a:cs typeface="+mn-cs"/>
              </a:rPr>
              <a:t>John Dewan</a:t>
            </a:r>
            <a:r>
              <a:rPr lang="zh-TW" altLang="zh-TW" sz="1200" kern="1200" dirty="0" smtClean="0">
                <a:solidFill>
                  <a:schemeClr val="tx1"/>
                </a:solidFill>
                <a:effectLst/>
                <a:latin typeface="+mn-lt"/>
                <a:ea typeface="+mn-ea"/>
                <a:cs typeface="+mn-cs"/>
              </a:rPr>
              <a:t>和</a:t>
            </a:r>
            <a:r>
              <a:rPr lang="en-US" altLang="zh-TW" sz="1200" kern="1200" dirty="0" smtClean="0">
                <a:solidFill>
                  <a:schemeClr val="tx1"/>
                </a:solidFill>
                <a:effectLst/>
                <a:latin typeface="+mn-lt"/>
                <a:ea typeface="+mn-ea"/>
                <a:cs typeface="+mn-cs"/>
              </a:rPr>
              <a:t>Baseball Info Solutions</a:t>
            </a:r>
            <a:r>
              <a:rPr lang="zh-TW" altLang="zh-TW" sz="1200" kern="1200" dirty="0" smtClean="0">
                <a:solidFill>
                  <a:schemeClr val="tx1"/>
                </a:solidFill>
                <a:effectLst/>
                <a:latin typeface="+mn-lt"/>
                <a:ea typeface="+mn-ea"/>
                <a:cs typeface="+mn-cs"/>
              </a:rPr>
              <a:t>於野手聖經上發表的文章介紹新版的防守區域評價的方法。</a:t>
            </a:r>
          </a:p>
          <a:p>
            <a:r>
              <a:rPr lang="en-US" altLang="zh-TW" sz="1200" kern="1200" dirty="0" smtClean="0">
                <a:solidFill>
                  <a:schemeClr val="tx1"/>
                </a:solidFill>
                <a:effectLst/>
                <a:latin typeface="+mn-lt"/>
                <a:ea typeface="+mn-ea"/>
                <a:cs typeface="+mn-cs"/>
              </a:rPr>
              <a:t>Dewan</a:t>
            </a:r>
            <a:r>
              <a:rPr lang="zh-TW" altLang="zh-TW" sz="1200" kern="1200" dirty="0" smtClean="0">
                <a:solidFill>
                  <a:schemeClr val="tx1"/>
                </a:solidFill>
                <a:effectLst/>
                <a:latin typeface="+mn-lt"/>
                <a:ea typeface="+mn-ea"/>
                <a:cs typeface="+mn-cs"/>
              </a:rPr>
              <a:t>恰好是為</a:t>
            </a:r>
            <a:r>
              <a:rPr lang="en-US" altLang="zh-TW" sz="1200" kern="1200" dirty="0" smtClean="0">
                <a:solidFill>
                  <a:schemeClr val="tx1"/>
                </a:solidFill>
                <a:effectLst/>
                <a:latin typeface="+mn-lt"/>
                <a:ea typeface="+mn-ea"/>
                <a:cs typeface="+mn-cs"/>
              </a:rPr>
              <a:t>STATS</a:t>
            </a:r>
            <a:r>
              <a:rPr lang="zh-TW" altLang="zh-TW" sz="1200" kern="1200" dirty="0" smtClean="0">
                <a:solidFill>
                  <a:schemeClr val="tx1"/>
                </a:solidFill>
                <a:effectLst/>
                <a:latin typeface="+mn-lt"/>
                <a:ea typeface="+mn-ea"/>
                <a:cs typeface="+mn-cs"/>
              </a:rPr>
              <a:t>工作時想出舊版防守區域評價值的人，所以他運用了野手在防守區域外拿到的出局數，以改進舊版防守區域評價的不足。</a:t>
            </a: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在原始的防守評價值中，假如球被打出你的防守區域，但是你的防守範圍夠大還是拿到出局數</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接到了球</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，此球被同時加到你拿到的出局數和防守的機會中。這樣的結果低估了一個有傑出防守範圍選手的價值。</a:t>
            </a:r>
          </a:p>
          <a:p>
            <a:r>
              <a:rPr lang="zh-TW" altLang="zh-TW" sz="1200" kern="1200" dirty="0" smtClean="0">
                <a:solidFill>
                  <a:schemeClr val="tx1"/>
                </a:solidFill>
                <a:effectLst/>
                <a:latin typeface="+mn-lt"/>
                <a:ea typeface="+mn-ea"/>
                <a:cs typeface="+mn-cs"/>
              </a:rPr>
              <a:t>舉例來</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如果有兩個游擊手，就稱呼他們比利和傑森好了。</a:t>
            </a:r>
          </a:p>
          <a:p>
            <a:r>
              <a:rPr lang="zh-TW" altLang="zh-TW" sz="1200" kern="1200" dirty="0" smtClean="0">
                <a:solidFill>
                  <a:schemeClr val="tx1"/>
                </a:solidFill>
                <a:effectLst/>
                <a:latin typeface="+mn-lt"/>
                <a:ea typeface="+mn-ea"/>
                <a:cs typeface="+mn-cs"/>
              </a:rPr>
              <a:t>這兩個防守球員有三個滾地球打到接近他們的位置，兩個在游擊手防守的區域內，一個在防守的區域外直接打向中間而去。</a:t>
            </a:r>
          </a:p>
          <a:p>
            <a:r>
              <a:rPr lang="zh-TW" altLang="zh-TW" sz="1200" kern="1200" dirty="0" smtClean="0">
                <a:solidFill>
                  <a:schemeClr val="tx1"/>
                </a:solidFill>
                <a:effectLst/>
                <a:latin typeface="+mn-lt"/>
                <a:ea typeface="+mn-ea"/>
                <a:cs typeface="+mn-cs"/>
              </a:rPr>
              <a:t>傑森對打向防守區域內的兩球拿到了出局數，但防守區域外的球根本構不到球。</a:t>
            </a:r>
          </a:p>
          <a:p>
            <a:r>
              <a:rPr lang="zh-TW" altLang="zh-TW" sz="1200" kern="1200" dirty="0" smtClean="0">
                <a:solidFill>
                  <a:schemeClr val="tx1"/>
                </a:solidFill>
                <a:effectLst/>
                <a:latin typeface="+mn-lt"/>
                <a:ea typeface="+mn-ea"/>
                <a:cs typeface="+mn-cs"/>
              </a:rPr>
              <a:t>比利則對打向防守區域內球拿到一個出局數，另一個則發生失誤，但是打向中間跑出防守區域的球卻用美技式的讓打者出局。以原始的防守區域評價而言，傑森是完美的</a:t>
            </a:r>
            <a:r>
              <a:rPr lang="en-US" altLang="zh-TW" sz="1200" kern="1200" dirty="0" smtClean="0">
                <a:solidFill>
                  <a:schemeClr val="tx1"/>
                </a:solidFill>
                <a:effectLst/>
                <a:latin typeface="+mn-lt"/>
                <a:ea typeface="+mn-ea"/>
                <a:cs typeface="+mn-cs"/>
              </a:rPr>
              <a:t>2/2</a:t>
            </a:r>
            <a:r>
              <a:rPr lang="zh-TW" altLang="zh-TW" sz="1200" kern="1200" dirty="0" smtClean="0">
                <a:solidFill>
                  <a:schemeClr val="tx1"/>
                </a:solidFill>
                <a:effectLst/>
                <a:latin typeface="+mn-lt"/>
                <a:ea typeface="+mn-ea"/>
                <a:cs typeface="+mn-cs"/>
              </a:rPr>
              <a:t>，但比利卻是</a:t>
            </a:r>
            <a:r>
              <a:rPr lang="en-US" altLang="zh-TW" sz="1200" kern="1200" dirty="0" smtClean="0">
                <a:solidFill>
                  <a:schemeClr val="tx1"/>
                </a:solidFill>
                <a:effectLst/>
                <a:latin typeface="+mn-lt"/>
                <a:ea typeface="+mn-ea"/>
                <a:cs typeface="+mn-cs"/>
              </a:rPr>
              <a:t>2/3</a:t>
            </a:r>
            <a:r>
              <a:rPr lang="zh-TW" altLang="zh-TW" sz="1200" kern="1200" dirty="0" smtClean="0">
                <a:solidFill>
                  <a:schemeClr val="tx1"/>
                </a:solidFill>
                <a:effectLst/>
                <a:latin typeface="+mn-lt"/>
                <a:ea typeface="+mn-ea"/>
                <a:cs typeface="+mn-cs"/>
              </a:rPr>
              <a:t>，即使兩個防守球員有相同的防守機會，同時記錄相同數字的出局數。</a:t>
            </a:r>
          </a:p>
          <a:p>
            <a:r>
              <a:rPr lang="zh-TW" altLang="zh-TW" sz="1200" kern="1200" dirty="0" smtClean="0">
                <a:solidFill>
                  <a:schemeClr val="tx1"/>
                </a:solidFill>
                <a:effectLst/>
                <a:latin typeface="+mn-lt"/>
                <a:ea typeface="+mn-ea"/>
                <a:cs typeface="+mn-cs"/>
              </a:rPr>
              <a:t>新的防守區域評價則將這些出局數視為不同。</a:t>
            </a:r>
          </a:p>
          <a:p>
            <a:r>
              <a:rPr lang="zh-TW" altLang="zh-TW" sz="1200" kern="1200" dirty="0" smtClean="0">
                <a:solidFill>
                  <a:schemeClr val="tx1"/>
                </a:solidFill>
                <a:effectLst/>
                <a:latin typeface="+mn-lt"/>
                <a:ea typeface="+mn-ea"/>
                <a:cs typeface="+mn-cs"/>
              </a:rPr>
              <a:t>防守區域內的球</a:t>
            </a:r>
            <a:r>
              <a:rPr lang="en-US" altLang="zh-TW" sz="1200" kern="1200" dirty="0" smtClean="0">
                <a:solidFill>
                  <a:schemeClr val="tx1"/>
                </a:solidFill>
                <a:effectLst/>
                <a:latin typeface="+mn-lt"/>
                <a:ea typeface="+mn-ea"/>
                <a:cs typeface="+mn-cs"/>
              </a:rPr>
              <a:t>(Ball in zone)</a:t>
            </a:r>
            <a:r>
              <a:rPr lang="zh-TW" altLang="zh-TW" sz="1200" kern="1200" dirty="0" smtClean="0">
                <a:solidFill>
                  <a:schemeClr val="tx1"/>
                </a:solidFill>
                <a:effectLst/>
                <a:latin typeface="+mn-lt"/>
                <a:ea typeface="+mn-ea"/>
                <a:cs typeface="+mn-cs"/>
              </a:rPr>
              <a:t>只計算打進你防守區域內的球，而將用一個類別的值記錄落在你防守區域外的球。</a:t>
            </a: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讓我們看看</a:t>
            </a:r>
            <a:r>
              <a:rPr lang="en-US" altLang="zh-TW" sz="1200" kern="1200" dirty="0" smtClean="0">
                <a:solidFill>
                  <a:schemeClr val="tx1"/>
                </a:solidFill>
                <a:effectLst/>
                <a:latin typeface="+mn-lt"/>
                <a:ea typeface="+mn-ea"/>
                <a:cs typeface="+mn-cs"/>
              </a:rPr>
              <a:t>2006</a:t>
            </a:r>
            <a:r>
              <a:rPr lang="zh-TW" altLang="zh-TW" sz="1200" kern="1200" dirty="0" smtClean="0">
                <a:solidFill>
                  <a:schemeClr val="tx1"/>
                </a:solidFill>
                <a:effectLst/>
                <a:latin typeface="+mn-lt"/>
                <a:ea typeface="+mn-ea"/>
                <a:cs typeface="+mn-cs"/>
              </a:rPr>
              <a:t>的記錄：</a:t>
            </a:r>
          </a:p>
          <a:p>
            <a:r>
              <a:rPr lang="zh-TW" altLang="zh-TW" sz="1200" kern="1200" dirty="0" smtClean="0">
                <a:solidFill>
                  <a:schemeClr val="tx1"/>
                </a:solidFill>
                <a:effectLst/>
                <a:latin typeface="+mn-lt"/>
                <a:ea typeface="+mn-ea"/>
                <a:cs typeface="+mn-cs"/>
              </a:rPr>
              <a:t>新的防守區域評價現在可以在</a:t>
            </a:r>
            <a:r>
              <a:rPr lang="en-US" altLang="zh-TW" sz="1200" kern="1200" dirty="0" smtClean="0">
                <a:solidFill>
                  <a:schemeClr val="tx1"/>
                </a:solidFill>
                <a:effectLst/>
                <a:latin typeface="+mn-lt"/>
                <a:ea typeface="+mn-ea"/>
                <a:cs typeface="+mn-cs"/>
              </a:rPr>
              <a:t>The Hardball Times(THT) </a:t>
            </a:r>
            <a:r>
              <a:rPr lang="zh-TW" altLang="zh-TW" sz="1200" kern="1200" dirty="0" smtClean="0">
                <a:solidFill>
                  <a:schemeClr val="tx1"/>
                </a:solidFill>
                <a:effectLst/>
                <a:latin typeface="+mn-lt"/>
                <a:ea typeface="+mn-ea"/>
                <a:cs typeface="+mn-cs"/>
              </a:rPr>
              <a:t>的網站中查得到。</a:t>
            </a:r>
            <a:r>
              <a:rPr lang="en-US" altLang="zh-TW" sz="1200" kern="1200" dirty="0" smtClean="0">
                <a:solidFill>
                  <a:schemeClr val="tx1"/>
                </a:solidFill>
                <a:effectLst/>
                <a:latin typeface="+mn-lt"/>
                <a:ea typeface="+mn-ea"/>
                <a:cs typeface="+mn-cs"/>
              </a:rPr>
              <a:t>THT</a:t>
            </a:r>
            <a:r>
              <a:rPr lang="zh-TW" altLang="zh-TW" sz="1200" kern="1200" dirty="0" smtClean="0">
                <a:solidFill>
                  <a:schemeClr val="tx1"/>
                </a:solidFill>
                <a:effectLst/>
                <a:latin typeface="+mn-lt"/>
                <a:ea typeface="+mn-ea"/>
                <a:cs typeface="+mn-cs"/>
              </a:rPr>
              <a:t>有</a:t>
            </a:r>
            <a:r>
              <a:rPr lang="en-US" altLang="zh-TW" sz="1200" kern="1200" dirty="0" smtClean="0">
                <a:solidFill>
                  <a:schemeClr val="tx1"/>
                </a:solidFill>
                <a:effectLst/>
                <a:latin typeface="+mn-lt"/>
                <a:ea typeface="+mn-ea"/>
                <a:cs typeface="+mn-cs"/>
              </a:rPr>
              <a:t>2004</a:t>
            </a:r>
            <a:r>
              <a:rPr lang="zh-TW" altLang="zh-TW" sz="1200" kern="1200" dirty="0" smtClean="0">
                <a:solidFill>
                  <a:schemeClr val="tx1"/>
                </a:solidFill>
                <a:effectLst/>
                <a:latin typeface="+mn-lt"/>
                <a:ea typeface="+mn-ea"/>
                <a:cs typeface="+mn-cs"/>
              </a:rPr>
              <a:t>至</a:t>
            </a:r>
            <a:r>
              <a:rPr lang="en-US" altLang="zh-TW" sz="1200" kern="1200" dirty="0" smtClean="0">
                <a:solidFill>
                  <a:schemeClr val="tx1"/>
                </a:solidFill>
                <a:effectLst/>
                <a:latin typeface="+mn-lt"/>
                <a:ea typeface="+mn-ea"/>
                <a:cs typeface="+mn-cs"/>
              </a:rPr>
              <a:t>2006</a:t>
            </a:r>
            <a:r>
              <a:rPr lang="zh-TW" altLang="zh-TW" sz="1200" kern="1200" dirty="0" smtClean="0">
                <a:solidFill>
                  <a:schemeClr val="tx1"/>
                </a:solidFill>
                <a:effectLst/>
                <a:latin typeface="+mn-lt"/>
                <a:ea typeface="+mn-ea"/>
                <a:cs typeface="+mn-cs"/>
              </a:rPr>
              <a:t>年球季的資料，而且將在球賽開始進行後儘快加入</a:t>
            </a:r>
            <a:r>
              <a:rPr lang="en-US" altLang="zh-TW" sz="1200" kern="1200" dirty="0" smtClean="0">
                <a:solidFill>
                  <a:schemeClr val="tx1"/>
                </a:solidFill>
                <a:effectLst/>
                <a:latin typeface="+mn-lt"/>
                <a:ea typeface="+mn-ea"/>
                <a:cs typeface="+mn-cs"/>
              </a:rPr>
              <a:t>2007</a:t>
            </a:r>
            <a:r>
              <a:rPr lang="zh-TW" altLang="zh-TW" sz="1200" kern="1200" dirty="0" smtClean="0">
                <a:solidFill>
                  <a:schemeClr val="tx1"/>
                </a:solidFill>
                <a:effectLst/>
                <a:latin typeface="+mn-lt"/>
                <a:ea typeface="+mn-ea"/>
                <a:cs typeface="+mn-cs"/>
              </a:rPr>
              <a:t>年的資料。來感覺一下新的數字，防守區域外接捕的球</a:t>
            </a:r>
            <a:r>
              <a:rPr lang="en-US" altLang="zh-TW" sz="1200" kern="1200" dirty="0" smtClean="0">
                <a:solidFill>
                  <a:schemeClr val="tx1"/>
                </a:solidFill>
                <a:effectLst/>
                <a:latin typeface="+mn-lt"/>
                <a:ea typeface="+mn-ea"/>
                <a:cs typeface="+mn-cs"/>
              </a:rPr>
              <a:t>(balls out of zone)</a:t>
            </a:r>
            <a:r>
              <a:rPr lang="zh-TW" altLang="zh-TW" sz="1200" kern="1200" dirty="0" smtClean="0">
                <a:solidFill>
                  <a:schemeClr val="tx1"/>
                </a:solidFill>
                <a:effectLst/>
                <a:latin typeface="+mn-lt"/>
                <a:ea typeface="+mn-ea"/>
                <a:cs typeface="+mn-cs"/>
              </a:rPr>
              <a:t>，對一個防守球員評價值的影響。</a:t>
            </a:r>
          </a:p>
          <a:p>
            <a:r>
              <a:rPr lang="zh-TW" altLang="zh-TW" sz="1200" kern="1200" dirty="0" smtClean="0">
                <a:solidFill>
                  <a:schemeClr val="tx1"/>
                </a:solidFill>
                <a:effectLst/>
                <a:latin typeface="+mn-lt"/>
                <a:ea typeface="+mn-ea"/>
                <a:cs typeface="+mn-cs"/>
              </a:rPr>
              <a:t>就看看</a:t>
            </a:r>
            <a:r>
              <a:rPr lang="en-US" altLang="zh-TW" sz="1200" kern="1200" dirty="0" smtClean="0">
                <a:solidFill>
                  <a:schemeClr val="tx1"/>
                </a:solidFill>
                <a:effectLst/>
                <a:latin typeface="+mn-lt"/>
                <a:ea typeface="+mn-ea"/>
                <a:cs typeface="+mn-cs"/>
              </a:rPr>
              <a:t>2006</a:t>
            </a:r>
            <a:r>
              <a:rPr lang="zh-TW" altLang="zh-TW" sz="1200" kern="1200" dirty="0" smtClean="0">
                <a:solidFill>
                  <a:schemeClr val="tx1"/>
                </a:solidFill>
                <a:effectLst/>
                <a:latin typeface="+mn-lt"/>
                <a:ea typeface="+mn-ea"/>
                <a:cs typeface="+mn-cs"/>
              </a:rPr>
              <a:t>年游擊手的的數字，我們先用新的資料但用舊的防守區域評價的方法去計算：</a:t>
            </a:r>
          </a:p>
          <a:p>
            <a:endParaRPr lang="en-US" altLang="zh-TW" dirty="0" smtClean="0"/>
          </a:p>
          <a:p>
            <a:r>
              <a:rPr lang="zh-TW" altLang="zh-TW" sz="1200" kern="1200" dirty="0" smtClean="0">
                <a:solidFill>
                  <a:schemeClr val="tx1"/>
                </a:solidFill>
                <a:effectLst/>
                <a:latin typeface="+mn-lt"/>
                <a:ea typeface="+mn-ea"/>
                <a:cs typeface="+mn-cs"/>
              </a:rPr>
              <a:t>超出平均的出局數</a:t>
            </a:r>
            <a:r>
              <a:rPr lang="en-US" altLang="zh-TW" sz="1200" kern="1200" dirty="0" smtClean="0">
                <a:solidFill>
                  <a:schemeClr val="tx1"/>
                </a:solidFill>
                <a:effectLst/>
                <a:latin typeface="+mn-lt"/>
                <a:ea typeface="+mn-ea"/>
                <a:cs typeface="+mn-cs"/>
              </a:rPr>
              <a:t>(plays above average)</a:t>
            </a:r>
            <a:r>
              <a:rPr lang="zh-TW" altLang="zh-TW" sz="1200" kern="1200" dirty="0" smtClean="0">
                <a:solidFill>
                  <a:schemeClr val="tx1"/>
                </a:solidFill>
                <a:effectLst/>
                <a:latin typeface="+mn-lt"/>
                <a:ea typeface="+mn-ea"/>
                <a:cs typeface="+mn-cs"/>
              </a:rPr>
              <a:t>的計算方法是先找到全聯盟的平均防守區域評價</a:t>
            </a:r>
            <a:r>
              <a:rPr lang="en-US" altLang="zh-TW" sz="1200" kern="1200" dirty="0" smtClean="0">
                <a:solidFill>
                  <a:schemeClr val="tx1"/>
                </a:solidFill>
                <a:effectLst/>
                <a:latin typeface="+mn-lt"/>
                <a:ea typeface="+mn-ea"/>
                <a:cs typeface="+mn-cs"/>
              </a:rPr>
              <a:t>(ZR)</a:t>
            </a:r>
            <a:r>
              <a:rPr lang="zh-TW" altLang="zh-TW" sz="1200" kern="1200" dirty="0" smtClean="0">
                <a:solidFill>
                  <a:schemeClr val="tx1"/>
                </a:solidFill>
                <a:effectLst/>
                <a:latin typeface="+mn-lt"/>
                <a:ea typeface="+mn-ea"/>
                <a:cs typeface="+mn-cs"/>
              </a:rPr>
              <a:t>，乘以防守機會</a:t>
            </a:r>
            <a:r>
              <a:rPr lang="en-US" altLang="zh-TW" sz="1200" kern="1200" dirty="0" smtClean="0">
                <a:solidFill>
                  <a:schemeClr val="tx1"/>
                </a:solidFill>
                <a:effectLst/>
                <a:latin typeface="+mn-lt"/>
                <a:ea typeface="+mn-ea"/>
                <a:cs typeface="+mn-cs"/>
              </a:rPr>
              <a:t>(Chances)</a:t>
            </a:r>
            <a:r>
              <a:rPr lang="zh-TW" altLang="zh-TW" sz="1200" kern="1200" dirty="0" smtClean="0">
                <a:solidFill>
                  <a:schemeClr val="tx1"/>
                </a:solidFill>
                <a:effectLst/>
                <a:latin typeface="+mn-lt"/>
                <a:ea typeface="+mn-ea"/>
                <a:cs typeface="+mn-cs"/>
              </a:rPr>
              <a:t>，再防守員拿到全部的出局數比較。</a:t>
            </a:r>
          </a:p>
          <a:p>
            <a:r>
              <a:rPr lang="zh-TW" altLang="zh-TW" sz="1200" kern="1200" dirty="0" smtClean="0">
                <a:solidFill>
                  <a:schemeClr val="tx1"/>
                </a:solidFill>
                <a:effectLst/>
                <a:latin typeface="+mn-lt"/>
                <a:ea typeface="+mn-ea"/>
                <a:cs typeface="+mn-cs"/>
              </a:rPr>
              <a:t>為了舉例的目的，這裡所用的是列出的這群防守機會次數達到標準的防守球員的資料計算其平均數，而不是用真正全聯盟的平均數。</a:t>
            </a:r>
          </a:p>
          <a:p>
            <a:r>
              <a:rPr lang="zh-TW" altLang="zh-TW" sz="1200" kern="1200" dirty="0" smtClean="0">
                <a:solidFill>
                  <a:schemeClr val="tx1"/>
                </a:solidFill>
                <a:effectLst/>
                <a:latin typeface="+mn-lt"/>
                <a:ea typeface="+mn-ea"/>
                <a:cs typeface="+mn-cs"/>
              </a:rPr>
              <a:t>而且以作者的意見而言，更正確的數值應該就像</a:t>
            </a:r>
            <a:r>
              <a:rPr lang="en-US" altLang="zh-TW" sz="1200" kern="1200" dirty="0" smtClean="0">
                <a:solidFill>
                  <a:schemeClr val="tx1"/>
                </a:solidFill>
                <a:effectLst/>
                <a:latin typeface="+mn-lt"/>
                <a:ea typeface="+mn-ea"/>
                <a:cs typeface="+mn-cs"/>
              </a:rPr>
              <a:t>Chris Dial</a:t>
            </a:r>
            <a:r>
              <a:rPr lang="zh-TW" altLang="zh-TW" sz="1200" kern="1200" dirty="0" smtClean="0">
                <a:solidFill>
                  <a:schemeClr val="tx1"/>
                </a:solidFill>
                <a:effectLst/>
                <a:latin typeface="+mn-lt"/>
                <a:ea typeface="+mn-ea"/>
                <a:cs typeface="+mn-cs"/>
              </a:rPr>
              <a:t>用的</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應分為美國聯盟和國家聯盟分別的平均數值，而非全聯盟的平均值，因為一些因素</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諸如投</a:t>
            </a:r>
          </a:p>
          <a:p>
            <a:r>
              <a:rPr lang="zh-TW" altLang="zh-TW" sz="1200" kern="1200" dirty="0" smtClean="0">
                <a:solidFill>
                  <a:schemeClr val="tx1"/>
                </a:solidFill>
                <a:effectLst/>
                <a:latin typeface="+mn-lt"/>
                <a:ea typeface="+mn-ea"/>
                <a:cs typeface="+mn-cs"/>
              </a:rPr>
              <a:t>手打擊</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的影響應該分別計算更為準確。</a:t>
            </a:r>
          </a:p>
          <a:p>
            <a:endParaRPr lang="zh-TW" altLang="en-US" dirty="0"/>
          </a:p>
        </p:txBody>
      </p:sp>
      <p:sp>
        <p:nvSpPr>
          <p:cNvPr id="4" name="投影片編號版面配置區 3"/>
          <p:cNvSpPr>
            <a:spLocks noGrp="1"/>
          </p:cNvSpPr>
          <p:nvPr>
            <p:ph type="sldNum" sz="quarter" idx="10"/>
          </p:nvPr>
        </p:nvSpPr>
        <p:spPr/>
        <p:txBody>
          <a:bodyPr/>
          <a:lstStyle/>
          <a:p>
            <a:fld id="{D7FBFBA6-08E2-4477-A113-F5880F7783DB}" type="slidenum">
              <a:rPr lang="zh-TW" altLang="en-US" smtClean="0"/>
              <a:t>3</a:t>
            </a:fld>
            <a:endParaRPr lang="zh-TW" altLang="en-US"/>
          </a:p>
        </p:txBody>
      </p:sp>
    </p:spTree>
    <p:extLst>
      <p:ext uri="{BB962C8B-B14F-4D97-AF65-F5344CB8AC3E}">
        <p14:creationId xmlns:p14="http://schemas.microsoft.com/office/powerpoint/2010/main" val="1589908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現在，我們再重新計算一次，將防守區域外的出局數</a:t>
            </a:r>
            <a:r>
              <a:rPr lang="en-US" altLang="zh-TW" sz="1200" kern="1200" dirty="0" smtClean="0">
                <a:solidFill>
                  <a:schemeClr val="tx1"/>
                </a:solidFill>
                <a:effectLst/>
                <a:latin typeface="+mn-lt"/>
                <a:ea typeface="+mn-ea"/>
                <a:cs typeface="+mn-cs"/>
              </a:rPr>
              <a:t>(balls outside of zone)</a:t>
            </a:r>
            <a:r>
              <a:rPr lang="zh-TW" altLang="zh-TW" sz="1200" kern="1200" dirty="0" smtClean="0">
                <a:solidFill>
                  <a:schemeClr val="tx1"/>
                </a:solidFill>
                <a:effectLst/>
                <a:latin typeface="+mn-lt"/>
                <a:ea typeface="+mn-ea"/>
                <a:cs typeface="+mn-cs"/>
              </a:rPr>
              <a:t>分開計算，如此我們可以對野手在他的防守區域內的判斷能力</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可靠度</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，及防守區域外的防守範圍，都可以給予正確的獎勵。</a:t>
            </a:r>
          </a:p>
          <a:p>
            <a:endParaRPr lang="en-US" altLang="zh-TW" dirty="0" smtClean="0"/>
          </a:p>
          <a:p>
            <a:r>
              <a:rPr lang="zh-TW" altLang="zh-TW" sz="1200" kern="1200" dirty="0" smtClean="0">
                <a:solidFill>
                  <a:schemeClr val="tx1"/>
                </a:solidFill>
                <a:effectLst/>
                <a:latin typeface="+mn-lt"/>
                <a:ea typeface="+mn-ea"/>
                <a:cs typeface="+mn-cs"/>
              </a:rPr>
              <a:t>我們可以比較防守球員在防守區域外</a:t>
            </a:r>
            <a:r>
              <a:rPr lang="en-US" altLang="zh-TW" sz="1200" kern="1200" dirty="0" smtClean="0">
                <a:solidFill>
                  <a:schemeClr val="tx1"/>
                </a:solidFill>
                <a:effectLst/>
                <a:latin typeface="+mn-lt"/>
                <a:ea typeface="+mn-ea"/>
                <a:cs typeface="+mn-cs"/>
              </a:rPr>
              <a:t>(OOZ)</a:t>
            </a:r>
            <a:r>
              <a:rPr lang="zh-TW" altLang="zh-TW" sz="1200" kern="1200" dirty="0" smtClean="0">
                <a:solidFill>
                  <a:schemeClr val="tx1"/>
                </a:solidFill>
                <a:effectLst/>
                <a:latin typeface="+mn-lt"/>
                <a:ea typeface="+mn-ea"/>
                <a:cs typeface="+mn-cs"/>
              </a:rPr>
              <a:t>的出局數和平均的防守區域外的出局數</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用打入他防守區域內的球為比例算出平均出局數</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a:t>
            </a:r>
          </a:p>
          <a:p>
            <a:r>
              <a:rPr lang="zh-TW" altLang="zh-TW" sz="1200" kern="1200" dirty="0" smtClean="0">
                <a:solidFill>
                  <a:schemeClr val="tx1"/>
                </a:solidFill>
                <a:effectLst/>
                <a:latin typeface="+mn-lt"/>
                <a:ea typeface="+mn-ea"/>
                <a:cs typeface="+mn-cs"/>
              </a:rPr>
              <a:t>這結果就像</a:t>
            </a:r>
            <a:r>
              <a:rPr lang="en-US" altLang="zh-TW" sz="1200" kern="1200" dirty="0" smtClean="0">
                <a:solidFill>
                  <a:schemeClr val="tx1"/>
                </a:solidFill>
                <a:effectLst/>
                <a:latin typeface="+mn-lt"/>
                <a:ea typeface="+mn-ea"/>
                <a:cs typeface="+mn-cs"/>
              </a:rPr>
              <a:t>David </a:t>
            </a:r>
            <a:r>
              <a:rPr lang="en-US" altLang="zh-TW" sz="1200" kern="1200" dirty="0" err="1" smtClean="0">
                <a:solidFill>
                  <a:schemeClr val="tx1"/>
                </a:solidFill>
                <a:effectLst/>
                <a:latin typeface="+mn-lt"/>
                <a:ea typeface="+mn-ea"/>
                <a:cs typeface="+mn-cs"/>
              </a:rPr>
              <a:t>Gassko</a:t>
            </a:r>
            <a:r>
              <a:rPr lang="zh-TW" altLang="zh-TW" sz="1200" kern="1200" dirty="0" smtClean="0">
                <a:solidFill>
                  <a:schemeClr val="tx1"/>
                </a:solidFill>
                <a:effectLst/>
                <a:latin typeface="+mn-lt"/>
                <a:ea typeface="+mn-ea"/>
                <a:cs typeface="+mn-cs"/>
              </a:rPr>
              <a:t>和</a:t>
            </a:r>
            <a:r>
              <a:rPr lang="en-US" altLang="zh-TW" sz="1200" kern="1200" dirty="0" err="1" smtClean="0">
                <a:solidFill>
                  <a:schemeClr val="tx1"/>
                </a:solidFill>
                <a:effectLst/>
                <a:latin typeface="+mn-lt"/>
                <a:ea typeface="+mn-ea"/>
                <a:cs typeface="+mn-cs"/>
              </a:rPr>
              <a:t>ChrisConstancio</a:t>
            </a:r>
            <a:r>
              <a:rPr lang="zh-TW" altLang="zh-TW" sz="1200" kern="1200" dirty="0" smtClean="0">
                <a:solidFill>
                  <a:schemeClr val="tx1"/>
                </a:solidFill>
                <a:effectLst/>
                <a:latin typeface="+mn-lt"/>
                <a:ea typeface="+mn-ea"/>
                <a:cs typeface="+mn-cs"/>
              </a:rPr>
              <a:t>在</a:t>
            </a:r>
            <a:r>
              <a:rPr lang="en-US" altLang="zh-TW" sz="1200" kern="1200" dirty="0" smtClean="0">
                <a:solidFill>
                  <a:schemeClr val="tx1"/>
                </a:solidFill>
                <a:effectLst/>
                <a:latin typeface="+mn-lt"/>
                <a:ea typeface="+mn-ea"/>
                <a:cs typeface="+mn-cs"/>
              </a:rPr>
              <a:t>Hardball Times Season</a:t>
            </a:r>
            <a:r>
              <a:rPr lang="zh-TW" altLang="zh-TW" sz="1200" kern="1200" dirty="0" smtClean="0">
                <a:solidFill>
                  <a:schemeClr val="tx1"/>
                </a:solidFill>
                <a:effectLst/>
                <a:latin typeface="+mn-lt"/>
                <a:ea typeface="+mn-ea"/>
                <a:cs typeface="+mn-cs"/>
              </a:rPr>
              <a:t>上所作的防守評價。</a:t>
            </a:r>
          </a:p>
          <a:p>
            <a:r>
              <a:rPr lang="zh-TW" altLang="zh-TW" sz="1200" kern="1200" dirty="0" smtClean="0">
                <a:solidFill>
                  <a:schemeClr val="tx1"/>
                </a:solidFill>
                <a:effectLst/>
                <a:latin typeface="+mn-lt"/>
                <a:ea typeface="+mn-ea"/>
                <a:cs typeface="+mn-cs"/>
              </a:rPr>
              <a:t>為了算出結果我們必須假定防守區域外的防守機會是和防守區域內的防守區域是成比例關係的。</a:t>
            </a:r>
          </a:p>
          <a:p>
            <a:r>
              <a:rPr lang="zh-TW" altLang="zh-TW" sz="1200" kern="1200" dirty="0" smtClean="0">
                <a:solidFill>
                  <a:schemeClr val="tx1"/>
                </a:solidFill>
                <a:effectLst/>
                <a:latin typeface="+mn-lt"/>
                <a:ea typeface="+mn-ea"/>
                <a:cs typeface="+mn-cs"/>
              </a:rPr>
              <a:t>這可能是或可能不是一個好的假設。</a:t>
            </a:r>
          </a:p>
          <a:p>
            <a:r>
              <a:rPr lang="zh-TW" altLang="zh-TW" sz="1200" kern="1200" dirty="0" smtClean="0">
                <a:solidFill>
                  <a:schemeClr val="tx1"/>
                </a:solidFill>
                <a:effectLst/>
                <a:latin typeface="+mn-lt"/>
                <a:ea typeface="+mn-ea"/>
                <a:cs typeface="+mn-cs"/>
              </a:rPr>
              <a:t>另外一種方法則是用全部的滾地球為分母。</a:t>
            </a:r>
          </a:p>
          <a:p>
            <a:r>
              <a:rPr lang="zh-TW" altLang="zh-TW" sz="1200" kern="1200" dirty="0" smtClean="0">
                <a:solidFill>
                  <a:schemeClr val="tx1"/>
                </a:solidFill>
                <a:effectLst/>
                <a:latin typeface="+mn-lt"/>
                <a:ea typeface="+mn-ea"/>
                <a:cs typeface="+mn-cs"/>
              </a:rPr>
              <a:t>更好的方法則是記錄防守區域外的防守機會。</a:t>
            </a:r>
          </a:p>
          <a:p>
            <a:r>
              <a:rPr lang="zh-TW" altLang="zh-TW" sz="1200" kern="1200" dirty="0" smtClean="0">
                <a:solidFill>
                  <a:schemeClr val="tx1"/>
                </a:solidFill>
                <a:effectLst/>
                <a:latin typeface="+mn-lt"/>
                <a:ea typeface="+mn-ea"/>
                <a:cs typeface="+mn-cs"/>
              </a:rPr>
              <a:t>對一個游擊手而言，我們可以計算球打到三壘手的左邊或打到二壘手的右邊的滾地球，再減掉已經計算打到游擊區的滾地球，就得到防守區域外的防守機會。但此一值目前尚無法取得，所以目前用防守區域內</a:t>
            </a:r>
            <a:r>
              <a:rPr lang="en-US" altLang="zh-TW" sz="1200" kern="1200" dirty="0" smtClean="0">
                <a:solidFill>
                  <a:schemeClr val="tx1"/>
                </a:solidFill>
                <a:effectLst/>
                <a:latin typeface="+mn-lt"/>
                <a:ea typeface="+mn-ea"/>
                <a:cs typeface="+mn-cs"/>
              </a:rPr>
              <a:t>(BIZ)</a:t>
            </a:r>
            <a:r>
              <a:rPr lang="zh-TW" altLang="zh-TW" sz="1200" kern="1200" dirty="0" smtClean="0">
                <a:solidFill>
                  <a:schemeClr val="tx1"/>
                </a:solidFill>
                <a:effectLst/>
                <a:latin typeface="+mn-lt"/>
                <a:ea typeface="+mn-ea"/>
                <a:cs typeface="+mn-cs"/>
              </a:rPr>
              <a:t>的防守機會為比例去估計應該是可以接受。</a:t>
            </a:r>
          </a:p>
          <a:p>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可靠度</a:t>
            </a:r>
            <a:r>
              <a:rPr lang="en-US" altLang="zh-TW" sz="1200" kern="1200" dirty="0" smtClean="0">
                <a:solidFill>
                  <a:schemeClr val="tx1"/>
                </a:solidFill>
                <a:effectLst/>
                <a:latin typeface="+mn-lt"/>
                <a:ea typeface="+mn-ea"/>
                <a:cs typeface="+mn-cs"/>
              </a:rPr>
              <a:t>"(Reliability)</a:t>
            </a:r>
            <a:r>
              <a:rPr lang="zh-TW" altLang="zh-TW" sz="1200" kern="1200" dirty="0" smtClean="0">
                <a:solidFill>
                  <a:schemeClr val="tx1"/>
                </a:solidFill>
                <a:effectLst/>
                <a:latin typeface="+mn-lt"/>
                <a:ea typeface="+mn-ea"/>
                <a:cs typeface="+mn-cs"/>
              </a:rPr>
              <a:t>是評估打到防守區域內的防守能力。</a:t>
            </a:r>
          </a:p>
          <a:p>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範圍</a:t>
            </a:r>
            <a:r>
              <a:rPr lang="en-US" altLang="zh-TW" sz="1200" kern="1200" dirty="0" smtClean="0">
                <a:solidFill>
                  <a:schemeClr val="tx1"/>
                </a:solidFill>
                <a:effectLst/>
                <a:latin typeface="+mn-lt"/>
                <a:ea typeface="+mn-ea"/>
                <a:cs typeface="+mn-cs"/>
              </a:rPr>
              <a:t>"(Range)</a:t>
            </a:r>
            <a:r>
              <a:rPr lang="zh-TW" altLang="zh-TW" sz="1200" kern="1200" dirty="0" smtClean="0">
                <a:solidFill>
                  <a:schemeClr val="tx1"/>
                </a:solidFill>
                <a:effectLst/>
                <a:latin typeface="+mn-lt"/>
                <a:ea typeface="+mn-ea"/>
                <a:cs typeface="+mn-cs"/>
              </a:rPr>
              <a:t>則比較防守員在防守員在防守區域外取得出局數與平值值的差異，新的總合值</a:t>
            </a:r>
            <a:r>
              <a:rPr lang="en-US" altLang="zh-TW" sz="1200" kern="1200" dirty="0" smtClean="0">
                <a:solidFill>
                  <a:schemeClr val="tx1"/>
                </a:solidFill>
                <a:effectLst/>
                <a:latin typeface="+mn-lt"/>
                <a:ea typeface="+mn-ea"/>
                <a:cs typeface="+mn-cs"/>
              </a:rPr>
              <a:t>(new total)</a:t>
            </a:r>
            <a:r>
              <a:rPr lang="zh-TW" altLang="zh-TW" sz="1200" kern="1200" dirty="0" smtClean="0">
                <a:solidFill>
                  <a:schemeClr val="tx1"/>
                </a:solidFill>
                <a:effectLst/>
                <a:latin typeface="+mn-lt"/>
                <a:ea typeface="+mn-ea"/>
                <a:cs typeface="+mn-cs"/>
              </a:rPr>
              <a:t>則只是將</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可靠度</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和</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範圍</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相加。</a:t>
            </a: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重點的游擊手</a:t>
            </a:r>
            <a:r>
              <a:rPr lang="en-US" altLang="zh-TW" sz="1200" kern="1200" dirty="0" smtClean="0">
                <a:solidFill>
                  <a:schemeClr val="tx1"/>
                </a:solidFill>
                <a:effectLst/>
                <a:latin typeface="+mn-lt"/>
                <a:ea typeface="+mn-ea"/>
                <a:cs typeface="+mn-cs"/>
              </a:rPr>
              <a:t>:</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Jason Bartlett</a:t>
            </a:r>
            <a:r>
              <a:rPr lang="zh-TW" altLang="zh-TW" sz="1200" kern="1200" dirty="0" smtClean="0">
                <a:solidFill>
                  <a:schemeClr val="tx1"/>
                </a:solidFill>
                <a:effectLst/>
                <a:latin typeface="+mn-lt"/>
                <a:ea typeface="+mn-ea"/>
                <a:cs typeface="+mn-cs"/>
              </a:rPr>
              <a:t>在防守區域評價的值相當漂亮，但在防守區域外拿到很少的出局數。最後他只是一個平均水準的游擊手。</a:t>
            </a:r>
          </a:p>
          <a:p>
            <a:r>
              <a:rPr lang="en-US" altLang="zh-TW" sz="1200" kern="1200" dirty="0" smtClean="0">
                <a:solidFill>
                  <a:schemeClr val="tx1"/>
                </a:solidFill>
                <a:effectLst/>
                <a:latin typeface="+mn-lt"/>
                <a:ea typeface="+mn-ea"/>
                <a:cs typeface="+mn-cs"/>
              </a:rPr>
              <a:t>Bill Hall</a:t>
            </a:r>
            <a:r>
              <a:rPr lang="zh-TW" altLang="zh-TW" sz="1200" kern="1200" dirty="0" smtClean="0">
                <a:solidFill>
                  <a:schemeClr val="tx1"/>
                </a:solidFill>
                <a:effectLst/>
                <a:latin typeface="+mn-lt"/>
                <a:ea typeface="+mn-ea"/>
                <a:cs typeface="+mn-cs"/>
              </a:rPr>
              <a:t>一開始看起來是個有點低於平均值的游擊手，但卻在防守區域外拿到相當多數目的出局數。今年他正由游擊手的位置被移到中外野手，但這可能是個錯誤的決定，因為他</a:t>
            </a:r>
          </a:p>
          <a:p>
            <a:r>
              <a:rPr lang="zh-TW" altLang="zh-TW" sz="1200" kern="1200" dirty="0" smtClean="0">
                <a:solidFill>
                  <a:schemeClr val="tx1"/>
                </a:solidFill>
                <a:effectLst/>
                <a:latin typeface="+mn-lt"/>
                <a:ea typeface="+mn-ea"/>
                <a:cs typeface="+mn-cs"/>
              </a:rPr>
              <a:t>實際上比平均水準的游擊手拿到超出相當多的出局數。</a:t>
            </a:r>
          </a:p>
          <a:p>
            <a:r>
              <a:rPr lang="en-US" altLang="zh-TW" sz="1200" kern="1200" dirty="0" smtClean="0">
                <a:solidFill>
                  <a:schemeClr val="tx1"/>
                </a:solidFill>
                <a:effectLst/>
                <a:latin typeface="+mn-lt"/>
                <a:ea typeface="+mn-ea"/>
                <a:cs typeface="+mn-cs"/>
              </a:rPr>
              <a:t>Derek Jeter</a:t>
            </a:r>
            <a:r>
              <a:rPr lang="zh-TW" altLang="zh-TW" sz="1200" kern="1200" dirty="0" smtClean="0">
                <a:solidFill>
                  <a:schemeClr val="tx1"/>
                </a:solidFill>
                <a:effectLst/>
                <a:latin typeface="+mn-lt"/>
                <a:ea typeface="+mn-ea"/>
                <a:cs typeface="+mn-cs"/>
              </a:rPr>
              <a:t>最初看是個稍微低於平均水準的游擊手，但是實際上是更糟。</a:t>
            </a:r>
          </a:p>
          <a:p>
            <a:r>
              <a:rPr lang="en-US" altLang="zh-TW" sz="1200" kern="1200" dirty="0" smtClean="0">
                <a:solidFill>
                  <a:schemeClr val="tx1"/>
                </a:solidFill>
                <a:effectLst/>
                <a:latin typeface="+mn-lt"/>
                <a:ea typeface="+mn-ea"/>
                <a:cs typeface="+mn-cs"/>
              </a:rPr>
              <a:t>Jeter</a:t>
            </a:r>
            <a:r>
              <a:rPr lang="zh-TW" altLang="zh-TW" sz="1200" kern="1200" dirty="0" smtClean="0">
                <a:solidFill>
                  <a:schemeClr val="tx1"/>
                </a:solidFill>
                <a:effectLst/>
                <a:latin typeface="+mn-lt"/>
                <a:ea typeface="+mn-ea"/>
                <a:cs typeface="+mn-cs"/>
              </a:rPr>
              <a:t>的防守範圍相當有限。</a:t>
            </a:r>
          </a:p>
          <a:p>
            <a:r>
              <a:rPr lang="zh-TW" altLang="zh-TW" sz="1200" kern="1200" dirty="0" smtClean="0">
                <a:solidFill>
                  <a:schemeClr val="tx1"/>
                </a:solidFill>
                <a:effectLst/>
                <a:latin typeface="+mn-lt"/>
                <a:ea typeface="+mn-ea"/>
                <a:cs typeface="+mn-cs"/>
              </a:rPr>
              <a:t>只有</a:t>
            </a:r>
            <a:r>
              <a:rPr lang="en-US" altLang="zh-TW" sz="1200" kern="1200" dirty="0" smtClean="0">
                <a:solidFill>
                  <a:schemeClr val="tx1"/>
                </a:solidFill>
                <a:effectLst/>
                <a:latin typeface="+mn-lt"/>
                <a:ea typeface="+mn-ea"/>
                <a:cs typeface="+mn-cs"/>
              </a:rPr>
              <a:t>Bartlett</a:t>
            </a:r>
            <a:r>
              <a:rPr lang="zh-TW" altLang="zh-TW" sz="1200" kern="1200" dirty="0" smtClean="0">
                <a:solidFill>
                  <a:schemeClr val="tx1"/>
                </a:solidFill>
                <a:effectLst/>
                <a:latin typeface="+mn-lt"/>
                <a:ea typeface="+mn-ea"/>
                <a:cs typeface="+mn-cs"/>
              </a:rPr>
              <a:t>比他在防守區域外拿到更少的出局數，但是</a:t>
            </a:r>
            <a:r>
              <a:rPr lang="en-US" altLang="zh-TW" sz="1200" kern="1200" dirty="0" smtClean="0">
                <a:solidFill>
                  <a:schemeClr val="tx1"/>
                </a:solidFill>
                <a:effectLst/>
                <a:latin typeface="+mn-lt"/>
                <a:ea typeface="+mn-ea"/>
                <a:cs typeface="+mn-cs"/>
              </a:rPr>
              <a:t>Jeter</a:t>
            </a:r>
            <a:r>
              <a:rPr lang="zh-TW" altLang="zh-TW" sz="1200" kern="1200" dirty="0" smtClean="0">
                <a:solidFill>
                  <a:schemeClr val="tx1"/>
                </a:solidFill>
                <a:effectLst/>
                <a:latin typeface="+mn-lt"/>
                <a:ea typeface="+mn-ea"/>
                <a:cs typeface="+mn-cs"/>
              </a:rPr>
              <a:t>防守的局數比</a:t>
            </a:r>
            <a:r>
              <a:rPr lang="en-US" altLang="zh-TW" sz="1200" kern="1200" dirty="0" smtClean="0">
                <a:solidFill>
                  <a:schemeClr val="tx1"/>
                </a:solidFill>
                <a:effectLst/>
                <a:latin typeface="+mn-lt"/>
                <a:ea typeface="+mn-ea"/>
                <a:cs typeface="+mn-cs"/>
              </a:rPr>
              <a:t>Bartlett</a:t>
            </a:r>
            <a:r>
              <a:rPr lang="zh-TW" altLang="zh-TW" sz="1200" kern="1200" dirty="0" smtClean="0">
                <a:solidFill>
                  <a:schemeClr val="tx1"/>
                </a:solidFill>
                <a:effectLst/>
                <a:latin typeface="+mn-lt"/>
                <a:ea typeface="+mn-ea"/>
                <a:cs typeface="+mn-cs"/>
              </a:rPr>
              <a:t>多出</a:t>
            </a:r>
            <a:r>
              <a:rPr lang="en-US" altLang="zh-TW" sz="1200" kern="1200" dirty="0" smtClean="0">
                <a:solidFill>
                  <a:schemeClr val="tx1"/>
                </a:solidFill>
                <a:effectLst/>
                <a:latin typeface="+mn-lt"/>
                <a:ea typeface="+mn-ea"/>
                <a:cs typeface="+mn-cs"/>
              </a:rPr>
              <a:t>50%(</a:t>
            </a:r>
            <a:r>
              <a:rPr lang="zh-TW" altLang="zh-TW" sz="1200" kern="1200" dirty="0" smtClean="0">
                <a:solidFill>
                  <a:schemeClr val="tx1"/>
                </a:solidFill>
                <a:effectLst/>
                <a:latin typeface="+mn-lt"/>
                <a:ea typeface="+mn-ea"/>
                <a:cs typeface="+mn-cs"/>
              </a:rPr>
              <a:t>換言之</a:t>
            </a:r>
            <a:r>
              <a:rPr lang="en-US" altLang="zh-TW" sz="1200" kern="1200" dirty="0" smtClean="0">
                <a:solidFill>
                  <a:schemeClr val="tx1"/>
                </a:solidFill>
                <a:effectLst/>
                <a:latin typeface="+mn-lt"/>
                <a:ea typeface="+mn-ea"/>
                <a:cs typeface="+mn-cs"/>
              </a:rPr>
              <a:t>Bartlett</a:t>
            </a:r>
            <a:r>
              <a:rPr lang="zh-TW" altLang="zh-TW" sz="1200" kern="1200" dirty="0" smtClean="0">
                <a:solidFill>
                  <a:schemeClr val="tx1"/>
                </a:solidFill>
                <a:effectLst/>
                <a:latin typeface="+mn-lt"/>
                <a:ea typeface="+mn-ea"/>
                <a:cs typeface="+mn-cs"/>
              </a:rPr>
              <a:t>是小樣本，</a:t>
            </a:r>
            <a:r>
              <a:rPr lang="en-US" altLang="zh-TW" sz="1200" kern="1200" dirty="0" smtClean="0">
                <a:solidFill>
                  <a:schemeClr val="tx1"/>
                </a:solidFill>
                <a:effectLst/>
                <a:latin typeface="+mn-lt"/>
                <a:ea typeface="+mn-ea"/>
                <a:cs typeface="+mn-cs"/>
              </a:rPr>
              <a:t>Jeter</a:t>
            </a:r>
            <a:r>
              <a:rPr lang="zh-TW" altLang="zh-TW" sz="1200" kern="1200" dirty="0" smtClean="0">
                <a:solidFill>
                  <a:schemeClr val="tx1"/>
                </a:solidFill>
                <a:effectLst/>
                <a:latin typeface="+mn-lt"/>
                <a:ea typeface="+mn-ea"/>
                <a:cs typeface="+mn-cs"/>
              </a:rPr>
              <a:t>的值更準確</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a:t>
            </a:r>
          </a:p>
          <a:p>
            <a:r>
              <a:rPr lang="en-US" altLang="zh-TW" sz="1200" kern="1200" dirty="0" smtClean="0">
                <a:solidFill>
                  <a:schemeClr val="tx1"/>
                </a:solidFill>
                <a:effectLst/>
                <a:latin typeface="+mn-lt"/>
                <a:ea typeface="+mn-ea"/>
                <a:cs typeface="+mn-cs"/>
              </a:rPr>
              <a:t>Hanley Ramirez</a:t>
            </a:r>
            <a:r>
              <a:rPr lang="zh-TW" altLang="zh-TW" sz="1200" kern="1200" dirty="0" smtClean="0">
                <a:solidFill>
                  <a:schemeClr val="tx1"/>
                </a:solidFill>
                <a:effectLst/>
                <a:latin typeface="+mn-lt"/>
                <a:ea typeface="+mn-ea"/>
                <a:cs typeface="+mn-cs"/>
              </a:rPr>
              <a:t>最初看來也低於平均值，和</a:t>
            </a:r>
            <a:r>
              <a:rPr lang="en-US" altLang="zh-TW" sz="1200" kern="1200" dirty="0" smtClean="0">
                <a:solidFill>
                  <a:schemeClr val="tx1"/>
                </a:solidFill>
                <a:effectLst/>
                <a:latin typeface="+mn-lt"/>
                <a:ea typeface="+mn-ea"/>
                <a:cs typeface="+mn-cs"/>
              </a:rPr>
              <a:t>Jeter</a:t>
            </a:r>
            <a:r>
              <a:rPr lang="zh-TW" altLang="zh-TW" sz="1200" kern="1200" dirty="0" smtClean="0">
                <a:solidFill>
                  <a:schemeClr val="tx1"/>
                </a:solidFill>
                <a:effectLst/>
                <a:latin typeface="+mn-lt"/>
                <a:ea typeface="+mn-ea"/>
                <a:cs typeface="+mn-cs"/>
              </a:rPr>
              <a:t>差不多，但是他在防守區域外拿到很多的出局數。他實際上是平均水準或有一些高出平均水準的游擊手。</a:t>
            </a:r>
          </a:p>
          <a:p>
            <a:r>
              <a:rPr lang="en-US" altLang="zh-TW" sz="1200" kern="1200" dirty="0" smtClean="0">
                <a:solidFill>
                  <a:schemeClr val="tx1"/>
                </a:solidFill>
                <a:effectLst/>
                <a:latin typeface="+mn-lt"/>
                <a:ea typeface="+mn-ea"/>
                <a:cs typeface="+mn-cs"/>
              </a:rPr>
              <a:t>Adam Everett</a:t>
            </a:r>
            <a:r>
              <a:rPr lang="zh-TW" altLang="zh-TW" sz="1200" kern="1200" dirty="0" smtClean="0">
                <a:solidFill>
                  <a:schemeClr val="tx1"/>
                </a:solidFill>
                <a:effectLst/>
                <a:latin typeface="+mn-lt"/>
                <a:ea typeface="+mn-ea"/>
                <a:cs typeface="+mn-cs"/>
              </a:rPr>
              <a:t>已經排名高於所有的游擊手，但注意的是他不僅防守區域內相當可靠，防守範圍也相當的大。他可以說是自</a:t>
            </a:r>
            <a:r>
              <a:rPr lang="en-US" altLang="zh-TW" sz="1200" kern="1200" dirty="0" smtClean="0">
                <a:solidFill>
                  <a:schemeClr val="tx1"/>
                </a:solidFill>
                <a:effectLst/>
                <a:latin typeface="+mn-lt"/>
                <a:ea typeface="+mn-ea"/>
                <a:cs typeface="+mn-cs"/>
              </a:rPr>
              <a:t>Ozzie Smith</a:t>
            </a:r>
            <a:r>
              <a:rPr lang="zh-TW" altLang="zh-TW" sz="1200" kern="1200" dirty="0" smtClean="0">
                <a:solidFill>
                  <a:schemeClr val="tx1"/>
                </a:solidFill>
                <a:effectLst/>
                <a:latin typeface="+mn-lt"/>
                <a:ea typeface="+mn-ea"/>
                <a:cs typeface="+mn-cs"/>
              </a:rPr>
              <a:t>之後最好的游擊手。</a:t>
            </a:r>
          </a:p>
          <a:p>
            <a:endParaRPr lang="zh-TW" altLang="en-US" dirty="0"/>
          </a:p>
        </p:txBody>
      </p:sp>
      <p:sp>
        <p:nvSpPr>
          <p:cNvPr id="4" name="投影片編號版面配置區 3"/>
          <p:cNvSpPr>
            <a:spLocks noGrp="1"/>
          </p:cNvSpPr>
          <p:nvPr>
            <p:ph type="sldNum" sz="quarter" idx="10"/>
          </p:nvPr>
        </p:nvSpPr>
        <p:spPr/>
        <p:txBody>
          <a:bodyPr/>
          <a:lstStyle/>
          <a:p>
            <a:fld id="{D7FBFBA6-08E2-4477-A113-F5880F7783DB}" type="slidenum">
              <a:rPr lang="zh-TW" altLang="en-US" smtClean="0"/>
              <a:t>4</a:t>
            </a:fld>
            <a:endParaRPr lang="zh-TW" altLang="en-US"/>
          </a:p>
        </p:txBody>
      </p:sp>
    </p:spTree>
    <p:extLst>
      <p:ext uri="{BB962C8B-B14F-4D97-AF65-F5344CB8AC3E}">
        <p14:creationId xmlns:p14="http://schemas.microsoft.com/office/powerpoint/2010/main" val="1986030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25B35E3B-3662-435F-B957-27541C33917C}" type="datetimeFigureOut">
              <a:rPr lang="zh-TW" altLang="en-US" smtClean="0"/>
              <a:t>2016/3/22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4D2451D-F4AF-4DB5-860E-C68D5239CAE4}" type="slidenum">
              <a:rPr lang="zh-TW" altLang="en-US" smtClean="0"/>
              <a:t>‹#›</a:t>
            </a:fld>
            <a:endParaRPr lang="zh-TW" altLang="en-US"/>
          </a:p>
        </p:txBody>
      </p:sp>
    </p:spTree>
    <p:extLst>
      <p:ext uri="{BB962C8B-B14F-4D97-AF65-F5344CB8AC3E}">
        <p14:creationId xmlns:p14="http://schemas.microsoft.com/office/powerpoint/2010/main" val="3093059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5B35E3B-3662-435F-B957-27541C33917C}" type="datetimeFigureOut">
              <a:rPr lang="zh-TW" altLang="en-US" smtClean="0"/>
              <a:t>2016/3/22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4D2451D-F4AF-4DB5-860E-C68D5239CAE4}" type="slidenum">
              <a:rPr lang="zh-TW" altLang="en-US" smtClean="0"/>
              <a:t>‹#›</a:t>
            </a:fld>
            <a:endParaRPr lang="zh-TW" altLang="en-US"/>
          </a:p>
        </p:txBody>
      </p:sp>
    </p:spTree>
    <p:extLst>
      <p:ext uri="{BB962C8B-B14F-4D97-AF65-F5344CB8AC3E}">
        <p14:creationId xmlns:p14="http://schemas.microsoft.com/office/powerpoint/2010/main" val="2991812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5B35E3B-3662-435F-B957-27541C33917C}" type="datetimeFigureOut">
              <a:rPr lang="zh-TW" altLang="en-US" smtClean="0"/>
              <a:t>2016/3/22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4D2451D-F4AF-4DB5-860E-C68D5239CAE4}" type="slidenum">
              <a:rPr lang="zh-TW" altLang="en-US" smtClean="0"/>
              <a:t>‹#›</a:t>
            </a:fld>
            <a:endParaRPr lang="zh-TW" altLang="en-US"/>
          </a:p>
        </p:txBody>
      </p:sp>
    </p:spTree>
    <p:extLst>
      <p:ext uri="{BB962C8B-B14F-4D97-AF65-F5344CB8AC3E}">
        <p14:creationId xmlns:p14="http://schemas.microsoft.com/office/powerpoint/2010/main" val="2592080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5B35E3B-3662-435F-B957-27541C33917C}" type="datetimeFigureOut">
              <a:rPr lang="zh-TW" altLang="en-US" smtClean="0"/>
              <a:t>2016/3/22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4D2451D-F4AF-4DB5-860E-C68D5239CAE4}" type="slidenum">
              <a:rPr lang="zh-TW" altLang="en-US" smtClean="0"/>
              <a:t>‹#›</a:t>
            </a:fld>
            <a:endParaRPr lang="zh-TW" altLang="en-US"/>
          </a:p>
        </p:txBody>
      </p:sp>
    </p:spTree>
    <p:extLst>
      <p:ext uri="{BB962C8B-B14F-4D97-AF65-F5344CB8AC3E}">
        <p14:creationId xmlns:p14="http://schemas.microsoft.com/office/powerpoint/2010/main" val="1017905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25B35E3B-3662-435F-B957-27541C33917C}" type="datetimeFigureOut">
              <a:rPr lang="zh-TW" altLang="en-US" smtClean="0"/>
              <a:t>2016/3/22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4D2451D-F4AF-4DB5-860E-C68D5239CAE4}" type="slidenum">
              <a:rPr lang="zh-TW" altLang="en-US" smtClean="0"/>
              <a:t>‹#›</a:t>
            </a:fld>
            <a:endParaRPr lang="zh-TW" altLang="en-US"/>
          </a:p>
        </p:txBody>
      </p:sp>
    </p:spTree>
    <p:extLst>
      <p:ext uri="{BB962C8B-B14F-4D97-AF65-F5344CB8AC3E}">
        <p14:creationId xmlns:p14="http://schemas.microsoft.com/office/powerpoint/2010/main" val="2523298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25B35E3B-3662-435F-B957-27541C33917C}" type="datetimeFigureOut">
              <a:rPr lang="zh-TW" altLang="en-US" smtClean="0"/>
              <a:t>2016/3/22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4D2451D-F4AF-4DB5-860E-C68D5239CAE4}" type="slidenum">
              <a:rPr lang="zh-TW" altLang="en-US" smtClean="0"/>
              <a:t>‹#›</a:t>
            </a:fld>
            <a:endParaRPr lang="zh-TW" altLang="en-US"/>
          </a:p>
        </p:txBody>
      </p:sp>
    </p:spTree>
    <p:extLst>
      <p:ext uri="{BB962C8B-B14F-4D97-AF65-F5344CB8AC3E}">
        <p14:creationId xmlns:p14="http://schemas.microsoft.com/office/powerpoint/2010/main" val="3060079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25B35E3B-3662-435F-B957-27541C33917C}" type="datetimeFigureOut">
              <a:rPr lang="zh-TW" altLang="en-US" smtClean="0"/>
              <a:t>2016/3/22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4D2451D-F4AF-4DB5-860E-C68D5239CAE4}" type="slidenum">
              <a:rPr lang="zh-TW" altLang="en-US" smtClean="0"/>
              <a:t>‹#›</a:t>
            </a:fld>
            <a:endParaRPr lang="zh-TW" altLang="en-US"/>
          </a:p>
        </p:txBody>
      </p:sp>
    </p:spTree>
    <p:extLst>
      <p:ext uri="{BB962C8B-B14F-4D97-AF65-F5344CB8AC3E}">
        <p14:creationId xmlns:p14="http://schemas.microsoft.com/office/powerpoint/2010/main" val="1607616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25B35E3B-3662-435F-B957-27541C33917C}" type="datetimeFigureOut">
              <a:rPr lang="zh-TW" altLang="en-US" smtClean="0"/>
              <a:t>2016/3/22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4D2451D-F4AF-4DB5-860E-C68D5239CAE4}" type="slidenum">
              <a:rPr lang="zh-TW" altLang="en-US" smtClean="0"/>
              <a:t>‹#›</a:t>
            </a:fld>
            <a:endParaRPr lang="zh-TW" altLang="en-US"/>
          </a:p>
        </p:txBody>
      </p:sp>
    </p:spTree>
    <p:extLst>
      <p:ext uri="{BB962C8B-B14F-4D97-AF65-F5344CB8AC3E}">
        <p14:creationId xmlns:p14="http://schemas.microsoft.com/office/powerpoint/2010/main" val="3150074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25B35E3B-3662-435F-B957-27541C33917C}" type="datetimeFigureOut">
              <a:rPr lang="zh-TW" altLang="en-US" smtClean="0"/>
              <a:t>2016/3/22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4D2451D-F4AF-4DB5-860E-C68D5239CAE4}" type="slidenum">
              <a:rPr lang="zh-TW" altLang="en-US" smtClean="0"/>
              <a:t>‹#›</a:t>
            </a:fld>
            <a:endParaRPr lang="zh-TW" altLang="en-US"/>
          </a:p>
        </p:txBody>
      </p:sp>
    </p:spTree>
    <p:extLst>
      <p:ext uri="{BB962C8B-B14F-4D97-AF65-F5344CB8AC3E}">
        <p14:creationId xmlns:p14="http://schemas.microsoft.com/office/powerpoint/2010/main" val="2312775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25B35E3B-3662-435F-B957-27541C33917C}" type="datetimeFigureOut">
              <a:rPr lang="zh-TW" altLang="en-US" smtClean="0"/>
              <a:t>2016/3/22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4D2451D-F4AF-4DB5-860E-C68D5239CAE4}" type="slidenum">
              <a:rPr lang="zh-TW" altLang="en-US" smtClean="0"/>
              <a:t>‹#›</a:t>
            </a:fld>
            <a:endParaRPr lang="zh-TW" altLang="en-US"/>
          </a:p>
        </p:txBody>
      </p:sp>
    </p:spTree>
    <p:extLst>
      <p:ext uri="{BB962C8B-B14F-4D97-AF65-F5344CB8AC3E}">
        <p14:creationId xmlns:p14="http://schemas.microsoft.com/office/powerpoint/2010/main" val="360602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25B35E3B-3662-435F-B957-27541C33917C}" type="datetimeFigureOut">
              <a:rPr lang="zh-TW" altLang="en-US" smtClean="0"/>
              <a:t>2016/3/22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4D2451D-F4AF-4DB5-860E-C68D5239CAE4}" type="slidenum">
              <a:rPr lang="zh-TW" altLang="en-US" smtClean="0"/>
              <a:t>‹#›</a:t>
            </a:fld>
            <a:endParaRPr lang="zh-TW" altLang="en-US"/>
          </a:p>
        </p:txBody>
      </p:sp>
    </p:spTree>
    <p:extLst>
      <p:ext uri="{BB962C8B-B14F-4D97-AF65-F5344CB8AC3E}">
        <p14:creationId xmlns:p14="http://schemas.microsoft.com/office/powerpoint/2010/main" val="2102549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35E3B-3662-435F-B957-27541C33917C}" type="datetimeFigureOut">
              <a:rPr lang="zh-TW" altLang="en-US" smtClean="0"/>
              <a:t>2016/3/22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D2451D-F4AF-4DB5-860E-C68D5239CAE4}" type="slidenum">
              <a:rPr lang="zh-TW" altLang="en-US" smtClean="0"/>
              <a:t>‹#›</a:t>
            </a:fld>
            <a:endParaRPr lang="zh-TW" altLang="en-US"/>
          </a:p>
        </p:txBody>
      </p:sp>
    </p:spTree>
    <p:extLst>
      <p:ext uri="{BB962C8B-B14F-4D97-AF65-F5344CB8AC3E}">
        <p14:creationId xmlns:p14="http://schemas.microsoft.com/office/powerpoint/2010/main" val="4138433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679622" y="630195"/>
            <a:ext cx="10799805" cy="5355312"/>
          </a:xfrm>
          <a:prstGeom prst="rect">
            <a:avLst/>
          </a:prstGeom>
          <a:noFill/>
        </p:spPr>
        <p:txBody>
          <a:bodyPr wrap="square" rtlCol="0">
            <a:spAutoFit/>
          </a:bodyPr>
          <a:lstStyle/>
          <a:p>
            <a:r>
              <a:rPr lang="en-US" altLang="zh-TW" dirty="0"/>
              <a:t>Range </a:t>
            </a:r>
            <a:r>
              <a:rPr lang="en-US" altLang="zh-TW" dirty="0" smtClean="0"/>
              <a:t>Factor</a:t>
            </a:r>
          </a:p>
          <a:p>
            <a:endParaRPr lang="en-US" altLang="zh-TW" dirty="0" smtClean="0"/>
          </a:p>
          <a:p>
            <a:r>
              <a:rPr lang="en-US" altLang="zh-TW" b="1" dirty="0"/>
              <a:t>RF = (</a:t>
            </a:r>
            <a:r>
              <a:rPr lang="zh-TW" altLang="zh-TW" b="1" dirty="0">
                <a:solidFill>
                  <a:srgbClr val="C00000"/>
                </a:solidFill>
              </a:rPr>
              <a:t>刺殺</a:t>
            </a:r>
            <a:r>
              <a:rPr lang="en-US" altLang="zh-TW" b="1" dirty="0"/>
              <a:t> + </a:t>
            </a:r>
            <a:r>
              <a:rPr lang="zh-TW" altLang="zh-TW" b="1" dirty="0">
                <a:solidFill>
                  <a:srgbClr val="C00000"/>
                </a:solidFill>
              </a:rPr>
              <a:t>助殺</a:t>
            </a:r>
            <a:r>
              <a:rPr lang="en-US" altLang="zh-TW" b="1" dirty="0"/>
              <a:t>) * 9 / </a:t>
            </a:r>
            <a:r>
              <a:rPr lang="zh-TW" altLang="zh-TW" b="1" dirty="0">
                <a:solidFill>
                  <a:srgbClr val="C00000"/>
                </a:solidFill>
              </a:rPr>
              <a:t>防守局數</a:t>
            </a:r>
            <a:r>
              <a:rPr lang="en-US" altLang="zh-TW" b="1" dirty="0" smtClean="0"/>
              <a:t>INN</a:t>
            </a:r>
          </a:p>
          <a:p>
            <a:endParaRPr lang="en-US" altLang="zh-TW" b="1" dirty="0"/>
          </a:p>
          <a:p>
            <a:r>
              <a:rPr lang="zh-TW" altLang="zh-TW" dirty="0" smtClean="0"/>
              <a:t>刺殺</a:t>
            </a:r>
            <a:endParaRPr lang="en-US" altLang="zh-TW" dirty="0" smtClean="0"/>
          </a:p>
          <a:p>
            <a:r>
              <a:rPr lang="zh-TW" altLang="zh-TW" dirty="0"/>
              <a:t>出局的方式之一。指在強迫進壘狀態下，野手將球傳至某個壘包守備員，跑壘員卻未進壘狀態，則跑壘員判定刺殺出局。</a:t>
            </a:r>
          </a:p>
          <a:p>
            <a:endParaRPr lang="en-US" altLang="zh-TW" b="1" dirty="0" smtClean="0"/>
          </a:p>
          <a:p>
            <a:r>
              <a:rPr lang="zh-TW" altLang="zh-TW" b="1" dirty="0" smtClean="0">
                <a:solidFill>
                  <a:srgbClr val="C00000"/>
                </a:solidFill>
              </a:rPr>
              <a:t>助</a:t>
            </a:r>
            <a:r>
              <a:rPr lang="zh-TW" altLang="zh-TW" b="1" dirty="0">
                <a:solidFill>
                  <a:srgbClr val="C00000"/>
                </a:solidFill>
              </a:rPr>
              <a:t>殺</a:t>
            </a:r>
            <a:endParaRPr lang="zh-TW" altLang="zh-TW" dirty="0">
              <a:solidFill>
                <a:srgbClr val="C00000"/>
              </a:solidFill>
            </a:endParaRPr>
          </a:p>
          <a:p>
            <a:r>
              <a:rPr lang="zh-TW" altLang="zh-TW" b="1" dirty="0"/>
              <a:t>野手的傳球、改變擊球的方向、改變擊球的力道因而完成刺殺動作時</a:t>
            </a:r>
            <a:r>
              <a:rPr lang="zh-TW" altLang="zh-TW" dirty="0"/>
              <a:t>，給野手一次助殺紀錄。</a:t>
            </a:r>
          </a:p>
          <a:p>
            <a:endParaRPr lang="en-US" altLang="zh-TW" dirty="0" smtClean="0"/>
          </a:p>
          <a:p>
            <a:r>
              <a:rPr lang="zh-TW" altLang="en-US" dirty="0" smtClean="0"/>
              <a:t>考慮因素</a:t>
            </a:r>
            <a:r>
              <a:rPr lang="en-US" altLang="zh-TW" dirty="0" smtClean="0"/>
              <a:t>:</a:t>
            </a:r>
            <a:r>
              <a:rPr lang="zh-TW" altLang="zh-TW" b="1" dirty="0"/>
              <a:t>代守</a:t>
            </a:r>
            <a:r>
              <a:rPr lang="zh-TW" altLang="zh-TW" b="1" dirty="0" smtClean="0"/>
              <a:t>要員</a:t>
            </a:r>
            <a:r>
              <a:rPr lang="zh-TW" altLang="en-US" b="1" dirty="0" smtClean="0"/>
              <a:t>、</a:t>
            </a:r>
            <a:r>
              <a:rPr lang="zh-TW" altLang="zh-TW" b="1" dirty="0"/>
              <a:t>防守機會</a:t>
            </a:r>
            <a:r>
              <a:rPr lang="zh-TW" altLang="zh-TW" b="1" dirty="0" smtClean="0"/>
              <a:t>不等</a:t>
            </a:r>
            <a:endParaRPr lang="en-US" altLang="zh-TW" b="1" dirty="0" smtClean="0"/>
          </a:p>
          <a:p>
            <a:endParaRPr lang="en-US" altLang="zh-TW" b="1" dirty="0"/>
          </a:p>
          <a:p>
            <a:r>
              <a:rPr lang="en-US" altLang="zh-TW" b="1" dirty="0" smtClean="0"/>
              <a:t>Ex:</a:t>
            </a:r>
          </a:p>
          <a:p>
            <a:r>
              <a:rPr lang="en-US" altLang="zh-TW" b="1" dirty="0" smtClean="0"/>
              <a:t>(</a:t>
            </a:r>
            <a:r>
              <a:rPr lang="zh-TW" altLang="en-US" b="1" dirty="0" smtClean="0"/>
              <a:t>方向、助殺不明</a:t>
            </a:r>
            <a:r>
              <a:rPr lang="en-US" altLang="zh-TW" b="1" dirty="0" smtClean="0"/>
              <a:t>)</a:t>
            </a:r>
          </a:p>
          <a:p>
            <a:r>
              <a:rPr lang="en-US" altLang="zh-TW" b="1" dirty="0" smtClean="0"/>
              <a:t>2</a:t>
            </a:r>
            <a:r>
              <a:rPr lang="zh-TW" altLang="en-US" b="1" dirty="0" smtClean="0"/>
              <a:t>下</a:t>
            </a:r>
            <a:endParaRPr lang="en-US" altLang="zh-TW" b="1" dirty="0" smtClean="0"/>
          </a:p>
          <a:p>
            <a:pPr marL="342900" indent="-342900">
              <a:buAutoNum type="arabicPeriod"/>
            </a:pPr>
            <a:r>
              <a:rPr lang="zh-TW" altLang="en-US" b="1" dirty="0" smtClean="0"/>
              <a:t>第四棒</a:t>
            </a:r>
            <a:r>
              <a:rPr lang="en-US" altLang="zh-TW" b="1" dirty="0" smtClean="0"/>
              <a:t>1B</a:t>
            </a:r>
            <a:r>
              <a:rPr lang="zh-TW" altLang="en-US" b="1" dirty="0" smtClean="0"/>
              <a:t>，高國慶：四壞球保送</a:t>
            </a:r>
            <a:endParaRPr lang="en-US" altLang="zh-TW" b="1" dirty="0" smtClean="0"/>
          </a:p>
          <a:p>
            <a:pPr marL="342900" indent="-342900">
              <a:buAutoNum type="arabicPeriod"/>
            </a:pPr>
            <a:r>
              <a:rPr lang="en-US" altLang="zh-TW" b="1" dirty="0" smtClean="0"/>
              <a:t>2. </a:t>
            </a:r>
            <a:r>
              <a:rPr lang="zh-TW" altLang="en-US" b="1" dirty="0" smtClean="0"/>
              <a:t>第五棒</a:t>
            </a:r>
            <a:r>
              <a:rPr lang="en-US" altLang="zh-TW" b="1" dirty="0" smtClean="0"/>
              <a:t>SS</a:t>
            </a:r>
            <a:r>
              <a:rPr lang="zh-TW" altLang="en-US" b="1" dirty="0" smtClean="0"/>
              <a:t>，陳鏞基：擊出飛球遭到中外野手接殺，一出局</a:t>
            </a:r>
            <a:endParaRPr lang="en-US" altLang="zh-TW" b="1" dirty="0" smtClean="0"/>
          </a:p>
          <a:p>
            <a:pPr marL="342900" indent="-342900">
              <a:buAutoNum type="arabicPeriod"/>
            </a:pPr>
            <a:r>
              <a:rPr lang="en-US" altLang="zh-TW" b="1" dirty="0" smtClean="0"/>
              <a:t>3. </a:t>
            </a:r>
            <a:r>
              <a:rPr lang="zh-TW" altLang="en-US" b="1" dirty="0" smtClean="0"/>
              <a:t>第六棒</a:t>
            </a:r>
            <a:r>
              <a:rPr lang="en-US" altLang="zh-TW" b="1" dirty="0" smtClean="0"/>
              <a:t>CF</a:t>
            </a:r>
            <a:r>
              <a:rPr lang="zh-TW" altLang="en-US" b="1" dirty="0" smtClean="0"/>
              <a:t>，方昶詠：</a:t>
            </a:r>
            <a:r>
              <a:rPr lang="zh-TW" altLang="en-US" b="1" dirty="0" smtClean="0">
                <a:solidFill>
                  <a:srgbClr val="C00000"/>
                </a:solidFill>
              </a:rPr>
              <a:t>擊出雙殺打</a:t>
            </a:r>
            <a:r>
              <a:rPr lang="zh-TW" altLang="en-US" b="1" dirty="0" smtClean="0"/>
              <a:t>，三出局 </a:t>
            </a:r>
            <a:r>
              <a:rPr lang="en-US" altLang="zh-TW" b="1" dirty="0" err="1" smtClean="0"/>
              <a:t>Lamigo</a:t>
            </a:r>
            <a:r>
              <a:rPr lang="en-US" altLang="zh-TW" b="1" dirty="0" smtClean="0"/>
              <a:t> </a:t>
            </a:r>
            <a:r>
              <a:rPr lang="zh-TW" altLang="en-US" b="1" dirty="0" smtClean="0"/>
              <a:t>桃猿</a:t>
            </a:r>
            <a:r>
              <a:rPr lang="en-US" altLang="zh-TW" b="1" dirty="0" smtClean="0"/>
              <a:t>(2)</a:t>
            </a:r>
            <a:r>
              <a:rPr lang="zh-TW" altLang="en-US" b="1" dirty="0" smtClean="0"/>
              <a:t>：</a:t>
            </a:r>
            <a:r>
              <a:rPr lang="en-US" altLang="zh-TW" b="1" dirty="0" smtClean="0"/>
              <a:t>(0)</a:t>
            </a:r>
            <a:r>
              <a:rPr lang="zh-TW" altLang="en-US" b="1" dirty="0" smtClean="0"/>
              <a:t>統一</a:t>
            </a:r>
            <a:r>
              <a:rPr lang="en-US" altLang="zh-TW" b="1" dirty="0" smtClean="0"/>
              <a:t>-7ELEVEn</a:t>
            </a:r>
            <a:r>
              <a:rPr lang="zh-TW" altLang="en-US" b="1" dirty="0" smtClean="0"/>
              <a:t>獅</a:t>
            </a:r>
            <a:endParaRPr lang="en-US" altLang="zh-TW" b="1" dirty="0"/>
          </a:p>
        </p:txBody>
      </p:sp>
    </p:spTree>
    <p:extLst>
      <p:ext uri="{BB962C8B-B14F-4D97-AF65-F5344CB8AC3E}">
        <p14:creationId xmlns:p14="http://schemas.microsoft.com/office/powerpoint/2010/main" val="1935130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494271" y="432486"/>
            <a:ext cx="11170508" cy="3693319"/>
          </a:xfrm>
          <a:prstGeom prst="rect">
            <a:avLst/>
          </a:prstGeom>
          <a:noFill/>
        </p:spPr>
        <p:txBody>
          <a:bodyPr wrap="square" rtlCol="0">
            <a:spAutoFit/>
          </a:bodyPr>
          <a:lstStyle/>
          <a:p>
            <a:r>
              <a:rPr lang="zh-TW" altLang="en-US" dirty="0" smtClean="0"/>
              <a:t>另類</a:t>
            </a:r>
            <a:r>
              <a:rPr lang="en-US" altLang="zh-TW" dirty="0" smtClean="0"/>
              <a:t>:Zone Rating</a:t>
            </a:r>
          </a:p>
          <a:p>
            <a:endParaRPr lang="en-US" altLang="zh-TW" dirty="0" smtClean="0"/>
          </a:p>
          <a:p>
            <a:r>
              <a:rPr lang="zh-TW" altLang="en-US" dirty="0" smtClean="0"/>
              <a:t>需求</a:t>
            </a:r>
            <a:r>
              <a:rPr lang="en-US" altLang="zh-TW" dirty="0" smtClean="0"/>
              <a:t>:</a:t>
            </a:r>
            <a:r>
              <a:rPr lang="zh-TW" altLang="zh-TW" dirty="0" smtClean="0">
                <a:solidFill>
                  <a:srgbClr val="C00000"/>
                </a:solidFill>
              </a:rPr>
              <a:t>野手完成多少出局數</a:t>
            </a:r>
            <a:r>
              <a:rPr lang="zh-TW" altLang="en-US" dirty="0" smtClean="0"/>
              <a:t>、</a:t>
            </a:r>
            <a:r>
              <a:rPr lang="zh-TW" altLang="zh-TW" dirty="0" smtClean="0">
                <a:solidFill>
                  <a:srgbClr val="C00000"/>
                </a:solidFill>
              </a:rPr>
              <a:t>有多少球打進他的防守區域</a:t>
            </a:r>
            <a:r>
              <a:rPr lang="zh-TW" altLang="en-US" dirty="0" smtClean="0"/>
              <a:t>。</a:t>
            </a:r>
            <a:endParaRPr lang="en-US" altLang="zh-TW" dirty="0" smtClean="0"/>
          </a:p>
          <a:p>
            <a:endParaRPr lang="en-US" altLang="zh-TW" dirty="0" smtClean="0"/>
          </a:p>
          <a:p>
            <a:r>
              <a:rPr lang="zh-TW" altLang="zh-TW" dirty="0" smtClean="0"/>
              <a:t>將</a:t>
            </a:r>
            <a:r>
              <a:rPr lang="zh-TW" altLang="zh-TW" dirty="0">
                <a:solidFill>
                  <a:srgbClr val="C00000"/>
                </a:solidFill>
              </a:rPr>
              <a:t>第一個數</a:t>
            </a:r>
            <a:r>
              <a:rPr lang="zh-TW" altLang="zh-TW" dirty="0"/>
              <a:t>除以</a:t>
            </a:r>
            <a:r>
              <a:rPr lang="zh-TW" altLang="zh-TW" dirty="0">
                <a:solidFill>
                  <a:srgbClr val="C00000"/>
                </a:solidFill>
              </a:rPr>
              <a:t>第二個數</a:t>
            </a:r>
            <a:r>
              <a:rPr lang="zh-TW" altLang="zh-TW" dirty="0"/>
              <a:t>，你就可得到防守區域評價的值。</a:t>
            </a:r>
          </a:p>
          <a:p>
            <a:r>
              <a:rPr lang="zh-TW" altLang="zh-TW" dirty="0"/>
              <a:t>你可以看看這個野手完成多少出局數與野手平均的出局數作比較，便可得到加或減的評價，這也可以很容易地轉換為得分數，用來幫助我們對一個防守球員作整體評價。</a:t>
            </a:r>
          </a:p>
          <a:p>
            <a:endParaRPr lang="en-US" altLang="zh-TW" dirty="0" smtClean="0"/>
          </a:p>
          <a:p>
            <a:r>
              <a:rPr lang="zh-TW" altLang="en-US" dirty="0" smtClean="0"/>
              <a:t>優點：</a:t>
            </a:r>
            <a:r>
              <a:rPr lang="zh-TW" altLang="zh-TW" dirty="0">
                <a:solidFill>
                  <a:srgbClr val="C00000"/>
                </a:solidFill>
              </a:rPr>
              <a:t>改進舊版防守區域評價的不足</a:t>
            </a:r>
            <a:r>
              <a:rPr lang="zh-TW" altLang="zh-TW" dirty="0" smtClean="0"/>
              <a:t>。</a:t>
            </a:r>
            <a:endParaRPr lang="en-US" altLang="zh-TW" dirty="0" smtClean="0"/>
          </a:p>
          <a:p>
            <a:r>
              <a:rPr lang="zh-TW" altLang="zh-TW" dirty="0" smtClean="0"/>
              <a:t>在</a:t>
            </a:r>
            <a:r>
              <a:rPr lang="zh-TW" altLang="zh-TW" dirty="0"/>
              <a:t>原始的防守評價值中，假如球被打出你的防守區域，但是你的防守範圍夠大還是拿到出局數</a:t>
            </a:r>
            <a:r>
              <a:rPr lang="en-US" altLang="zh-TW" dirty="0"/>
              <a:t>(</a:t>
            </a:r>
            <a:r>
              <a:rPr lang="zh-TW" altLang="zh-TW" dirty="0" smtClean="0"/>
              <a:t>接到球</a:t>
            </a:r>
            <a:r>
              <a:rPr lang="en-US" altLang="zh-TW" dirty="0"/>
              <a:t>)</a:t>
            </a:r>
            <a:r>
              <a:rPr lang="zh-TW" altLang="zh-TW" dirty="0"/>
              <a:t>，此球被同時加到你拿到的出局數和防守的機會中。這樣的結果低估了一個有傑出防守範圍</a:t>
            </a:r>
            <a:r>
              <a:rPr lang="zh-TW" altLang="zh-TW" dirty="0" smtClean="0"/>
              <a:t>選手</a:t>
            </a:r>
            <a:r>
              <a:rPr lang="zh-TW" altLang="zh-TW" dirty="0"/>
              <a:t>的價值。</a:t>
            </a:r>
          </a:p>
          <a:p>
            <a:endParaRPr lang="zh-TW" altLang="en-US" dirty="0" smtClean="0"/>
          </a:p>
          <a:p>
            <a:endParaRPr lang="zh-TW" altLang="en-US" dirty="0"/>
          </a:p>
        </p:txBody>
      </p:sp>
    </p:spTree>
    <p:extLst>
      <p:ext uri="{BB962C8B-B14F-4D97-AF65-F5344CB8AC3E}">
        <p14:creationId xmlns:p14="http://schemas.microsoft.com/office/powerpoint/2010/main" val="121296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p:nvPr/>
        </p:nvPicPr>
        <p:blipFill>
          <a:blip r:embed="rId3">
            <a:extLst>
              <a:ext uri="{28A0092B-C50C-407E-A947-70E740481C1C}">
                <a14:useLocalDpi xmlns:a14="http://schemas.microsoft.com/office/drawing/2010/main" val="0"/>
              </a:ext>
            </a:extLst>
          </a:blip>
          <a:srcRect/>
          <a:stretch>
            <a:fillRect/>
          </a:stretch>
        </p:blipFill>
        <p:spPr bwMode="auto">
          <a:xfrm>
            <a:off x="556054" y="586947"/>
            <a:ext cx="6505446" cy="5813854"/>
          </a:xfrm>
          <a:prstGeom prst="rect">
            <a:avLst/>
          </a:prstGeom>
          <a:noFill/>
          <a:ln>
            <a:noFill/>
          </a:ln>
        </p:spPr>
      </p:pic>
      <p:sp>
        <p:nvSpPr>
          <p:cNvPr id="3" name="文字方塊 2"/>
          <p:cNvSpPr txBox="1"/>
          <p:nvPr/>
        </p:nvSpPr>
        <p:spPr>
          <a:xfrm>
            <a:off x="7414054" y="586947"/>
            <a:ext cx="4312508" cy="5909310"/>
          </a:xfrm>
          <a:prstGeom prst="rect">
            <a:avLst/>
          </a:prstGeom>
          <a:noFill/>
        </p:spPr>
        <p:txBody>
          <a:bodyPr wrap="square" rtlCol="0">
            <a:spAutoFit/>
          </a:bodyPr>
          <a:lstStyle/>
          <a:p>
            <a:r>
              <a:rPr lang="en-US" altLang="zh-TW" dirty="0"/>
              <a:t>2006</a:t>
            </a:r>
            <a:r>
              <a:rPr lang="zh-TW" altLang="zh-TW" dirty="0"/>
              <a:t>的記錄</a:t>
            </a:r>
            <a:r>
              <a:rPr lang="zh-TW" altLang="zh-TW" dirty="0" smtClean="0"/>
              <a:t>：</a:t>
            </a:r>
            <a:endParaRPr lang="en-US" altLang="zh-TW" dirty="0" smtClean="0"/>
          </a:p>
          <a:p>
            <a:r>
              <a:rPr lang="zh-TW" altLang="zh-TW" dirty="0"/>
              <a:t>新的資料但用舊的防守區域評價的方法去計算</a:t>
            </a:r>
            <a:r>
              <a:rPr lang="zh-TW" altLang="zh-TW" dirty="0" smtClean="0"/>
              <a:t>：</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smtClean="0"/>
          </a:p>
          <a:p>
            <a:endParaRPr lang="en-US" altLang="zh-TW" dirty="0" smtClean="0"/>
          </a:p>
          <a:p>
            <a:endParaRPr lang="en-US" altLang="zh-TW" dirty="0"/>
          </a:p>
          <a:p>
            <a:r>
              <a:rPr lang="zh-TW" altLang="zh-TW" dirty="0" smtClean="0"/>
              <a:t>定義：</a:t>
            </a:r>
            <a:endParaRPr lang="en-US" altLang="zh-TW" dirty="0" smtClean="0"/>
          </a:p>
          <a:p>
            <a:endParaRPr lang="zh-TW" altLang="zh-TW" dirty="0"/>
          </a:p>
          <a:p>
            <a:r>
              <a:rPr lang="en-US" altLang="zh-TW" dirty="0"/>
              <a:t>BIZ:  </a:t>
            </a:r>
            <a:r>
              <a:rPr lang="zh-TW" altLang="zh-TW" dirty="0"/>
              <a:t>防守區域內的</a:t>
            </a:r>
            <a:r>
              <a:rPr lang="zh-TW" altLang="zh-TW" dirty="0" smtClean="0"/>
              <a:t>球</a:t>
            </a:r>
            <a:endParaRPr lang="en-US" altLang="zh-TW" dirty="0" smtClean="0"/>
          </a:p>
          <a:p>
            <a:endParaRPr lang="zh-TW" altLang="zh-TW" dirty="0"/>
          </a:p>
          <a:p>
            <a:r>
              <a:rPr lang="en-US" altLang="zh-TW" dirty="0"/>
              <a:t>Plays:</a:t>
            </a:r>
            <a:r>
              <a:rPr lang="zh-TW" altLang="zh-TW" dirty="0"/>
              <a:t>防守區域內拿到的出局</a:t>
            </a:r>
            <a:r>
              <a:rPr lang="zh-TW" altLang="zh-TW" dirty="0" smtClean="0"/>
              <a:t>數</a:t>
            </a:r>
            <a:endParaRPr lang="en-US" altLang="zh-TW" dirty="0" smtClean="0"/>
          </a:p>
          <a:p>
            <a:endParaRPr lang="zh-TW" altLang="zh-TW" dirty="0"/>
          </a:p>
          <a:p>
            <a:r>
              <a:rPr lang="en-US" altLang="zh-TW" dirty="0"/>
              <a:t>ZR:   </a:t>
            </a:r>
            <a:r>
              <a:rPr lang="zh-TW" altLang="zh-TW" dirty="0"/>
              <a:t>防守區域</a:t>
            </a:r>
            <a:r>
              <a:rPr lang="zh-TW" altLang="zh-TW" dirty="0" smtClean="0"/>
              <a:t>評價</a:t>
            </a:r>
            <a:endParaRPr lang="en-US" altLang="zh-TW" dirty="0" smtClean="0"/>
          </a:p>
          <a:p>
            <a:endParaRPr lang="zh-TW" altLang="zh-TW" dirty="0"/>
          </a:p>
          <a:p>
            <a:r>
              <a:rPr lang="en-US" altLang="zh-TW" dirty="0"/>
              <a:t>OOZ:  </a:t>
            </a:r>
            <a:r>
              <a:rPr lang="zh-TW" altLang="zh-TW" dirty="0"/>
              <a:t>防守區域外拿到的出局數</a:t>
            </a:r>
          </a:p>
        </p:txBody>
      </p:sp>
    </p:spTree>
    <p:extLst>
      <p:ext uri="{BB962C8B-B14F-4D97-AF65-F5344CB8AC3E}">
        <p14:creationId xmlns:p14="http://schemas.microsoft.com/office/powerpoint/2010/main" val="1481172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p:nvPr/>
        </p:nvPicPr>
        <p:blipFill>
          <a:blip r:embed="rId3">
            <a:extLst>
              <a:ext uri="{28A0092B-C50C-407E-A947-70E740481C1C}">
                <a14:useLocalDpi xmlns:a14="http://schemas.microsoft.com/office/drawing/2010/main" val="0"/>
              </a:ext>
            </a:extLst>
          </a:blip>
          <a:srcRect/>
          <a:stretch>
            <a:fillRect/>
          </a:stretch>
        </p:blipFill>
        <p:spPr bwMode="auto">
          <a:xfrm>
            <a:off x="521428" y="500062"/>
            <a:ext cx="5644594" cy="5233473"/>
          </a:xfrm>
          <a:prstGeom prst="rect">
            <a:avLst/>
          </a:prstGeom>
          <a:noFill/>
          <a:ln>
            <a:noFill/>
          </a:ln>
        </p:spPr>
      </p:pic>
      <p:sp>
        <p:nvSpPr>
          <p:cNvPr id="3" name="文字方塊 2"/>
          <p:cNvSpPr txBox="1"/>
          <p:nvPr/>
        </p:nvSpPr>
        <p:spPr>
          <a:xfrm>
            <a:off x="6722075" y="827902"/>
            <a:ext cx="4868563" cy="4801314"/>
          </a:xfrm>
          <a:prstGeom prst="rect">
            <a:avLst/>
          </a:prstGeom>
          <a:noFill/>
        </p:spPr>
        <p:txBody>
          <a:bodyPr wrap="square" rtlCol="0">
            <a:spAutoFit/>
          </a:bodyPr>
          <a:lstStyle/>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r>
              <a:rPr lang="zh-TW" altLang="zh-TW" dirty="0" smtClean="0"/>
              <a:t>將</a:t>
            </a:r>
            <a:r>
              <a:rPr lang="zh-TW" altLang="zh-TW" dirty="0"/>
              <a:t>防守區域外的出局數</a:t>
            </a:r>
            <a:r>
              <a:rPr lang="en-US" altLang="zh-TW" dirty="0"/>
              <a:t>(balls outside of zone)</a:t>
            </a:r>
            <a:r>
              <a:rPr lang="zh-TW" altLang="zh-TW" dirty="0"/>
              <a:t>分開</a:t>
            </a:r>
            <a:r>
              <a:rPr lang="zh-TW" altLang="zh-TW" dirty="0" smtClean="0"/>
              <a:t>計算，</a:t>
            </a:r>
            <a:endParaRPr lang="en-US" altLang="zh-TW" dirty="0" smtClean="0"/>
          </a:p>
          <a:p>
            <a:endParaRPr lang="en-US" altLang="zh-TW" dirty="0" smtClean="0"/>
          </a:p>
          <a:p>
            <a:r>
              <a:rPr lang="zh-TW" altLang="zh-TW" dirty="0" smtClean="0"/>
              <a:t>如此</a:t>
            </a:r>
            <a:r>
              <a:rPr lang="zh-TW" altLang="zh-TW" dirty="0"/>
              <a:t>我們可以對野手在他的防守區域內的判斷能力</a:t>
            </a:r>
            <a:r>
              <a:rPr lang="en-US" altLang="zh-TW" dirty="0"/>
              <a:t>(</a:t>
            </a:r>
            <a:r>
              <a:rPr lang="zh-TW" altLang="zh-TW" dirty="0"/>
              <a:t>可靠度</a:t>
            </a:r>
            <a:r>
              <a:rPr lang="en-US" altLang="zh-TW" dirty="0"/>
              <a:t>)</a:t>
            </a:r>
            <a:r>
              <a:rPr lang="zh-TW" altLang="zh-TW" dirty="0" smtClean="0"/>
              <a:t>，</a:t>
            </a:r>
            <a:endParaRPr lang="en-US" altLang="zh-TW" dirty="0" smtClean="0"/>
          </a:p>
          <a:p>
            <a:endParaRPr lang="en-US" altLang="zh-TW" dirty="0" smtClean="0"/>
          </a:p>
          <a:p>
            <a:r>
              <a:rPr lang="zh-TW" altLang="zh-TW" dirty="0" smtClean="0"/>
              <a:t>及</a:t>
            </a:r>
            <a:r>
              <a:rPr lang="zh-TW" altLang="zh-TW" dirty="0"/>
              <a:t>防守區域外的防守範圍</a:t>
            </a:r>
            <a:r>
              <a:rPr lang="zh-TW" altLang="zh-TW" dirty="0" smtClean="0"/>
              <a:t>，</a:t>
            </a:r>
            <a:endParaRPr lang="en-US" altLang="zh-TW" dirty="0" smtClean="0"/>
          </a:p>
          <a:p>
            <a:endParaRPr lang="en-US" altLang="zh-TW" dirty="0" smtClean="0"/>
          </a:p>
          <a:p>
            <a:r>
              <a:rPr lang="zh-TW" altLang="zh-TW" dirty="0" smtClean="0"/>
              <a:t>都</a:t>
            </a:r>
            <a:r>
              <a:rPr lang="zh-TW" altLang="zh-TW" dirty="0"/>
              <a:t>可以給予正確的獎勵。</a:t>
            </a:r>
          </a:p>
        </p:txBody>
      </p:sp>
    </p:spTree>
    <p:extLst>
      <p:ext uri="{BB962C8B-B14F-4D97-AF65-F5344CB8AC3E}">
        <p14:creationId xmlns:p14="http://schemas.microsoft.com/office/powerpoint/2010/main" val="339032739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1121</Words>
  <Application>Microsoft Office PowerPoint</Application>
  <PresentationFormat>寬螢幕</PresentationFormat>
  <Paragraphs>120</Paragraphs>
  <Slides>4</Slides>
  <Notes>3</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4</vt:i4>
      </vt:variant>
    </vt:vector>
  </HeadingPairs>
  <TitlesOfParts>
    <vt:vector size="9" baseType="lpstr">
      <vt:lpstr>新細明體</vt:lpstr>
      <vt:lpstr>Arial</vt:lpstr>
      <vt:lpstr>Calibri</vt:lpstr>
      <vt:lpstr>Calibri Light</vt:lpstr>
      <vt:lpstr>Office 佈景主題</vt:lpstr>
      <vt:lpstr>PowerPoint 簡報</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Student</dc:creator>
  <cp:lastModifiedBy>Student</cp:lastModifiedBy>
  <cp:revision>6</cp:revision>
  <dcterms:created xsi:type="dcterms:W3CDTF">2016-03-22T06:59:12Z</dcterms:created>
  <dcterms:modified xsi:type="dcterms:W3CDTF">2016-03-22T08:04:25Z</dcterms:modified>
</cp:coreProperties>
</file>