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ebp" ContentType="image/webp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8"/>
  </p:notesMasterIdLst>
  <p:sldIdLst>
    <p:sldId id="306" r:id="rId5"/>
    <p:sldId id="307" r:id="rId6"/>
    <p:sldId id="308" r:id="rId7"/>
    <p:sldId id="314" r:id="rId8"/>
    <p:sldId id="315" r:id="rId9"/>
    <p:sldId id="322" r:id="rId10"/>
    <p:sldId id="316" r:id="rId11"/>
    <p:sldId id="320" r:id="rId12"/>
    <p:sldId id="321" r:id="rId13"/>
    <p:sldId id="317" r:id="rId14"/>
    <p:sldId id="318" r:id="rId15"/>
    <p:sldId id="319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84967" autoAdjust="0"/>
  </p:normalViewPr>
  <p:slideViewPr>
    <p:cSldViewPr snapToGrid="0">
      <p:cViewPr varScale="1">
        <p:scale>
          <a:sx n="154" d="100"/>
          <a:sy n="154" d="100"/>
        </p:scale>
        <p:origin x="120" y="45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9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actuaryjobs.com/jobs/?Keywords=R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://cran.us.r-project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bdemeshev.github.io/installation/r/R_installation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u.coursera.org/lecture/znakomstvo-r-bazovaya-statistika/ustanovka-i-nastroika-r-i-rstudio-mfcyD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drr.io/snippets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l.wikipedia.org/wiki/R_(%CE%B3%CE%BB%CF%8E%CF%83%CF%83%CE%B1_%CF%80%CF%81%CE%BF%CE%B3%CF%81%CE%B1%CE%BC%CE%BC%CE%B1%CF%84%CE%B9%CF%83%CE%BC%CE%BF%CF%8D)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557" y="998806"/>
            <a:ext cx="5291107" cy="1660926"/>
          </a:xfrm>
        </p:spPr>
        <p:txBody>
          <a:bodyPr/>
          <a:lstStyle/>
          <a:p>
            <a:r>
              <a:rPr lang="ru-RU" sz="3600" b="0" spc="400" dirty="0"/>
              <a:t>Для</a:t>
            </a:r>
            <a:br>
              <a:rPr lang="en-US" sz="3600" b="0" spc="400" dirty="0"/>
            </a:br>
            <a:r>
              <a:rPr lang="ru-RU" spc="400" dirty="0"/>
              <a:t>актуариев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Владимир Шевченко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26B9D7-E054-46FD-94E9-6BC3E9EFB6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71" t="6287" r="21633" b="5622"/>
          <a:stretch/>
        </p:blipFill>
        <p:spPr>
          <a:xfrm>
            <a:off x="886264" y="921902"/>
            <a:ext cx="2269588" cy="1983546"/>
          </a:xfrm>
          <a:prstGeom prst="rect">
            <a:avLst/>
          </a:prstGeom>
        </p:spPr>
      </p:pic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B98F63FB-35ED-4F5D-B622-5EC765BD83A9}"/>
              </a:ext>
            </a:extLst>
          </p:cNvPr>
          <p:cNvSpPr txBox="1">
            <a:spLocks/>
          </p:cNvSpPr>
          <p:nvPr/>
        </p:nvSpPr>
        <p:spPr>
          <a:xfrm>
            <a:off x="10552645" y="6292479"/>
            <a:ext cx="144240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solidFill>
                  <a:schemeClr val="bg1"/>
                </a:solidFill>
              </a:rPr>
              <a:t>28.05.</a:t>
            </a:r>
            <a:r>
              <a:rPr lang="en-US">
                <a:solidFill>
                  <a:schemeClr val="bg1"/>
                </a:solidFill>
              </a:rPr>
              <a:t>20</a:t>
            </a:r>
            <a:r>
              <a:rPr lang="ru-RU">
                <a:solidFill>
                  <a:schemeClr val="bg1"/>
                </a:solidFill>
              </a:rPr>
              <a:t>21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актуарных библиотек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sz="1600" dirty="0" err="1"/>
              <a:t>install.packages</a:t>
            </a:r>
            <a:r>
              <a:rPr lang="en-US" sz="1600" dirty="0"/>
              <a:t>("</a:t>
            </a:r>
            <a:r>
              <a:rPr lang="en-US" sz="1600" dirty="0" err="1"/>
              <a:t>lifecontingencies</a:t>
            </a:r>
            <a:r>
              <a:rPr lang="en-US" sz="1600" dirty="0"/>
              <a:t>")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sz="1600" dirty="0"/>
              <a:t>library("</a:t>
            </a:r>
            <a:r>
              <a:rPr lang="en-US" sz="1600" dirty="0" err="1"/>
              <a:t>lifecontingencies</a:t>
            </a:r>
            <a:r>
              <a:rPr lang="en-US" sz="1600" dirty="0"/>
              <a:t>")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sz="1600" dirty="0" err="1"/>
              <a:t>showClass</a:t>
            </a:r>
            <a:r>
              <a:rPr lang="en-US" sz="1600" dirty="0"/>
              <a:t>("lifetable")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sz="1600" dirty="0" err="1"/>
              <a:t>showClass</a:t>
            </a:r>
            <a:r>
              <a:rPr lang="en-US" sz="1600" dirty="0"/>
              <a:t>("</a:t>
            </a:r>
            <a:r>
              <a:rPr lang="en-US" sz="1600" dirty="0" err="1"/>
              <a:t>actuarialtable</a:t>
            </a:r>
            <a:r>
              <a:rPr lang="en-US" sz="1600" dirty="0"/>
              <a:t>")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sz="1600" dirty="0">
                <a:highlight>
                  <a:srgbClr val="FFFF00"/>
                </a:highlight>
              </a:rPr>
              <a:t>AF92Lt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sz="1600" dirty="0"/>
              <a:t>AF92At &lt;-new(</a:t>
            </a:r>
          </a:p>
          <a:p>
            <a:pPr marL="457200" lvl="1" indent="0">
              <a:buNone/>
            </a:pPr>
            <a:r>
              <a:rPr lang="en-US" sz="1200" dirty="0"/>
              <a:t>"</a:t>
            </a:r>
            <a:r>
              <a:rPr lang="en-US" sz="1200" dirty="0" err="1"/>
              <a:t>actuarialtable</a:t>
            </a:r>
            <a:r>
              <a:rPr lang="en-US" sz="1200" dirty="0"/>
              <a:t>",</a:t>
            </a:r>
          </a:p>
          <a:p>
            <a:pPr marL="457200" lvl="1" indent="0">
              <a:buNone/>
            </a:pPr>
            <a:r>
              <a:rPr lang="en-US" sz="1200" dirty="0"/>
              <a:t>x=AF92Lt@x, </a:t>
            </a:r>
          </a:p>
          <a:p>
            <a:pPr marL="457200" lvl="1" indent="0">
              <a:buNone/>
            </a:pPr>
            <a:r>
              <a:rPr lang="en-US" sz="1200" dirty="0"/>
              <a:t>lx=AF92Lt@lx, </a:t>
            </a:r>
          </a:p>
          <a:p>
            <a:pPr marL="457200" lvl="1" indent="0">
              <a:buNone/>
            </a:pPr>
            <a:r>
              <a:rPr lang="en-US" sz="1200" dirty="0"/>
              <a:t>interest=0.06, </a:t>
            </a:r>
          </a:p>
          <a:p>
            <a:pPr marL="457200" lvl="1" indent="0">
              <a:buNone/>
            </a:pPr>
            <a:r>
              <a:rPr lang="en-US" sz="1200" dirty="0"/>
              <a:t>name="'</a:t>
            </a:r>
            <a:r>
              <a:rPr lang="en-US" sz="1200" dirty="0" err="1"/>
              <a:t>Актуарная</a:t>
            </a:r>
            <a:r>
              <a:rPr lang="en-US" sz="1200" dirty="0"/>
              <a:t> </a:t>
            </a:r>
            <a:r>
              <a:rPr lang="en-US" sz="1200" dirty="0" err="1"/>
              <a:t>таблица</a:t>
            </a:r>
            <a:r>
              <a:rPr lang="en-US" sz="1200" dirty="0"/>
              <a:t>: AF92’”</a:t>
            </a:r>
          </a:p>
          <a:p>
            <a:pPr marL="457200" lvl="1" indent="0">
              <a:buNone/>
            </a:pPr>
            <a:r>
              <a:rPr lang="en-US" sz="1200" dirty="0"/>
              <a:t>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sz="1600" dirty="0">
                <a:highlight>
                  <a:srgbClr val="FFFF00"/>
                </a:highlight>
              </a:rPr>
              <a:t>AF92At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sz="1600" dirty="0" err="1">
                <a:highlight>
                  <a:srgbClr val="FFFF00"/>
                </a:highlight>
              </a:rPr>
              <a:t>Axn</a:t>
            </a:r>
            <a:r>
              <a:rPr lang="en-US" sz="1600" dirty="0">
                <a:highlight>
                  <a:srgbClr val="FFFF00"/>
                </a:highlight>
              </a:rPr>
              <a:t>(</a:t>
            </a:r>
            <a:r>
              <a:rPr lang="en-US" sz="1600" dirty="0" err="1">
                <a:highlight>
                  <a:srgbClr val="FFFF00"/>
                </a:highlight>
              </a:rPr>
              <a:t>actuarialtable</a:t>
            </a:r>
            <a:r>
              <a:rPr lang="en-US" sz="1600" dirty="0">
                <a:highlight>
                  <a:srgbClr val="FFFF00"/>
                </a:highlight>
              </a:rPr>
              <a:t>=AF92At, x=25, n=10)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22300"/>
            <a:ext cx="4114800" cy="365125"/>
          </a:xfrm>
        </p:spPr>
        <p:txBody>
          <a:bodyPr/>
          <a:lstStyle/>
          <a:p>
            <a:r>
              <a:rPr lang="en-US" dirty="0"/>
              <a:t>R </a:t>
            </a:r>
            <a:r>
              <a:rPr lang="ru-RU" dirty="0"/>
              <a:t>для актуариев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0F8ABA2-3D9B-4060-9557-476667A75A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442167"/>
              </p:ext>
            </p:extLst>
          </p:nvPr>
        </p:nvGraphicFramePr>
        <p:xfrm>
          <a:off x="6055360" y="1714751"/>
          <a:ext cx="5023802" cy="1693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139600" imgH="2742840" progId="">
                  <p:embed/>
                </p:oleObj>
              </mc:Choice>
              <mc:Fallback>
                <p:oleObj r:id="rId2" imgW="8139600" imgH="27428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55360" y="1714751"/>
                        <a:ext cx="5023802" cy="16932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F073A44-4F79-4A3E-9794-CAB16F2BE4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814904"/>
              </p:ext>
            </p:extLst>
          </p:nvPr>
        </p:nvGraphicFramePr>
        <p:xfrm>
          <a:off x="6055360" y="3462454"/>
          <a:ext cx="5656446" cy="953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6177680" imgH="2729880" progId="">
                  <p:embed/>
                </p:oleObj>
              </mc:Choice>
              <mc:Fallback>
                <p:oleObj r:id="rId4" imgW="16177680" imgH="27298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55360" y="3462454"/>
                        <a:ext cx="5656446" cy="953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8BEDC4D-F7AA-4D8C-A8A9-60F46C6E2E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174922"/>
              </p:ext>
            </p:extLst>
          </p:nvPr>
        </p:nvGraphicFramePr>
        <p:xfrm>
          <a:off x="6055360" y="4470719"/>
          <a:ext cx="5656446" cy="554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418960" imgH="825120" progId="">
                  <p:embed/>
                </p:oleObj>
              </mc:Choice>
              <mc:Fallback>
                <p:oleObj r:id="rId6" imgW="8418960" imgH="8251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55360" y="4470719"/>
                        <a:ext cx="5656446" cy="554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5674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9577285" cy="1179576"/>
          </a:xfrm>
        </p:spPr>
        <p:txBody>
          <a:bodyPr>
            <a:normAutofit/>
          </a:bodyPr>
          <a:lstStyle/>
          <a:p>
            <a:r>
              <a:rPr lang="ru-RU" dirty="0"/>
              <a:t>Пример расчета РНП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10267774" cy="3346704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/>
              <a:t>library(</a:t>
            </a:r>
            <a:r>
              <a:rPr lang="en-US" dirty="0" err="1"/>
              <a:t>data.table</a:t>
            </a:r>
            <a:r>
              <a:rPr lang="en-US" dirty="0"/>
              <a:t>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/>
              <a:t>policies &lt;- </a:t>
            </a:r>
            <a:r>
              <a:rPr lang="en-US" dirty="0" err="1"/>
              <a:t>fread</a:t>
            </a:r>
            <a:r>
              <a:rPr lang="en-US" dirty="0"/>
              <a:t>('./data/sample.csv')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 err="1"/>
              <a:t>policies$start_date</a:t>
            </a:r>
            <a:r>
              <a:rPr lang="en-US" dirty="0"/>
              <a:t> = </a:t>
            </a:r>
            <a:r>
              <a:rPr lang="en-US" dirty="0" err="1"/>
              <a:t>as.Date</a:t>
            </a:r>
            <a:r>
              <a:rPr lang="en-US" dirty="0"/>
              <a:t>(</a:t>
            </a:r>
            <a:r>
              <a:rPr lang="en-US" dirty="0" err="1"/>
              <a:t>policies$start_date</a:t>
            </a:r>
            <a:r>
              <a:rPr lang="en-US" dirty="0"/>
              <a:t>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 err="1"/>
              <a:t>policies$end_date</a:t>
            </a:r>
            <a:r>
              <a:rPr lang="en-US" dirty="0"/>
              <a:t> = </a:t>
            </a:r>
            <a:r>
              <a:rPr lang="en-US" dirty="0" err="1"/>
              <a:t>as.Date</a:t>
            </a:r>
            <a:r>
              <a:rPr lang="en-US" dirty="0"/>
              <a:t>(</a:t>
            </a:r>
            <a:r>
              <a:rPr lang="en-US" dirty="0" err="1"/>
              <a:t>policies$end_date</a:t>
            </a:r>
            <a:r>
              <a:rPr lang="en-US" dirty="0"/>
              <a:t>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/>
              <a:t>head(policies, 10)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/>
              <a:t>format(</a:t>
            </a:r>
            <a:r>
              <a:rPr lang="en-US" dirty="0" err="1"/>
              <a:t>nrow</a:t>
            </a:r>
            <a:r>
              <a:rPr lang="en-US" dirty="0"/>
              <a:t>(policies), </a:t>
            </a:r>
            <a:r>
              <a:rPr lang="en-US" dirty="0" err="1"/>
              <a:t>big.mark</a:t>
            </a:r>
            <a:r>
              <a:rPr lang="en-US" dirty="0"/>
              <a:t> = " ")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 err="1"/>
              <a:t>rnp</a:t>
            </a:r>
            <a:r>
              <a:rPr lang="en-US" dirty="0"/>
              <a:t> = function(</a:t>
            </a:r>
            <a:r>
              <a:rPr lang="en-US" dirty="0" err="1"/>
              <a:t>start_date</a:t>
            </a:r>
            <a:r>
              <a:rPr lang="en-US" dirty="0"/>
              <a:t>, </a:t>
            </a:r>
            <a:r>
              <a:rPr lang="en-US" dirty="0" err="1"/>
              <a:t>end_date</a:t>
            </a:r>
            <a:r>
              <a:rPr lang="en-US" dirty="0"/>
              <a:t>, </a:t>
            </a:r>
            <a:r>
              <a:rPr lang="en-US" dirty="0" err="1"/>
              <a:t>calc_date</a:t>
            </a:r>
            <a:r>
              <a:rPr lang="en-US" dirty="0"/>
              <a:t>, premium) {</a:t>
            </a:r>
          </a:p>
          <a:p>
            <a:r>
              <a:rPr lang="en-US" dirty="0"/>
              <a:t>	return(premium * </a:t>
            </a:r>
            <a:r>
              <a:rPr lang="en-US" dirty="0" err="1"/>
              <a:t>as.double</a:t>
            </a:r>
            <a:r>
              <a:rPr lang="en-US" dirty="0"/>
              <a:t>(</a:t>
            </a:r>
            <a:r>
              <a:rPr lang="en-US" dirty="0" err="1"/>
              <a:t>end_date</a:t>
            </a:r>
            <a:r>
              <a:rPr lang="en-US" dirty="0"/>
              <a:t> - </a:t>
            </a:r>
            <a:r>
              <a:rPr lang="en-US" dirty="0" err="1"/>
              <a:t>calc_date</a:t>
            </a:r>
            <a:r>
              <a:rPr lang="en-US" dirty="0"/>
              <a:t> + 1)/</a:t>
            </a:r>
            <a:r>
              <a:rPr lang="en-US" dirty="0" err="1"/>
              <a:t>as.double</a:t>
            </a:r>
            <a:r>
              <a:rPr lang="en-US" dirty="0"/>
              <a:t>(</a:t>
            </a:r>
            <a:r>
              <a:rPr lang="en-US" dirty="0" err="1"/>
              <a:t>end_date</a:t>
            </a:r>
            <a:r>
              <a:rPr lang="en-US" dirty="0"/>
              <a:t> - </a:t>
            </a:r>
            <a:r>
              <a:rPr lang="en-US" dirty="0" err="1"/>
              <a:t>start_date</a:t>
            </a:r>
            <a:r>
              <a:rPr lang="en-US" dirty="0"/>
              <a:t>))</a:t>
            </a:r>
          </a:p>
          <a:p>
            <a:r>
              <a:rPr lang="en-US" dirty="0"/>
              <a:t>       }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/>
              <a:t>class(</a:t>
            </a:r>
            <a:r>
              <a:rPr lang="en-US" dirty="0" err="1"/>
              <a:t>rnp</a:t>
            </a:r>
            <a:r>
              <a:rPr lang="en-US" dirty="0"/>
              <a:t>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ru-RU" dirty="0"/>
              <a:t>для актуариев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83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9577285" cy="1179576"/>
          </a:xfrm>
        </p:spPr>
        <p:txBody>
          <a:bodyPr>
            <a:normAutofit/>
          </a:bodyPr>
          <a:lstStyle/>
          <a:p>
            <a:r>
              <a:rPr lang="ru-RU" dirty="0"/>
              <a:t>Пример расчета РНП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10267774" cy="3346704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 err="1"/>
              <a:t>calc_date</a:t>
            </a:r>
            <a:r>
              <a:rPr lang="en-US" dirty="0"/>
              <a:t> = </a:t>
            </a:r>
            <a:r>
              <a:rPr lang="en-US" dirty="0" err="1"/>
              <a:t>as.Date</a:t>
            </a:r>
            <a:r>
              <a:rPr lang="en-US" dirty="0"/>
              <a:t>('2021-01-01')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 err="1"/>
              <a:t>policies$rnp</a:t>
            </a:r>
            <a:r>
              <a:rPr lang="en-US" dirty="0"/>
              <a:t> = </a:t>
            </a:r>
            <a:r>
              <a:rPr lang="en-US" dirty="0" err="1"/>
              <a:t>rnp</a:t>
            </a:r>
            <a:r>
              <a:rPr lang="en-US" dirty="0"/>
              <a:t>(</a:t>
            </a:r>
            <a:r>
              <a:rPr lang="en-US" dirty="0" err="1"/>
              <a:t>policies$start_date</a:t>
            </a:r>
            <a:r>
              <a:rPr lang="en-US" dirty="0"/>
              <a:t>, </a:t>
            </a:r>
            <a:r>
              <a:rPr lang="en-US" dirty="0" err="1"/>
              <a:t>policies$end_date</a:t>
            </a:r>
            <a:r>
              <a:rPr lang="en-US" dirty="0"/>
              <a:t>, </a:t>
            </a:r>
            <a:r>
              <a:rPr lang="en-US" dirty="0" err="1"/>
              <a:t>calc_date</a:t>
            </a:r>
            <a:r>
              <a:rPr lang="en-US" dirty="0"/>
              <a:t>, </a:t>
            </a:r>
            <a:r>
              <a:rPr lang="en-US" dirty="0" err="1"/>
              <a:t>policies$premium</a:t>
            </a:r>
            <a:r>
              <a:rPr lang="en-US" dirty="0"/>
              <a:t>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 err="1"/>
              <a:t>policies$rnp_re</a:t>
            </a:r>
            <a:r>
              <a:rPr lang="en-US" dirty="0"/>
              <a:t> = </a:t>
            </a:r>
            <a:r>
              <a:rPr lang="en-US" dirty="0" err="1"/>
              <a:t>rnp</a:t>
            </a:r>
            <a:r>
              <a:rPr lang="en-US" dirty="0"/>
              <a:t>(</a:t>
            </a:r>
            <a:r>
              <a:rPr lang="en-US" dirty="0" err="1"/>
              <a:t>policies$start_date</a:t>
            </a:r>
            <a:r>
              <a:rPr lang="en-US" dirty="0"/>
              <a:t>, </a:t>
            </a:r>
            <a:r>
              <a:rPr lang="en-US" dirty="0" err="1"/>
              <a:t>policies$end_date</a:t>
            </a:r>
            <a:r>
              <a:rPr lang="en-US" dirty="0"/>
              <a:t>, </a:t>
            </a:r>
            <a:r>
              <a:rPr lang="en-US" dirty="0" err="1"/>
              <a:t>calc_date</a:t>
            </a:r>
            <a:r>
              <a:rPr lang="en-US" dirty="0"/>
              <a:t>, </a:t>
            </a:r>
            <a:r>
              <a:rPr lang="en-US" dirty="0" err="1"/>
              <a:t>policies$premium_re</a:t>
            </a:r>
            <a:r>
              <a:rPr lang="en-US" dirty="0"/>
              <a:t>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/>
              <a:t>head(policies, 10)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/>
              <a:t>library(</a:t>
            </a:r>
            <a:r>
              <a:rPr lang="en-US" dirty="0" err="1"/>
              <a:t>tidyverse</a:t>
            </a:r>
            <a:r>
              <a:rPr lang="en-US" dirty="0"/>
              <a:t>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/>
              <a:t>result = policies %&gt;%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/>
              <a:t>  </a:t>
            </a:r>
            <a:r>
              <a:rPr lang="en-US" dirty="0" err="1"/>
              <a:t>group_by</a:t>
            </a:r>
            <a:r>
              <a:rPr lang="en-US" dirty="0"/>
              <a:t>(class) %&gt;%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/>
              <a:t>  </a:t>
            </a:r>
            <a:r>
              <a:rPr lang="en-US" dirty="0" err="1"/>
              <a:t>summarise</a:t>
            </a:r>
            <a:r>
              <a:rPr lang="en-US" dirty="0"/>
              <a:t>(</a:t>
            </a:r>
            <a:r>
              <a:rPr lang="en-US" dirty="0" err="1"/>
              <a:t>rnp</a:t>
            </a:r>
            <a:r>
              <a:rPr lang="en-US" dirty="0"/>
              <a:t> = sum(</a:t>
            </a:r>
            <a:r>
              <a:rPr lang="en-US" dirty="0" err="1"/>
              <a:t>rnp</a:t>
            </a:r>
            <a:r>
              <a:rPr lang="en-US" dirty="0"/>
              <a:t>), </a:t>
            </a:r>
            <a:r>
              <a:rPr lang="en-US" dirty="0" err="1"/>
              <a:t>rnp_re</a:t>
            </a:r>
            <a:r>
              <a:rPr lang="en-US" dirty="0"/>
              <a:t> = sum(</a:t>
            </a:r>
            <a:r>
              <a:rPr lang="en-US" dirty="0" err="1"/>
              <a:t>rnp_re</a:t>
            </a:r>
            <a:r>
              <a:rPr lang="en-US" dirty="0"/>
              <a:t>))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/>
              <a:t>result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/>
              <a:t>library(</a:t>
            </a:r>
            <a:r>
              <a:rPr lang="en-US" dirty="0" err="1"/>
              <a:t>writexl</a:t>
            </a:r>
            <a:r>
              <a:rPr lang="en-US" dirty="0"/>
              <a:t>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 err="1"/>
              <a:t>write_xlsx</a:t>
            </a:r>
            <a:r>
              <a:rPr lang="en-US" dirty="0"/>
              <a:t>(result, "./data/rnp.xlsx")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ru-RU" dirty="0"/>
              <a:t>для актуариев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459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Результат</a:t>
            </a:r>
            <a:endParaRPr lang="en-US" sz="5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9A0DA2-E530-420B-ACE1-7D645AE7D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588118"/>
              </p:ext>
            </p:extLst>
          </p:nvPr>
        </p:nvGraphicFramePr>
        <p:xfrm>
          <a:off x="1447800" y="2209799"/>
          <a:ext cx="5852160" cy="3599997"/>
        </p:xfrm>
        <a:graphic>
          <a:graphicData uri="http://schemas.openxmlformats.org/drawingml/2006/table">
            <a:tbl>
              <a:tblPr firstRow="1" firstCol="1">
                <a:tableStyleId>{D7AC3CCA-C797-4891-BE02-D94E43425B78}</a:tableStyleId>
              </a:tblPr>
              <a:tblGrid>
                <a:gridCol w="1950720">
                  <a:extLst>
                    <a:ext uri="{9D8B030D-6E8A-4147-A177-3AD203B41FA5}">
                      <a16:colId xmlns:a16="http://schemas.microsoft.com/office/drawing/2014/main" val="3715394682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1368357775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538162733"/>
                    </a:ext>
                  </a:extLst>
                </a:gridCol>
              </a:tblGrid>
              <a:tr h="83143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UPR 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29846"/>
                  </a:ext>
                </a:extLst>
              </a:tr>
              <a:tr h="395509">
                <a:tc>
                  <a:txBody>
                    <a:bodyPr/>
                    <a:lstStyle/>
                    <a:p>
                      <a:pPr lvl="1" algn="l" fontAlgn="b"/>
                      <a:r>
                        <a:rPr lang="ru-RU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101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 644 567 269 113 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        64 441 549 598 </a:t>
                      </a:r>
                      <a:endParaRPr lang="ru-RU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85059026"/>
                  </a:ext>
                </a:extLst>
              </a:tr>
              <a:tr h="395509">
                <a:tc>
                  <a:txBody>
                    <a:bodyPr/>
                    <a:lstStyle/>
                    <a:p>
                      <a:pPr lvl="1" algn="l" fontAlgn="b"/>
                      <a:r>
                        <a:rPr lang="ru-RU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102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 644 584 890 712 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        64 397 885 392 </a:t>
                      </a:r>
                      <a:endParaRPr lang="ru-RU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83722433"/>
                  </a:ext>
                </a:extLst>
              </a:tr>
              <a:tr h="395509">
                <a:tc>
                  <a:txBody>
                    <a:bodyPr/>
                    <a:lstStyle/>
                    <a:p>
                      <a:pPr lvl="1" algn="l" fontAlgn="b"/>
                      <a:r>
                        <a:rPr lang="ru-RU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301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 644 660 068 989 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 64 475 503 316 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00497281"/>
                  </a:ext>
                </a:extLst>
              </a:tr>
              <a:tr h="395509">
                <a:tc>
                  <a:txBody>
                    <a:bodyPr/>
                    <a:lstStyle/>
                    <a:p>
                      <a:pPr lvl="1" algn="l" fontAlgn="b"/>
                      <a:r>
                        <a:rPr lang="ru-RU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305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 644 735 698 412 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 64 499 794 613 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67824203"/>
                  </a:ext>
                </a:extLst>
              </a:tr>
              <a:tr h="395509">
                <a:tc>
                  <a:txBody>
                    <a:bodyPr/>
                    <a:lstStyle/>
                    <a:p>
                      <a:pPr lvl="1" algn="l" fontAlgn="b"/>
                      <a:r>
                        <a:rPr lang="ru-RU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306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 644 670 174 269 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 64 482 138 654 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62164036"/>
                  </a:ext>
                </a:extLst>
              </a:tr>
              <a:tr h="395509">
                <a:tc>
                  <a:txBody>
                    <a:bodyPr/>
                    <a:lstStyle/>
                    <a:p>
                      <a:pPr lvl="1" algn="l" fontAlgn="b"/>
                      <a:r>
                        <a:rPr lang="ru-RU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307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 644 765 736 175 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 64 471 800 099 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82417159"/>
                  </a:ext>
                </a:extLst>
              </a:tr>
              <a:tr h="395509">
                <a:tc>
                  <a:txBody>
                    <a:bodyPr/>
                    <a:lstStyle/>
                    <a:p>
                      <a:pPr lvl="1" algn="l" fontAlgn="b"/>
                      <a:r>
                        <a:rPr lang="ru-RU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308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 644 417 066 549 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 64 465 443 728 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47587009"/>
                  </a:ext>
                </a:extLst>
              </a:tr>
            </a:tbl>
          </a:graphicData>
        </a:graphic>
      </p:graphicFrame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13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511" y="-33762"/>
            <a:ext cx="6464808" cy="2276856"/>
          </a:xfrm>
        </p:spPr>
        <p:txBody>
          <a:bodyPr/>
          <a:lstStyle/>
          <a:p>
            <a:r>
              <a:rPr lang="ru-RU" b="1" cap="all" spc="400" dirty="0">
                <a:solidFill>
                  <a:schemeClr val="bg1"/>
                </a:solidFill>
                <a:latin typeface="+mn-lt"/>
              </a:rPr>
              <a:t>Содержание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7957" y="3476479"/>
            <a:ext cx="4049854" cy="2276856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u-RU" sz="1800" dirty="0">
                <a:solidFill>
                  <a:schemeClr val="bg1"/>
                </a:solidFill>
              </a:rPr>
              <a:t>Почему </a:t>
            </a:r>
            <a:r>
              <a:rPr lang="en-US" sz="1800" dirty="0">
                <a:solidFill>
                  <a:schemeClr val="bg1"/>
                </a:solidFill>
              </a:rPr>
              <a:t>R?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u-RU" sz="1800" dirty="0">
                <a:solidFill>
                  <a:schemeClr val="bg1"/>
                </a:solidFill>
              </a:rPr>
              <a:t>Установка среды разработки</a:t>
            </a:r>
            <a:endParaRPr lang="en-US" sz="1800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u-RU" sz="1800" dirty="0">
                <a:solidFill>
                  <a:schemeClr val="bg1"/>
                </a:solidFill>
              </a:rPr>
              <a:t>Знакомство с </a:t>
            </a:r>
            <a:r>
              <a:rPr lang="en-US" sz="1800" dirty="0">
                <a:solidFill>
                  <a:schemeClr val="bg1"/>
                </a:solidFill>
              </a:rPr>
              <a:t>R</a:t>
            </a:r>
            <a:r>
              <a:rPr lang="en-US" dirty="0"/>
              <a:t>S</a:t>
            </a:r>
            <a:r>
              <a:rPr lang="en-US" sz="1800" dirty="0">
                <a:solidFill>
                  <a:schemeClr val="bg1"/>
                </a:solidFill>
              </a:rPr>
              <a:t>tudio</a:t>
            </a:r>
            <a:endParaRPr lang="ru-RU" sz="1800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u-RU" dirty="0"/>
              <a:t>Базовые принципы языка </a:t>
            </a:r>
            <a:r>
              <a:rPr lang="en-US" dirty="0"/>
              <a:t>R</a:t>
            </a:r>
            <a:endParaRPr lang="en-US" sz="1800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u-RU" dirty="0"/>
              <a:t>Пример: расчет РНП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234E3AB4-5181-427F-B3F5-6F9DFB43CF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-23004" t="-20095" r="-22934" b="-21163"/>
          <a:stretch/>
        </p:blipFill>
        <p:spPr>
          <a:xfrm>
            <a:off x="7414022" y="2297723"/>
            <a:ext cx="4157358" cy="4024063"/>
          </a:xfr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ru-RU" dirty="0"/>
              <a:t>для актуариев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/>
              <a:t>Почему </a:t>
            </a:r>
            <a:r>
              <a:rPr lang="en-US" sz="5400" dirty="0"/>
              <a:t>R?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929042" cy="334670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dirty="0"/>
              <a:t>Бе</a:t>
            </a:r>
            <a:r>
              <a:rPr lang="en-US" dirty="0"/>
              <a:t>c</a:t>
            </a:r>
            <a:r>
              <a:rPr lang="ru-RU" dirty="0"/>
              <a:t>платный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dirty="0"/>
              <a:t>Максимально гибкий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dirty="0"/>
              <a:t>Богатый набор готовых актуарных библиотек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dirty="0"/>
              <a:t>Соответствует корпоративным стандартам информационной безопасности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https://www.theactuaryjobs.com/jobs/?Keywords=R</a:t>
            </a:r>
            <a:endParaRPr lang="ru-RU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ru-RU" dirty="0"/>
              <a:t>для актуариев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9577285" cy="1179576"/>
          </a:xfrm>
        </p:spPr>
        <p:txBody>
          <a:bodyPr>
            <a:normAutofit fontScale="90000"/>
          </a:bodyPr>
          <a:lstStyle/>
          <a:p>
            <a:r>
              <a:rPr lang="ru-RU" sz="5400" dirty="0"/>
              <a:t>Установка среды разработки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10267774" cy="334670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dirty="0"/>
              <a:t>Установите </a:t>
            </a:r>
            <a:r>
              <a:rPr lang="en-US" dirty="0"/>
              <a:t>R</a:t>
            </a:r>
            <a:r>
              <a:rPr lang="ru-RU" dirty="0"/>
              <a:t> с </a:t>
            </a:r>
            <a:r>
              <a:rPr lang="en-US" dirty="0">
                <a:hlinkClick r:id="rId2"/>
              </a:rPr>
              <a:t>http://cran.us.r-project.org/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dirty="0"/>
              <a:t>Установите </a:t>
            </a:r>
            <a:r>
              <a:rPr lang="en-US" dirty="0"/>
              <a:t>RStudio Desktop c </a:t>
            </a:r>
            <a:r>
              <a:rPr lang="en-US" dirty="0">
                <a:hlinkClick r:id="rId3"/>
              </a:rPr>
              <a:t>https://www.rstudio.com/products/rstudio/download/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b="1" dirty="0"/>
              <a:t>Не плохая инструкция (на русском языке): </a:t>
            </a:r>
            <a:r>
              <a:rPr lang="en-US" dirty="0">
                <a:hlinkClick r:id="rId4"/>
              </a:rPr>
              <a:t>https://bdemeshev.github.io/installation/r/R_installation.html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ru-RU" dirty="0"/>
              <a:t>для актуариев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2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9577285" cy="1179576"/>
          </a:xfrm>
        </p:spPr>
        <p:txBody>
          <a:bodyPr>
            <a:normAutofit/>
          </a:bodyPr>
          <a:lstStyle/>
          <a:p>
            <a:r>
              <a:rPr lang="ru-RU" sz="5400" dirty="0"/>
              <a:t>Знакомство с </a:t>
            </a:r>
            <a:r>
              <a:rPr lang="en-US" sz="5400" dirty="0"/>
              <a:t>RStudio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10267774" cy="334670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dirty="0"/>
              <a:t>Бесплатная лекция на </a:t>
            </a:r>
            <a:r>
              <a:rPr lang="en-US" dirty="0" err="1"/>
              <a:t>coursera</a:t>
            </a:r>
            <a:r>
              <a:rPr lang="ru-RU" dirty="0"/>
              <a:t> от Санкт-Петербургского государственного университета (8 минут)</a:t>
            </a:r>
          </a:p>
          <a:p>
            <a:r>
              <a:rPr lang="en-US" dirty="0">
                <a:hlinkClick r:id="rId2"/>
              </a:rPr>
              <a:t>https://ru.coursera.org/lecture/znakomstvo-r-bazovaya-statistika/ustanovka-i-nastroika-r-i-rstudio-mfcyD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ru-RU" dirty="0"/>
              <a:t>для актуариев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1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15CA2E-0AD3-478B-A045-253F6627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On-line R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473DC-8CB8-470D-9CA1-AAE66ACAA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4474643" cy="3346704"/>
          </a:xfrm>
        </p:spPr>
        <p:txBody>
          <a:bodyPr>
            <a:normAutofit/>
          </a:bodyPr>
          <a:lstStyle/>
          <a:p>
            <a:r>
              <a:rPr lang="ru-RU" dirty="0"/>
              <a:t>Вы можете попробовать </a:t>
            </a:r>
            <a:r>
              <a:rPr lang="en-US" dirty="0"/>
              <a:t>R </a:t>
            </a:r>
            <a:r>
              <a:rPr lang="ru-RU" dirty="0"/>
              <a:t>здесь:</a:t>
            </a:r>
          </a:p>
          <a:p>
            <a:r>
              <a:rPr lang="en-US" sz="2800" dirty="0">
                <a:hlinkClick r:id="rId2"/>
              </a:rPr>
              <a:t>https://rdrr.io/snippets/</a:t>
            </a:r>
            <a:endParaRPr lang="ru-RU" sz="28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3F3E0-E002-4B10-90FF-D3698EC3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ru-RU" dirty="0"/>
              <a:t>для актуариев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DD00F-98B5-45C7-8A5B-CC3EF467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A55AEE-0037-4A8A-BB18-9851D910B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29799" y="1924812"/>
            <a:ext cx="4787646" cy="418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0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актуарных библиотек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 err="1"/>
              <a:t>install.packages</a:t>
            </a:r>
            <a:r>
              <a:rPr lang="en-US" sz="2100" dirty="0"/>
              <a:t>("</a:t>
            </a:r>
            <a:r>
              <a:rPr lang="en-US" sz="2100" dirty="0" err="1"/>
              <a:t>ChainLadder</a:t>
            </a:r>
            <a:r>
              <a:rPr lang="en-US" sz="2100" dirty="0"/>
              <a:t>")</a:t>
            </a:r>
            <a:endParaRPr lang="ru-RU" sz="2100" dirty="0"/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/>
              <a:t>library(</a:t>
            </a:r>
            <a:r>
              <a:rPr lang="en-US" sz="2100" dirty="0" err="1"/>
              <a:t>ChainLadder</a:t>
            </a:r>
            <a:r>
              <a:rPr lang="en-US" sz="2100" dirty="0"/>
              <a:t>)</a:t>
            </a:r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>
                <a:highlight>
                  <a:srgbClr val="FFFF00"/>
                </a:highlight>
              </a:rPr>
              <a:t>RAA</a:t>
            </a:r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>
                <a:highlight>
                  <a:srgbClr val="FFFF00"/>
                </a:highlight>
              </a:rPr>
              <a:t>cum2incr(RAA)</a:t>
            </a:r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 err="1"/>
              <a:t>mack</a:t>
            </a:r>
            <a:r>
              <a:rPr lang="en-US" sz="2100" dirty="0"/>
              <a:t> &lt;- </a:t>
            </a:r>
            <a:r>
              <a:rPr lang="en-US" sz="2100" dirty="0" err="1"/>
              <a:t>MackChainLadder</a:t>
            </a:r>
            <a:r>
              <a:rPr lang="en-US" sz="2100" dirty="0"/>
              <a:t>(RAA, </a:t>
            </a:r>
            <a:r>
              <a:rPr lang="en-US" sz="2100" dirty="0" err="1"/>
              <a:t>est.sigma</a:t>
            </a:r>
            <a:r>
              <a:rPr lang="en-US" sz="2100" dirty="0"/>
              <a:t>="Mack")</a:t>
            </a:r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 err="1"/>
              <a:t>mack</a:t>
            </a:r>
            <a:endParaRPr lang="en-US" sz="2100" dirty="0"/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 err="1"/>
              <a:t>mack$f</a:t>
            </a:r>
            <a:endParaRPr lang="en-US" sz="2100" dirty="0"/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/>
              <a:t>plot(</a:t>
            </a:r>
            <a:r>
              <a:rPr lang="en-US" sz="2100" dirty="0" err="1"/>
              <a:t>mack</a:t>
            </a:r>
            <a:r>
              <a:rPr lang="en-US" dirty="0"/>
              <a:t>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22300"/>
            <a:ext cx="4114800" cy="365125"/>
          </a:xfrm>
        </p:spPr>
        <p:txBody>
          <a:bodyPr/>
          <a:lstStyle/>
          <a:p>
            <a:r>
              <a:rPr lang="en-US" dirty="0"/>
              <a:t>R </a:t>
            </a:r>
            <a:r>
              <a:rPr lang="ru-RU" dirty="0"/>
              <a:t>для актуариев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B25AA38-E663-4EB8-A4ED-779A97D111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182241"/>
              </p:ext>
            </p:extLst>
          </p:nvPr>
        </p:nvGraphicFramePr>
        <p:xfrm>
          <a:off x="6095999" y="1825625"/>
          <a:ext cx="4231017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561560" imgH="5142600" progId="">
                  <p:embed/>
                </p:oleObj>
              </mc:Choice>
              <mc:Fallback>
                <p:oleObj r:id="rId2" imgW="13561560" imgH="5142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5999" y="1825625"/>
                        <a:ext cx="4231017" cy="160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216D4F4-54CA-460D-9ADA-9F2C1D186F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104631"/>
              </p:ext>
            </p:extLst>
          </p:nvPr>
        </p:nvGraphicFramePr>
        <p:xfrm>
          <a:off x="6095999" y="3521190"/>
          <a:ext cx="3703321" cy="1705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085480" imgH="5104440" progId="">
                  <p:embed/>
                </p:oleObj>
              </mc:Choice>
              <mc:Fallback>
                <p:oleObj r:id="rId4" imgW="11085480" imgH="51044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5999" y="3521190"/>
                        <a:ext cx="3703321" cy="1705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610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актуарных библиотек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 err="1"/>
              <a:t>install.packages</a:t>
            </a:r>
            <a:r>
              <a:rPr lang="en-US" sz="2100" dirty="0"/>
              <a:t>("</a:t>
            </a:r>
            <a:r>
              <a:rPr lang="en-US" sz="2100" dirty="0" err="1"/>
              <a:t>ChainLadder</a:t>
            </a:r>
            <a:r>
              <a:rPr lang="en-US" sz="2100" dirty="0"/>
              <a:t>")</a:t>
            </a:r>
            <a:endParaRPr lang="ru-RU" sz="2100" dirty="0"/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/>
              <a:t>library(</a:t>
            </a:r>
            <a:r>
              <a:rPr lang="en-US" sz="2100" dirty="0" err="1"/>
              <a:t>ChainLadder</a:t>
            </a:r>
            <a:r>
              <a:rPr lang="en-US" sz="2100" dirty="0"/>
              <a:t>)</a:t>
            </a:r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/>
              <a:t>RAA</a:t>
            </a:r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/>
              <a:t>cum2incr(RAA)</a:t>
            </a:r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 err="1"/>
              <a:t>mack</a:t>
            </a:r>
            <a:r>
              <a:rPr lang="en-US" sz="2100" dirty="0"/>
              <a:t> &lt;- </a:t>
            </a:r>
            <a:r>
              <a:rPr lang="en-US" sz="2100" dirty="0" err="1"/>
              <a:t>MackChainLadder</a:t>
            </a:r>
            <a:r>
              <a:rPr lang="en-US" sz="2100" dirty="0"/>
              <a:t>(RAA, </a:t>
            </a:r>
            <a:r>
              <a:rPr lang="en-US" sz="2100" dirty="0" err="1"/>
              <a:t>est.sigma</a:t>
            </a:r>
            <a:r>
              <a:rPr lang="en-US" sz="2100" dirty="0"/>
              <a:t>="Mack")</a:t>
            </a:r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 err="1">
                <a:highlight>
                  <a:srgbClr val="FFFF00"/>
                </a:highlight>
              </a:rPr>
              <a:t>mack</a:t>
            </a:r>
            <a:endParaRPr lang="en-US" sz="2100" dirty="0">
              <a:highlight>
                <a:srgbClr val="FFFF00"/>
              </a:highlight>
            </a:endParaRPr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 err="1"/>
              <a:t>mack$f</a:t>
            </a:r>
            <a:endParaRPr lang="en-US" sz="2100" dirty="0"/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/>
              <a:t>plot(</a:t>
            </a:r>
            <a:r>
              <a:rPr lang="en-US" sz="2100" dirty="0" err="1"/>
              <a:t>mack</a:t>
            </a:r>
            <a:r>
              <a:rPr lang="en-US" dirty="0"/>
              <a:t>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22300"/>
            <a:ext cx="4114800" cy="365125"/>
          </a:xfrm>
        </p:spPr>
        <p:txBody>
          <a:bodyPr/>
          <a:lstStyle/>
          <a:p>
            <a:r>
              <a:rPr lang="en-US" dirty="0"/>
              <a:t>R </a:t>
            </a:r>
            <a:r>
              <a:rPr lang="ru-RU" dirty="0"/>
              <a:t>для актуариев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1A058A7-775C-453A-8C3A-9C05AAD387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220995"/>
              </p:ext>
            </p:extLst>
          </p:nvPr>
        </p:nvGraphicFramePr>
        <p:xfrm>
          <a:off x="6096000" y="1690688"/>
          <a:ext cx="5441079" cy="3962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898360" imgH="8672760" progId="">
                  <p:embed/>
                </p:oleObj>
              </mc:Choice>
              <mc:Fallback>
                <p:oleObj r:id="rId2" imgW="11898360" imgH="86727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5441079" cy="3962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244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актуарных библиотек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 err="1"/>
              <a:t>install.packages</a:t>
            </a:r>
            <a:r>
              <a:rPr lang="en-US" sz="2100" dirty="0"/>
              <a:t>("</a:t>
            </a:r>
            <a:r>
              <a:rPr lang="en-US" sz="2100" dirty="0" err="1"/>
              <a:t>ChainLadder</a:t>
            </a:r>
            <a:r>
              <a:rPr lang="en-US" sz="2100" dirty="0"/>
              <a:t>")</a:t>
            </a:r>
            <a:endParaRPr lang="ru-RU" sz="2100" dirty="0"/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/>
              <a:t>library(</a:t>
            </a:r>
            <a:r>
              <a:rPr lang="en-US" sz="2100" dirty="0" err="1"/>
              <a:t>ChainLadder</a:t>
            </a:r>
            <a:r>
              <a:rPr lang="en-US" sz="2100" dirty="0"/>
              <a:t>)</a:t>
            </a:r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/>
              <a:t>RAA</a:t>
            </a:r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/>
              <a:t>cum2incr(RAA)</a:t>
            </a:r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 err="1"/>
              <a:t>mack</a:t>
            </a:r>
            <a:r>
              <a:rPr lang="en-US" sz="2100" dirty="0"/>
              <a:t> &lt;- </a:t>
            </a:r>
            <a:r>
              <a:rPr lang="en-US" sz="2100" dirty="0" err="1"/>
              <a:t>MackChainLadder</a:t>
            </a:r>
            <a:r>
              <a:rPr lang="en-US" sz="2100" dirty="0"/>
              <a:t>(RAA, </a:t>
            </a:r>
            <a:r>
              <a:rPr lang="en-US" sz="2100" dirty="0" err="1"/>
              <a:t>est.sigma</a:t>
            </a:r>
            <a:r>
              <a:rPr lang="en-US" sz="2100" dirty="0"/>
              <a:t>="Mack")</a:t>
            </a:r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 err="1"/>
              <a:t>mack</a:t>
            </a:r>
            <a:endParaRPr lang="en-US" sz="2100" dirty="0"/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 err="1"/>
              <a:t>mack$f</a:t>
            </a:r>
            <a:endParaRPr lang="en-US" sz="2100" dirty="0"/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>
                <a:highlight>
                  <a:srgbClr val="FFFF00"/>
                </a:highlight>
              </a:rPr>
              <a:t>plot(</a:t>
            </a:r>
            <a:r>
              <a:rPr lang="en-US" sz="2100" dirty="0" err="1">
                <a:highlight>
                  <a:srgbClr val="FFFF00"/>
                </a:highlight>
              </a:rPr>
              <a:t>mack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22300"/>
            <a:ext cx="4114800" cy="365125"/>
          </a:xfrm>
        </p:spPr>
        <p:txBody>
          <a:bodyPr/>
          <a:lstStyle/>
          <a:p>
            <a:r>
              <a:rPr lang="en-US" dirty="0"/>
              <a:t>R </a:t>
            </a:r>
            <a:r>
              <a:rPr lang="ru-RU" dirty="0"/>
              <a:t>для актуариев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091B6E-B0A3-4CB3-8D27-1112BD2DE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951" y="1825624"/>
            <a:ext cx="5658563" cy="408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574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Galaxy presentation</Template>
  <TotalTime>2440</TotalTime>
  <Words>722</Words>
  <Application>Microsoft Office PowerPoint</Application>
  <PresentationFormat>Widescreen</PresentationFormat>
  <Paragraphs>138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Univers</vt:lpstr>
      <vt:lpstr>Wingdings</vt:lpstr>
      <vt:lpstr>GradientUnivers</vt:lpstr>
      <vt:lpstr>Для актуариев</vt:lpstr>
      <vt:lpstr>Содержание</vt:lpstr>
      <vt:lpstr>Почему R?</vt:lpstr>
      <vt:lpstr>Установка среды разработки</vt:lpstr>
      <vt:lpstr>Знакомство с RStudio</vt:lpstr>
      <vt:lpstr>On-line R</vt:lpstr>
      <vt:lpstr>Пример актуарных библиотек</vt:lpstr>
      <vt:lpstr>Пример актуарных библиотек</vt:lpstr>
      <vt:lpstr>Пример актуарных библиотек</vt:lpstr>
      <vt:lpstr>Пример актуарных библиотек</vt:lpstr>
      <vt:lpstr>Пример расчета РНП</vt:lpstr>
      <vt:lpstr>Пример расчета РНП</vt:lpstr>
      <vt:lpstr>Результат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для актуариев</dc:title>
  <dc:creator>VLADIMIR S</dc:creator>
  <cp:lastModifiedBy>VLADIMIR S</cp:lastModifiedBy>
  <cp:revision>33</cp:revision>
  <dcterms:created xsi:type="dcterms:W3CDTF">2021-05-25T12:10:49Z</dcterms:created>
  <dcterms:modified xsi:type="dcterms:W3CDTF">2021-05-27T14:43:30Z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