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sldIdLst>
    <p:sldId id="306" r:id="rId5"/>
    <p:sldId id="307" r:id="rId6"/>
    <p:sldId id="308" r:id="rId7"/>
    <p:sldId id="314" r:id="rId8"/>
    <p:sldId id="315" r:id="rId9"/>
    <p:sldId id="322" r:id="rId10"/>
    <p:sldId id="316" r:id="rId11"/>
    <p:sldId id="320" r:id="rId12"/>
    <p:sldId id="321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4967" autoAdjust="0"/>
  </p:normalViewPr>
  <p:slideViewPr>
    <p:cSldViewPr snapToGrid="0">
      <p:cViewPr varScale="1">
        <p:scale>
          <a:sx n="154" d="100"/>
          <a:sy n="154" d="100"/>
        </p:scale>
        <p:origin x="120" y="4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actuaryjobs.com/jobs/?Keywords=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demeshev.github.io/installation/r/R_installati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coursera.org/lecture/znakomstvo-r-bazovaya-statistika/ustanovka-i-nastroika-r-i-rstudio-mfcy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drr.io/snippet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557" y="998806"/>
            <a:ext cx="5291107" cy="1660926"/>
          </a:xfrm>
        </p:spPr>
        <p:txBody>
          <a:bodyPr/>
          <a:lstStyle/>
          <a:p>
            <a:r>
              <a:rPr lang="ru-RU" sz="3600" b="0" spc="400" dirty="0"/>
              <a:t>Для</a:t>
            </a:r>
            <a:br>
              <a:rPr lang="en-US" sz="3600" b="0" spc="400" dirty="0"/>
            </a:br>
            <a:r>
              <a:rPr lang="ru-RU" spc="400" dirty="0"/>
              <a:t>актуариев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Владимир Шевченко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6B9D7-E054-46FD-94E9-6BC3E9EF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1" t="6287" r="21633" b="5622"/>
          <a:stretch/>
        </p:blipFill>
        <p:spPr>
          <a:xfrm>
            <a:off x="886264" y="921902"/>
            <a:ext cx="2269588" cy="1983546"/>
          </a:xfrm>
          <a:prstGeom prst="rect">
            <a:avLst/>
          </a:prstGeom>
        </p:spPr>
      </p:pic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98F63FB-35ED-4F5D-B622-5EC765BD83A9}"/>
              </a:ext>
            </a:extLst>
          </p:cNvPr>
          <p:cNvSpPr txBox="1">
            <a:spLocks/>
          </p:cNvSpPr>
          <p:nvPr/>
        </p:nvSpPr>
        <p:spPr>
          <a:xfrm>
            <a:off x="10552645" y="6292479"/>
            <a:ext cx="144240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bg1"/>
                </a:solidFill>
              </a:rPr>
              <a:t>28.05.</a:t>
            </a:r>
            <a:r>
              <a:rPr lang="en-US">
                <a:solidFill>
                  <a:schemeClr val="bg1"/>
                </a:solidFill>
              </a:rPr>
              <a:t>20</a:t>
            </a:r>
            <a:r>
              <a:rPr lang="ru-RU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install.packages</a:t>
            </a:r>
            <a:r>
              <a:rPr lang="en-US" sz="1600" dirty="0"/>
              <a:t>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library("</a:t>
            </a:r>
            <a:r>
              <a:rPr lang="en-US" sz="1600" dirty="0" err="1"/>
              <a:t>lifecontingencies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("lifetable")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/>
              <a:t>showClass</a:t>
            </a:r>
            <a:r>
              <a:rPr lang="en-US" sz="1600" dirty="0"/>
              <a:t>("</a:t>
            </a:r>
            <a:r>
              <a:rPr lang="en-US" sz="1600" dirty="0" err="1"/>
              <a:t>actuarialtable</a:t>
            </a:r>
            <a:r>
              <a:rPr lang="en-US" sz="1600" dirty="0"/>
              <a:t>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/>
              <a:t>AF92At &lt;-new(</a:t>
            </a:r>
          </a:p>
          <a:p>
            <a:pPr marL="457200" lvl="1" indent="0">
              <a:buNone/>
            </a:pPr>
            <a:r>
              <a:rPr lang="en-US" sz="1200" dirty="0"/>
              <a:t>"</a:t>
            </a:r>
            <a:r>
              <a:rPr lang="en-US" sz="1200" dirty="0" err="1"/>
              <a:t>actuarialtable</a:t>
            </a:r>
            <a:r>
              <a:rPr lang="en-US" sz="1200" dirty="0"/>
              <a:t>",</a:t>
            </a:r>
          </a:p>
          <a:p>
            <a:pPr marL="457200" lvl="1" indent="0">
              <a:buNone/>
            </a:pPr>
            <a:r>
              <a:rPr lang="en-US" sz="1200" dirty="0"/>
              <a:t>x=AF92Lt@x, </a:t>
            </a:r>
          </a:p>
          <a:p>
            <a:pPr marL="457200" lvl="1" indent="0">
              <a:buNone/>
            </a:pPr>
            <a:r>
              <a:rPr lang="en-US" sz="1200" dirty="0"/>
              <a:t>lx=AF92Lt@lx, </a:t>
            </a:r>
          </a:p>
          <a:p>
            <a:pPr marL="457200" lvl="1" indent="0">
              <a:buNone/>
            </a:pPr>
            <a:r>
              <a:rPr lang="en-US" sz="1200" dirty="0"/>
              <a:t>interest=0.06, </a:t>
            </a:r>
          </a:p>
          <a:p>
            <a:pPr marL="457200" lvl="1" indent="0">
              <a:buNone/>
            </a:pPr>
            <a:r>
              <a:rPr lang="en-US" sz="1200" dirty="0"/>
              <a:t>name="'</a:t>
            </a:r>
            <a:r>
              <a:rPr lang="en-US" sz="1200" dirty="0" err="1"/>
              <a:t>Актуарная</a:t>
            </a:r>
            <a:r>
              <a:rPr lang="en-US" sz="1200" dirty="0"/>
              <a:t> </a:t>
            </a:r>
            <a:r>
              <a:rPr lang="en-US" sz="1200" dirty="0" err="1"/>
              <a:t>таблица</a:t>
            </a:r>
            <a:r>
              <a:rPr lang="en-US" sz="1200" dirty="0"/>
              <a:t>: AF92’”</a:t>
            </a:r>
          </a:p>
          <a:p>
            <a:pPr marL="457200" lvl="1" indent="0">
              <a:buNone/>
            </a:pPr>
            <a:r>
              <a:rPr lang="en-US" sz="1200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>
                <a:highlight>
                  <a:srgbClr val="FFFF00"/>
                </a:highlight>
              </a:rPr>
              <a:t>AF92At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sz="1600" dirty="0" err="1">
                <a:highlight>
                  <a:srgbClr val="FFFF00"/>
                </a:highlight>
              </a:rPr>
              <a:t>Axn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actuarialtable</a:t>
            </a:r>
            <a:r>
              <a:rPr lang="en-US" sz="1600" dirty="0">
                <a:highlight>
                  <a:srgbClr val="FFFF00"/>
                </a:highlight>
              </a:rPr>
              <a:t>=AF92At, x=25, n=10)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F8ABA2-3D9B-4060-9557-476667A75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42167"/>
              </p:ext>
            </p:extLst>
          </p:nvPr>
        </p:nvGraphicFramePr>
        <p:xfrm>
          <a:off x="6055360" y="1714751"/>
          <a:ext cx="5023802" cy="169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39600" imgH="2742840" progId="">
                  <p:embed/>
                </p:oleObj>
              </mc:Choice>
              <mc:Fallback>
                <p:oleObj r:id="rId2" imgW="8139600" imgH="2742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55360" y="1714751"/>
                        <a:ext cx="5023802" cy="169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073A44-4F79-4A3E-9794-CAB16F2BE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14904"/>
              </p:ext>
            </p:extLst>
          </p:nvPr>
        </p:nvGraphicFramePr>
        <p:xfrm>
          <a:off x="6055360" y="3462454"/>
          <a:ext cx="5656446" cy="95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177680" imgH="2729880" progId="">
                  <p:embed/>
                </p:oleObj>
              </mc:Choice>
              <mc:Fallback>
                <p:oleObj r:id="rId4" imgW="16177680" imgH="2729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55360" y="3462454"/>
                        <a:ext cx="5656446" cy="95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BEDC4D-F7AA-4D8C-A8A9-60F46C6E2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74922"/>
              </p:ext>
            </p:extLst>
          </p:nvPr>
        </p:nvGraphicFramePr>
        <p:xfrm>
          <a:off x="6055360" y="4470719"/>
          <a:ext cx="5656446" cy="55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418960" imgH="825120" progId="">
                  <p:embed/>
                </p:oleObj>
              </mc:Choice>
              <mc:Fallback>
                <p:oleObj r:id="rId6" imgW="8418960" imgH="82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5360" y="4470719"/>
                        <a:ext cx="5656446" cy="554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6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policies &lt;- </a:t>
            </a:r>
            <a:r>
              <a:rPr lang="en-US" dirty="0" err="1"/>
              <a:t>fread</a:t>
            </a:r>
            <a:r>
              <a:rPr lang="en-US" dirty="0"/>
              <a:t>('./data/sample.csv')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policies$start_date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policies$end_date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</a:t>
            </a:r>
            <a:r>
              <a:rPr lang="en-US" dirty="0" err="1"/>
              <a:t>policies$end_date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format(</a:t>
            </a:r>
            <a:r>
              <a:rPr lang="en-US" dirty="0" err="1"/>
              <a:t>nrow</a:t>
            </a:r>
            <a:r>
              <a:rPr lang="en-US" dirty="0"/>
              <a:t>(policies), </a:t>
            </a:r>
            <a:r>
              <a:rPr lang="en-US" dirty="0" err="1"/>
              <a:t>big.mark</a:t>
            </a:r>
            <a:r>
              <a:rPr lang="en-US" dirty="0"/>
              <a:t> = " ")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rnp</a:t>
            </a:r>
            <a:r>
              <a:rPr lang="en-US" dirty="0"/>
              <a:t> = function(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premium) {</a:t>
            </a:r>
          </a:p>
          <a:p>
            <a:r>
              <a:rPr lang="en-US" dirty="0"/>
              <a:t>	return(premium * 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calc_date</a:t>
            </a:r>
            <a:r>
              <a:rPr lang="en-US" dirty="0"/>
              <a:t> + 1)/</a:t>
            </a:r>
            <a:r>
              <a:rPr lang="en-US" dirty="0" err="1"/>
              <a:t>as.double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))</a:t>
            </a:r>
          </a:p>
          <a:p>
            <a:r>
              <a:rPr lang="en-US" dirty="0"/>
              <a:t>       }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class(</a:t>
            </a:r>
            <a:r>
              <a:rPr lang="en-US" dirty="0" err="1"/>
              <a:t>rnp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dirty="0"/>
              <a:t>Пример расчета РНП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calc_date</a:t>
            </a:r>
            <a:r>
              <a:rPr lang="en-US" dirty="0"/>
              <a:t> = </a:t>
            </a:r>
            <a:r>
              <a:rPr lang="en-US" dirty="0" err="1"/>
              <a:t>as.Date</a:t>
            </a:r>
            <a:r>
              <a:rPr lang="en-US" dirty="0"/>
              <a:t>('2021-01-01')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policies$rnp_re</a:t>
            </a:r>
            <a:r>
              <a:rPr lang="en-US" dirty="0"/>
              <a:t> = </a:t>
            </a:r>
            <a:r>
              <a:rPr lang="en-US" dirty="0" err="1"/>
              <a:t>rnp</a:t>
            </a:r>
            <a:r>
              <a:rPr lang="en-US" dirty="0"/>
              <a:t>(</a:t>
            </a:r>
            <a:r>
              <a:rPr lang="en-US" dirty="0" err="1"/>
              <a:t>policies$start_date</a:t>
            </a:r>
            <a:r>
              <a:rPr lang="en-US" dirty="0"/>
              <a:t>, </a:t>
            </a:r>
            <a:r>
              <a:rPr lang="en-US" dirty="0" err="1"/>
              <a:t>policies$end_date</a:t>
            </a:r>
            <a:r>
              <a:rPr lang="en-US" dirty="0"/>
              <a:t>, </a:t>
            </a:r>
            <a:r>
              <a:rPr lang="en-US" dirty="0" err="1"/>
              <a:t>calc_date</a:t>
            </a:r>
            <a:r>
              <a:rPr lang="en-US" dirty="0"/>
              <a:t>, </a:t>
            </a:r>
            <a:r>
              <a:rPr lang="en-US" dirty="0" err="1"/>
              <a:t>policies$premium_re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head(policies, 10)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 = policies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group_by</a:t>
            </a:r>
            <a:r>
              <a:rPr lang="en-US" dirty="0"/>
              <a:t>(class) %&gt;%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rnp</a:t>
            </a:r>
            <a:r>
              <a:rPr lang="en-US" dirty="0"/>
              <a:t> = sum(</a:t>
            </a:r>
            <a:r>
              <a:rPr lang="en-US" dirty="0" err="1"/>
              <a:t>rnp</a:t>
            </a:r>
            <a:r>
              <a:rPr lang="en-US" dirty="0"/>
              <a:t>), </a:t>
            </a:r>
            <a:r>
              <a:rPr lang="en-US" dirty="0" err="1"/>
              <a:t>rnp_re</a:t>
            </a:r>
            <a:r>
              <a:rPr lang="en-US" dirty="0"/>
              <a:t> = sum(</a:t>
            </a:r>
            <a:r>
              <a:rPr lang="en-US" dirty="0" err="1"/>
              <a:t>rnp_re</a:t>
            </a:r>
            <a:r>
              <a:rPr lang="en-US" dirty="0"/>
              <a:t>))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result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/>
              <a:t>library(</a:t>
            </a:r>
            <a:r>
              <a:rPr lang="en-US" dirty="0" err="1"/>
              <a:t>writexl</a:t>
            </a:r>
            <a:r>
              <a:rPr lang="en-US" dirty="0"/>
              <a:t>)</a:t>
            </a:r>
          </a:p>
          <a:p>
            <a:pPr marL="342900" indent="-342900">
              <a:buFont typeface="Univers" panose="020B0503020202020204" pitchFamily="34" charset="0"/>
              <a:buChar char="&gt;"/>
            </a:pPr>
            <a:r>
              <a:rPr lang="en-US" dirty="0" err="1"/>
              <a:t>write_xlsx</a:t>
            </a:r>
            <a:r>
              <a:rPr lang="en-US" dirty="0"/>
              <a:t>(result, "./data/rnp.xlsx")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11" y="-33762"/>
            <a:ext cx="6464808" cy="2276856"/>
          </a:xfrm>
        </p:spPr>
        <p:txBody>
          <a:bodyPr/>
          <a:lstStyle/>
          <a:p>
            <a:r>
              <a:rPr lang="ru-RU" b="1" cap="all" spc="400" dirty="0">
                <a:solidFill>
                  <a:schemeClr val="bg1"/>
                </a:solidFill>
                <a:latin typeface="+mn-lt"/>
              </a:rPr>
              <a:t>Содержание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7957" y="3476479"/>
            <a:ext cx="4049854" cy="227685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Почему </a:t>
            </a:r>
            <a:r>
              <a:rPr lang="en-US" sz="1800" dirty="0">
                <a:solidFill>
                  <a:schemeClr val="bg1"/>
                </a:solidFill>
              </a:rPr>
              <a:t>R?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Установка среды разработки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bg1"/>
                </a:solidFill>
              </a:rPr>
              <a:t>Знакомство с </a:t>
            </a:r>
            <a:r>
              <a:rPr lang="en-US" sz="1800" dirty="0">
                <a:solidFill>
                  <a:schemeClr val="bg1"/>
                </a:solidFill>
              </a:rPr>
              <a:t>R</a:t>
            </a:r>
            <a:r>
              <a:rPr lang="en-US" dirty="0"/>
              <a:t>S</a:t>
            </a:r>
            <a:r>
              <a:rPr lang="en-US" sz="1800" dirty="0">
                <a:solidFill>
                  <a:schemeClr val="bg1"/>
                </a:solidFill>
              </a:rPr>
              <a:t>tudio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Базовые принципы языка </a:t>
            </a:r>
            <a:r>
              <a:rPr lang="en-US" dirty="0"/>
              <a:t>R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u-RU" dirty="0"/>
              <a:t>Пример: расчет РНП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34E3AB4-5181-427F-B3F5-6F9DFB43CF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3004" t="-20095" r="-22934" b="-21163"/>
          <a:stretch/>
        </p:blipFill>
        <p:spPr>
          <a:xfrm>
            <a:off x="7414022" y="2297723"/>
            <a:ext cx="4157358" cy="4024063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Почему </a:t>
            </a:r>
            <a:r>
              <a:rPr lang="en-US" sz="5400" dirty="0"/>
              <a:t>R?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929042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</a:t>
            </a:r>
            <a:r>
              <a:rPr lang="en-US" dirty="0"/>
              <a:t>c</a:t>
            </a:r>
            <a:r>
              <a:rPr lang="ru-RU" dirty="0"/>
              <a:t>платный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Максимально гибкий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Богатый набор готовых актуарных библиотек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Соответствует корпоративным стандартам информационной безопасности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https://www.theactuaryjobs.com/jobs/?Keywords=R</a:t>
            </a:r>
            <a:endParaRPr lang="ru-RU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Установка среды разработки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</a:t>
            </a:r>
            <a:r>
              <a:rPr lang="ru-RU" dirty="0"/>
              <a:t> с </a:t>
            </a:r>
            <a:r>
              <a:rPr lang="en-US" dirty="0">
                <a:hlinkClick r:id="rId2"/>
              </a:rPr>
              <a:t>http://cran.us.r-project.org/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Установите </a:t>
            </a:r>
            <a:r>
              <a:rPr lang="en-US" dirty="0"/>
              <a:t>RStudio Desktop c </a:t>
            </a: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/>
              <a:t>Не плохая инструкция (на русском языке): </a:t>
            </a:r>
            <a:r>
              <a:rPr lang="en-US" dirty="0">
                <a:hlinkClick r:id="rId4"/>
              </a:rPr>
              <a:t>https://bdemeshev.github.io/installation/r/R_installation.html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77285" cy="1179576"/>
          </a:xfrm>
        </p:spPr>
        <p:txBody>
          <a:bodyPr>
            <a:normAutofit/>
          </a:bodyPr>
          <a:lstStyle/>
          <a:p>
            <a:r>
              <a:rPr lang="ru-RU" sz="5400" dirty="0"/>
              <a:t>Знакомство с </a:t>
            </a:r>
            <a:r>
              <a:rPr lang="en-US" sz="5400" dirty="0"/>
              <a:t>RStudio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10267774" cy="33467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/>
              <a:t>Бесплатная лекция на </a:t>
            </a:r>
            <a:r>
              <a:rPr lang="en-US" dirty="0" err="1"/>
              <a:t>coursera</a:t>
            </a:r>
            <a:r>
              <a:rPr lang="ru-RU" dirty="0"/>
              <a:t> от Санкт-Петербургского государственного университета (8 минут)</a:t>
            </a:r>
          </a:p>
          <a:p>
            <a:r>
              <a:rPr lang="en-US" dirty="0">
                <a:hlinkClick r:id="rId2"/>
              </a:rPr>
              <a:t>https://ru.coursera.org/lecture/znakomstvo-r-bazovaya-statistika/ustanovka-i-nastroika-r-i-rstudio-mfcyD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15CA2E-0AD3-478B-A045-253F662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On-line 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73DC-8CB8-470D-9CA1-AAE66ACA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4474643" cy="3346704"/>
          </a:xfrm>
        </p:spPr>
        <p:txBody>
          <a:bodyPr>
            <a:normAutofit/>
          </a:bodyPr>
          <a:lstStyle/>
          <a:p>
            <a:r>
              <a:rPr lang="ru-RU" dirty="0"/>
              <a:t>Вы можете попробовать </a:t>
            </a:r>
            <a:r>
              <a:rPr lang="en-US" dirty="0"/>
              <a:t>R </a:t>
            </a:r>
            <a:r>
              <a:rPr lang="ru-RU" dirty="0"/>
              <a:t>здесь:</a:t>
            </a:r>
          </a:p>
          <a:p>
            <a:r>
              <a:rPr lang="en-US" sz="2800" dirty="0">
                <a:hlinkClick r:id="rId2"/>
              </a:rPr>
              <a:t>https://rdrr.io/snippets/</a:t>
            </a:r>
            <a:endParaRPr lang="ru-RU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3F3E0-E002-4B10-90FF-D3698EC3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D00F-98B5-45C7-8A5B-CC3EF46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A55AEE-0037-4A8A-BB18-9851D910B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29799" y="1924812"/>
            <a:ext cx="4787646" cy="41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25AA38-E663-4EB8-A4ED-779A97D11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2241"/>
              </p:ext>
            </p:extLst>
          </p:nvPr>
        </p:nvGraphicFramePr>
        <p:xfrm>
          <a:off x="6095999" y="1825625"/>
          <a:ext cx="423101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561560" imgH="5142600" progId="">
                  <p:embed/>
                </p:oleObj>
              </mc:Choice>
              <mc:Fallback>
                <p:oleObj r:id="rId2" imgW="13561560" imgH="5142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5999" y="1825625"/>
                        <a:ext cx="4231017" cy="160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16D4F4-54CA-460D-9ADA-9F2C1D186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4631"/>
              </p:ext>
            </p:extLst>
          </p:nvPr>
        </p:nvGraphicFramePr>
        <p:xfrm>
          <a:off x="6095999" y="3521190"/>
          <a:ext cx="3703321" cy="1705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85480" imgH="5104440" progId="">
                  <p:embed/>
                </p:oleObj>
              </mc:Choice>
              <mc:Fallback>
                <p:oleObj r:id="rId4" imgW="11085480" imgH="5104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999" y="3521190"/>
                        <a:ext cx="3703321" cy="1705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10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>
                <a:highlight>
                  <a:srgbClr val="FFFF00"/>
                </a:highlight>
              </a:rPr>
              <a:t>mack</a:t>
            </a:r>
            <a:endParaRPr lang="en-US" sz="21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plot(</a:t>
            </a:r>
            <a:r>
              <a:rPr lang="en-US" sz="2100" dirty="0" err="1"/>
              <a:t>mack</a:t>
            </a:r>
            <a:r>
              <a:rPr lang="en-US" dirty="0"/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A058A7-775C-453A-8C3A-9C05AAD38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220995"/>
              </p:ext>
            </p:extLst>
          </p:nvPr>
        </p:nvGraphicFramePr>
        <p:xfrm>
          <a:off x="6096000" y="1690688"/>
          <a:ext cx="5441079" cy="39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98360" imgH="8672760" progId="">
                  <p:embed/>
                </p:oleObj>
              </mc:Choice>
              <mc:Fallback>
                <p:oleObj r:id="rId2" imgW="11898360" imgH="867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5441079" cy="396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44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актуарных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install.packages</a:t>
            </a:r>
            <a:r>
              <a:rPr lang="en-US" sz="2100" dirty="0"/>
              <a:t>("</a:t>
            </a:r>
            <a:r>
              <a:rPr lang="en-US" sz="2100" dirty="0" err="1"/>
              <a:t>ChainLadder</a:t>
            </a:r>
            <a:r>
              <a:rPr lang="en-US" sz="2100" dirty="0"/>
              <a:t>")</a:t>
            </a:r>
            <a:endParaRPr lang="ru-RU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library(</a:t>
            </a:r>
            <a:r>
              <a:rPr lang="en-US" sz="2100" dirty="0" err="1"/>
              <a:t>ChainLadder</a:t>
            </a:r>
            <a:r>
              <a:rPr lang="en-US" sz="2100" dirty="0"/>
              <a:t>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RAA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/>
              <a:t>cum2incr(RAA)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r>
              <a:rPr lang="en-US" sz="2100" dirty="0"/>
              <a:t> &lt;- </a:t>
            </a:r>
            <a:r>
              <a:rPr lang="en-US" sz="2100" dirty="0" err="1"/>
              <a:t>MackChainLadder</a:t>
            </a:r>
            <a:r>
              <a:rPr lang="en-US" sz="2100" dirty="0"/>
              <a:t>(RAA, </a:t>
            </a:r>
            <a:r>
              <a:rPr lang="en-US" sz="2100" dirty="0" err="1"/>
              <a:t>est.sigma</a:t>
            </a:r>
            <a:r>
              <a:rPr lang="en-US" sz="2100" dirty="0"/>
              <a:t>="Mack")</a:t>
            </a:r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 err="1"/>
              <a:t>mack$f</a:t>
            </a:r>
            <a:endParaRPr lang="en-US" sz="2100" dirty="0"/>
          </a:p>
          <a:p>
            <a:pPr marL="342900" indent="-342900">
              <a:lnSpc>
                <a:spcPct val="100000"/>
              </a:lnSpc>
              <a:buFont typeface="Univers" panose="020B0503020202020204" pitchFamily="34" charset="0"/>
              <a:buChar char="&gt;"/>
            </a:pPr>
            <a:r>
              <a:rPr lang="en-US" sz="2100" dirty="0">
                <a:highlight>
                  <a:srgbClr val="FFFF00"/>
                </a:highlight>
              </a:rPr>
              <a:t>plot(</a:t>
            </a:r>
            <a:r>
              <a:rPr lang="en-US" sz="2100" dirty="0" err="1">
                <a:highlight>
                  <a:srgbClr val="FFFF00"/>
                </a:highlight>
              </a:rPr>
              <a:t>mack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22300"/>
            <a:ext cx="4114800" cy="3651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ru-RU" dirty="0"/>
              <a:t>для актуариев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91B6E-B0A3-4CB3-8D27-1112BD2D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51" y="1825624"/>
            <a:ext cx="5658563" cy="40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57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2599</TotalTime>
  <Words>639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Univers</vt:lpstr>
      <vt:lpstr>Wingdings</vt:lpstr>
      <vt:lpstr>GradientUnivers</vt:lpstr>
      <vt:lpstr>Для актуариев</vt:lpstr>
      <vt:lpstr>Содержание</vt:lpstr>
      <vt:lpstr>Почему R?</vt:lpstr>
      <vt:lpstr>Установка среды разработки</vt:lpstr>
      <vt:lpstr>Знакомство с RStudio</vt:lpstr>
      <vt:lpstr>On-line R</vt:lpstr>
      <vt:lpstr>Пример актуарных библиотек</vt:lpstr>
      <vt:lpstr>Пример актуарных библиотек</vt:lpstr>
      <vt:lpstr>Пример актуарных библиотек</vt:lpstr>
      <vt:lpstr>Пример актуарных библиотек</vt:lpstr>
      <vt:lpstr>Пример расчета РНП</vt:lpstr>
      <vt:lpstr>Пример расчета РНП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актуариев</dc:title>
  <dc:creator>VLADIMIR S</dc:creator>
  <cp:lastModifiedBy>VLADIMIR S</cp:lastModifiedBy>
  <cp:revision>34</cp:revision>
  <dcterms:created xsi:type="dcterms:W3CDTF">2021-05-25T12:10:49Z</dcterms:created>
  <dcterms:modified xsi:type="dcterms:W3CDTF">2021-05-27T17:22:48Z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