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1" r:id="rId5"/>
    <p:sldId id="259" r:id="rId6"/>
    <p:sldId id="258" r:id="rId7"/>
    <p:sldId id="263" r:id="rId8"/>
    <p:sldId id="260" r:id="rId9"/>
    <p:sldId id="274" r:id="rId10"/>
    <p:sldId id="275" r:id="rId11"/>
    <p:sldId id="279" r:id="rId12"/>
    <p:sldId id="276" r:id="rId13"/>
    <p:sldId id="280" r:id="rId14"/>
    <p:sldId id="277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8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000" y="1800000"/>
            <a:ext cx="48965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20" dirty="0" err="1">
                <a:solidFill>
                  <a:srgbClr val="004C86"/>
                </a:solidFill>
              </a:rPr>
              <a:t>Finx</a:t>
            </a:r>
            <a:r>
              <a:rPr lang="en-US" altLang="ko-KR" sz="3500" b="1" spc="-120" dirty="0">
                <a:solidFill>
                  <a:srgbClr val="004C86"/>
                </a:solidFill>
              </a:rPr>
              <a:t> Torch</a:t>
            </a:r>
          </a:p>
          <a:p>
            <a:r>
              <a:rPr lang="en-US" altLang="ko-KR" sz="3500" b="1" spc="-120" dirty="0">
                <a:solidFill>
                  <a:srgbClr val="004C86"/>
                </a:solidFill>
              </a:rPr>
              <a:t>BERT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400" y="2955600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20" dirty="0">
                <a:solidFill>
                  <a:srgbClr val="004C86"/>
                </a:solidFill>
              </a:rPr>
              <a:t>2022.02.21</a:t>
            </a:r>
            <a:endParaRPr lang="ko-KR" altLang="en-US" sz="1300" spc="20" dirty="0">
              <a:solidFill>
                <a:srgbClr val="004C86"/>
              </a:solidFill>
            </a:endParaRPr>
          </a:p>
        </p:txBody>
      </p:sp>
      <p:pic>
        <p:nvPicPr>
          <p:cNvPr id="1026" name="Picture 2" descr="버트(BERT) 파인튜닝 간단하게 해보자. - from __future__ import dream">
            <a:extLst>
              <a:ext uri="{FF2B5EF4-FFF2-40B4-BE49-F238E27FC236}">
                <a16:creationId xmlns:a16="http://schemas.microsoft.com/office/drawing/2014/main" id="{7D1FC0DB-31AF-4B92-B590-F64A3921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73248"/>
            <a:ext cx="2520280" cy="33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 err="1">
                <a:solidFill>
                  <a:schemeClr val="bg1">
                    <a:lumMod val="50000"/>
                  </a:schemeClr>
                </a:solidFill>
              </a:rPr>
              <a:t>Finx_torch_BERT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928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 dirty="0">
                <a:solidFill>
                  <a:srgbClr val="004C86"/>
                </a:solidFill>
              </a:rPr>
              <a:t>C . Model </a:t>
            </a:r>
            <a:r>
              <a:rPr lang="en-US" altLang="ko-KR" sz="2600" b="1" spc="-110" dirty="0" err="1">
                <a:solidFill>
                  <a:srgbClr val="004C86"/>
                </a:solidFill>
              </a:rPr>
              <a:t>Architechture</a:t>
            </a:r>
            <a:r>
              <a:rPr lang="en-US" altLang="ko-KR" sz="2600" b="1" spc="-110" dirty="0">
                <a:solidFill>
                  <a:srgbClr val="004C86"/>
                </a:solidFill>
              </a:rPr>
              <a:t> </a:t>
            </a:r>
          </a:p>
          <a:p>
            <a:endParaRPr lang="en-US" altLang="ko-KR" sz="2600" b="1" spc="-110" dirty="0">
              <a:solidFill>
                <a:srgbClr val="004C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Input / Output representation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CLS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Sequence</a:t>
            </a:r>
            <a:r>
              <a:rPr lang="ko-KR" altLang="en-US" sz="2000" b="1" spc="-110" dirty="0">
                <a:solidFill>
                  <a:srgbClr val="004C86"/>
                </a:solidFill>
              </a:rPr>
              <a:t>의 시작을 알리는 </a:t>
            </a:r>
            <a:r>
              <a:rPr lang="en-US" altLang="ko-KR" sz="2000" b="1" spc="-110" dirty="0">
                <a:solidFill>
                  <a:srgbClr val="004C86"/>
                </a:solidFill>
              </a:rPr>
              <a:t>token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SEP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Sentence A </a:t>
            </a:r>
            <a:r>
              <a:rPr lang="ko-KR" altLang="en-US" sz="2000" b="1" spc="-110" dirty="0">
                <a:solidFill>
                  <a:srgbClr val="004C86"/>
                </a:solidFill>
              </a:rPr>
              <a:t>와 </a:t>
            </a:r>
            <a:r>
              <a:rPr lang="en-US" altLang="ko-KR" sz="2000" b="1" spc="-110" dirty="0">
                <a:solidFill>
                  <a:srgbClr val="004C86"/>
                </a:solidFill>
              </a:rPr>
              <a:t>sentence B</a:t>
            </a:r>
            <a:r>
              <a:rPr lang="ko-KR" altLang="en-US" sz="2000" b="1" spc="-110" dirty="0">
                <a:solidFill>
                  <a:srgbClr val="004C86"/>
                </a:solidFill>
              </a:rPr>
              <a:t>를 나눠주는 </a:t>
            </a:r>
            <a:r>
              <a:rPr lang="en-US" altLang="ko-KR" sz="2000" b="1" spc="-110" dirty="0">
                <a:solidFill>
                  <a:srgbClr val="004C86"/>
                </a:solidFill>
              </a:rPr>
              <a:t>token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</p:txBody>
      </p:sp>
      <p:pic>
        <p:nvPicPr>
          <p:cNvPr id="7" name="그림 6" descr="텍스트, 키보드, 전자기기이(가) 표시된 사진&#10;&#10;자동 생성된 설명">
            <a:extLst>
              <a:ext uri="{FF2B5EF4-FFF2-40B4-BE49-F238E27FC236}">
                <a16:creationId xmlns:a16="http://schemas.microsoft.com/office/drawing/2014/main" id="{C9DD0E77-4B4F-4E02-8F11-C1A386CC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0928"/>
            <a:ext cx="852434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1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 err="1">
                <a:solidFill>
                  <a:schemeClr val="bg1">
                    <a:lumMod val="50000"/>
                  </a:schemeClr>
                </a:solidFill>
              </a:rPr>
              <a:t>Finx_torch_BERT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92899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 dirty="0">
                <a:solidFill>
                  <a:srgbClr val="004C86"/>
                </a:solidFill>
              </a:rPr>
              <a:t>C . Model </a:t>
            </a:r>
            <a:r>
              <a:rPr lang="en-US" altLang="ko-KR" sz="2600" b="1" spc="-110" dirty="0" err="1">
                <a:solidFill>
                  <a:srgbClr val="004C86"/>
                </a:solidFill>
              </a:rPr>
              <a:t>Architechture</a:t>
            </a:r>
            <a:r>
              <a:rPr lang="en-US" altLang="ko-KR" sz="2600" b="1" spc="-110" dirty="0">
                <a:solidFill>
                  <a:srgbClr val="004C86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altLang="ko-KR" sz="2000" spc="-50" dirty="0"/>
              <a:t>Token Embedding : word piece embedding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ko-KR" sz="2000" spc="-50" dirty="0"/>
              <a:t>Word embedding</a:t>
            </a:r>
            <a:r>
              <a:rPr lang="ko-KR" altLang="en-US" sz="2000" spc="-50" dirty="0"/>
              <a:t>과 </a:t>
            </a:r>
            <a:r>
              <a:rPr lang="en-US" altLang="ko-KR" sz="2000" spc="-50" dirty="0"/>
              <a:t>Character Embedding</a:t>
            </a:r>
            <a:r>
              <a:rPr lang="ko-KR" altLang="en-US" sz="2000" spc="-50" dirty="0"/>
              <a:t>의 장점을 합친 모델</a:t>
            </a:r>
            <a:endParaRPr lang="en-US" altLang="ko-KR" sz="2000" spc="-50" dirty="0"/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ko-KR" altLang="en-US" sz="2000" spc="-50" dirty="0"/>
              <a:t>높은 성능을 지니면서도 </a:t>
            </a:r>
            <a:r>
              <a:rPr lang="en-US" altLang="ko-KR" sz="2000" spc="-50" dirty="0"/>
              <a:t>OOV</a:t>
            </a:r>
            <a:r>
              <a:rPr lang="ko-KR" altLang="en-US" sz="2000" spc="-50" dirty="0"/>
              <a:t>에 대응할 수 있다는 것이 장점</a:t>
            </a:r>
            <a:r>
              <a:rPr lang="en-US" altLang="ko-KR" sz="2000" spc="-50" dirty="0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altLang="ko-KR" sz="2000" spc="-50" dirty="0"/>
              <a:t>Segment Embedding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altLang="ko-KR" sz="2000" spc="-50" dirty="0"/>
              <a:t>Position Embedding</a:t>
            </a:r>
          </a:p>
          <a:p>
            <a:pPr lvl="2"/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</p:txBody>
      </p:sp>
      <p:pic>
        <p:nvPicPr>
          <p:cNvPr id="7" name="그림 6" descr="텍스트, 키보드, 전자기기이(가) 표시된 사진&#10;&#10;자동 생성된 설명">
            <a:extLst>
              <a:ext uri="{FF2B5EF4-FFF2-40B4-BE49-F238E27FC236}">
                <a16:creationId xmlns:a16="http://schemas.microsoft.com/office/drawing/2014/main" id="{C9DD0E77-4B4F-4E02-8F11-C1A386CC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96952"/>
            <a:ext cx="852434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404664"/>
            <a:ext cx="8229600" cy="101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C .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Model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Architechture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800100" lvl="1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Pre-training</a:t>
            </a: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1257300" lvl="2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342900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F19E8-CA3F-4CD3-80A9-082EDBD43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4038600" cy="398642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0" y="1196752"/>
            <a:ext cx="4038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</a:pPr>
            <a:endParaRPr lang="en-US" altLang="ko-KR" sz="2000" spc="-50" dirty="0"/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2000" spc="-50" dirty="0"/>
              <a:t>Task 1 . Masked LM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2000" spc="-50" dirty="0"/>
              <a:t>- Input sentence</a:t>
            </a:r>
            <a:r>
              <a:rPr lang="ko-KR" altLang="en-US" sz="2000" spc="-50" dirty="0"/>
              <a:t>의 일부를 </a:t>
            </a:r>
            <a:r>
              <a:rPr lang="en-US" altLang="ko-KR" sz="2000" spc="-50" dirty="0"/>
              <a:t>masking </a:t>
            </a:r>
            <a:r>
              <a:rPr lang="ko-KR" altLang="en-US" sz="2000" spc="-50" dirty="0"/>
              <a:t>함으로써 </a:t>
            </a:r>
            <a:r>
              <a:rPr lang="en-US" altLang="ko-KR" sz="2000" spc="-50" dirty="0"/>
              <a:t>context</a:t>
            </a:r>
            <a:r>
              <a:rPr lang="ko-KR" altLang="en-US" sz="2000" spc="-50" dirty="0"/>
              <a:t>에 대한</a:t>
            </a:r>
            <a:r>
              <a:rPr lang="en-US" altLang="ko-KR" sz="2000" spc="-50" dirty="0"/>
              <a:t>Bidirectional</a:t>
            </a:r>
            <a:r>
              <a:rPr lang="ko-KR" altLang="en-US" sz="2000" spc="-50" dirty="0"/>
              <a:t> </a:t>
            </a:r>
            <a:r>
              <a:rPr lang="en-US" altLang="ko-KR" sz="2000" spc="-50" dirty="0"/>
              <a:t>learning</a:t>
            </a:r>
            <a:r>
              <a:rPr lang="ko-KR" altLang="en-US" sz="2000" spc="-50" dirty="0"/>
              <a:t>이 가능해진다</a:t>
            </a:r>
            <a:r>
              <a:rPr lang="en-US" altLang="ko-KR" sz="2000" spc="-50" dirty="0"/>
              <a:t>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endParaRPr lang="en-US" altLang="ko-KR" sz="2800" spc="-50" dirty="0"/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2000" spc="-50" dirty="0"/>
              <a:t>Task 2 . Next Sentence Prediction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2000" spc="-50" dirty="0"/>
              <a:t>- </a:t>
            </a:r>
            <a:r>
              <a:rPr lang="ko-KR" altLang="en-US" sz="2000" spc="-50" dirty="0"/>
              <a:t>두 </a:t>
            </a:r>
            <a:r>
              <a:rPr lang="en-US" altLang="ko-KR" sz="2000" spc="-50" dirty="0"/>
              <a:t>input sentence</a:t>
            </a:r>
            <a:r>
              <a:rPr lang="ko-KR" altLang="en-US" sz="2000" spc="-50" dirty="0"/>
              <a:t>가 </a:t>
            </a:r>
            <a:r>
              <a:rPr lang="en-US" altLang="ko-KR" sz="2000" dirty="0"/>
              <a:t>an actual linguistic sentence</a:t>
            </a:r>
            <a:r>
              <a:rPr lang="ko-KR" altLang="en-US" sz="2000" dirty="0"/>
              <a:t>라면 </a:t>
            </a:r>
            <a:r>
              <a:rPr lang="en-US" altLang="ko-KR" sz="2000" dirty="0"/>
              <a:t>C</a:t>
            </a:r>
            <a:r>
              <a:rPr lang="ko-KR" altLang="en-US" sz="2000" dirty="0"/>
              <a:t>의 값으로 </a:t>
            </a:r>
            <a:r>
              <a:rPr lang="en-US" altLang="ko-KR" sz="2000" dirty="0"/>
              <a:t>True,</a:t>
            </a:r>
            <a:r>
              <a:rPr lang="ko-KR" altLang="en-US" sz="2000" dirty="0"/>
              <a:t> 아니라면 </a:t>
            </a:r>
            <a:r>
              <a:rPr lang="en-US" altLang="ko-KR" sz="2000" dirty="0"/>
              <a:t>False</a:t>
            </a:r>
            <a:r>
              <a:rPr lang="ko-KR" altLang="en-US" sz="2000" dirty="0"/>
              <a:t>가 입력됨</a:t>
            </a:r>
            <a:r>
              <a:rPr lang="en-US" altLang="ko-KR" sz="2000" dirty="0"/>
              <a:t>.</a:t>
            </a:r>
            <a:endParaRPr lang="ko-KR" altLang="en-US" sz="2000" spc="-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125C0A-F659-4AE6-B36A-28ED2020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7" y="4869160"/>
            <a:ext cx="4248472" cy="16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4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C .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Model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Architechture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800100" lvl="1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Pre-training</a:t>
            </a: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1257300" lvl="2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342900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8568952" cy="531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2000" spc="-50" dirty="0"/>
              <a:t>Task 1 . Masked LM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ko-KR" altLang="en-US" sz="2000" spc="-50" dirty="0"/>
              <a:t>현재까지 주어진 단어들로 부터 다음 단어를 예측하는 </a:t>
            </a:r>
            <a:r>
              <a:rPr lang="en-US" altLang="ko-KR" sz="2000" spc="-50" dirty="0"/>
              <a:t>unidirectional model </a:t>
            </a:r>
            <a:r>
              <a:rPr lang="ko-KR" altLang="en-US" sz="2000" spc="-50" dirty="0"/>
              <a:t>과는 다르게 </a:t>
            </a:r>
            <a:r>
              <a:rPr lang="en-US" altLang="ko-KR" sz="2000" spc="-50" dirty="0"/>
              <a:t>sentence</a:t>
            </a:r>
            <a:r>
              <a:rPr lang="ko-KR" altLang="en-US" sz="2000" spc="-50" dirty="0"/>
              <a:t>의 일부 </a:t>
            </a:r>
            <a:r>
              <a:rPr lang="en-US" altLang="ko-KR" sz="2000" spc="-50" dirty="0"/>
              <a:t>token</a:t>
            </a:r>
            <a:r>
              <a:rPr lang="ko-KR" altLang="en-US" sz="2000" spc="-50" dirty="0"/>
              <a:t>을 </a:t>
            </a:r>
            <a:r>
              <a:rPr lang="en-US" altLang="ko-KR" sz="2000" spc="-50" dirty="0"/>
              <a:t>masking</a:t>
            </a:r>
            <a:r>
              <a:rPr lang="ko-KR" altLang="en-US" sz="2000" spc="-50" dirty="0"/>
              <a:t>하고 </a:t>
            </a:r>
            <a:r>
              <a:rPr lang="en-US" altLang="ko-KR" sz="2000" spc="-50" dirty="0"/>
              <a:t>masking</a:t>
            </a:r>
            <a:r>
              <a:rPr lang="ko-KR" altLang="en-US" sz="2000" spc="-50" dirty="0"/>
              <a:t>된 </a:t>
            </a:r>
            <a:r>
              <a:rPr lang="en-US" altLang="ko-KR" sz="2000" spc="-50" dirty="0"/>
              <a:t>token</a:t>
            </a:r>
            <a:r>
              <a:rPr lang="ko-KR" altLang="en-US" sz="2000" spc="-50" dirty="0"/>
              <a:t>을 예측 하는 방식으로 학습을 진행함</a:t>
            </a:r>
            <a:r>
              <a:rPr lang="en-US" altLang="ko-KR" sz="2000" spc="-5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F3FD21-26A3-48A3-A0AE-ED225C3F2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6933"/>
            <a:ext cx="4464496" cy="3986429"/>
          </a:xfrm>
          <a:prstGeom prst="rect">
            <a:avLst/>
          </a:prstGeom>
          <a:noFill/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48B7BA9-0234-457D-A1FA-719DC5D159A8}"/>
              </a:ext>
            </a:extLst>
          </p:cNvPr>
          <p:cNvSpPr/>
          <p:nvPr/>
        </p:nvSpPr>
        <p:spPr>
          <a:xfrm>
            <a:off x="2627784" y="5013176"/>
            <a:ext cx="504056" cy="2160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mask</a:t>
            </a:r>
            <a:endParaRPr lang="ko-KR" altLang="en-US" sz="5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5649423-CF69-4D0C-9FA9-9C81F925F960}"/>
              </a:ext>
            </a:extLst>
          </p:cNvPr>
          <p:cNvSpPr/>
          <p:nvPr/>
        </p:nvSpPr>
        <p:spPr>
          <a:xfrm>
            <a:off x="2590652" y="3592474"/>
            <a:ext cx="504056" cy="2720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Token</a:t>
            </a:r>
            <a:endParaRPr lang="ko-KR" altLang="en-US" sz="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4075BA-7B7D-492A-9B85-1EF410EAB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029415"/>
            <a:ext cx="4608512" cy="1126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03D856-A2D8-46EF-AB24-5AC644605ED5}"/>
              </a:ext>
            </a:extLst>
          </p:cNvPr>
          <p:cNvSpPr txBox="1"/>
          <p:nvPr/>
        </p:nvSpPr>
        <p:spPr>
          <a:xfrm>
            <a:off x="4211960" y="4293096"/>
            <a:ext cx="453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GPT : </a:t>
            </a:r>
            <a:r>
              <a:rPr lang="en-US" altLang="ko-KR" dirty="0" err="1"/>
              <a:t>UniDirectional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ELMo</a:t>
            </a:r>
            <a:r>
              <a:rPr lang="en-US" altLang="ko-KR" dirty="0"/>
              <a:t> : shallow concatenation of independently trained left-to-right and right-to-left LMs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31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C .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Model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Architechture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800100" lvl="1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Pre-training</a:t>
            </a: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1257300" lvl="2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342900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8568952" cy="531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2000" spc="-50" dirty="0"/>
              <a:t>Task 1 . Masked LM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2000" spc="-50" dirty="0"/>
              <a:t>- Masked LM</a:t>
            </a:r>
            <a:r>
              <a:rPr lang="ko-KR" altLang="en-US" sz="2000" spc="-50" dirty="0"/>
              <a:t>의 문제점</a:t>
            </a:r>
            <a:endParaRPr lang="en-US" altLang="ko-KR" sz="2000" spc="-50" dirty="0"/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2000" spc="-50" dirty="0"/>
              <a:t>   - </a:t>
            </a:r>
            <a:r>
              <a:rPr lang="en-US" altLang="ko-KR" sz="1600" spc="-50" dirty="0"/>
              <a:t>Pre</a:t>
            </a:r>
            <a:r>
              <a:rPr lang="ko-KR" altLang="en-US" sz="1600" spc="-50" dirty="0"/>
              <a:t> </a:t>
            </a:r>
            <a:r>
              <a:rPr lang="en-US" altLang="ko-KR" sz="1600" spc="-50" dirty="0"/>
              <a:t>Training</a:t>
            </a:r>
            <a:r>
              <a:rPr lang="ko-KR" altLang="en-US" sz="1600" spc="-50" dirty="0"/>
              <a:t>과정에서만 </a:t>
            </a:r>
            <a:r>
              <a:rPr lang="en-US" altLang="ko-KR" sz="1600" spc="-50" dirty="0"/>
              <a:t>Masking</a:t>
            </a:r>
            <a:r>
              <a:rPr lang="ko-KR" altLang="en-US" sz="1600" spc="-50" dirty="0"/>
              <a:t>이 등장하고 </a:t>
            </a:r>
            <a:r>
              <a:rPr lang="en-US" altLang="ko-KR" sz="1600" spc="-50" dirty="0"/>
              <a:t>Fine tuning </a:t>
            </a:r>
            <a:r>
              <a:rPr lang="ko-KR" altLang="en-US" sz="1600" spc="-50" dirty="0"/>
              <a:t>과정에서는 등장</a:t>
            </a:r>
            <a:r>
              <a:rPr lang="en-US" altLang="ko-KR" sz="1600" spc="-50" dirty="0"/>
              <a:t>X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1600" spc="-50" dirty="0"/>
              <a:t>    - fine tuning</a:t>
            </a:r>
            <a:r>
              <a:rPr lang="ko-KR" altLang="en-US" sz="1600" spc="-50" dirty="0"/>
              <a:t>과 </a:t>
            </a:r>
            <a:r>
              <a:rPr lang="en-US" altLang="ko-KR" sz="1600" spc="-50" dirty="0"/>
              <a:t>pre training</a:t>
            </a:r>
            <a:r>
              <a:rPr lang="ko-KR" altLang="en-US" sz="1600" spc="-50" dirty="0"/>
              <a:t>간의 불균형을 해소하기 위한 방법으로</a:t>
            </a:r>
            <a:endParaRPr lang="en-US" altLang="ko-KR" sz="1600" spc="-50" dirty="0"/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1600" spc="-50" dirty="0"/>
              <a:t>	</a:t>
            </a:r>
            <a:r>
              <a:rPr lang="en-US" altLang="ko-KR" sz="1600" dirty="0"/>
              <a:t>80% of the time: Replace the word with the [MASK] token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1600" spc="-50" dirty="0"/>
              <a:t>	</a:t>
            </a:r>
            <a:r>
              <a:rPr lang="en-US" altLang="ko-KR" sz="1600" dirty="0"/>
              <a:t>10% of the time: Replace the word with a random word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1600" spc="-50" dirty="0"/>
              <a:t>	</a:t>
            </a:r>
            <a:r>
              <a:rPr lang="en-US" altLang="ko-KR" sz="1600" dirty="0"/>
              <a:t>10% of the time: Keep the word unchanged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1600" spc="-50" dirty="0"/>
              <a:t>	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1600" spc="-50" dirty="0"/>
              <a:t>    - </a:t>
            </a:r>
            <a:r>
              <a:rPr lang="ko-KR" altLang="en-US" sz="1600" spc="-50" dirty="0"/>
              <a:t>잘 모르겠는 점 </a:t>
            </a:r>
            <a:r>
              <a:rPr lang="en-US" altLang="ko-KR" sz="1600" spc="-50" dirty="0"/>
              <a:t>: </a:t>
            </a:r>
            <a:r>
              <a:rPr lang="ko-KR" altLang="en-US" sz="1600" spc="-50" dirty="0"/>
              <a:t>불균형이라는 것 자체가 존재하기는 하는지</a:t>
            </a:r>
            <a:endParaRPr lang="en-US" altLang="ko-KR" sz="1600" spc="-50" dirty="0"/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endParaRPr lang="en-US" altLang="ko-KR" sz="1600" spc="-5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05AE80-D79A-45F6-A379-7273FA99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2" y="4293096"/>
            <a:ext cx="3609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0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C .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Model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Architechture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800100" lvl="1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Pre-training</a:t>
            </a: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1257300" lvl="2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342900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8568952" cy="531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2000" spc="-50" dirty="0"/>
              <a:t>Task 1 . Masked LM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2000" spc="-50" dirty="0"/>
              <a:t>- Masked LM</a:t>
            </a:r>
            <a:r>
              <a:rPr lang="ko-KR" altLang="en-US" sz="2000" spc="-50" dirty="0"/>
              <a:t>의 문제점</a:t>
            </a:r>
            <a:endParaRPr lang="en-US" altLang="ko-KR" sz="2000" spc="-50" dirty="0"/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2000" spc="-50" dirty="0"/>
              <a:t>   - </a:t>
            </a:r>
            <a:r>
              <a:rPr lang="en-US" altLang="ko-KR" sz="1600" spc="-50" dirty="0"/>
              <a:t>Pre</a:t>
            </a:r>
            <a:r>
              <a:rPr lang="ko-KR" altLang="en-US" sz="1600" spc="-50" dirty="0"/>
              <a:t> </a:t>
            </a:r>
            <a:r>
              <a:rPr lang="en-US" altLang="ko-KR" sz="1600" spc="-50" dirty="0"/>
              <a:t>Training</a:t>
            </a:r>
            <a:r>
              <a:rPr lang="ko-KR" altLang="en-US" sz="1600" spc="-50" dirty="0"/>
              <a:t>과정에서만 </a:t>
            </a:r>
            <a:r>
              <a:rPr lang="en-US" altLang="ko-KR" sz="1600" spc="-50" dirty="0"/>
              <a:t>Masking</a:t>
            </a:r>
            <a:r>
              <a:rPr lang="ko-KR" altLang="en-US" sz="1600" spc="-50" dirty="0"/>
              <a:t>이 등장하고 </a:t>
            </a:r>
            <a:r>
              <a:rPr lang="en-US" altLang="ko-KR" sz="1600" spc="-50" dirty="0"/>
              <a:t>Fine tuning </a:t>
            </a:r>
            <a:r>
              <a:rPr lang="ko-KR" altLang="en-US" sz="1600" spc="-50" dirty="0"/>
              <a:t>과정에서는 등장</a:t>
            </a:r>
            <a:r>
              <a:rPr lang="en-US" altLang="ko-KR" sz="1600" spc="-50" dirty="0"/>
              <a:t>X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1600" spc="-50" dirty="0"/>
              <a:t>    - fine tuning</a:t>
            </a:r>
            <a:r>
              <a:rPr lang="ko-KR" altLang="en-US" sz="1600" spc="-50" dirty="0"/>
              <a:t>과 </a:t>
            </a:r>
            <a:r>
              <a:rPr lang="en-US" altLang="ko-KR" sz="1600" spc="-50" dirty="0"/>
              <a:t>pre training</a:t>
            </a:r>
            <a:r>
              <a:rPr lang="ko-KR" altLang="en-US" sz="1600" spc="-50" dirty="0"/>
              <a:t>간의 불균형을 해소하기 위한 방법으로</a:t>
            </a:r>
            <a:endParaRPr lang="en-US" altLang="ko-KR" sz="1600" spc="-50" dirty="0"/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1600" spc="-50" dirty="0"/>
              <a:t>	</a:t>
            </a:r>
            <a:r>
              <a:rPr lang="en-US" altLang="ko-KR" sz="1600" dirty="0"/>
              <a:t>80% of the time: Replace the word with the [MASK] token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1600" spc="-50" dirty="0"/>
              <a:t>	</a:t>
            </a:r>
            <a:r>
              <a:rPr lang="en-US" altLang="ko-KR" sz="1600" dirty="0"/>
              <a:t>10% of the time: Replace the word with a random word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1600" spc="-50" dirty="0"/>
              <a:t>	</a:t>
            </a:r>
            <a:r>
              <a:rPr lang="en-US" altLang="ko-KR" sz="1600" dirty="0"/>
              <a:t>10% of the time: Keep the word unchanged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1600" spc="-50" dirty="0"/>
              <a:t>	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1600" spc="-50" dirty="0"/>
              <a:t>    - </a:t>
            </a:r>
            <a:r>
              <a:rPr lang="ko-KR" altLang="en-US" sz="1600" spc="-50" dirty="0"/>
              <a:t>잘 모르겠는 점 </a:t>
            </a:r>
            <a:r>
              <a:rPr lang="en-US" altLang="ko-KR" sz="1600" spc="-50" dirty="0"/>
              <a:t>: </a:t>
            </a:r>
            <a:r>
              <a:rPr lang="ko-KR" altLang="en-US" sz="1600" spc="-50" dirty="0"/>
              <a:t>불균형이라는 것 자체가 존재하기는 하는지</a:t>
            </a:r>
            <a:endParaRPr lang="en-US" altLang="ko-KR" sz="1600" spc="-50" dirty="0"/>
          </a:p>
          <a:p>
            <a:pPr>
              <a:spcBef>
                <a:spcPct val="20000"/>
              </a:spcBef>
              <a:buFont typeface="Arial" panose="020B0604020202020204" pitchFamily="34" charset="0"/>
            </a:pPr>
            <a:endParaRPr lang="en-US" altLang="ko-KR" sz="1600" spc="-5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05AE80-D79A-45F6-A379-7273FA99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2" y="4293096"/>
            <a:ext cx="3609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C .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Model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Architechture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800100" lvl="1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Pre-training</a:t>
            </a: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1257300" lvl="2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342900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8568952" cy="531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ko-KR" sz="2000" spc="-50" dirty="0"/>
              <a:t>Task 2 . </a:t>
            </a:r>
            <a:r>
              <a:rPr lang="en-US" altLang="ko-KR" sz="2000" dirty="0"/>
              <a:t>Next Sentence Prediction (NSP)</a:t>
            </a:r>
            <a:endParaRPr lang="en-US" altLang="ko-KR" sz="2000" spc="-50" dirty="0"/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altLang="ko-KR" sz="1600" dirty="0"/>
              <a:t>50% of the time B is the actual next sentence that follows A (labeled as </a:t>
            </a:r>
            <a:r>
              <a:rPr lang="en-US" altLang="ko-KR" sz="1600" dirty="0" err="1"/>
              <a:t>IsNext</a:t>
            </a:r>
            <a:r>
              <a:rPr lang="en-US" altLang="ko-KR" sz="1600" dirty="0"/>
              <a:t>), and 50% of the time it is a random sentence from the corpus (labeled as </a:t>
            </a:r>
            <a:r>
              <a:rPr lang="en-US" altLang="ko-KR" sz="1600" dirty="0" err="1"/>
              <a:t>NotNext</a:t>
            </a:r>
            <a:r>
              <a:rPr lang="en-US" altLang="ko-KR" sz="1600" dirty="0"/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lang="en-US" altLang="ko-KR" dirty="0"/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altLang="ko-KR" dirty="0"/>
              <a:t>Despite its simplicity, this task is very beneficial to both QA and NLI</a:t>
            </a:r>
            <a:endParaRPr lang="en-US" altLang="ko-KR" spc="-50" dirty="0"/>
          </a:p>
          <a:p>
            <a:pPr marL="342900" indent="-342900">
              <a:spcBef>
                <a:spcPct val="20000"/>
              </a:spcBef>
              <a:buFontTx/>
              <a:buChar char="-"/>
            </a:pPr>
            <a:endParaRPr lang="en-US" altLang="ko-KR" sz="2000" spc="-50" dirty="0"/>
          </a:p>
          <a:p>
            <a:pPr marL="285750" indent="-285750">
              <a:spcBef>
                <a:spcPct val="20000"/>
              </a:spcBef>
              <a:buFontTx/>
              <a:buChar char="-"/>
            </a:pPr>
            <a:endParaRPr lang="en-US" altLang="ko-KR" sz="1600" spc="-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836AB6-B8B2-4D01-B5EB-FEB7D4556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85222"/>
            <a:ext cx="4464496" cy="3698397"/>
          </a:xfrm>
          <a:prstGeom prst="rect">
            <a:avLst/>
          </a:prstGeom>
          <a:noFill/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1390BC13-491E-479C-9127-F0218F717934}"/>
              </a:ext>
            </a:extLst>
          </p:cNvPr>
          <p:cNvSpPr/>
          <p:nvPr/>
        </p:nvSpPr>
        <p:spPr>
          <a:xfrm>
            <a:off x="539552" y="3356992"/>
            <a:ext cx="576064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0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C .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Model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Architechture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800100" lvl="1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Pre-training</a:t>
            </a: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1257300" lvl="2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342900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8568952" cy="531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Tx/>
              <a:buChar char="-"/>
            </a:pPr>
            <a:endParaRPr lang="en-US" altLang="ko-KR" sz="16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465C3-D566-45AC-A982-DA2DF2DF14AA}"/>
              </a:ext>
            </a:extLst>
          </p:cNvPr>
          <p:cNvSpPr txBox="1"/>
          <p:nvPr/>
        </p:nvSpPr>
        <p:spPr>
          <a:xfrm>
            <a:off x="445255" y="1268760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Hyper Parameter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Maximum Token Length : 512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Batch size : 256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Adam with learning rate of 1e-4 , beta1 =0.9 , beta2 = 0.999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L2 weight decay of 0.01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Learning rate warmup over the first 10000 steps, linear decay of </a:t>
            </a:r>
            <a:r>
              <a:rPr lang="en-US" altLang="ko-KR" dirty="0" err="1"/>
              <a:t>lr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Drop out rate = 0.1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GeLU</a:t>
            </a:r>
            <a:r>
              <a:rPr lang="en-US" altLang="ko-KR" dirty="0"/>
              <a:t> activation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84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C .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Model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Architechture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800100" lvl="1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kern="1200" spc="-110" dirty="0">
                <a:latin typeface="+mj-lt"/>
                <a:ea typeface="+mj-ea"/>
                <a:cs typeface="+mj-cs"/>
              </a:rPr>
              <a:t>Fine-Tuning</a:t>
            </a: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1257300" lvl="2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342900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8568952" cy="531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endParaRPr lang="en-US" altLang="ko-KR" sz="2000" spc="-50" dirty="0"/>
          </a:p>
          <a:p>
            <a:pPr marL="285750" indent="-285750">
              <a:spcBef>
                <a:spcPct val="20000"/>
              </a:spcBef>
              <a:buFontTx/>
              <a:buChar char="-"/>
            </a:pPr>
            <a:endParaRPr lang="en-US" altLang="ko-KR" sz="1600" spc="-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836AB6-B8B2-4D01-B5EB-FEB7D4556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6" y="2222193"/>
            <a:ext cx="4464496" cy="3698397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4624EB-7AB0-442A-BE4C-98BD6E0E78F4}"/>
              </a:ext>
            </a:extLst>
          </p:cNvPr>
          <p:cNvSpPr/>
          <p:nvPr/>
        </p:nvSpPr>
        <p:spPr>
          <a:xfrm>
            <a:off x="289664" y="1691680"/>
            <a:ext cx="45365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682D8-58CC-4698-BD66-48C255DB0CEA}"/>
              </a:ext>
            </a:extLst>
          </p:cNvPr>
          <p:cNvSpPr txBox="1"/>
          <p:nvPr/>
        </p:nvSpPr>
        <p:spPr>
          <a:xfrm>
            <a:off x="4893536" y="3148061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</a:t>
            </a:r>
            <a:r>
              <a:rPr lang="en-US" altLang="ko-KR" dirty="0"/>
              <a:t>Data</a:t>
            </a:r>
            <a:r>
              <a:rPr lang="ko-KR" altLang="en-US" dirty="0"/>
              <a:t>를 가지고 </a:t>
            </a:r>
            <a:r>
              <a:rPr lang="en-US" altLang="ko-KR" dirty="0"/>
              <a:t>Pre training</a:t>
            </a:r>
            <a:r>
              <a:rPr lang="ko-KR" altLang="en-US" dirty="0"/>
              <a:t>시킨 </a:t>
            </a:r>
            <a:r>
              <a:rPr lang="en-US" altLang="ko-KR" dirty="0"/>
              <a:t>BERT</a:t>
            </a:r>
            <a:r>
              <a:rPr lang="ko-KR" altLang="en-US" dirty="0"/>
              <a:t>모델에</a:t>
            </a:r>
            <a:r>
              <a:rPr lang="en-US" altLang="ko-KR" dirty="0"/>
              <a:t> </a:t>
            </a:r>
            <a:r>
              <a:rPr lang="ko-KR" altLang="en-US" dirty="0"/>
              <a:t>하나의 </a:t>
            </a:r>
            <a:r>
              <a:rPr lang="en-US" altLang="ko-KR" dirty="0"/>
              <a:t>Layer</a:t>
            </a:r>
            <a:r>
              <a:rPr lang="ko-KR" altLang="en-US" dirty="0"/>
              <a:t>를  추가함으로써 원하는 </a:t>
            </a:r>
            <a:r>
              <a:rPr lang="en-US" altLang="ko-KR" dirty="0"/>
              <a:t>task</a:t>
            </a:r>
            <a:r>
              <a:rPr lang="ko-KR" altLang="en-US" dirty="0"/>
              <a:t>를 수행 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F1D81-8CF0-4C3C-897F-0A5576CA955F}"/>
              </a:ext>
            </a:extLst>
          </p:cNvPr>
          <p:cNvSpPr txBox="1"/>
          <p:nvPr/>
        </p:nvSpPr>
        <p:spPr>
          <a:xfrm>
            <a:off x="3851920" y="141763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Down Stream Task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634F3-0E6B-47A7-A0E0-B2C580163D70}"/>
              </a:ext>
            </a:extLst>
          </p:cNvPr>
          <p:cNvSpPr txBox="1"/>
          <p:nvPr/>
        </p:nvSpPr>
        <p:spPr>
          <a:xfrm>
            <a:off x="3762636" y="265001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Up Stream Task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582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C .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Model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Architechture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800100" lvl="1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kern="1200" spc="-110" dirty="0">
                <a:latin typeface="+mj-lt"/>
                <a:ea typeface="+mj-ea"/>
                <a:cs typeface="+mj-cs"/>
              </a:rPr>
              <a:t>Fine-Tuning</a:t>
            </a: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1257300" lvl="2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342900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8568952" cy="531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endParaRPr lang="en-US" altLang="ko-KR" sz="2000" spc="-50" dirty="0"/>
          </a:p>
          <a:p>
            <a:pPr marL="285750" indent="-285750">
              <a:spcBef>
                <a:spcPct val="20000"/>
              </a:spcBef>
              <a:buFontTx/>
              <a:buChar char="-"/>
            </a:pPr>
            <a:endParaRPr lang="en-US" altLang="ko-KR" sz="1600" spc="-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D8181D-9D9A-4AEF-9606-8621F54D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8" y="1102437"/>
            <a:ext cx="8534664" cy="54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0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600" y="12456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60" dirty="0">
                <a:solidFill>
                  <a:schemeClr val="bg1"/>
                </a:solidFill>
              </a:rPr>
              <a:t>Contents</a:t>
            </a:r>
            <a:endParaRPr lang="ko-KR" altLang="en-US" sz="2800" b="1" spc="-6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000" y="1958400"/>
            <a:ext cx="3593434" cy="196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-   A . Introduction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B . Background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C . Model Architecture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100" spc="-120" dirty="0">
                <a:solidFill>
                  <a:schemeClr val="bg1"/>
                </a:solidFill>
                <a:latin typeface="+mn-ea"/>
              </a:rPr>
              <a:t>D . Ablation Study</a:t>
            </a:r>
          </a:p>
        </p:txBody>
      </p:sp>
    </p:spTree>
    <p:extLst>
      <p:ext uri="{BB962C8B-B14F-4D97-AF65-F5344CB8AC3E}">
        <p14:creationId xmlns:p14="http://schemas.microsoft.com/office/powerpoint/2010/main" val="2220749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C .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Model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b="1" kern="1200" spc="-110" dirty="0" err="1">
                <a:latin typeface="+mj-lt"/>
                <a:ea typeface="+mj-ea"/>
                <a:cs typeface="+mj-cs"/>
              </a:rPr>
              <a:t>Architechture</a:t>
            </a:r>
            <a:r>
              <a:rPr lang="ko-KR" altLang="en-US" b="1" kern="1200" spc="-110" dirty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800100" lvl="1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b="1" kern="1200" spc="-110" dirty="0">
                <a:latin typeface="+mj-lt"/>
                <a:ea typeface="+mj-ea"/>
                <a:cs typeface="+mj-cs"/>
              </a:rPr>
              <a:t>Fine-Tuning</a:t>
            </a: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1257300" lvl="2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  <a:p>
            <a:pPr marL="342900" indent="-3429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b="1" kern="1200" spc="-11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8568952" cy="531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endParaRPr lang="en-US" altLang="ko-KR" sz="2000" spc="-50" dirty="0"/>
          </a:p>
          <a:p>
            <a:pPr marL="285750" indent="-285750">
              <a:spcBef>
                <a:spcPct val="20000"/>
              </a:spcBef>
              <a:buFontTx/>
              <a:buChar char="-"/>
            </a:pPr>
            <a:endParaRPr lang="en-US" altLang="ko-KR" sz="1600" spc="-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1C1E1-17D4-46CC-9D85-52E1E41E14DB}"/>
              </a:ext>
            </a:extLst>
          </p:cNvPr>
          <p:cNvSpPr txBox="1"/>
          <p:nvPr/>
        </p:nvSpPr>
        <p:spPr>
          <a:xfrm>
            <a:off x="4114800" y="27736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01568-5EBF-400A-BEA8-3452B2367B9B}"/>
              </a:ext>
            </a:extLst>
          </p:cNvPr>
          <p:cNvSpPr txBox="1"/>
          <p:nvPr/>
        </p:nvSpPr>
        <p:spPr>
          <a:xfrm>
            <a:off x="251520" y="1124744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Sentence Pair Classification Tasks : MNLI,QQP,QNLI,STB-B,MRPC,RTE,SWAG</a:t>
            </a:r>
          </a:p>
          <a:p>
            <a:pPr marL="800100" lvl="1" indent="-342900">
              <a:buAutoNum type="arabicPeriod"/>
            </a:pPr>
            <a:r>
              <a:rPr lang="ko-KR" altLang="en-US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</a:rPr>
              <a:t>문장 두 개가 주어졌을 때</a:t>
            </a:r>
            <a:r>
              <a:rPr lang="en-US" altLang="ko-KR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ko-KR" altLang="en-US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</a:rPr>
              <a:t>라벨을 예측하는 문제</a:t>
            </a:r>
            <a:endParaRPr lang="en-US" altLang="ko-KR" b="0" i="0" dirty="0">
              <a:solidFill>
                <a:srgbClr val="303A3E"/>
              </a:solidFill>
              <a:effectLst/>
              <a:latin typeface="Georgia" panose="02040502050405020303" pitchFamily="18" charset="0"/>
            </a:endParaRPr>
          </a:p>
          <a:p>
            <a:pPr marL="1257300" lvl="2" indent="-342900">
              <a:buAutoNum type="arabicPeriod"/>
            </a:pPr>
            <a:r>
              <a:rPr lang="ko-KR" altLang="en-US" dirty="0">
                <a:solidFill>
                  <a:srgbClr val="303A3E"/>
                </a:solidFill>
                <a:latin typeface="Georgia" panose="02040502050405020303" pitchFamily="18" charset="0"/>
              </a:rPr>
              <a:t>의역 예측</a:t>
            </a:r>
            <a:endParaRPr lang="en-US" altLang="ko-KR" dirty="0">
              <a:solidFill>
                <a:srgbClr val="303A3E"/>
              </a:solidFill>
              <a:latin typeface="Georgia" panose="02040502050405020303" pitchFamily="18" charset="0"/>
            </a:endParaRPr>
          </a:p>
          <a:p>
            <a:pPr marL="1257300" lvl="2" indent="-342900">
              <a:buAutoNum type="arabicPeriod"/>
            </a:pPr>
            <a:r>
              <a:rPr lang="ko-KR" altLang="en-US" dirty="0">
                <a:solidFill>
                  <a:srgbClr val="303A3E"/>
                </a:solidFill>
                <a:latin typeface="Georgia" panose="02040502050405020303" pitchFamily="18" charset="0"/>
              </a:rPr>
              <a:t>두 문장의 관계 예측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Question Answering Tasks : </a:t>
            </a:r>
            <a:r>
              <a:rPr lang="en-US" altLang="ko-KR" dirty="0" err="1"/>
              <a:t>SQuAD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질문에 답하기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Single sentence Classification Tasks : SST-2, </a:t>
            </a:r>
            <a:r>
              <a:rPr lang="en-US" altLang="ko-KR" dirty="0" err="1"/>
              <a:t>CoLA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</a:rPr>
              <a:t>문장이 주어졌을 때 어떠한 라벨인지 예측하는 문제</a:t>
            </a:r>
            <a:endParaRPr lang="en-US" altLang="ko-KR" b="0" i="0" dirty="0">
              <a:solidFill>
                <a:srgbClr val="303A3E"/>
              </a:solidFill>
              <a:effectLst/>
              <a:latin typeface="Georgia" panose="02040502050405020303" pitchFamily="18" charset="0"/>
            </a:endParaRPr>
          </a:p>
          <a:p>
            <a:pPr marL="1257300" lvl="2" indent="-342900">
              <a:buAutoNum type="arabicPeriod"/>
            </a:pPr>
            <a:r>
              <a:rPr lang="ko-KR" altLang="en-US" dirty="0">
                <a:solidFill>
                  <a:srgbClr val="303A3E"/>
                </a:solidFill>
                <a:latin typeface="Georgia" panose="02040502050405020303" pitchFamily="18" charset="0"/>
              </a:rPr>
              <a:t>스팸메일 찾기</a:t>
            </a:r>
            <a:endParaRPr lang="en-US" altLang="ko-KR" dirty="0">
              <a:solidFill>
                <a:srgbClr val="303A3E"/>
              </a:solidFill>
              <a:latin typeface="Georgia" panose="02040502050405020303" pitchFamily="18" charset="0"/>
            </a:endParaRPr>
          </a:p>
          <a:p>
            <a:pPr marL="1257300" lvl="2" indent="-342900">
              <a:buAutoNum type="arabicPeriod"/>
            </a:pPr>
            <a:r>
              <a:rPr lang="ko-KR" altLang="en-US" dirty="0">
                <a:solidFill>
                  <a:srgbClr val="303A3E"/>
                </a:solidFill>
                <a:latin typeface="Georgia" panose="02040502050405020303" pitchFamily="18" charset="0"/>
              </a:rPr>
              <a:t>문서 카테고리 분류</a:t>
            </a:r>
            <a:endParaRPr lang="en-US" altLang="ko-KR" dirty="0">
              <a:solidFill>
                <a:srgbClr val="303A3E"/>
              </a:solidFill>
              <a:latin typeface="Georgia" panose="02040502050405020303" pitchFamily="18" charset="0"/>
            </a:endParaRPr>
          </a:p>
          <a:p>
            <a:pPr marL="1257300" lvl="2" indent="-342900">
              <a:buAutoNum type="arabicPeriod"/>
            </a:pPr>
            <a:r>
              <a:rPr lang="ko-KR" altLang="en-US" dirty="0">
                <a:solidFill>
                  <a:srgbClr val="303A3E"/>
                </a:solidFill>
                <a:latin typeface="Georgia" panose="02040502050405020303" pitchFamily="18" charset="0"/>
              </a:rPr>
              <a:t>감성 분석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Single sentence Tagging Tasks : </a:t>
            </a:r>
            <a:r>
              <a:rPr lang="en-US" altLang="ko-KR" dirty="0" err="1"/>
              <a:t>CoNLL</a:t>
            </a:r>
            <a:r>
              <a:rPr lang="en-US" altLang="ko-KR" dirty="0"/>
              <a:t> 2003 NEP</a:t>
            </a:r>
          </a:p>
          <a:p>
            <a:pPr marL="800100" lvl="1" indent="-342900">
              <a:buAutoNum type="arabicPeriod"/>
            </a:pPr>
            <a:r>
              <a:rPr lang="ko-KR" altLang="en-US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</a:rPr>
              <a:t>한 문장 내 들어있는 단어에 대한 레이블을 예측하는 문제</a:t>
            </a:r>
            <a:endParaRPr lang="en-US" altLang="ko-KR" b="0" i="0" dirty="0">
              <a:solidFill>
                <a:srgbClr val="303A3E"/>
              </a:solidFill>
              <a:effectLst/>
              <a:latin typeface="Georgia" panose="02040502050405020303" pitchFamily="18" charset="0"/>
            </a:endParaRPr>
          </a:p>
          <a:p>
            <a:pPr marL="1257300" lvl="2" indent="-342900">
              <a:buAutoNum type="arabicPeriod"/>
            </a:pPr>
            <a:r>
              <a:rPr lang="ko-KR" altLang="en-US" b="0" i="0" dirty="0" err="1">
                <a:solidFill>
                  <a:srgbClr val="303A3E"/>
                </a:solidFill>
                <a:effectLst/>
                <a:latin typeface="Georgia" panose="02040502050405020303" pitchFamily="18" charset="0"/>
              </a:rPr>
              <a:t>개체명</a:t>
            </a:r>
            <a:r>
              <a:rPr lang="ko-KR" altLang="en-US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</a:rPr>
              <a:t> 인식</a:t>
            </a:r>
            <a:r>
              <a:rPr lang="en-US" altLang="ko-KR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</a:rPr>
              <a:t>(named entity recognition)</a:t>
            </a:r>
            <a:endParaRPr lang="en-US" altLang="ko-KR" dirty="0">
              <a:solidFill>
                <a:srgbClr val="303A3E"/>
              </a:solidFill>
              <a:latin typeface="Georgia" panose="02040502050405020303" pitchFamily="18" charset="0"/>
            </a:endParaRPr>
          </a:p>
          <a:p>
            <a:pPr marL="1257300" lvl="2" indent="-342900">
              <a:buAutoNum type="arabicPeriod"/>
            </a:pPr>
            <a:r>
              <a:rPr lang="ko-KR" altLang="en-US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</a:rPr>
              <a:t>품사 </a:t>
            </a:r>
            <a:r>
              <a:rPr lang="ko-KR" altLang="en-US" b="0" i="0" dirty="0" err="1">
                <a:solidFill>
                  <a:srgbClr val="303A3E"/>
                </a:solidFill>
                <a:effectLst/>
                <a:latin typeface="Georgia" panose="02040502050405020303" pitchFamily="18" charset="0"/>
              </a:rPr>
              <a:t>태깅</a:t>
            </a:r>
            <a:r>
              <a:rPr lang="en-US" altLang="ko-KR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</a:rPr>
              <a:t>(Part-of-Speech Tagging)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72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 err="1">
                <a:solidFill>
                  <a:schemeClr val="bg1">
                    <a:lumMod val="50000"/>
                  </a:schemeClr>
                </a:solidFill>
              </a:rPr>
              <a:t>Finx_torch_BERT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86289"/>
            <a:ext cx="2232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110" dirty="0">
                <a:solidFill>
                  <a:srgbClr val="004C86"/>
                </a:solidFill>
              </a:rPr>
              <a:t>D</a:t>
            </a:r>
            <a:r>
              <a:rPr lang="ko-KR" altLang="en-US" sz="6000" b="1" spc="-110" dirty="0">
                <a:solidFill>
                  <a:srgbClr val="004C86"/>
                </a:solidFill>
              </a:rPr>
              <a:t> </a:t>
            </a:r>
            <a:r>
              <a:rPr lang="en-US" altLang="ko-KR" sz="6000" b="1" spc="-110" dirty="0">
                <a:solidFill>
                  <a:srgbClr val="004C86"/>
                </a:solidFill>
              </a:rPr>
              <a:t>.</a:t>
            </a:r>
            <a:r>
              <a:rPr lang="ko-KR" altLang="en-US" sz="6000" b="1" spc="-110" dirty="0">
                <a:solidFill>
                  <a:srgbClr val="004C86"/>
                </a:solidFill>
              </a:rPr>
              <a:t> </a:t>
            </a:r>
            <a:endParaRPr lang="en-US" altLang="ko-KR" sz="6000" b="1" spc="-110" dirty="0">
              <a:solidFill>
                <a:srgbClr val="004C86"/>
              </a:solidFill>
            </a:endParaRPr>
          </a:p>
          <a:p>
            <a:r>
              <a:rPr lang="en-US" altLang="ko-KR" sz="6000" b="1" spc="-110" dirty="0">
                <a:solidFill>
                  <a:srgbClr val="004C86"/>
                </a:solidFill>
              </a:rPr>
              <a:t>Ablation Study</a:t>
            </a:r>
          </a:p>
        </p:txBody>
      </p:sp>
    </p:spTree>
    <p:extLst>
      <p:ext uri="{BB962C8B-B14F-4D97-AF65-F5344CB8AC3E}">
        <p14:creationId xmlns:p14="http://schemas.microsoft.com/office/powerpoint/2010/main" val="3752321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 err="1">
                <a:solidFill>
                  <a:schemeClr val="bg1">
                    <a:lumMod val="50000"/>
                  </a:schemeClr>
                </a:solidFill>
              </a:rPr>
              <a:t>Finx_torch_BERT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954" y="476672"/>
            <a:ext cx="83795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 dirty="0">
                <a:solidFill>
                  <a:srgbClr val="004C86"/>
                </a:solidFill>
              </a:rPr>
              <a:t>D . Ablation Study</a:t>
            </a:r>
          </a:p>
          <a:p>
            <a:endParaRPr lang="en-US" altLang="ko-KR" sz="2600" b="1" spc="-110" dirty="0">
              <a:solidFill>
                <a:srgbClr val="004C86"/>
              </a:solidFill>
            </a:endParaRPr>
          </a:p>
          <a:p>
            <a:endParaRPr lang="en-US" altLang="ko-KR" sz="2600" b="1" spc="-110" dirty="0">
              <a:solidFill>
                <a:srgbClr val="004C8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19A3F5-0DB9-4D8B-AAFC-9BB52AEE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34666"/>
            <a:ext cx="3800475" cy="1552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6824EA-FBDD-48BF-826E-94C23FA3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24" y="1565154"/>
            <a:ext cx="3409950" cy="2733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B264BD-8BA0-406A-AFB6-293C1898F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544600"/>
            <a:ext cx="3448050" cy="1838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C434B-E33D-431D-981D-C66B2A1ADBE2}"/>
              </a:ext>
            </a:extLst>
          </p:cNvPr>
          <p:cNvSpPr txBox="1"/>
          <p:nvPr/>
        </p:nvSpPr>
        <p:spPr>
          <a:xfrm>
            <a:off x="251520" y="104615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NSP</a:t>
            </a:r>
            <a:r>
              <a:rPr lang="ko-KR" altLang="en-US" dirty="0"/>
              <a:t>의 영향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9A45C-1665-42C8-BCFC-9C47D7C40C4B}"/>
              </a:ext>
            </a:extLst>
          </p:cNvPr>
          <p:cNvSpPr txBox="1"/>
          <p:nvPr/>
        </p:nvSpPr>
        <p:spPr>
          <a:xfrm>
            <a:off x="231368" y="32064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 Size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843466-FDBF-4AEA-AACF-A6FE3FB37A86}"/>
              </a:ext>
            </a:extLst>
          </p:cNvPr>
          <p:cNvSpPr txBox="1"/>
          <p:nvPr/>
        </p:nvSpPr>
        <p:spPr>
          <a:xfrm>
            <a:off x="323528" y="5382925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 : Encoder Layer </a:t>
            </a:r>
            <a:r>
              <a:rPr lang="ko-KR" altLang="en-US" dirty="0"/>
              <a:t>수</a:t>
            </a:r>
            <a:endParaRPr lang="en-US" altLang="ko-KR" dirty="0"/>
          </a:p>
          <a:p>
            <a:r>
              <a:rPr lang="en-US" altLang="ko-KR" dirty="0"/>
              <a:t>H : Hidden size</a:t>
            </a:r>
          </a:p>
          <a:p>
            <a:r>
              <a:rPr lang="en-US" altLang="ko-KR" dirty="0"/>
              <a:t>A : attention heads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EE57B-E223-45D8-86BF-4DDB3972B044}"/>
              </a:ext>
            </a:extLst>
          </p:cNvPr>
          <p:cNvSpPr txBox="1"/>
          <p:nvPr/>
        </p:nvSpPr>
        <p:spPr>
          <a:xfrm>
            <a:off x="4599424" y="877354"/>
            <a:ext cx="357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based </a:t>
            </a:r>
            <a:r>
              <a:rPr lang="en-US" altLang="ko-KR" dirty="0" err="1"/>
              <a:t>approch</a:t>
            </a:r>
            <a:r>
              <a:rPr lang="ko-KR" altLang="en-US" dirty="0"/>
              <a:t>의 영향</a:t>
            </a:r>
          </a:p>
        </p:txBody>
      </p:sp>
    </p:spTree>
    <p:extLst>
      <p:ext uri="{BB962C8B-B14F-4D97-AF65-F5344CB8AC3E}">
        <p14:creationId xmlns:p14="http://schemas.microsoft.com/office/powerpoint/2010/main" val="393262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 err="1">
                <a:solidFill>
                  <a:schemeClr val="bg1">
                    <a:lumMod val="50000"/>
                  </a:schemeClr>
                </a:solidFill>
              </a:rPr>
              <a:t>Finx_torch_BERT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000" y="404664"/>
            <a:ext cx="2880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110" dirty="0">
                <a:solidFill>
                  <a:srgbClr val="004C86"/>
                </a:solidFill>
              </a:rPr>
              <a:t>A</a:t>
            </a:r>
            <a:r>
              <a:rPr lang="ko-KR" altLang="en-US" sz="6000" b="1" spc="-110" dirty="0">
                <a:solidFill>
                  <a:srgbClr val="004C86"/>
                </a:solidFill>
              </a:rPr>
              <a:t> </a:t>
            </a:r>
            <a:r>
              <a:rPr lang="en-US" altLang="ko-KR" sz="6000" b="1" spc="-110" dirty="0">
                <a:solidFill>
                  <a:srgbClr val="004C86"/>
                </a:solidFill>
              </a:rPr>
              <a:t>.</a:t>
            </a:r>
            <a:r>
              <a:rPr lang="ko-KR" altLang="en-US" sz="6000" b="1" spc="-110" dirty="0">
                <a:solidFill>
                  <a:srgbClr val="004C86"/>
                </a:solidFill>
              </a:rPr>
              <a:t> </a:t>
            </a:r>
            <a:r>
              <a:rPr lang="en-US" altLang="ko-KR" sz="6000" b="1" spc="-110" dirty="0">
                <a:solidFill>
                  <a:srgbClr val="004C86"/>
                </a:solidFill>
              </a:rPr>
              <a:t>INTRODUCTION</a:t>
            </a:r>
            <a:endParaRPr lang="ko-KR" altLang="en-US" sz="6000" b="1" spc="-11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 err="1">
                <a:solidFill>
                  <a:schemeClr val="bg1">
                    <a:lumMod val="50000"/>
                  </a:schemeClr>
                </a:solidFill>
              </a:rPr>
              <a:t>Finx_torch_BERT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954" y="476672"/>
            <a:ext cx="837951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 dirty="0">
                <a:solidFill>
                  <a:srgbClr val="004C86"/>
                </a:solidFill>
              </a:rPr>
              <a:t>A . Introduction</a:t>
            </a:r>
          </a:p>
          <a:p>
            <a:endParaRPr lang="en-US" altLang="ko-KR" sz="2600" b="1" spc="-110" dirty="0">
              <a:solidFill>
                <a:srgbClr val="004C86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600" b="1" spc="-110" dirty="0">
                <a:solidFill>
                  <a:srgbClr val="004C86"/>
                </a:solidFill>
              </a:rPr>
              <a:t>BERT</a:t>
            </a:r>
            <a:r>
              <a:rPr lang="ko-KR" altLang="en-US" sz="2600" b="1" spc="-110" dirty="0">
                <a:solidFill>
                  <a:srgbClr val="004C86"/>
                </a:solidFill>
              </a:rPr>
              <a:t>의 특징</a:t>
            </a:r>
            <a:endParaRPr lang="en-US" altLang="ko-KR" sz="2600" b="1" spc="-110" dirty="0">
              <a:solidFill>
                <a:srgbClr val="004C86"/>
              </a:solidFill>
            </a:endParaRPr>
          </a:p>
          <a:p>
            <a:r>
              <a:rPr lang="en-US" altLang="ko-KR" sz="2600" b="1" spc="-110" dirty="0">
                <a:solidFill>
                  <a:srgbClr val="004C86"/>
                </a:solidFill>
              </a:rPr>
              <a:t>     -	1. Transformer</a:t>
            </a:r>
            <a:r>
              <a:rPr lang="ko-KR" altLang="en-US" sz="2600" b="1" spc="-110" dirty="0">
                <a:solidFill>
                  <a:srgbClr val="004C86"/>
                </a:solidFill>
              </a:rPr>
              <a:t>의 </a:t>
            </a:r>
            <a:r>
              <a:rPr lang="en-US" altLang="ko-KR" sz="2600" b="1" spc="-110" dirty="0">
                <a:solidFill>
                  <a:srgbClr val="004C86"/>
                </a:solidFill>
              </a:rPr>
              <a:t>encoder</a:t>
            </a:r>
            <a:r>
              <a:rPr lang="ko-KR" altLang="en-US" sz="2600" b="1" spc="-110" dirty="0">
                <a:solidFill>
                  <a:srgbClr val="004C86"/>
                </a:solidFill>
              </a:rPr>
              <a:t>를 사용</a:t>
            </a:r>
            <a:endParaRPr lang="en-US" altLang="ko-KR" sz="2600" b="1" spc="-110" dirty="0">
              <a:solidFill>
                <a:srgbClr val="004C86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altLang="ko-KR" sz="2600" b="1" spc="-110" dirty="0">
                <a:solidFill>
                  <a:srgbClr val="004C86"/>
                </a:solidFill>
              </a:rPr>
              <a:t>2. Bidirectional</a:t>
            </a:r>
            <a:r>
              <a:rPr lang="ko-KR" altLang="en-US" sz="2600" b="1" spc="-110" dirty="0">
                <a:solidFill>
                  <a:srgbClr val="004C86"/>
                </a:solidFill>
              </a:rPr>
              <a:t>한 </a:t>
            </a:r>
            <a:r>
              <a:rPr lang="en-US" altLang="ko-KR" sz="2600" b="1" spc="-110" dirty="0">
                <a:solidFill>
                  <a:srgbClr val="004C86"/>
                </a:solidFill>
              </a:rPr>
              <a:t>Language Model</a:t>
            </a:r>
          </a:p>
          <a:p>
            <a:pPr marL="914400" lvl="1" indent="-457200">
              <a:buFontTx/>
              <a:buChar char="-"/>
            </a:pPr>
            <a:r>
              <a:rPr lang="en-US" altLang="ko-KR" sz="2600" b="1" spc="-110" dirty="0">
                <a:solidFill>
                  <a:srgbClr val="004C86"/>
                </a:solidFill>
              </a:rPr>
              <a:t>3. Pre</a:t>
            </a:r>
            <a:r>
              <a:rPr lang="ko-KR" altLang="en-US" sz="2600" b="1" spc="-110" dirty="0">
                <a:solidFill>
                  <a:srgbClr val="004C86"/>
                </a:solidFill>
              </a:rPr>
              <a:t> </a:t>
            </a:r>
            <a:r>
              <a:rPr lang="en-US" altLang="ko-KR" sz="2600" b="1" spc="-110" dirty="0">
                <a:solidFill>
                  <a:srgbClr val="004C86"/>
                </a:solidFill>
              </a:rPr>
              <a:t>training</a:t>
            </a:r>
            <a:r>
              <a:rPr lang="ko-KR" altLang="en-US" sz="2600" b="1" spc="-110" dirty="0">
                <a:solidFill>
                  <a:srgbClr val="004C86"/>
                </a:solidFill>
              </a:rPr>
              <a:t>이 가능한 모델</a:t>
            </a:r>
            <a:endParaRPr lang="en-US" altLang="ko-KR" sz="2600" b="1" spc="-110" dirty="0">
              <a:solidFill>
                <a:srgbClr val="004C86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altLang="ko-KR" sz="2600" b="1" spc="-110" dirty="0">
                <a:solidFill>
                  <a:srgbClr val="004C86"/>
                </a:solidFill>
              </a:rPr>
              <a:t>4. </a:t>
            </a:r>
            <a:r>
              <a:rPr lang="ko-KR" altLang="en-US" sz="2600" b="1" spc="-110" dirty="0">
                <a:solidFill>
                  <a:srgbClr val="004C86"/>
                </a:solidFill>
              </a:rPr>
              <a:t>다양한 목적에 맞게 </a:t>
            </a:r>
            <a:r>
              <a:rPr lang="en-US" altLang="ko-KR" sz="2600" b="1" spc="-110" dirty="0">
                <a:solidFill>
                  <a:srgbClr val="004C86"/>
                </a:solidFill>
              </a:rPr>
              <a:t>fine tuning</a:t>
            </a:r>
            <a:r>
              <a:rPr lang="ko-KR" altLang="en-US" sz="2600" b="1" spc="-110" dirty="0">
                <a:solidFill>
                  <a:srgbClr val="004C86"/>
                </a:solidFill>
              </a:rPr>
              <a:t>이 가능</a:t>
            </a:r>
            <a:endParaRPr lang="en-US" altLang="ko-KR" sz="2600" b="1" spc="-110" dirty="0">
              <a:solidFill>
                <a:srgbClr val="004C86"/>
              </a:solidFill>
            </a:endParaRPr>
          </a:p>
          <a:p>
            <a:pPr marL="1371600" lvl="2" indent="-457200">
              <a:buFontTx/>
              <a:buChar char="-"/>
            </a:pPr>
            <a:r>
              <a:rPr lang="en-US" altLang="ko-KR" sz="2600" b="1" spc="-110" dirty="0">
                <a:solidFill>
                  <a:srgbClr val="004C86"/>
                </a:solidFill>
              </a:rPr>
              <a:t>QA</a:t>
            </a:r>
            <a:r>
              <a:rPr lang="ko-KR" altLang="en-US" sz="2600" b="1" spc="-110">
                <a:solidFill>
                  <a:srgbClr val="004C86"/>
                </a:solidFill>
              </a:rPr>
              <a:t> </a:t>
            </a:r>
            <a:r>
              <a:rPr lang="en-US" altLang="ko-KR" sz="2600" b="1" spc="-110">
                <a:solidFill>
                  <a:srgbClr val="004C86"/>
                </a:solidFill>
              </a:rPr>
              <a:t>, </a:t>
            </a:r>
            <a:r>
              <a:rPr lang="en-US" altLang="ko-KR" sz="2600" b="1" spc="-110" dirty="0">
                <a:solidFill>
                  <a:srgbClr val="004C86"/>
                </a:solidFill>
              </a:rPr>
              <a:t>Machine Translation</a:t>
            </a:r>
          </a:p>
          <a:p>
            <a:pPr marL="914400" lvl="1" indent="-457200">
              <a:buFontTx/>
              <a:buChar char="-"/>
            </a:pPr>
            <a:r>
              <a:rPr lang="en-US" altLang="ko-KR" sz="2600" b="1" spc="-110" dirty="0">
                <a:solidFill>
                  <a:srgbClr val="004C86"/>
                </a:solidFill>
              </a:rPr>
              <a:t>5. Language Representation </a:t>
            </a:r>
            <a:r>
              <a:rPr lang="ko-KR" altLang="en-US" sz="2600" b="1" spc="-110" dirty="0">
                <a:solidFill>
                  <a:srgbClr val="004C86"/>
                </a:solidFill>
              </a:rPr>
              <a:t>모델이다</a:t>
            </a:r>
            <a:r>
              <a:rPr lang="en-US" altLang="ko-KR" sz="2600" b="1" spc="-110" dirty="0">
                <a:solidFill>
                  <a:srgbClr val="004C86"/>
                </a:solidFill>
              </a:rPr>
              <a:t>.</a:t>
            </a:r>
          </a:p>
          <a:p>
            <a:pPr marL="1371600" lvl="2" indent="-457200">
              <a:buFontTx/>
              <a:buChar char="-"/>
            </a:pPr>
            <a:r>
              <a:rPr lang="en-US" altLang="ko-KR" sz="2600" b="1" spc="-110" dirty="0">
                <a:solidFill>
                  <a:srgbClr val="004C86"/>
                </a:solidFill>
              </a:rPr>
              <a:t>Language</a:t>
            </a:r>
            <a:r>
              <a:rPr lang="ko-KR" altLang="en-US" sz="2600" b="1" spc="-110" dirty="0">
                <a:solidFill>
                  <a:srgbClr val="004C86"/>
                </a:solidFill>
              </a:rPr>
              <a:t> </a:t>
            </a:r>
            <a:r>
              <a:rPr lang="en-US" altLang="ko-KR" sz="2600" b="1" spc="-110" dirty="0">
                <a:solidFill>
                  <a:srgbClr val="004C86"/>
                </a:solidFill>
              </a:rPr>
              <a:t>Representation </a:t>
            </a:r>
            <a:r>
              <a:rPr lang="ko-KR" altLang="en-US" sz="2600" b="1" spc="-110" dirty="0">
                <a:solidFill>
                  <a:srgbClr val="004C86"/>
                </a:solidFill>
              </a:rPr>
              <a:t>모델은 언어 전반을 이해하고 이를 벡터로 표현하는데 특화된 모델</a:t>
            </a:r>
            <a:r>
              <a:rPr lang="en-US" altLang="ko-KR" sz="2600" b="1" spc="-110" dirty="0">
                <a:solidFill>
                  <a:srgbClr val="004C8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15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 err="1">
                <a:solidFill>
                  <a:schemeClr val="bg1">
                    <a:lumMod val="50000"/>
                  </a:schemeClr>
                </a:solidFill>
              </a:rPr>
              <a:t>Finx_torch_BERT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76672"/>
            <a:ext cx="2880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110" dirty="0">
                <a:solidFill>
                  <a:srgbClr val="004C86"/>
                </a:solidFill>
              </a:rPr>
              <a:t>B</a:t>
            </a:r>
            <a:r>
              <a:rPr lang="ko-KR" altLang="en-US" sz="6000" b="1" spc="-110" dirty="0">
                <a:solidFill>
                  <a:srgbClr val="004C86"/>
                </a:solidFill>
              </a:rPr>
              <a:t> </a:t>
            </a:r>
            <a:r>
              <a:rPr lang="en-US" altLang="ko-KR" sz="6000" b="1" spc="-110" dirty="0">
                <a:solidFill>
                  <a:srgbClr val="004C86"/>
                </a:solidFill>
              </a:rPr>
              <a:t>.</a:t>
            </a:r>
            <a:r>
              <a:rPr lang="ko-KR" altLang="en-US" sz="6000" b="1" spc="-110" dirty="0">
                <a:solidFill>
                  <a:srgbClr val="004C86"/>
                </a:solidFill>
              </a:rPr>
              <a:t> </a:t>
            </a:r>
            <a:endParaRPr lang="en-US" altLang="ko-KR" sz="6000" b="1" spc="-110" dirty="0">
              <a:solidFill>
                <a:srgbClr val="004C86"/>
              </a:solidFill>
            </a:endParaRPr>
          </a:p>
          <a:p>
            <a:r>
              <a:rPr lang="en-US" altLang="ko-KR" sz="6000" b="1" spc="-110" dirty="0">
                <a:solidFill>
                  <a:srgbClr val="004C86"/>
                </a:solidFill>
              </a:rPr>
              <a:t>BACKGROUND</a:t>
            </a:r>
            <a:endParaRPr lang="ko-KR" altLang="en-US" sz="6000" b="1" spc="-11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 err="1">
                <a:solidFill>
                  <a:schemeClr val="bg1">
                    <a:lumMod val="50000"/>
                  </a:schemeClr>
                </a:solidFill>
              </a:rPr>
              <a:t>Finx_torch_BERT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928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 dirty="0">
                <a:solidFill>
                  <a:srgbClr val="004C86"/>
                </a:solidFill>
              </a:rPr>
              <a:t>B – 1 . Transformer </a:t>
            </a:r>
          </a:p>
          <a:p>
            <a:endParaRPr lang="en-US" altLang="ko-KR" sz="2600" b="1" spc="-110" dirty="0">
              <a:solidFill>
                <a:srgbClr val="004C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spc="-110" dirty="0">
                <a:solidFill>
                  <a:srgbClr val="004C86"/>
                </a:solidFill>
              </a:rPr>
              <a:t>기존 </a:t>
            </a:r>
            <a:r>
              <a:rPr lang="en-US" altLang="ko-KR" sz="2000" b="1" spc="-110" dirty="0">
                <a:solidFill>
                  <a:srgbClr val="004C86"/>
                </a:solidFill>
              </a:rPr>
              <a:t>RNN</a:t>
            </a:r>
            <a:r>
              <a:rPr lang="ko-KR" altLang="en-US" sz="2000" b="1" spc="-110" dirty="0">
                <a:solidFill>
                  <a:srgbClr val="004C86"/>
                </a:solidFill>
              </a:rPr>
              <a:t>의 구조적한 한계점으로 인해서 </a:t>
            </a:r>
            <a:r>
              <a:rPr lang="en-US" altLang="ko-KR" sz="2000" b="1" spc="-110" dirty="0">
                <a:solidFill>
                  <a:srgbClr val="004C86"/>
                </a:solidFill>
              </a:rPr>
              <a:t>RNN</a:t>
            </a:r>
            <a:r>
              <a:rPr lang="ko-KR" altLang="en-US" sz="2000" b="1" spc="-110" dirty="0">
                <a:solidFill>
                  <a:srgbClr val="004C86"/>
                </a:solidFill>
              </a:rPr>
              <a:t>을 사용하지 않는 모델 고안</a:t>
            </a: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Positional Embedding</a:t>
            </a:r>
            <a:r>
              <a:rPr lang="ko-KR" altLang="en-US" sz="2000" b="1" spc="-110" dirty="0">
                <a:solidFill>
                  <a:srgbClr val="004C86"/>
                </a:solidFill>
              </a:rPr>
              <a:t>과 </a:t>
            </a:r>
            <a:r>
              <a:rPr lang="en-US" altLang="ko-KR" sz="2000" b="1" spc="-110" dirty="0" err="1">
                <a:solidFill>
                  <a:srgbClr val="004C86"/>
                </a:solidFill>
              </a:rPr>
              <a:t>MultiHeadAttention</a:t>
            </a:r>
            <a:r>
              <a:rPr lang="ko-KR" altLang="en-US" sz="2000" b="1" spc="-110" dirty="0">
                <a:solidFill>
                  <a:srgbClr val="004C86"/>
                </a:solidFill>
              </a:rPr>
              <a:t>을 이용하여 </a:t>
            </a:r>
            <a:r>
              <a:rPr lang="en-US" altLang="ko-KR" sz="2000" b="1" spc="-110" dirty="0">
                <a:solidFill>
                  <a:srgbClr val="004C86"/>
                </a:solidFill>
              </a:rPr>
              <a:t>Sequence</a:t>
            </a:r>
            <a:r>
              <a:rPr lang="ko-KR" altLang="en-US" sz="2000" b="1" spc="-110" dirty="0">
                <a:solidFill>
                  <a:srgbClr val="004C86"/>
                </a:solidFill>
              </a:rPr>
              <a:t>를 처리함</a:t>
            </a:r>
            <a:r>
              <a:rPr lang="en-US" altLang="ko-KR" sz="2000" b="1" spc="-110" dirty="0">
                <a:solidFill>
                  <a:srgbClr val="004C86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 err="1">
                <a:solidFill>
                  <a:srgbClr val="004C86"/>
                </a:solidFill>
              </a:rPr>
              <a:t>Sequatial</a:t>
            </a:r>
            <a:r>
              <a:rPr lang="ko-KR" altLang="en-US" sz="2000" b="1" spc="-110" dirty="0">
                <a:solidFill>
                  <a:srgbClr val="004C86"/>
                </a:solidFill>
              </a:rPr>
              <a:t>한 속성을 적용하기 위한 </a:t>
            </a:r>
            <a:r>
              <a:rPr lang="en-US" altLang="ko-KR" sz="2000" b="1" spc="-110" dirty="0">
                <a:solidFill>
                  <a:srgbClr val="004C86"/>
                </a:solidFill>
              </a:rPr>
              <a:t>positional embedding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Attention</a:t>
            </a:r>
            <a:r>
              <a:rPr lang="ko-KR" altLang="en-US" sz="2000" b="1" spc="-110" dirty="0">
                <a:solidFill>
                  <a:srgbClr val="004C86"/>
                </a:solidFill>
              </a:rPr>
              <a:t>을 통해서 문장 전체를 보고 멀리 있는 단어와의 연관성은 낮게 가까운 단어와의 연관성은 높도록 만든다</a:t>
            </a:r>
            <a:r>
              <a:rPr lang="en-US" altLang="ko-KR" sz="2000" b="1" spc="-110" dirty="0">
                <a:solidFill>
                  <a:srgbClr val="004C86"/>
                </a:solidFill>
              </a:rPr>
              <a:t>.</a:t>
            </a:r>
            <a:endParaRPr lang="ko-KR" altLang="en-US" sz="2000" b="1" spc="-110" dirty="0">
              <a:solidFill>
                <a:srgbClr val="004C8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128AB-6918-4ED1-B63D-0F6D6EA1F08A}"/>
              </a:ext>
            </a:extLst>
          </p:cNvPr>
          <p:cNvSpPr txBox="1"/>
          <p:nvPr/>
        </p:nvSpPr>
        <p:spPr>
          <a:xfrm>
            <a:off x="17912" y="3163620"/>
            <a:ext cx="89289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 dirty="0">
                <a:solidFill>
                  <a:srgbClr val="004C86"/>
                </a:solidFill>
              </a:rPr>
              <a:t>B – 1 . Transformer </a:t>
            </a:r>
            <a:r>
              <a:rPr lang="ko-KR" altLang="en-US" sz="2600" b="1" spc="-110" dirty="0">
                <a:solidFill>
                  <a:srgbClr val="004C86"/>
                </a:solidFill>
              </a:rPr>
              <a:t>이후의 중요 발전</a:t>
            </a:r>
            <a:endParaRPr lang="en-US" altLang="ko-KR" sz="2600" b="1" spc="-110" dirty="0">
              <a:solidFill>
                <a:srgbClr val="004C86"/>
              </a:solidFill>
            </a:endParaRPr>
          </a:p>
          <a:p>
            <a:endParaRPr lang="en-US" altLang="ko-KR" sz="2600" b="1" spc="-110" dirty="0">
              <a:solidFill>
                <a:srgbClr val="004C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GPT1 ( </a:t>
            </a:r>
            <a:r>
              <a:rPr lang="en-US" altLang="ko-KR" sz="2000" b="1" spc="-110" dirty="0" err="1">
                <a:solidFill>
                  <a:srgbClr val="004C86"/>
                </a:solidFill>
              </a:rPr>
              <a:t>Genertaive</a:t>
            </a:r>
            <a:r>
              <a:rPr lang="en-US" altLang="ko-KR" sz="2000" b="1" spc="-110" dirty="0">
                <a:solidFill>
                  <a:srgbClr val="004C86"/>
                </a:solidFill>
              </a:rPr>
              <a:t> Pre-trained Transformer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Transformer</a:t>
            </a:r>
            <a:r>
              <a:rPr lang="ko-KR" altLang="en-US" sz="2000" b="1" spc="-110" dirty="0">
                <a:solidFill>
                  <a:srgbClr val="004C86"/>
                </a:solidFill>
              </a:rPr>
              <a:t>의 </a:t>
            </a:r>
            <a:r>
              <a:rPr lang="en-US" altLang="ko-KR" sz="2000" b="1" spc="-110" dirty="0">
                <a:solidFill>
                  <a:srgbClr val="004C86"/>
                </a:solidFill>
              </a:rPr>
              <a:t>decoder</a:t>
            </a:r>
            <a:r>
              <a:rPr lang="ko-KR" altLang="en-US" sz="2000" b="1" spc="-110" dirty="0">
                <a:solidFill>
                  <a:srgbClr val="004C86"/>
                </a:solidFill>
              </a:rPr>
              <a:t>를 활용한 </a:t>
            </a:r>
            <a:r>
              <a:rPr lang="en-US" altLang="ko-KR" sz="2000" b="1" spc="-110" dirty="0">
                <a:solidFill>
                  <a:srgbClr val="004C86"/>
                </a:solidFill>
              </a:rPr>
              <a:t>Unsupervised pre-training</a:t>
            </a:r>
            <a:r>
              <a:rPr lang="ko-KR" altLang="en-US" sz="2000" b="1" spc="-110" dirty="0">
                <a:solidFill>
                  <a:srgbClr val="004C86"/>
                </a:solidFill>
              </a:rPr>
              <a:t>과  </a:t>
            </a:r>
            <a:r>
              <a:rPr lang="en-US" altLang="ko-KR" sz="2000" b="1" spc="-110" dirty="0">
                <a:solidFill>
                  <a:srgbClr val="004C86"/>
                </a:solidFill>
              </a:rPr>
              <a:t>supervised fine tuning</a:t>
            </a:r>
            <a:r>
              <a:rPr lang="ko-KR" altLang="en-US" sz="2000" b="1" spc="-110" dirty="0">
                <a:solidFill>
                  <a:srgbClr val="004C86"/>
                </a:solidFill>
              </a:rPr>
              <a:t>을 사용</a:t>
            </a: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 err="1">
                <a:solidFill>
                  <a:srgbClr val="004C86"/>
                </a:solidFill>
              </a:rPr>
              <a:t>ELMo</a:t>
            </a:r>
            <a:r>
              <a:rPr lang="en-US" altLang="ko-KR" sz="2000" b="1" spc="-110" dirty="0">
                <a:solidFill>
                  <a:srgbClr val="004C86"/>
                </a:solidFill>
              </a:rPr>
              <a:t> ( Embedding from Language Model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Word embedding</a:t>
            </a:r>
            <a:r>
              <a:rPr lang="ko-KR" altLang="en-US" sz="2000" b="1" spc="-110" dirty="0">
                <a:solidFill>
                  <a:srgbClr val="004C86"/>
                </a:solidFill>
              </a:rPr>
              <a:t>을 고정된 값으로 사용하는 것이 아니라</a:t>
            </a:r>
            <a:r>
              <a:rPr lang="en-US" altLang="ko-KR" sz="2000" b="1" spc="-110" dirty="0">
                <a:solidFill>
                  <a:srgbClr val="004C86"/>
                </a:solidFill>
              </a:rPr>
              <a:t>, </a:t>
            </a:r>
            <a:r>
              <a:rPr lang="ko-KR" altLang="en-US" sz="2000" b="1" spc="-110" dirty="0">
                <a:solidFill>
                  <a:srgbClr val="004C86"/>
                </a:solidFill>
              </a:rPr>
              <a:t>학습시킬 데이터에 따라서 </a:t>
            </a:r>
            <a:r>
              <a:rPr lang="en-US" altLang="ko-KR" sz="2000" b="1" spc="-110" dirty="0">
                <a:solidFill>
                  <a:srgbClr val="004C86"/>
                </a:solidFill>
              </a:rPr>
              <a:t>embedding</a:t>
            </a:r>
            <a:r>
              <a:rPr lang="ko-KR" altLang="en-US" sz="2000" b="1" spc="-110" dirty="0">
                <a:solidFill>
                  <a:srgbClr val="004C86"/>
                </a:solidFill>
              </a:rPr>
              <a:t>값을 다르게 적용하는 모델</a:t>
            </a:r>
            <a:endParaRPr lang="en-US" altLang="ko-KR" sz="2000" b="1" spc="-11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400" b="1" kern="1200" spc="-110" dirty="0" err="1">
                <a:latin typeface="+mj-lt"/>
                <a:ea typeface="+mj-ea"/>
                <a:cs typeface="+mj-cs"/>
              </a:rPr>
              <a:t>B</a:t>
            </a:r>
            <a:r>
              <a:rPr lang="ko-KR" altLang="en-US" sz="3400" b="1" kern="1200" spc="-110" dirty="0">
                <a:latin typeface="+mj-lt"/>
                <a:ea typeface="+mj-ea"/>
                <a:cs typeface="+mj-cs"/>
              </a:rPr>
              <a:t> – 2 . Transfer </a:t>
            </a:r>
            <a:r>
              <a:rPr lang="ko-KR" altLang="en-US" sz="3400" b="1" kern="1200" spc="-110" dirty="0" err="1">
                <a:latin typeface="+mj-lt"/>
                <a:ea typeface="+mj-ea"/>
                <a:cs typeface="+mj-cs"/>
              </a:rPr>
              <a:t>Learning</a:t>
            </a:r>
            <a:r>
              <a:rPr lang="ko-KR" altLang="en-US" sz="3400" b="1" kern="1200" spc="-110" dirty="0">
                <a:latin typeface="+mj-lt"/>
                <a:ea typeface="+mj-ea"/>
                <a:cs typeface="+mj-cs"/>
              </a:rPr>
              <a:t> &amp; </a:t>
            </a:r>
            <a:r>
              <a:rPr lang="ko-KR" altLang="en-US" sz="3400" b="1" kern="1200" spc="-110" dirty="0" err="1">
                <a:latin typeface="+mj-lt"/>
                <a:ea typeface="+mj-ea"/>
                <a:cs typeface="+mj-cs"/>
              </a:rPr>
              <a:t>Pre</a:t>
            </a:r>
            <a:r>
              <a:rPr lang="ko-KR" altLang="en-US" sz="3400" b="1" kern="1200" spc="-11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3400" b="1" kern="1200" spc="-110" dirty="0" err="1">
                <a:latin typeface="+mj-lt"/>
                <a:ea typeface="+mj-ea"/>
                <a:cs typeface="+mj-cs"/>
              </a:rPr>
              <a:t>training</a:t>
            </a:r>
            <a:endParaRPr lang="ko-KR" altLang="en-US" sz="3400" b="1" kern="1200" spc="-110" dirty="0">
              <a:latin typeface="+mj-lt"/>
              <a:ea typeface="+mj-ea"/>
              <a:cs typeface="+mj-cs"/>
            </a:endParaRPr>
          </a:p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3400" b="1" kern="1200" spc="-110" dirty="0">
              <a:latin typeface="+mj-lt"/>
              <a:ea typeface="+mj-ea"/>
              <a:cs typeface="+mj-cs"/>
            </a:endParaRPr>
          </a:p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3400" b="1" kern="1200" spc="-11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FA1817-3EA0-4735-90BE-BFB85766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55" y="1600200"/>
            <a:ext cx="3179489" cy="45259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ko-KR" sz="2800" spc="-50" dirty="0"/>
              <a:t>Unsupervised Learning</a:t>
            </a:r>
            <a:r>
              <a:rPr lang="ko-KR" altLang="en-US" sz="2800" spc="-50" dirty="0"/>
              <a:t>을 통한 </a:t>
            </a:r>
            <a:r>
              <a:rPr lang="en-US" altLang="ko-KR" sz="2800" spc="-50" dirty="0"/>
              <a:t>upstream task </a:t>
            </a:r>
            <a:r>
              <a:rPr lang="ko-KR" altLang="en-US" sz="2800" spc="-50" dirty="0"/>
              <a:t>학습</a:t>
            </a:r>
            <a:endParaRPr lang="en-US" altLang="ko-KR" sz="2800" spc="-50" dirty="0"/>
          </a:p>
          <a:p>
            <a:pPr marL="514350" indent="-51435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endParaRPr lang="en-US" altLang="ko-KR" sz="2800" spc="-50" dirty="0"/>
          </a:p>
          <a:p>
            <a:pPr marL="514350" indent="-51435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ko-KR" sz="2800" spc="-50" dirty="0"/>
              <a:t>Supervised learning</a:t>
            </a:r>
            <a:r>
              <a:rPr lang="ko-KR" altLang="en-US" sz="2800" spc="-50" dirty="0"/>
              <a:t>을 통한 </a:t>
            </a:r>
            <a:r>
              <a:rPr lang="en-US" altLang="ko-KR" sz="2800" spc="-50" dirty="0"/>
              <a:t>downstream task </a:t>
            </a:r>
            <a:r>
              <a:rPr lang="ko-KR" altLang="en-US" sz="2800" spc="-50" dirty="0"/>
              <a:t>학습</a:t>
            </a:r>
            <a:endParaRPr lang="en-US" altLang="ko-KR" sz="2800" spc="-50" dirty="0"/>
          </a:p>
          <a:p>
            <a:pPr marL="971550" lvl="1" indent="-51435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ko-KR" sz="2800" spc="-50" dirty="0"/>
              <a:t>Feature-based</a:t>
            </a:r>
          </a:p>
          <a:p>
            <a:pPr marL="971550" lvl="1" indent="-514350">
              <a:spcBef>
                <a:spcPct val="20000"/>
              </a:spcBef>
              <a:buFont typeface="Arial" panose="020B0604020202020204" pitchFamily="34" charset="0"/>
              <a:buAutoNum type="arabicPeriod"/>
            </a:pPr>
            <a:r>
              <a:rPr lang="en-US" altLang="ko-KR" sz="2800" spc="-50" dirty="0"/>
              <a:t>Fine tuning</a:t>
            </a:r>
            <a:endParaRPr lang="ko-KR" altLang="en-US" sz="2800" spc="-50" dirty="0"/>
          </a:p>
        </p:txBody>
      </p:sp>
    </p:spTree>
    <p:extLst>
      <p:ext uri="{BB962C8B-B14F-4D97-AF65-F5344CB8AC3E}">
        <p14:creationId xmlns:p14="http://schemas.microsoft.com/office/powerpoint/2010/main" val="256613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 err="1">
                <a:solidFill>
                  <a:schemeClr val="bg1">
                    <a:lumMod val="50000"/>
                  </a:schemeClr>
                </a:solidFill>
              </a:rPr>
              <a:t>Finx_torch_BERT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86289"/>
            <a:ext cx="29163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110" dirty="0">
                <a:solidFill>
                  <a:srgbClr val="004C86"/>
                </a:solidFill>
              </a:rPr>
              <a:t>C</a:t>
            </a:r>
            <a:r>
              <a:rPr lang="ko-KR" altLang="en-US" sz="6000" b="1" spc="-110" dirty="0">
                <a:solidFill>
                  <a:srgbClr val="004C86"/>
                </a:solidFill>
              </a:rPr>
              <a:t> </a:t>
            </a:r>
            <a:r>
              <a:rPr lang="en-US" altLang="ko-KR" sz="6000" b="1" spc="-110" dirty="0">
                <a:solidFill>
                  <a:srgbClr val="004C86"/>
                </a:solidFill>
              </a:rPr>
              <a:t>.</a:t>
            </a:r>
            <a:r>
              <a:rPr lang="ko-KR" altLang="en-US" sz="6000" b="1" spc="-110" dirty="0">
                <a:solidFill>
                  <a:srgbClr val="004C86"/>
                </a:solidFill>
              </a:rPr>
              <a:t> </a:t>
            </a:r>
            <a:endParaRPr lang="en-US" altLang="ko-KR" sz="6000" b="1" spc="-110" dirty="0">
              <a:solidFill>
                <a:srgbClr val="004C86"/>
              </a:solidFill>
            </a:endParaRPr>
          </a:p>
          <a:p>
            <a:r>
              <a:rPr lang="en-US" altLang="ko-KR" sz="6000" b="1" spc="-110" dirty="0">
                <a:solidFill>
                  <a:srgbClr val="004C86"/>
                </a:solidFill>
              </a:rPr>
              <a:t>MODEL ARCHITECTURE</a:t>
            </a:r>
            <a:endParaRPr lang="ko-KR" altLang="en-US" sz="6000" b="1" spc="-11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8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 dirty="0" err="1">
                <a:solidFill>
                  <a:schemeClr val="bg1">
                    <a:lumMod val="50000"/>
                  </a:schemeClr>
                </a:solidFill>
              </a:rPr>
              <a:t>Finx_torch_BERT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16632"/>
            <a:ext cx="8928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 dirty="0">
                <a:solidFill>
                  <a:srgbClr val="004C86"/>
                </a:solidFill>
              </a:rPr>
              <a:t>C . Model </a:t>
            </a:r>
            <a:r>
              <a:rPr lang="en-US" altLang="ko-KR" sz="2600" b="1" spc="-110" dirty="0" err="1">
                <a:solidFill>
                  <a:srgbClr val="004C86"/>
                </a:solidFill>
              </a:rPr>
              <a:t>Architechture</a:t>
            </a:r>
            <a:r>
              <a:rPr lang="en-US" altLang="ko-KR" sz="2600" b="1" spc="-110" dirty="0">
                <a:solidFill>
                  <a:srgbClr val="004C86"/>
                </a:solidFill>
              </a:rPr>
              <a:t> </a:t>
            </a:r>
          </a:p>
          <a:p>
            <a:endParaRPr lang="en-US" altLang="ko-KR" sz="2600" b="1" spc="-110" dirty="0">
              <a:solidFill>
                <a:srgbClr val="004C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Input / Output representation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Sentence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Arbitrary span of contiguous text, rather than an actual linguistic sentence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Sequence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b="1" spc="-110" dirty="0">
                <a:solidFill>
                  <a:srgbClr val="004C86"/>
                </a:solidFill>
              </a:rPr>
              <a:t>Single sentence or two sentence packed together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spc="-110" dirty="0">
              <a:solidFill>
                <a:srgbClr val="004C86"/>
              </a:solidFill>
            </a:endParaRPr>
          </a:p>
        </p:txBody>
      </p:sp>
      <p:pic>
        <p:nvPicPr>
          <p:cNvPr id="7" name="그림 6" descr="텍스트, 키보드, 전자기기이(가) 표시된 사진&#10;&#10;자동 생성된 설명">
            <a:extLst>
              <a:ext uri="{FF2B5EF4-FFF2-40B4-BE49-F238E27FC236}">
                <a16:creationId xmlns:a16="http://schemas.microsoft.com/office/drawing/2014/main" id="{C9DD0E77-4B4F-4E02-8F11-C1A386CC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0928"/>
            <a:ext cx="852434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8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933</Words>
  <Application>Microsoft Office PowerPoint</Application>
  <PresentationFormat>화면 슬라이드 쇼(4:3)</PresentationFormat>
  <Paragraphs>181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Lee Du_Hyun</cp:lastModifiedBy>
  <cp:revision>9</cp:revision>
  <dcterms:created xsi:type="dcterms:W3CDTF">2014-07-02T04:30:08Z</dcterms:created>
  <dcterms:modified xsi:type="dcterms:W3CDTF">2022-02-21T09:36:26Z</dcterms:modified>
</cp:coreProperties>
</file>