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0" r:id="rId1"/>
  </p:sldMasterIdLst>
  <p:notesMasterIdLst>
    <p:notesMasterId r:id="rId14"/>
  </p:notesMasterIdLst>
  <p:sldIdLst>
    <p:sldId id="256" r:id="rId2"/>
    <p:sldId id="277" r:id="rId3"/>
    <p:sldId id="282" r:id="rId4"/>
    <p:sldId id="283" r:id="rId5"/>
    <p:sldId id="284" r:id="rId6"/>
    <p:sldId id="285" r:id="rId7"/>
    <p:sldId id="286" r:id="rId8"/>
    <p:sldId id="287" r:id="rId9"/>
    <p:sldId id="288" r:id="rId10"/>
    <p:sldId id="289" r:id="rId11"/>
    <p:sldId id="290" r:id="rId12"/>
    <p:sldId id="281" r:id="rId1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c Hoang" initials="D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FDFF"/>
    <a:srgbClr val="B7CBCD"/>
    <a:srgbClr val="FF0000"/>
    <a:srgbClr val="30A383"/>
    <a:srgbClr val="1481B8"/>
    <a:srgbClr val="D6E1E2"/>
    <a:srgbClr val="30A484"/>
    <a:srgbClr val="1F52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0" autoAdjust="0"/>
    <p:restoredTop sz="95332" autoAdjust="0"/>
  </p:normalViewPr>
  <p:slideViewPr>
    <p:cSldViewPr>
      <p:cViewPr>
        <p:scale>
          <a:sx n="100" d="100"/>
          <a:sy n="100" d="100"/>
        </p:scale>
        <p:origin x="946" y="-4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437-CB40-417D-AC35-4A7E5D913317}" type="datetimeFigureOut">
              <a:rPr lang="en-GB" smtClean="0"/>
              <a:t>26/09/2022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A99E3-C20F-455C-83E5-A8FDD3319EFE}" type="slidenum">
              <a:rPr lang="en-GB" smtClean="0"/>
              <a:t>‹#›</a:t>
            </a:fld>
            <a:endParaRPr lang="en-GB"/>
          </a:p>
        </p:txBody>
      </p:sp>
    </p:spTree>
    <p:extLst>
      <p:ext uri="{BB962C8B-B14F-4D97-AF65-F5344CB8AC3E}">
        <p14:creationId xmlns:p14="http://schemas.microsoft.com/office/powerpoint/2010/main" val="53408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95ED8-7807-40AF-95AA-C805AF1ED7E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01461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7855289C-09C2-4FA6-9DE7-15D89A7144DF}" type="datetime1">
              <a:rPr lang="vi-VN" smtClean="0"/>
              <a:t>26/09/2022</a:t>
            </a:fld>
            <a:endParaRPr lang="en-US" dirty="0"/>
          </a:p>
        </p:txBody>
      </p:sp>
      <p:sp>
        <p:nvSpPr>
          <p:cNvPr id="5" name="Footer Placeholder 4"/>
          <p:cNvSpPr>
            <a:spLocks noGrp="1"/>
          </p:cNvSpPr>
          <p:nvPr>
            <p:ph type="ftr" sz="quarter" idx="11"/>
          </p:nvPr>
        </p:nvSpPr>
        <p:spPr/>
        <p:txBody>
          <a:bodyPr/>
          <a:lstStyle>
            <a:lvl1pPr>
              <a:defRPr sz="1200"/>
            </a:lvl1pPr>
          </a:lstStyle>
          <a:p>
            <a:r>
              <a:rPr lang="en-US" dirty="0" err="1" smtClean="0"/>
              <a:t>ĐATN</a:t>
            </a:r>
            <a:r>
              <a:rPr lang="en-US" dirty="0" smtClean="0"/>
              <a:t> </a:t>
            </a:r>
            <a:r>
              <a:rPr lang="en-US" dirty="0" err="1" smtClean="0"/>
              <a:t>CHUYÊN</a:t>
            </a:r>
            <a:r>
              <a:rPr lang="en-US" dirty="0" smtClean="0"/>
              <a:t> </a:t>
            </a:r>
            <a:r>
              <a:rPr lang="en-US" dirty="0" err="1" smtClean="0"/>
              <a:t>NGÀNH</a:t>
            </a:r>
            <a:r>
              <a:rPr lang="en-US" dirty="0" smtClean="0"/>
              <a:t> </a:t>
            </a:r>
            <a:r>
              <a:rPr lang="en-US" dirty="0" err="1" smtClean="0"/>
              <a:t>CNPM</a:t>
            </a:r>
            <a:endParaRPr lang="en-US" dirty="0"/>
          </a:p>
        </p:txBody>
      </p:sp>
      <p:sp>
        <p:nvSpPr>
          <p:cNvPr id="6"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5019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1400530"/>
          </a:xfrm>
        </p:spPr>
        <p:txBody>
          <a:bodyPr/>
          <a:lstStyle>
            <a:lvl1pPr>
              <a:defRPr sz="3200" cap="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84710" y="2052925"/>
            <a:ext cx="8191746" cy="4195481"/>
          </a:xfrm>
        </p:spPr>
        <p:txBody>
          <a:bodyPr/>
          <a:lstStyle>
            <a:lvl1pPr>
              <a:defRPr sz="3200"/>
            </a:lvl1pPr>
            <a:lvl2pPr marL="457200">
              <a:defRPr sz="2800"/>
            </a:lvl2pPr>
            <a:lvl3pPr marL="640080">
              <a:defRPr sz="2600"/>
            </a:lvl3pPr>
            <a:lvl4pPr marL="914400">
              <a:defRPr sz="2400"/>
            </a:lvl4pPr>
            <a:lvl5pPr marL="118872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2"/>
          <p:cNvSpPr>
            <a:spLocks noGrp="1"/>
          </p:cNvSpPr>
          <p:nvPr>
            <p:ph type="dt" sz="half" idx="10"/>
          </p:nvPr>
        </p:nvSpPr>
        <p:spPr>
          <a:xfrm>
            <a:off x="7956376" y="6476970"/>
            <a:ext cx="1134285" cy="266739"/>
          </a:xfrm>
        </p:spPr>
        <p:txBody>
          <a:bodyPr/>
          <a:lstStyle/>
          <a:p>
            <a:fld id="{3BD01B09-9BFA-4E25-B6F7-A45121277496}" type="datetime1">
              <a:rPr lang="vi-VN" smtClean="0"/>
              <a:t>26/09/2022</a:t>
            </a:fld>
            <a:endParaRPr lang="en-US" dirty="0"/>
          </a:p>
        </p:txBody>
      </p:sp>
      <p:sp>
        <p:nvSpPr>
          <p:cNvPr id="9" name="Footer Placeholder 3"/>
          <p:cNvSpPr>
            <a:spLocks noGrp="1"/>
          </p:cNvSpPr>
          <p:nvPr>
            <p:ph type="ftr" sz="quarter" idx="11"/>
          </p:nvPr>
        </p:nvSpPr>
        <p:spPr>
          <a:xfrm>
            <a:off x="11614" y="6515049"/>
            <a:ext cx="3859795" cy="228660"/>
          </a:xfrm>
        </p:spPr>
        <p:txBody>
          <a:bodyPr/>
          <a:lstStyle/>
          <a:p>
            <a:r>
              <a:rPr lang="en-US" smtClean="0"/>
              <a:t>ĐATN CHUYÊN NGÀNH CNPM</a:t>
            </a:r>
            <a:endParaRPr lang="en-US" dirty="0"/>
          </a:p>
        </p:txBody>
      </p:sp>
      <p:sp>
        <p:nvSpPr>
          <p:cNvPr id="10"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764652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191746" cy="672026"/>
          </a:xfrm>
        </p:spPr>
        <p:txBody>
          <a:bodyPr/>
          <a:lstStyle>
            <a:lvl1pPr>
              <a:defRPr cap="all" baseline="0"/>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p>
            <a:fld id="{2543A4BE-6657-4382-B365-D7D11ABF647C}" type="datetime1">
              <a:rPr lang="vi-VN" smtClean="0"/>
              <a:t>26/09/2022</a:t>
            </a:fld>
            <a:endParaRPr lang="en-US" dirty="0"/>
          </a:p>
        </p:txBody>
      </p:sp>
      <p:sp>
        <p:nvSpPr>
          <p:cNvPr id="5" name="Footer Placeholder 3"/>
          <p:cNvSpPr>
            <a:spLocks noGrp="1"/>
          </p:cNvSpPr>
          <p:nvPr>
            <p:ph type="ftr" sz="quarter" idx="11"/>
          </p:nvPr>
        </p:nvSpPr>
        <p:spPr/>
        <p:txBody>
          <a:bodyPr/>
          <a:lstStyle/>
          <a:p>
            <a:r>
              <a:rPr lang="en-US" smtClean="0"/>
              <a:t>ĐATN CHUYÊN NGÀNH CNPM</a:t>
            </a:r>
            <a:endParaRPr lang="en-US" dirty="0"/>
          </a:p>
        </p:txBody>
      </p:sp>
      <p:sp>
        <p:nvSpPr>
          <p:cNvPr id="8" name="Slide Number Placeholder 5"/>
          <p:cNvSpPr>
            <a:spLocks noGrp="1"/>
          </p:cNvSpPr>
          <p:nvPr>
            <p:ph type="sldNum" sz="quarter" idx="12"/>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873771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07D00D-E689-41A8-94DE-0AE5FDCE360B}" type="datetime1">
              <a:rPr lang="vi-VN" smtClean="0"/>
              <a:t>26/09/2022</a:t>
            </a:fld>
            <a:endParaRPr lang="en-US" dirty="0"/>
          </a:p>
        </p:txBody>
      </p:sp>
      <p:sp>
        <p:nvSpPr>
          <p:cNvPr id="4" name="Footer Placeholder 3"/>
          <p:cNvSpPr>
            <a:spLocks noGrp="1"/>
          </p:cNvSpPr>
          <p:nvPr>
            <p:ph type="ftr" sz="quarter" idx="11"/>
          </p:nvPr>
        </p:nvSpPr>
        <p:spPr/>
        <p:txBody>
          <a:bodyPr/>
          <a:lstStyle/>
          <a:p>
            <a:r>
              <a:rPr lang="en-US" smtClean="0"/>
              <a:t>ĐATN CHUYÊN NGÀNH CNPM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20261976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34198790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8191746" cy="690282"/>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4710" y="1412777"/>
            <a:ext cx="8191746" cy="483563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956376" y="6476970"/>
            <a:ext cx="1134285" cy="26673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F032A-4D12-4362-8B1C-673C2DC6E831}" type="datetime1">
              <a:rPr lang="vi-VN" smtClean="0"/>
              <a:t>26/09/2022</a:t>
            </a:fld>
            <a:endParaRPr lang="en-US" dirty="0"/>
          </a:p>
        </p:txBody>
      </p:sp>
      <p:sp>
        <p:nvSpPr>
          <p:cNvPr id="5" name="Footer Placeholder 4"/>
          <p:cNvSpPr>
            <a:spLocks noGrp="1"/>
          </p:cNvSpPr>
          <p:nvPr>
            <p:ph type="ftr" sz="quarter" idx="3"/>
          </p:nvPr>
        </p:nvSpPr>
        <p:spPr>
          <a:xfrm>
            <a:off x="11614" y="6515049"/>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err="1" smtClean="0"/>
              <a:t>ĐATN</a:t>
            </a:r>
            <a:r>
              <a:rPr lang="en-US" dirty="0" smtClean="0"/>
              <a:t> </a:t>
            </a:r>
            <a:r>
              <a:rPr lang="en-US" dirty="0" err="1" smtClean="0"/>
              <a:t>CHUYÊN</a:t>
            </a:r>
            <a:r>
              <a:rPr lang="en-US" dirty="0" smtClean="0"/>
              <a:t> </a:t>
            </a:r>
            <a:r>
              <a:rPr lang="en-US" dirty="0" err="1" smtClean="0"/>
              <a:t>NGÀNH</a:t>
            </a:r>
            <a:r>
              <a:rPr lang="en-US" dirty="0" smtClean="0"/>
              <a:t> </a:t>
            </a:r>
            <a:r>
              <a:rPr lang="en-US" dirty="0" err="1" smtClean="0"/>
              <a:t>CNPM</a:t>
            </a:r>
            <a:endParaRPr lang="en-US" dirty="0"/>
          </a:p>
        </p:txBody>
      </p:sp>
      <p:sp>
        <p:nvSpPr>
          <p:cNvPr id="13" name="Slide Number Placeholder 5"/>
          <p:cNvSpPr>
            <a:spLocks noGrp="1"/>
          </p:cNvSpPr>
          <p:nvPr>
            <p:ph type="sldNum" sz="quarter" idx="4"/>
          </p:nvPr>
        </p:nvSpPr>
        <p:spPr>
          <a:xfrm>
            <a:off x="4572000" y="6515079"/>
            <a:ext cx="511057" cy="266739"/>
          </a:xfrm>
          <a:prstGeom prst="rect">
            <a:avLst/>
          </a:prstGeom>
        </p:spPr>
        <p:txBody>
          <a:bodyPr/>
          <a:lstStyle>
            <a:lvl1pPr>
              <a:defRPr sz="1200"/>
            </a:lvl1pPr>
          </a:lstStyle>
          <a:p>
            <a:fld id="{D57F1E4F-1CFF-5643-939E-217C01CDF565}" type="slidenum">
              <a:rPr lang="en-US" smtClean="0"/>
              <a:pPr/>
              <a:t>‹#›</a:t>
            </a:fld>
            <a:endParaRPr lang="en-US" dirty="0"/>
          </a:p>
        </p:txBody>
      </p:sp>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524328" y="-459432"/>
            <a:ext cx="2017163" cy="2016224"/>
          </a:xfrm>
          <a:prstGeom prst="rect">
            <a:avLst/>
          </a:prstGeom>
        </p:spPr>
      </p:pic>
    </p:spTree>
    <p:extLst>
      <p:ext uri="{BB962C8B-B14F-4D97-AF65-F5344CB8AC3E}">
        <p14:creationId xmlns:p14="http://schemas.microsoft.com/office/powerpoint/2010/main" val="1497838001"/>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6" r:id="rId3"/>
    <p:sldLayoutId id="2147483838" r:id="rId4"/>
    <p:sldLayoutId id="2147483837" r:id="rId5"/>
  </p:sldLayoutIdLst>
  <p:timing>
    <p:tnLst>
      <p:par>
        <p:cTn id="1" dur="indefinite" restart="never" nodeType="tmRoot"/>
      </p:par>
    </p:tnLst>
  </p:timing>
  <p:hf hdr="0"/>
  <p:txStyles>
    <p:titleStyle>
      <a:lvl1pPr algn="l" defTabSz="457207" rtl="0" eaLnBrk="1" latinLnBrk="0" hangingPunct="1">
        <a:spcBef>
          <a:spcPct val="0"/>
        </a:spcBef>
        <a:buNone/>
        <a:defRPr sz="3200" b="0" i="0" kern="1200" cap="all" baseline="0">
          <a:solidFill>
            <a:schemeClr val="tx2"/>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panose="020B0604020202020204" pitchFamily="34" charset="0"/>
          <a:ea typeface="+mj-ea"/>
          <a:cs typeface="Arial" panose="020B0604020202020204" pitchFamily="34" charset="0"/>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5616" y="194828"/>
            <a:ext cx="7239000" cy="1207666"/>
          </a:xfrm>
        </p:spPr>
        <p:txBody>
          <a:bodyPr/>
          <a:lstStyle/>
          <a:p>
            <a:pPr algn="ctr"/>
            <a:r>
              <a:rPr lang="en-US" sz="2800" cap="all" dirty="0" err="1">
                <a:latin typeface="Times New Roman" pitchFamily="18" charset="0"/>
                <a:cs typeface="Times New Roman" pitchFamily="18" charset="0"/>
              </a:rPr>
              <a:t>Khoa</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Công</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nghệ</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thông</a:t>
            </a:r>
            <a:r>
              <a:rPr lang="en-US" sz="2800" cap="all" dirty="0">
                <a:latin typeface="Times New Roman" pitchFamily="18" charset="0"/>
                <a:cs typeface="Times New Roman" pitchFamily="18" charset="0"/>
              </a:rPr>
              <a:t> tin</a:t>
            </a:r>
            <a:br>
              <a:rPr lang="en-US" sz="2800" cap="all" dirty="0">
                <a:latin typeface="Times New Roman" pitchFamily="18" charset="0"/>
                <a:cs typeface="Times New Roman" pitchFamily="18" charset="0"/>
              </a:rPr>
            </a:br>
            <a:r>
              <a:rPr lang="en-US" sz="2800" cap="all" dirty="0" err="1">
                <a:latin typeface="Times New Roman" pitchFamily="18" charset="0"/>
                <a:cs typeface="Times New Roman" pitchFamily="18" charset="0"/>
              </a:rPr>
              <a:t>Bộ</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môn</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công</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nghệ</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phần</a:t>
            </a:r>
            <a:r>
              <a:rPr lang="en-US" sz="2800" cap="all" dirty="0">
                <a:latin typeface="Times New Roman" pitchFamily="18" charset="0"/>
                <a:cs typeface="Times New Roman" pitchFamily="18" charset="0"/>
              </a:rPr>
              <a:t> </a:t>
            </a:r>
            <a:r>
              <a:rPr lang="en-US" sz="2800" cap="all" dirty="0" err="1">
                <a:latin typeface="Times New Roman" pitchFamily="18" charset="0"/>
                <a:cs typeface="Times New Roman" pitchFamily="18" charset="0"/>
              </a:rPr>
              <a:t>mềm</a:t>
            </a:r>
            <a:endParaRPr lang="en-US" sz="2800" cap="all" dirty="0">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35745" y="5013176"/>
            <a:ext cx="4248224" cy="1512168"/>
          </a:xfrm>
        </p:spPr>
        <p:txBody>
          <a:bodyPr>
            <a:normAutofit fontScale="92500"/>
          </a:bodyPr>
          <a:lstStyle/>
          <a:p>
            <a:pPr algn="r">
              <a:lnSpc>
                <a:spcPct val="90000"/>
              </a:lnSpc>
            </a:pPr>
            <a:r>
              <a:rPr lang="en-GB" sz="2800" dirty="0" err="1" smtClean="0">
                <a:solidFill>
                  <a:srgbClr val="FFFF00"/>
                </a:solidFill>
                <a:latin typeface="Times New Roman" pitchFamily="18" charset="0"/>
                <a:cs typeface="Times New Roman" pitchFamily="18" charset="0"/>
              </a:rPr>
              <a:t>Sinh</a:t>
            </a:r>
            <a:r>
              <a:rPr lang="en-GB" sz="2800" dirty="0" smtClean="0">
                <a:solidFill>
                  <a:srgbClr val="FFFF00"/>
                </a:solidFill>
                <a:latin typeface="Times New Roman" pitchFamily="18" charset="0"/>
                <a:cs typeface="Times New Roman" pitchFamily="18" charset="0"/>
              </a:rPr>
              <a:t> </a:t>
            </a:r>
            <a:r>
              <a:rPr lang="en-GB" sz="2800" dirty="0" err="1" smtClean="0">
                <a:solidFill>
                  <a:srgbClr val="FFFF00"/>
                </a:solidFill>
                <a:latin typeface="Times New Roman" pitchFamily="18" charset="0"/>
                <a:cs typeface="Times New Roman" pitchFamily="18" charset="0"/>
              </a:rPr>
              <a:t>viên</a:t>
            </a:r>
            <a:r>
              <a:rPr lang="en-GB" sz="2800" dirty="0" smtClean="0">
                <a:solidFill>
                  <a:srgbClr val="FFFF00"/>
                </a:solidFill>
                <a:latin typeface="Times New Roman" pitchFamily="18" charset="0"/>
                <a:cs typeface="Times New Roman" pitchFamily="18" charset="0"/>
              </a:rPr>
              <a:t> </a:t>
            </a:r>
            <a:r>
              <a:rPr lang="en-GB" sz="2800" dirty="0" err="1" smtClean="0">
                <a:solidFill>
                  <a:srgbClr val="FFFF00"/>
                </a:solidFill>
                <a:latin typeface="Times New Roman" pitchFamily="18" charset="0"/>
                <a:cs typeface="Times New Roman" pitchFamily="18" charset="0"/>
              </a:rPr>
              <a:t>thực</a:t>
            </a:r>
            <a:r>
              <a:rPr lang="en-GB" sz="2800" dirty="0" smtClean="0">
                <a:solidFill>
                  <a:srgbClr val="FFFF00"/>
                </a:solidFill>
                <a:latin typeface="Times New Roman" pitchFamily="18" charset="0"/>
                <a:cs typeface="Times New Roman" pitchFamily="18" charset="0"/>
              </a:rPr>
              <a:t> </a:t>
            </a:r>
            <a:r>
              <a:rPr lang="en-GB" sz="2800" dirty="0" err="1" smtClean="0">
                <a:solidFill>
                  <a:srgbClr val="FFFF00"/>
                </a:solidFill>
                <a:latin typeface="Times New Roman" pitchFamily="18" charset="0"/>
                <a:cs typeface="Times New Roman" pitchFamily="18" charset="0"/>
              </a:rPr>
              <a:t>hiện</a:t>
            </a:r>
            <a:r>
              <a:rPr lang="en-GB" sz="2800" dirty="0" smtClean="0">
                <a:solidFill>
                  <a:srgbClr val="FFFF00"/>
                </a:solidFill>
                <a:latin typeface="Times New Roman" pitchFamily="18" charset="0"/>
                <a:cs typeface="Times New Roman" pitchFamily="18" charset="0"/>
              </a:rPr>
              <a:t>: </a:t>
            </a:r>
          </a:p>
          <a:p>
            <a:pPr algn="r">
              <a:lnSpc>
                <a:spcPct val="90000"/>
              </a:lnSpc>
            </a:pPr>
            <a:r>
              <a:rPr lang="en-GB" sz="2800" dirty="0" err="1" smtClean="0">
                <a:solidFill>
                  <a:srgbClr val="FFFF00"/>
                </a:solidFill>
                <a:latin typeface="Times New Roman" pitchFamily="18" charset="0"/>
                <a:cs typeface="Times New Roman" pitchFamily="18" charset="0"/>
              </a:rPr>
              <a:t>MSSV</a:t>
            </a:r>
            <a:r>
              <a:rPr lang="en-GB" sz="2800" dirty="0" smtClean="0">
                <a:solidFill>
                  <a:srgbClr val="FFFF00"/>
                </a:solidFill>
                <a:latin typeface="Times New Roman" pitchFamily="18" charset="0"/>
                <a:cs typeface="Times New Roman" pitchFamily="18" charset="0"/>
              </a:rPr>
              <a:t>: </a:t>
            </a:r>
          </a:p>
          <a:p>
            <a:pPr algn="r">
              <a:lnSpc>
                <a:spcPct val="90000"/>
              </a:lnSpc>
            </a:pPr>
            <a:r>
              <a:rPr lang="en-GB" sz="2800" dirty="0" err="1" smtClean="0">
                <a:solidFill>
                  <a:srgbClr val="FFFF00"/>
                </a:solidFill>
                <a:latin typeface="Times New Roman" pitchFamily="18" charset="0"/>
                <a:cs typeface="Times New Roman" pitchFamily="18" charset="0"/>
              </a:rPr>
              <a:t>Giáo</a:t>
            </a:r>
            <a:r>
              <a:rPr lang="en-GB" sz="2800" dirty="0" smtClean="0">
                <a:solidFill>
                  <a:srgbClr val="FFFF00"/>
                </a:solidFill>
                <a:latin typeface="Times New Roman" pitchFamily="18" charset="0"/>
                <a:cs typeface="Times New Roman" pitchFamily="18" charset="0"/>
              </a:rPr>
              <a:t> </a:t>
            </a:r>
            <a:r>
              <a:rPr lang="en-GB" sz="2800" dirty="0" err="1">
                <a:solidFill>
                  <a:srgbClr val="FFFF00"/>
                </a:solidFill>
                <a:latin typeface="Times New Roman" pitchFamily="18" charset="0"/>
                <a:cs typeface="Times New Roman" pitchFamily="18" charset="0"/>
              </a:rPr>
              <a:t>viên</a:t>
            </a:r>
            <a:r>
              <a:rPr lang="en-GB" sz="2800" dirty="0">
                <a:solidFill>
                  <a:srgbClr val="FFFF00"/>
                </a:solidFill>
                <a:latin typeface="Times New Roman" pitchFamily="18" charset="0"/>
                <a:cs typeface="Times New Roman" pitchFamily="18" charset="0"/>
              </a:rPr>
              <a:t> </a:t>
            </a:r>
            <a:r>
              <a:rPr lang="en-GB" sz="2800" dirty="0" err="1">
                <a:solidFill>
                  <a:srgbClr val="FFFF00"/>
                </a:solidFill>
                <a:latin typeface="Times New Roman" pitchFamily="18" charset="0"/>
                <a:cs typeface="Times New Roman" pitchFamily="18" charset="0"/>
              </a:rPr>
              <a:t>hướng</a:t>
            </a:r>
            <a:r>
              <a:rPr lang="en-GB" sz="2800" dirty="0">
                <a:solidFill>
                  <a:srgbClr val="FFFF00"/>
                </a:solidFill>
                <a:latin typeface="Times New Roman" pitchFamily="18" charset="0"/>
                <a:cs typeface="Times New Roman" pitchFamily="18" charset="0"/>
              </a:rPr>
              <a:t> </a:t>
            </a:r>
            <a:r>
              <a:rPr lang="en-GB" sz="2800" dirty="0" err="1" smtClean="0">
                <a:solidFill>
                  <a:srgbClr val="FFFF00"/>
                </a:solidFill>
                <a:latin typeface="Times New Roman" pitchFamily="18" charset="0"/>
                <a:cs typeface="Times New Roman" pitchFamily="18" charset="0"/>
              </a:rPr>
              <a:t>dẫn</a:t>
            </a:r>
            <a:r>
              <a:rPr lang="en-GB" sz="2800" dirty="0" smtClean="0">
                <a:solidFill>
                  <a:srgbClr val="FFFF00"/>
                </a:solidFill>
                <a:latin typeface="Times New Roman" pitchFamily="18" charset="0"/>
                <a:cs typeface="Times New Roman" pitchFamily="18" charset="0"/>
              </a:rPr>
              <a:t>:</a:t>
            </a:r>
            <a:endParaRPr lang="en-GB" sz="2800" dirty="0">
              <a:solidFill>
                <a:srgbClr val="FFFF00"/>
              </a:solidFill>
              <a:latin typeface="Times New Roman" pitchFamily="18" charset="0"/>
              <a:cs typeface="Times New Roman" pitchFamily="18" charset="0"/>
            </a:endParaRPr>
          </a:p>
        </p:txBody>
      </p:sp>
      <p:sp>
        <p:nvSpPr>
          <p:cNvPr id="3" name="Rectangle 2"/>
          <p:cNvSpPr/>
          <p:nvPr/>
        </p:nvSpPr>
        <p:spPr>
          <a:xfrm>
            <a:off x="0" y="2636912"/>
            <a:ext cx="9144000" cy="1938992"/>
          </a:xfrm>
          <a:prstGeom prst="rect">
            <a:avLst/>
          </a:prstGeom>
        </p:spPr>
        <p:txBody>
          <a:bodyPr wrap="square">
            <a:spAutoFit/>
          </a:bodyPr>
          <a:lstStyle/>
          <a:p>
            <a:pPr algn="ctr">
              <a:lnSpc>
                <a:spcPct val="150000"/>
              </a:lnSpc>
            </a:pPr>
            <a:r>
              <a:rPr lang="en-US" sz="4000" b="1" cap="all"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Xây dựng website bán hàng túi xách nữ cao cấp</a:t>
            </a:r>
            <a:endParaRPr lang="en-US" sz="4000" b="1" cap="all"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3"/>
          <p:cNvSpPr txBox="1">
            <a:spLocks noChangeArrowheads="1"/>
          </p:cNvSpPr>
          <p:nvPr/>
        </p:nvSpPr>
        <p:spPr>
          <a:xfrm>
            <a:off x="4566568" y="4941168"/>
            <a:ext cx="4248224" cy="1512168"/>
          </a:xfrm>
          <a:prstGeom prst="rect">
            <a:avLst/>
          </a:prstGeom>
        </p:spPr>
        <p:txBody>
          <a:bodyPr vert="horz" lIns="91440" tIns="45720" rIns="91440" bIns="45720" rtlCol="0" anchor="t">
            <a:normAutofit/>
          </a:bodyPr>
          <a:lstStyle>
            <a:lvl1pPr marL="0" indent="0" algn="l" defTabSz="457207"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7"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fontAlgn="auto">
              <a:lnSpc>
                <a:spcPct val="90000"/>
              </a:lnSpc>
            </a:pPr>
            <a:r>
              <a:rPr lang="en-GB" sz="2800" smtClean="0">
                <a:solidFill>
                  <a:srgbClr val="FFFF00"/>
                </a:solidFill>
                <a:latin typeface="Times New Roman" pitchFamily="18" charset="0"/>
                <a:cs typeface="Times New Roman" pitchFamily="18" charset="0"/>
              </a:rPr>
              <a:t>Ngô văn trung</a:t>
            </a:r>
            <a:endParaRPr lang="en-GB" sz="2800" dirty="0" smtClean="0">
              <a:solidFill>
                <a:srgbClr val="FFFF00"/>
              </a:solidFill>
              <a:latin typeface="Times New Roman" pitchFamily="18" charset="0"/>
              <a:cs typeface="Times New Roman" pitchFamily="18" charset="0"/>
            </a:endParaRPr>
          </a:p>
          <a:p>
            <a:pPr fontAlgn="auto">
              <a:lnSpc>
                <a:spcPct val="90000"/>
              </a:lnSpc>
            </a:pPr>
            <a:r>
              <a:rPr lang="en-GB" sz="2800" smtClean="0">
                <a:solidFill>
                  <a:srgbClr val="FFFF00"/>
                </a:solidFill>
                <a:latin typeface="Times New Roman" pitchFamily="18" charset="0"/>
                <a:cs typeface="Times New Roman" pitchFamily="18" charset="0"/>
              </a:rPr>
              <a:t>1721050096</a:t>
            </a:r>
            <a:endParaRPr lang="en-GB" sz="2800" dirty="0" smtClean="0">
              <a:solidFill>
                <a:srgbClr val="FFFF00"/>
              </a:solidFill>
              <a:latin typeface="Times New Roman" pitchFamily="18" charset="0"/>
              <a:cs typeface="Times New Roman" pitchFamily="18" charset="0"/>
            </a:endParaRPr>
          </a:p>
          <a:p>
            <a:pPr fontAlgn="auto">
              <a:lnSpc>
                <a:spcPct val="90000"/>
              </a:lnSpc>
            </a:pPr>
            <a:r>
              <a:rPr lang="en-GB" sz="2800" smtClean="0">
                <a:solidFill>
                  <a:srgbClr val="FFFF00"/>
                </a:solidFill>
                <a:latin typeface="Times New Roman" pitchFamily="18" charset="0"/>
                <a:cs typeface="Times New Roman" pitchFamily="18" charset="0"/>
              </a:rPr>
              <a:t>TS.Nguyễn thế lộc</a:t>
            </a:r>
            <a:endParaRPr lang="en-GB" sz="2800" dirty="0">
              <a:solidFill>
                <a:srgbClr val="FFFF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 kết quả</a:t>
            </a:r>
            <a:endParaRPr lang="en-US"/>
          </a:p>
        </p:txBody>
      </p:sp>
      <p:sp>
        <p:nvSpPr>
          <p:cNvPr id="3" name="Content Placeholder 2"/>
          <p:cNvSpPr>
            <a:spLocks noGrp="1"/>
          </p:cNvSpPr>
          <p:nvPr>
            <p:ph idx="1"/>
          </p:nvPr>
        </p:nvSpPr>
        <p:spPr>
          <a:xfrm>
            <a:off x="484710" y="1268761"/>
            <a:ext cx="8191746" cy="4979646"/>
          </a:xfrm>
        </p:spPr>
        <p:txBody>
          <a:bodyPr>
            <a:normAutofit fontScale="62500" lnSpcReduction="20000"/>
          </a:bodyPr>
          <a:lstStyle/>
          <a:p>
            <a:r>
              <a:rPr lang="en-US" smtClean="0"/>
              <a:t>Kết quả đạt được:</a:t>
            </a:r>
          </a:p>
          <a:p>
            <a:pPr>
              <a:buFont typeface="Courier New" panose="02070309020205020404" pitchFamily="49" charset="0"/>
              <a:buChar char="o"/>
            </a:pPr>
            <a:r>
              <a:rPr lang="en-US" smtClean="0"/>
              <a:t>Công nghệ:</a:t>
            </a:r>
          </a:p>
          <a:p>
            <a:pPr>
              <a:buFont typeface="Courier New" panose="02070309020205020404" pitchFamily="49" charset="0"/>
              <a:buChar char="o"/>
            </a:pPr>
            <a:r>
              <a:rPr lang="vi-VN"/>
              <a:t>Xây dựng được 1 hệ thống tương đối hoàn chỉnh</a:t>
            </a:r>
          </a:p>
          <a:p>
            <a:pPr>
              <a:buFont typeface="Courier New" panose="02070309020205020404" pitchFamily="49" charset="0"/>
              <a:buChar char="o"/>
            </a:pPr>
            <a:r>
              <a:rPr lang="vi-VN"/>
              <a:t>Nắm được kiến thức cơ bản để xây dựng và thiết kế 1 website</a:t>
            </a:r>
          </a:p>
          <a:p>
            <a:pPr>
              <a:buFont typeface="Courier New" panose="02070309020205020404" pitchFamily="49" charset="0"/>
              <a:buChar char="o"/>
            </a:pPr>
            <a:r>
              <a:rPr lang="vi-VN"/>
              <a:t>Lưu trữ các thông tin trong hệ thống dài hạn và chính xác.</a:t>
            </a:r>
          </a:p>
          <a:p>
            <a:pPr>
              <a:buFont typeface="Courier New" panose="02070309020205020404" pitchFamily="49" charset="0"/>
              <a:buChar char="o"/>
            </a:pPr>
            <a:r>
              <a:rPr lang="vi-VN"/>
              <a:t>Các giao dịch tiến hành nhanh chóng.</a:t>
            </a:r>
          </a:p>
          <a:p>
            <a:pPr>
              <a:buFont typeface="Courier New" panose="02070309020205020404" pitchFamily="49" charset="0"/>
              <a:buChar char="o"/>
            </a:pPr>
            <a:r>
              <a:rPr lang="vi-VN"/>
              <a:t>Tìm kiếm thông tin nhanh chóng, dễ dàng.</a:t>
            </a:r>
          </a:p>
          <a:p>
            <a:pPr>
              <a:buFont typeface="Courier New" panose="02070309020205020404" pitchFamily="49" charset="0"/>
              <a:buChar char="o"/>
            </a:pPr>
            <a:r>
              <a:rPr lang="vi-VN"/>
              <a:t>Tiết kiệm thời gian và nhân </a:t>
            </a:r>
            <a:r>
              <a:rPr lang="vi-VN"/>
              <a:t>lực</a:t>
            </a:r>
            <a:r>
              <a:rPr lang="vi-VN" smtClean="0"/>
              <a:t>.</a:t>
            </a:r>
            <a:endParaRPr lang="en-US" smtClean="0"/>
          </a:p>
          <a:p>
            <a:pPr>
              <a:buFont typeface="Courier New" panose="02070309020205020404" pitchFamily="49" charset="0"/>
              <a:buChar char="o"/>
            </a:pPr>
            <a:r>
              <a:rPr lang="en-US" smtClean="0"/>
              <a:t>Kĩ năng mềm:</a:t>
            </a:r>
          </a:p>
          <a:p>
            <a:pPr>
              <a:buFont typeface="Courier New" panose="02070309020205020404" pitchFamily="49" charset="0"/>
              <a:buChar char="o"/>
            </a:pPr>
            <a:r>
              <a:rPr lang="vi-VN"/>
              <a:t>Kỹ năng tìm hiểu, phân tích, lên kế hoạch giải quyết vấn đề</a:t>
            </a:r>
          </a:p>
          <a:p>
            <a:pPr>
              <a:buFont typeface="Courier New" panose="02070309020205020404" pitchFamily="49" charset="0"/>
              <a:buChar char="o"/>
            </a:pPr>
            <a:r>
              <a:rPr lang="vi-VN"/>
              <a:t>Tính tự chủ trong công việc.</a:t>
            </a:r>
          </a:p>
          <a:p>
            <a:pPr>
              <a:buFont typeface="Courier New" panose="02070309020205020404" pitchFamily="49" charset="0"/>
              <a:buChar char="o"/>
            </a:pPr>
            <a:r>
              <a:rPr lang="vi-VN"/>
              <a:t>Tính kiên trì trong công việc.</a:t>
            </a:r>
          </a:p>
          <a:p>
            <a:pPr>
              <a:buFont typeface="Courier New" panose="02070309020205020404" pitchFamily="49" charset="0"/>
              <a:buChar char="o"/>
            </a:pPr>
            <a:r>
              <a:rPr lang="vi-VN"/>
              <a:t>Học hỏi kinh nghiệm, kiến thức từ thầy cô, bạn bè.</a:t>
            </a:r>
          </a:p>
          <a:p>
            <a:pPr>
              <a:buFont typeface="Courier New" panose="02070309020205020404" pitchFamily="49" charset="0"/>
              <a:buChar char="o"/>
            </a:pPr>
            <a:endParaRPr lang="vi-VN" smtClean="0"/>
          </a:p>
          <a:p>
            <a:pPr>
              <a:buFont typeface="Courier New" panose="02070309020205020404" pitchFamily="49" charset="0"/>
              <a:buChar char="o"/>
            </a:pPr>
            <a:endParaRPr lang="en-US"/>
          </a:p>
        </p:txBody>
      </p:sp>
      <p:sp>
        <p:nvSpPr>
          <p:cNvPr id="4" name="Date Placeholder 3"/>
          <p:cNvSpPr>
            <a:spLocks noGrp="1"/>
          </p:cNvSpPr>
          <p:nvPr>
            <p:ph type="dt" sz="half" idx="10"/>
          </p:nvPr>
        </p:nvSpPr>
        <p:spPr/>
        <p:txBody>
          <a:bodyPr/>
          <a:lstStyle/>
          <a:p>
            <a:fld id="{3BD01B09-9BFA-4E25-B6F7-A45121277496}" type="datetime1">
              <a:rPr lang="vi-VN" smtClean="0"/>
              <a:t>26/09/2022</a:t>
            </a:fld>
            <a:endParaRPr lang="en-US" dirty="0"/>
          </a:p>
        </p:txBody>
      </p:sp>
      <p:sp>
        <p:nvSpPr>
          <p:cNvPr id="5" name="Footer Placeholder 4"/>
          <p:cNvSpPr>
            <a:spLocks noGrp="1"/>
          </p:cNvSpPr>
          <p:nvPr>
            <p:ph type="ftr" sz="quarter" idx="11"/>
          </p:nvPr>
        </p:nvSpPr>
        <p:spPr/>
        <p:txBody>
          <a:bodyPr/>
          <a:lstStyle/>
          <a:p>
            <a:r>
              <a:rPr lang="en-US" smtClean="0"/>
              <a:t>ĐATN CHUYÊN NGÀNH CNPM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6298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a:xfrm>
            <a:off x="484710" y="1196753"/>
            <a:ext cx="8191746" cy="5051654"/>
          </a:xfrm>
        </p:spPr>
        <p:txBody>
          <a:bodyPr>
            <a:normAutofit/>
          </a:bodyPr>
          <a:lstStyle/>
          <a:p>
            <a:r>
              <a:rPr lang="en-US" sz="2400" smtClean="0"/>
              <a:t>Hạn chế:</a:t>
            </a:r>
          </a:p>
          <a:p>
            <a:pPr>
              <a:buFont typeface="Wingdings" panose="05000000000000000000" pitchFamily="2" charset="2"/>
              <a:buChar char="§"/>
            </a:pPr>
            <a:r>
              <a:rPr lang="en-US" sz="2400" smtClean="0"/>
              <a:t>Code chưa tối ưu</a:t>
            </a:r>
          </a:p>
          <a:p>
            <a:pPr>
              <a:buFont typeface="Wingdings" panose="05000000000000000000" pitchFamily="2" charset="2"/>
              <a:buChar char="§"/>
            </a:pPr>
            <a:r>
              <a:rPr lang="en-US" sz="2400" smtClean="0"/>
              <a:t>Phân tích thiết kế hệ thống hạn chế</a:t>
            </a:r>
          </a:p>
          <a:p>
            <a:pPr>
              <a:buFont typeface="Wingdings" panose="05000000000000000000" pitchFamily="2" charset="2"/>
              <a:buChar char="§"/>
            </a:pPr>
            <a:r>
              <a:rPr lang="en-US" sz="2400" smtClean="0"/>
              <a:t>Chưa hoàn thiện một số chức năng</a:t>
            </a:r>
          </a:p>
          <a:p>
            <a:pPr>
              <a:buFont typeface="Wingdings" panose="05000000000000000000" pitchFamily="2" charset="2"/>
              <a:buChar char="Ø"/>
            </a:pPr>
            <a:r>
              <a:rPr lang="en-US" sz="2400" smtClean="0"/>
              <a:t>Hướng phát triển:</a:t>
            </a:r>
          </a:p>
          <a:p>
            <a:pPr>
              <a:buFont typeface="Wingdings" panose="05000000000000000000" pitchFamily="2" charset="2"/>
              <a:buChar char="§"/>
            </a:pPr>
            <a:r>
              <a:rPr lang="en-US" sz="2400" smtClean="0"/>
              <a:t>Hoàn thiện và tối ưu code</a:t>
            </a:r>
          </a:p>
          <a:p>
            <a:pPr>
              <a:buFont typeface="Wingdings" panose="05000000000000000000" pitchFamily="2" charset="2"/>
              <a:buChar char="§"/>
            </a:pPr>
            <a:r>
              <a:rPr lang="en-US" sz="2400" smtClean="0"/>
              <a:t>Hoàn thiện các chức năng thiếu sót</a:t>
            </a:r>
          </a:p>
          <a:p>
            <a:pPr>
              <a:buFont typeface="Wingdings" panose="05000000000000000000" pitchFamily="2" charset="2"/>
              <a:buChar char="§"/>
            </a:pPr>
            <a:r>
              <a:rPr lang="en-US" sz="2400" smtClean="0"/>
              <a:t>Thương mại hoá sản phẩm</a:t>
            </a:r>
            <a:endParaRPr lang="en-US" sz="2400"/>
          </a:p>
        </p:txBody>
      </p:sp>
      <p:sp>
        <p:nvSpPr>
          <p:cNvPr id="4" name="Date Placeholder 3"/>
          <p:cNvSpPr>
            <a:spLocks noGrp="1"/>
          </p:cNvSpPr>
          <p:nvPr>
            <p:ph type="dt" sz="half" idx="10"/>
          </p:nvPr>
        </p:nvSpPr>
        <p:spPr/>
        <p:txBody>
          <a:bodyPr/>
          <a:lstStyle/>
          <a:p>
            <a:fld id="{3BD01B09-9BFA-4E25-B6F7-A45121277496}" type="datetime1">
              <a:rPr lang="vi-VN" smtClean="0"/>
              <a:t>26/09/2022</a:t>
            </a:fld>
            <a:endParaRPr lang="en-US" dirty="0"/>
          </a:p>
        </p:txBody>
      </p:sp>
      <p:sp>
        <p:nvSpPr>
          <p:cNvPr id="5" name="Footer Placeholder 4"/>
          <p:cNvSpPr>
            <a:spLocks noGrp="1"/>
          </p:cNvSpPr>
          <p:nvPr>
            <p:ph type="ftr" sz="quarter" idx="11"/>
          </p:nvPr>
        </p:nvSpPr>
        <p:spPr/>
        <p:txBody>
          <a:bodyPr/>
          <a:lstStyle/>
          <a:p>
            <a:r>
              <a:rPr lang="en-US" smtClean="0"/>
              <a:t>ĐATN CHUYÊN NGÀNH CNPM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4467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66442" y="476672"/>
            <a:ext cx="7449974" cy="332958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367768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3149"/>
            <a:ext cx="7392988" cy="563563"/>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024386" y="1674975"/>
            <a:ext cx="184731" cy="369332"/>
          </a:xfrm>
          <a:prstGeom prst="rect">
            <a:avLst/>
          </a:prstGeom>
          <a:noFill/>
        </p:spPr>
        <p:txBody>
          <a:bodyPr wrap="none" rtlCol="0">
            <a:spAutoFit/>
          </a:bodyPr>
          <a:lstStyle/>
          <a:p>
            <a:pPr fontAlgn="auto">
              <a:spcBef>
                <a:spcPts val="0"/>
              </a:spcBef>
              <a:spcAft>
                <a:spcPts val="0"/>
              </a:spcAft>
            </a:pPr>
            <a:endParaRPr lang="en-US">
              <a:solidFill>
                <a:srgbClr val="000066"/>
              </a:solidFill>
              <a:latin typeface="Verdana"/>
            </a:endParaRPr>
          </a:p>
        </p:txBody>
      </p:sp>
      <p:grpSp>
        <p:nvGrpSpPr>
          <p:cNvPr id="6" name="Group 88"/>
          <p:cNvGrpSpPr>
            <a:grpSpLocks/>
          </p:cNvGrpSpPr>
          <p:nvPr/>
        </p:nvGrpSpPr>
        <p:grpSpPr bwMode="auto">
          <a:xfrm>
            <a:off x="685800" y="1293975"/>
            <a:ext cx="8457931" cy="739775"/>
            <a:chOff x="940" y="1680"/>
            <a:chExt cx="7457" cy="653"/>
          </a:xfrm>
        </p:grpSpPr>
        <p:sp>
          <p:nvSpPr>
            <p:cNvPr id="7" name="AutoShape 62"/>
            <p:cNvSpPr>
              <a:spLocks noChangeArrowheads="1"/>
            </p:cNvSpPr>
            <p:nvPr/>
          </p:nvSpPr>
          <p:spPr bwMode="gray">
            <a:xfrm>
              <a:off x="1358" y="1793"/>
              <a:ext cx="6484"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 name="AutoShape 63"/>
            <p:cNvSpPr>
              <a:spLocks noChangeArrowheads="1"/>
            </p:cNvSpPr>
            <p:nvPr/>
          </p:nvSpPr>
          <p:spPr bwMode="gray">
            <a:xfrm>
              <a:off x="1022"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9" name="Text Box 64"/>
            <p:cNvSpPr txBox="1">
              <a:spLocks noChangeArrowheads="1"/>
            </p:cNvSpPr>
            <p:nvPr/>
          </p:nvSpPr>
          <p:spPr bwMode="gray">
            <a:xfrm>
              <a:off x="940" y="1789"/>
              <a:ext cx="7457"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1252538" algn="just" eaLnBrk="0" fontAlgn="base" hangingPunct="0">
                <a:spcBef>
                  <a:spcPct val="0"/>
                </a:spcBef>
                <a:spcAft>
                  <a:spcPct val="0"/>
                </a:spcAft>
              </a:pPr>
              <a:r>
                <a:rPr lang="en-GB" sz="2800" b="1" dirty="0" err="1" smtClean="0">
                  <a:solidFill>
                    <a:srgbClr val="FFFFFF"/>
                  </a:solidFill>
                </a:rPr>
                <a:t>Giới</a:t>
              </a:r>
              <a:r>
                <a:rPr lang="en-GB" sz="2800" b="1" dirty="0" smtClean="0">
                  <a:solidFill>
                    <a:srgbClr val="FFFFFF"/>
                  </a:solidFill>
                </a:rPr>
                <a:t> </a:t>
              </a:r>
              <a:r>
                <a:rPr lang="en-GB" sz="2800" b="1" dirty="0" err="1" smtClean="0">
                  <a:solidFill>
                    <a:srgbClr val="FFFFFF"/>
                  </a:solidFill>
                </a:rPr>
                <a:t>thiệu</a:t>
              </a:r>
              <a:r>
                <a:rPr lang="en-GB" sz="2800" b="1" dirty="0" smtClean="0">
                  <a:solidFill>
                    <a:srgbClr val="FFFFFF"/>
                  </a:solidFill>
                </a:rPr>
                <a:t> </a:t>
              </a:r>
              <a:r>
                <a:rPr lang="en-GB" sz="2800" b="1" dirty="0" err="1" smtClean="0">
                  <a:solidFill>
                    <a:srgbClr val="FFFFFF"/>
                  </a:solidFill>
                </a:rPr>
                <a:t>đề</a:t>
              </a:r>
              <a:r>
                <a:rPr lang="en-GB" sz="2800" b="1" dirty="0" smtClean="0">
                  <a:solidFill>
                    <a:srgbClr val="FFFFFF"/>
                  </a:solidFill>
                </a:rPr>
                <a:t> </a:t>
              </a:r>
              <a:r>
                <a:rPr lang="en-GB" sz="2800" b="1" dirty="0" err="1" smtClean="0">
                  <a:solidFill>
                    <a:srgbClr val="FFFFFF"/>
                  </a:solidFill>
                </a:rPr>
                <a:t>tài</a:t>
              </a:r>
              <a:endParaRPr lang="en-US" sz="2800" b="1" dirty="0">
                <a:solidFill>
                  <a:srgbClr val="FFFFFF"/>
                </a:solidFill>
              </a:endParaRPr>
            </a:p>
          </p:txBody>
        </p:sp>
        <p:sp>
          <p:nvSpPr>
            <p:cNvPr id="10" name="Text Box 65"/>
            <p:cNvSpPr txBox="1">
              <a:spLocks noChangeArrowheads="1"/>
            </p:cNvSpPr>
            <p:nvPr/>
          </p:nvSpPr>
          <p:spPr bwMode="gray">
            <a:xfrm>
              <a:off x="1213"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1</a:t>
              </a:r>
            </a:p>
          </p:txBody>
        </p:sp>
      </p:grpSp>
      <p:grpSp>
        <p:nvGrpSpPr>
          <p:cNvPr id="11" name="Group 87"/>
          <p:cNvGrpSpPr>
            <a:grpSpLocks/>
          </p:cNvGrpSpPr>
          <p:nvPr/>
        </p:nvGrpSpPr>
        <p:grpSpPr bwMode="auto">
          <a:xfrm>
            <a:off x="778807" y="2183094"/>
            <a:ext cx="7825641" cy="739775"/>
            <a:chOff x="997" y="2478"/>
            <a:chExt cx="6944" cy="653"/>
          </a:xfrm>
        </p:grpSpPr>
        <p:sp>
          <p:nvSpPr>
            <p:cNvPr id="12" name="AutoShape 67"/>
            <p:cNvSpPr>
              <a:spLocks noChangeArrowheads="1"/>
            </p:cNvSpPr>
            <p:nvPr/>
          </p:nvSpPr>
          <p:spPr bwMode="gray">
            <a:xfrm>
              <a:off x="1365" y="2591"/>
              <a:ext cx="6477"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3" name="AutoShape 68"/>
            <p:cNvSpPr>
              <a:spLocks noChangeArrowheads="1"/>
            </p:cNvSpPr>
            <p:nvPr/>
          </p:nvSpPr>
          <p:spPr bwMode="gray">
            <a:xfrm>
              <a:off x="997"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4" name="Text Box 69"/>
            <p:cNvSpPr txBox="1">
              <a:spLocks noChangeArrowheads="1"/>
            </p:cNvSpPr>
            <p:nvPr/>
          </p:nvSpPr>
          <p:spPr bwMode="gray">
            <a:xfrm>
              <a:off x="1585" y="2624"/>
              <a:ext cx="6356"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dirty="0" err="1" smtClean="0">
                  <a:solidFill>
                    <a:srgbClr val="FFFFFF"/>
                  </a:solidFill>
                </a:rPr>
                <a:t>Giới</a:t>
              </a:r>
              <a:r>
                <a:rPr lang="en-US" sz="2800" b="1" dirty="0" smtClean="0">
                  <a:solidFill>
                    <a:srgbClr val="FFFFFF"/>
                  </a:solidFill>
                </a:rPr>
                <a:t> </a:t>
              </a:r>
              <a:r>
                <a:rPr lang="en-US" sz="2800" b="1" dirty="0" err="1" smtClean="0">
                  <a:solidFill>
                    <a:srgbClr val="FFFFFF"/>
                  </a:solidFill>
                </a:rPr>
                <a:t>thiệu</a:t>
              </a:r>
              <a:r>
                <a:rPr lang="en-US" sz="2800" b="1" dirty="0" smtClean="0">
                  <a:solidFill>
                    <a:srgbClr val="FFFFFF"/>
                  </a:solidFill>
                </a:rPr>
                <a:t> </a:t>
              </a:r>
              <a:r>
                <a:rPr lang="en-US" sz="2800" b="1" dirty="0" err="1" smtClean="0">
                  <a:solidFill>
                    <a:srgbClr val="FFFFFF"/>
                  </a:solidFill>
                </a:rPr>
                <a:t>một</a:t>
              </a:r>
              <a:r>
                <a:rPr lang="en-US" sz="2800" b="1" dirty="0" smtClean="0">
                  <a:solidFill>
                    <a:srgbClr val="FFFFFF"/>
                  </a:solidFill>
                </a:rPr>
                <a:t> </a:t>
              </a:r>
              <a:r>
                <a:rPr lang="en-US" sz="2800" b="1" dirty="0" err="1" smtClean="0">
                  <a:solidFill>
                    <a:srgbClr val="FFFFFF"/>
                  </a:solidFill>
                </a:rPr>
                <a:t>số</a:t>
              </a:r>
              <a:r>
                <a:rPr lang="en-US" sz="2800" b="1" dirty="0" smtClean="0">
                  <a:solidFill>
                    <a:srgbClr val="FFFFFF"/>
                  </a:solidFill>
                </a:rPr>
                <a:t> </a:t>
              </a:r>
              <a:r>
                <a:rPr lang="en-US" sz="2800" b="1" dirty="0" err="1" smtClean="0">
                  <a:solidFill>
                    <a:srgbClr val="FFFFFF"/>
                  </a:solidFill>
                </a:rPr>
                <a:t>lý</a:t>
              </a:r>
              <a:r>
                <a:rPr lang="en-US" sz="2800" b="1" dirty="0" smtClean="0">
                  <a:solidFill>
                    <a:srgbClr val="FFFFFF"/>
                  </a:solidFill>
                </a:rPr>
                <a:t> </a:t>
              </a:r>
              <a:r>
                <a:rPr lang="en-US" sz="2800" b="1" dirty="0" err="1" smtClean="0">
                  <a:solidFill>
                    <a:srgbClr val="FFFFFF"/>
                  </a:solidFill>
                </a:rPr>
                <a:t>thuyết</a:t>
              </a:r>
              <a:endParaRPr lang="en-US" sz="2800" b="1" dirty="0">
                <a:solidFill>
                  <a:srgbClr val="FFFFFF"/>
                </a:solidFill>
              </a:endParaRPr>
            </a:p>
          </p:txBody>
        </p:sp>
        <p:sp>
          <p:nvSpPr>
            <p:cNvPr id="15" name="Text Box 82"/>
            <p:cNvSpPr txBox="1">
              <a:spLocks noChangeArrowheads="1"/>
            </p:cNvSpPr>
            <p:nvPr/>
          </p:nvSpPr>
          <p:spPr bwMode="gray">
            <a:xfrm>
              <a:off x="1189"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2</a:t>
              </a:r>
            </a:p>
          </p:txBody>
        </p:sp>
      </p:grpSp>
      <p:grpSp>
        <p:nvGrpSpPr>
          <p:cNvPr id="16" name="Group 86"/>
          <p:cNvGrpSpPr>
            <a:grpSpLocks/>
          </p:cNvGrpSpPr>
          <p:nvPr/>
        </p:nvGrpSpPr>
        <p:grpSpPr bwMode="auto">
          <a:xfrm>
            <a:off x="778807" y="4221088"/>
            <a:ext cx="7753632" cy="739775"/>
            <a:chOff x="1728" y="3276"/>
            <a:chExt cx="6784" cy="653"/>
          </a:xfrm>
        </p:grpSpPr>
        <p:sp>
          <p:nvSpPr>
            <p:cNvPr id="17" name="AutoShape 72"/>
            <p:cNvSpPr>
              <a:spLocks noChangeArrowheads="1"/>
            </p:cNvSpPr>
            <p:nvPr/>
          </p:nvSpPr>
          <p:spPr bwMode="gray">
            <a:xfrm>
              <a:off x="2096" y="3389"/>
              <a:ext cx="6416"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8"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9" name="Text Box 74"/>
            <p:cNvSpPr txBox="1">
              <a:spLocks noChangeArrowheads="1"/>
            </p:cNvSpPr>
            <p:nvPr/>
          </p:nvSpPr>
          <p:spPr bwMode="gray">
            <a:xfrm>
              <a:off x="2316" y="3442"/>
              <a:ext cx="6171" cy="4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dirty="0" smtClean="0">
                  <a:solidFill>
                    <a:srgbClr val="FFFFFF"/>
                  </a:solidFill>
                </a:rPr>
                <a:t>DEMO</a:t>
              </a:r>
              <a:endParaRPr lang="en-US" sz="2800" b="1" dirty="0">
                <a:solidFill>
                  <a:srgbClr val="FFFFFF"/>
                </a:solidFill>
              </a:endParaRPr>
            </a:p>
          </p:txBody>
        </p:sp>
        <p:sp>
          <p:nvSpPr>
            <p:cNvPr id="21" name="Text Box 83"/>
            <p:cNvSpPr txBox="1">
              <a:spLocks noChangeArrowheads="1"/>
            </p:cNvSpPr>
            <p:nvPr/>
          </p:nvSpPr>
          <p:spPr bwMode="gray">
            <a:xfrm>
              <a:off x="1912" y="3408"/>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4</a:t>
              </a:r>
            </a:p>
          </p:txBody>
        </p:sp>
      </p:grpSp>
      <p:grpSp>
        <p:nvGrpSpPr>
          <p:cNvPr id="23" name="Group 86"/>
          <p:cNvGrpSpPr>
            <a:grpSpLocks/>
          </p:cNvGrpSpPr>
          <p:nvPr/>
        </p:nvGrpSpPr>
        <p:grpSpPr bwMode="auto">
          <a:xfrm>
            <a:off x="778806" y="3193857"/>
            <a:ext cx="7753633" cy="739775"/>
            <a:chOff x="1728" y="3276"/>
            <a:chExt cx="6784" cy="653"/>
          </a:xfrm>
          <a:solidFill>
            <a:srgbClr val="92D050"/>
          </a:solidFill>
        </p:grpSpPr>
        <p:sp>
          <p:nvSpPr>
            <p:cNvPr id="24" name="AutoShape 72"/>
            <p:cNvSpPr>
              <a:spLocks noChangeArrowheads="1"/>
            </p:cNvSpPr>
            <p:nvPr/>
          </p:nvSpPr>
          <p:spPr bwMode="gray">
            <a:xfrm>
              <a:off x="2096" y="3389"/>
              <a:ext cx="6416" cy="436"/>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3"/>
            <p:cNvSpPr>
              <a:spLocks noChangeArrowheads="1"/>
            </p:cNvSpPr>
            <p:nvPr/>
          </p:nvSpPr>
          <p:spPr bwMode="gray">
            <a:xfrm>
              <a:off x="1728" y="3276"/>
              <a:ext cx="662" cy="653"/>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4"/>
            <p:cNvSpPr txBox="1">
              <a:spLocks noChangeArrowheads="1"/>
            </p:cNvSpPr>
            <p:nvPr/>
          </p:nvSpPr>
          <p:spPr bwMode="gray">
            <a:xfrm>
              <a:off x="2330" y="3424"/>
              <a:ext cx="6171" cy="44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err="1" smtClean="0">
                  <a:solidFill>
                    <a:srgbClr val="FFFFFF"/>
                  </a:solidFill>
                </a:rPr>
                <a:t>Phân</a:t>
              </a:r>
              <a:r>
                <a:rPr lang="en-US" sz="2800" b="1" smtClean="0">
                  <a:solidFill>
                    <a:srgbClr val="FFFFFF"/>
                  </a:solidFill>
                </a:rPr>
                <a:t> </a:t>
              </a:r>
              <a:r>
                <a:rPr lang="en-US" sz="2800" b="1" smtClean="0">
                  <a:solidFill>
                    <a:srgbClr val="FFFFFF"/>
                  </a:solidFill>
                </a:rPr>
                <a:t>tích thiết kế </a:t>
              </a:r>
              <a:r>
                <a:rPr lang="en-US" sz="2800" b="1" err="1" smtClean="0">
                  <a:solidFill>
                    <a:srgbClr val="FFFFFF"/>
                  </a:solidFill>
                </a:rPr>
                <a:t>hệ</a:t>
              </a:r>
              <a:r>
                <a:rPr lang="en-US" sz="2800" b="1" smtClean="0">
                  <a:solidFill>
                    <a:srgbClr val="FFFFFF"/>
                  </a:solidFill>
                </a:rPr>
                <a:t> </a:t>
              </a:r>
              <a:r>
                <a:rPr lang="en-US" sz="2800" b="1" smtClean="0">
                  <a:solidFill>
                    <a:srgbClr val="FFFFFF"/>
                  </a:solidFill>
                </a:rPr>
                <a:t>thống</a:t>
              </a:r>
              <a:endParaRPr lang="en-US" sz="2800" b="1" dirty="0">
                <a:solidFill>
                  <a:srgbClr val="FFFFFF"/>
                </a:solidFill>
              </a:endParaRPr>
            </a:p>
          </p:txBody>
        </p:sp>
        <p:sp>
          <p:nvSpPr>
            <p:cNvPr id="27" name="Text Box 83"/>
            <p:cNvSpPr txBox="1">
              <a:spLocks noChangeArrowheads="1"/>
            </p:cNvSpPr>
            <p:nvPr/>
          </p:nvSpPr>
          <p:spPr bwMode="gray">
            <a:xfrm>
              <a:off x="1920" y="3408"/>
              <a:ext cx="258" cy="365"/>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grpSp>
        <p:nvGrpSpPr>
          <p:cNvPr id="28" name="Group 86"/>
          <p:cNvGrpSpPr>
            <a:grpSpLocks/>
          </p:cNvGrpSpPr>
          <p:nvPr/>
        </p:nvGrpSpPr>
        <p:grpSpPr bwMode="auto">
          <a:xfrm>
            <a:off x="837844" y="5229200"/>
            <a:ext cx="7694596" cy="739775"/>
            <a:chOff x="1728" y="3276"/>
            <a:chExt cx="6784" cy="653"/>
          </a:xfrm>
        </p:grpSpPr>
        <p:sp>
          <p:nvSpPr>
            <p:cNvPr id="29" name="AutoShape 72"/>
            <p:cNvSpPr>
              <a:spLocks noChangeArrowheads="1"/>
            </p:cNvSpPr>
            <p:nvPr/>
          </p:nvSpPr>
          <p:spPr bwMode="gray">
            <a:xfrm>
              <a:off x="2096" y="3389"/>
              <a:ext cx="6416" cy="436"/>
            </a:xfrm>
            <a:prstGeom prst="roundRect">
              <a:avLst>
                <a:gd name="adj" fmla="val 16667"/>
              </a:avLst>
            </a:prstGeom>
            <a:solidFill>
              <a:schemeClr val="accent1">
                <a:lumMod val="60000"/>
                <a:lumOff val="4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73"/>
            <p:cNvSpPr>
              <a:spLocks noChangeArrowheads="1"/>
            </p:cNvSpPr>
            <p:nvPr/>
          </p:nvSpPr>
          <p:spPr bwMode="gray">
            <a:xfrm>
              <a:off x="1728" y="3276"/>
              <a:ext cx="662" cy="653"/>
            </a:xfrm>
            <a:prstGeom prst="diamond">
              <a:avLst/>
            </a:prstGeom>
            <a:solidFill>
              <a:schemeClr val="accent1">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74"/>
            <p:cNvSpPr txBox="1">
              <a:spLocks noChangeArrowheads="1"/>
            </p:cNvSpPr>
            <p:nvPr/>
          </p:nvSpPr>
          <p:spPr bwMode="gray">
            <a:xfrm>
              <a:off x="2316" y="3369"/>
              <a:ext cx="6171" cy="44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508000" algn="just" eaLnBrk="0" fontAlgn="base" hangingPunct="0">
                <a:spcBef>
                  <a:spcPct val="0"/>
                </a:spcBef>
                <a:spcAft>
                  <a:spcPct val="0"/>
                </a:spcAft>
              </a:pPr>
              <a:r>
                <a:rPr lang="en-US" sz="2800" b="1" dirty="0" err="1" smtClean="0">
                  <a:solidFill>
                    <a:srgbClr val="FFFFFF"/>
                  </a:solidFill>
                </a:rPr>
                <a:t>Kết</a:t>
              </a:r>
              <a:r>
                <a:rPr lang="en-US" sz="2800" b="1" dirty="0" smtClean="0">
                  <a:solidFill>
                    <a:srgbClr val="FFFFFF"/>
                  </a:solidFill>
                </a:rPr>
                <a:t> </a:t>
              </a:r>
              <a:r>
                <a:rPr lang="en-US" sz="2800" b="1" dirty="0" err="1" smtClean="0">
                  <a:solidFill>
                    <a:srgbClr val="FFFFFF"/>
                  </a:solidFill>
                </a:rPr>
                <a:t>luận</a:t>
              </a:r>
              <a:endParaRPr lang="en-US" sz="2800" b="1" dirty="0">
                <a:solidFill>
                  <a:srgbClr val="FFFFFF"/>
                </a:solidFill>
              </a:endParaRPr>
            </a:p>
          </p:txBody>
        </p:sp>
        <p:sp>
          <p:nvSpPr>
            <p:cNvPr id="32" name="Text Box 83"/>
            <p:cNvSpPr txBox="1">
              <a:spLocks noChangeArrowheads="1"/>
            </p:cNvSpPr>
            <p:nvPr/>
          </p:nvSpPr>
          <p:spPr bwMode="gray">
            <a:xfrm>
              <a:off x="1912" y="3408"/>
              <a:ext cx="2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smtClean="0">
                  <a:solidFill>
                    <a:srgbClr val="FFFFFF"/>
                  </a:solidFill>
                </a:rPr>
                <a:t>5</a:t>
              </a:r>
              <a:endParaRPr lang="en-US" sz="2400" dirty="0">
                <a:solidFill>
                  <a:srgbClr val="FFFFFF"/>
                </a:solidFill>
              </a:endParaRPr>
            </a:p>
          </p:txBody>
        </p:sp>
      </p:grpSp>
      <p:sp>
        <p:nvSpPr>
          <p:cNvPr id="3" name="Date Placeholder 2"/>
          <p:cNvSpPr>
            <a:spLocks noGrp="1"/>
          </p:cNvSpPr>
          <p:nvPr>
            <p:ph type="dt" sz="half" idx="10"/>
          </p:nvPr>
        </p:nvSpPr>
        <p:spPr/>
        <p:txBody>
          <a:bodyPr/>
          <a:lstStyle/>
          <a:p>
            <a:fld id="{9F7832CC-CCC0-4F72-B15C-9F1CE024F690}" type="datetime1">
              <a:rPr lang="vi-VN" smtClean="0"/>
              <a:t>26/09/2022</a:t>
            </a:fld>
            <a:endParaRPr lang="en-US" dirty="0"/>
          </a:p>
        </p:txBody>
      </p:sp>
      <p:sp>
        <p:nvSpPr>
          <p:cNvPr id="4" name="Footer Placeholder 3"/>
          <p:cNvSpPr>
            <a:spLocks noGrp="1"/>
          </p:cNvSpPr>
          <p:nvPr>
            <p:ph type="ftr" sz="quarter" idx="11"/>
          </p:nvPr>
        </p:nvSpPr>
        <p:spPr/>
        <p:txBody>
          <a:bodyPr/>
          <a:lstStyle/>
          <a:p>
            <a:r>
              <a:rPr lang="en-US" smtClean="0"/>
              <a:t>ĐATN CHUYÊN NGÀNH CNPM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50484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66" y="116632"/>
            <a:ext cx="8191746" cy="885457"/>
          </a:xfrm>
        </p:spPr>
        <p:txBody>
          <a:bodyPr/>
          <a:lstStyle/>
          <a:p>
            <a:r>
              <a:rPr lang="en-US" smtClean="0"/>
              <a:t>Giới thiệu đề tài</a:t>
            </a:r>
            <a:endParaRPr lang="en-US"/>
          </a:p>
        </p:txBody>
      </p:sp>
      <p:sp>
        <p:nvSpPr>
          <p:cNvPr id="3" name="Content Placeholder 2"/>
          <p:cNvSpPr>
            <a:spLocks noGrp="1"/>
          </p:cNvSpPr>
          <p:nvPr>
            <p:ph idx="1"/>
          </p:nvPr>
        </p:nvSpPr>
        <p:spPr>
          <a:xfrm>
            <a:off x="251520" y="1196751"/>
            <a:ext cx="8424936" cy="5051655"/>
          </a:xfrm>
        </p:spPr>
        <p:txBody>
          <a:bodyPr>
            <a:normAutofit fontScale="92500" lnSpcReduction="10000"/>
          </a:bodyPr>
          <a:lstStyle/>
          <a:p>
            <a:pPr>
              <a:buFont typeface="Wingdings" panose="05000000000000000000" pitchFamily="2" charset="2"/>
              <a:buChar char="v"/>
            </a:pPr>
            <a:r>
              <a:rPr lang="en-US" b="1" smtClean="0"/>
              <a:t>Lý do chọn đề tài</a:t>
            </a:r>
          </a:p>
          <a:p>
            <a:pPr algn="just"/>
            <a:r>
              <a:rPr lang="en-US" sz="2600"/>
              <a:t>Mua sắm trực tuyến trong nước và ngoài nước đang phát triển rất mạnh mẽ, đặc biệt là trong lĩnh vực mua bán và dịch vụ. Đối với các doanh nghiệp, mua sắm trực tuyến tạo điều kiện thuận lợi để doanh nghiệp có thể quảng bá hình ảnh về thương hiệu, sản phẩm, dịch vụ của mình tới khách hàng, đối tác.</a:t>
            </a:r>
          </a:p>
          <a:p>
            <a:pPr algn="just"/>
            <a:r>
              <a:rPr lang="en-US" sz="2600"/>
              <a:t> Lợi ích tiếp theo của mua sắm trực tuyến dành cho doanh nghiệp chính là tiết kiệm chi phí, tạo thuận lợi cho việc giao dịch giữa các bên. Các doanh nghiệp sẽ chẳng cần phải tốn kém chi phí để thuê một cửa hàng hay chi phí để thuê nhân viên phục vụ hay phải thuê kho </a:t>
            </a:r>
            <a:r>
              <a:rPr lang="en-US" sz="2600"/>
              <a:t>bãi</a:t>
            </a:r>
            <a:r>
              <a:rPr lang="en-US" sz="2600" smtClean="0"/>
              <a:t>.</a:t>
            </a:r>
            <a:r>
              <a:rPr lang="en-US" sz="2600"/>
              <a:t> Ngoài ra chi phí dự đoán cho việc thiết kế một website bán hàng túi xách tương đối thấp.</a:t>
            </a:r>
          </a:p>
          <a:p>
            <a:pPr marL="0" indent="0">
              <a:buNone/>
            </a:pPr>
            <a:endParaRPr lang="en-US"/>
          </a:p>
        </p:txBody>
      </p:sp>
      <p:sp>
        <p:nvSpPr>
          <p:cNvPr id="4" name="Date Placeholder 3"/>
          <p:cNvSpPr>
            <a:spLocks noGrp="1"/>
          </p:cNvSpPr>
          <p:nvPr>
            <p:ph type="dt" sz="half" idx="10"/>
          </p:nvPr>
        </p:nvSpPr>
        <p:spPr/>
        <p:txBody>
          <a:bodyPr/>
          <a:lstStyle/>
          <a:p>
            <a:fld id="{3BD01B09-9BFA-4E25-B6F7-A45121277496}" type="datetime1">
              <a:rPr lang="vi-VN" smtClean="0"/>
              <a:t>26/09/2022</a:t>
            </a:fld>
            <a:endParaRPr lang="en-US" dirty="0"/>
          </a:p>
        </p:txBody>
      </p:sp>
      <p:sp>
        <p:nvSpPr>
          <p:cNvPr id="5" name="Footer Placeholder 4"/>
          <p:cNvSpPr>
            <a:spLocks noGrp="1"/>
          </p:cNvSpPr>
          <p:nvPr>
            <p:ph type="ftr" sz="quarter" idx="11"/>
          </p:nvPr>
        </p:nvSpPr>
        <p:spPr/>
        <p:txBody>
          <a:bodyPr/>
          <a:lstStyle/>
          <a:p>
            <a:r>
              <a:rPr lang="en-US" smtClean="0"/>
              <a:t>ĐATN CHUYÊN NGÀNH CNPM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4248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0" y="1196751"/>
            <a:ext cx="9090661" cy="5544617"/>
          </a:xfrm>
          <a:prstGeom prst="rect">
            <a:avLst/>
          </a:prstGeom>
        </p:spPr>
        <p:txBody>
          <a:bodyPr>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panose="020B0604020202020204" pitchFamily="34" charset="0"/>
                <a:ea typeface="+mj-ea"/>
                <a:cs typeface="Arial" panose="020B0604020202020204" pitchFamily="34" charset="0"/>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auto">
              <a:buFont typeface="Wingdings" panose="05000000000000000000" pitchFamily="2" charset="2"/>
              <a:buChar char="v"/>
            </a:pPr>
            <a:r>
              <a:rPr lang="en-US" smtClean="0"/>
              <a:t>Mục tiêu đề tài</a:t>
            </a:r>
          </a:p>
          <a:p>
            <a:pPr fontAlgn="auto">
              <a:buFont typeface="Wingdings" panose="05000000000000000000" pitchFamily="2" charset="2"/>
              <a:buChar char="v"/>
            </a:pPr>
            <a:r>
              <a:rPr lang="en-US"/>
              <a:t>Xây dựng được website giới thiệu và bán các sản phẩm giày thể thao nam nữ, website phải đáp dứng được các yêu cầu của người dùng như: </a:t>
            </a:r>
          </a:p>
          <a:p>
            <a:pPr fontAlgn="auto">
              <a:buFont typeface="Wingdings" panose="05000000000000000000" pitchFamily="2" charset="2"/>
              <a:buChar char="v"/>
            </a:pPr>
            <a:endParaRPr lang="en-US" smtClean="0"/>
          </a:p>
          <a:p>
            <a:pPr fontAlgn="auto">
              <a:buFont typeface="Wingdings" panose="05000000000000000000" pitchFamily="2" charset="2"/>
              <a:buChar char="v"/>
            </a:pPr>
            <a:endParaRPr lang="en-US"/>
          </a:p>
        </p:txBody>
      </p:sp>
      <p:pic>
        <p:nvPicPr>
          <p:cNvPr id="3" name="Picture 2"/>
          <p:cNvPicPr>
            <a:picLocks noChangeAspect="1"/>
          </p:cNvPicPr>
          <p:nvPr/>
        </p:nvPicPr>
        <p:blipFill>
          <a:blip r:embed="rId2"/>
          <a:stretch>
            <a:fillRect/>
          </a:stretch>
        </p:blipFill>
        <p:spPr>
          <a:xfrm>
            <a:off x="971600" y="2492896"/>
            <a:ext cx="6912768" cy="3528392"/>
          </a:xfrm>
          <a:prstGeom prst="rect">
            <a:avLst/>
          </a:prstGeom>
          <a:solidFill>
            <a:schemeClr val="tx1"/>
          </a:solidFill>
        </p:spPr>
      </p:pic>
      <p:sp>
        <p:nvSpPr>
          <p:cNvPr id="4" name="Rectangle 3"/>
          <p:cNvSpPr/>
          <p:nvPr/>
        </p:nvSpPr>
        <p:spPr>
          <a:xfrm>
            <a:off x="2843808" y="6093296"/>
            <a:ext cx="36004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Arial" panose="020B0604020202020204" pitchFamily="34" charset="0"/>
                <a:cs typeface="Arial" panose="020B0604020202020204" pitchFamily="34" charset="0"/>
              </a:rPr>
              <a:t>Bảng mục tiêu đề tài</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93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131"/>
            <a:ext cx="8191746" cy="744034"/>
          </a:xfrm>
        </p:spPr>
        <p:txBody>
          <a:bodyPr/>
          <a:lstStyle/>
          <a:p>
            <a:r>
              <a:rPr lang="en-US" smtClean="0"/>
              <a:t>Giới thiệu một số lý thuyết</a:t>
            </a:r>
            <a:endParaRPr lang="en-US"/>
          </a:p>
        </p:txBody>
      </p:sp>
      <p:sp>
        <p:nvSpPr>
          <p:cNvPr id="3" name="Content Placeholder 2"/>
          <p:cNvSpPr>
            <a:spLocks noGrp="1"/>
          </p:cNvSpPr>
          <p:nvPr>
            <p:ph idx="1"/>
          </p:nvPr>
        </p:nvSpPr>
        <p:spPr>
          <a:xfrm>
            <a:off x="2915816" y="980728"/>
            <a:ext cx="5760640" cy="5762981"/>
          </a:xfrm>
        </p:spPr>
        <p:txBody>
          <a:bodyPr>
            <a:normAutofit fontScale="70000" lnSpcReduction="20000"/>
          </a:bodyPr>
          <a:lstStyle/>
          <a:p>
            <a:r>
              <a:rPr lang="en-US" b="1" i="1">
                <a:ea typeface="Times New Roman" panose="02020603050405020304" pitchFamily="18" charset="0"/>
              </a:rPr>
              <a:t>Công nghệ</a:t>
            </a:r>
            <a:r>
              <a:rPr lang="en-US" b="1" i="1">
                <a:solidFill>
                  <a:srgbClr val="000000"/>
                </a:solidFill>
                <a:ea typeface="Times New Roman" panose="02020603050405020304" pitchFamily="18" charset="0"/>
              </a:rPr>
              <a:t> </a:t>
            </a:r>
            <a:r>
              <a:rPr lang="en-US" b="1" i="1">
                <a:ea typeface="Times New Roman" panose="02020603050405020304" pitchFamily="18" charset="0"/>
              </a:rPr>
              <a:t>sử dụng chính:</a:t>
            </a:r>
            <a:endParaRPr lang="vi-VN">
              <a:ea typeface="Calibri" panose="020F0502020204030204" pitchFamily="34" charset="0"/>
            </a:endParaRPr>
          </a:p>
          <a:p>
            <a:pPr marL="0" indent="0" algn="just">
              <a:buNone/>
            </a:pPr>
            <a:r>
              <a:rPr lang="en-US" smtClean="0">
                <a:ea typeface="Calibri" panose="020F0502020204030204" pitchFamily="34" charset="0"/>
              </a:rPr>
              <a:t>	</a:t>
            </a:r>
            <a:r>
              <a:rPr lang="vi-VN" smtClean="0">
                <a:ea typeface="Calibri" panose="020F0502020204030204" pitchFamily="34" charset="0"/>
              </a:rPr>
              <a:t>ReactJS </a:t>
            </a:r>
            <a:r>
              <a:rPr lang="vi-VN">
                <a:ea typeface="Calibri" panose="020F0502020204030204" pitchFamily="34" charset="0"/>
              </a:rPr>
              <a:t>là một thư viện JavaScript chuyên giúp các nhà phát triển xây dựng giao diện người dùng hay UI. Trong lập trình ứng dụng front-end, lập trình viên thường sẽ phải làm việc chính trên 2 thành phần sau: UI và xử lý tương tác của người dùng. UI là tập hợp những thành phần mà bạn nhìn thấy được trên bất kỳ một ứng dụng nào, ví dụ có thể kể đến bao gồm: menu, thanh tìm kiếm, những nút nhấn, card</a:t>
            </a:r>
            <a:r>
              <a:rPr lang="vi-VN">
                <a:ea typeface="Calibri" panose="020F0502020204030204" pitchFamily="34" charset="0"/>
              </a:rPr>
              <a:t>… </a:t>
            </a:r>
            <a:endParaRPr lang="en-US" smtClean="0">
              <a:ea typeface="Calibri" panose="020F0502020204030204" pitchFamily="34" charset="0"/>
            </a:endParaRPr>
          </a:p>
          <a:p>
            <a:pPr marL="0" indent="0" algn="just">
              <a:buNone/>
            </a:pPr>
            <a:r>
              <a:rPr lang="en-US">
                <a:ea typeface="Calibri" panose="020F0502020204030204" pitchFamily="34" charset="0"/>
              </a:rPr>
              <a:t>	</a:t>
            </a:r>
            <a:r>
              <a:rPr lang="vi-VN" smtClean="0">
                <a:ea typeface="Calibri" panose="020F0502020204030204" pitchFamily="34" charset="0"/>
              </a:rPr>
              <a:t>Giả </a:t>
            </a:r>
            <a:r>
              <a:rPr lang="vi-VN">
                <a:ea typeface="Calibri" panose="020F0502020204030204" pitchFamily="34" charset="0"/>
              </a:rPr>
              <a:t>sử bạn đang lập trình một website thương mại điện tử, sau khi người dùng chọn được sản phẩm ưng ý rồi và nhấn vào nút “Thêm vào giỏ hàng”, thì việc tiếp theo mà bạn phải làm đó là thêm sản phẩm được chọn vào giỏ hàng và hiển thị lại sản phẩm đó khi user vào xem xử lý </a:t>
            </a:r>
            <a:r>
              <a:rPr lang="vi-VN">
                <a:ea typeface="Calibri" panose="020F0502020204030204" pitchFamily="34" charset="0"/>
              </a:rPr>
              <a:t>tương </a:t>
            </a:r>
            <a:r>
              <a:rPr lang="vi-VN" smtClean="0">
                <a:ea typeface="Calibri" panose="020F0502020204030204" pitchFamily="34" charset="0"/>
              </a:rPr>
              <a:t>tác</a:t>
            </a:r>
            <a:endParaRPr lang="en-US"/>
          </a:p>
        </p:txBody>
      </p:sp>
      <p:sp>
        <p:nvSpPr>
          <p:cNvPr id="4" name="Date Placeholder 3"/>
          <p:cNvSpPr>
            <a:spLocks noGrp="1"/>
          </p:cNvSpPr>
          <p:nvPr>
            <p:ph type="dt" sz="half" idx="10"/>
          </p:nvPr>
        </p:nvSpPr>
        <p:spPr/>
        <p:txBody>
          <a:bodyPr/>
          <a:lstStyle/>
          <a:p>
            <a:fld id="{3BD01B09-9BFA-4E25-B6F7-A45121277496}" type="datetime1">
              <a:rPr lang="vi-VN" smtClean="0"/>
              <a:t>26/09/2022</a:t>
            </a:fld>
            <a:endParaRPr lang="en-US" dirty="0"/>
          </a:p>
        </p:txBody>
      </p:sp>
      <p:sp>
        <p:nvSpPr>
          <p:cNvPr id="5" name="Footer Placeholder 4"/>
          <p:cNvSpPr>
            <a:spLocks noGrp="1"/>
          </p:cNvSpPr>
          <p:nvPr>
            <p:ph type="ftr" sz="quarter" idx="11"/>
          </p:nvPr>
        </p:nvSpPr>
        <p:spPr/>
        <p:txBody>
          <a:bodyPr/>
          <a:lstStyle/>
          <a:p>
            <a:r>
              <a:rPr lang="en-US" smtClean="0"/>
              <a:t>ĐATN CHUYÊN NGÀNH CNPM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p:cNvPicPr>
            <a:picLocks noChangeAspect="1"/>
          </p:cNvPicPr>
          <p:nvPr/>
        </p:nvPicPr>
        <p:blipFill>
          <a:blip r:embed="rId2"/>
          <a:stretch>
            <a:fillRect/>
          </a:stretch>
        </p:blipFill>
        <p:spPr>
          <a:xfrm>
            <a:off x="107504" y="1052736"/>
            <a:ext cx="2654454" cy="1568723"/>
          </a:xfrm>
          <a:prstGeom prst="rect">
            <a:avLst/>
          </a:prstGeom>
        </p:spPr>
      </p:pic>
      <p:pic>
        <p:nvPicPr>
          <p:cNvPr id="8" name="Picture 7"/>
          <p:cNvPicPr/>
          <p:nvPr/>
        </p:nvPicPr>
        <p:blipFill>
          <a:blip r:embed="rId3"/>
          <a:stretch>
            <a:fillRect/>
          </a:stretch>
        </p:blipFill>
        <p:spPr>
          <a:xfrm>
            <a:off x="107504" y="3653731"/>
            <a:ext cx="2654454" cy="1984048"/>
          </a:xfrm>
          <a:prstGeom prst="rect">
            <a:avLst/>
          </a:prstGeom>
        </p:spPr>
      </p:pic>
      <p:sp>
        <p:nvSpPr>
          <p:cNvPr id="9" name="Rectangle 8"/>
          <p:cNvSpPr/>
          <p:nvPr/>
        </p:nvSpPr>
        <p:spPr>
          <a:xfrm>
            <a:off x="136488" y="2755865"/>
            <a:ext cx="2563304"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1: reactJs</a:t>
            </a:r>
            <a:endParaRPr lang="en-US">
              <a:latin typeface="Arial" panose="020B0604020202020204" pitchFamily="34" charset="0"/>
              <a:cs typeface="Arial" panose="020B0604020202020204" pitchFamily="34" charset="0"/>
            </a:endParaRPr>
          </a:p>
        </p:txBody>
      </p:sp>
      <p:sp>
        <p:nvSpPr>
          <p:cNvPr id="10" name="Rectangle 9"/>
          <p:cNvSpPr/>
          <p:nvPr/>
        </p:nvSpPr>
        <p:spPr>
          <a:xfrm>
            <a:off x="-32867" y="5768499"/>
            <a:ext cx="2563304"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2: nodeJs</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89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27">
            <a:extLst>
              <a:ext uri="{FF2B5EF4-FFF2-40B4-BE49-F238E27FC236}">
                <a16:creationId xmlns:a16="http://schemas.microsoft.com/office/drawing/2014/main" id="{469B74F5-1FDD-E198-8638-F9AA4F91074A}"/>
              </a:ext>
            </a:extLst>
          </p:cNvPr>
          <p:cNvSpPr txBox="1"/>
          <p:nvPr/>
        </p:nvSpPr>
        <p:spPr>
          <a:xfrm>
            <a:off x="683568" y="476673"/>
            <a:ext cx="2736304" cy="1631216"/>
          </a:xfrm>
          <a:prstGeom prst="rect">
            <a:avLst/>
          </a:prstGeom>
          <a:noFill/>
        </p:spPr>
        <p:txBody>
          <a:bodyPr wrap="square">
            <a:spAutoFit/>
          </a:bodyPr>
          <a:lstStyle/>
          <a:p>
            <a:endParaRPr lang="nl-NL" sz="200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Công cụ sử dụng chính:</a:t>
            </a:r>
          </a:p>
          <a:p>
            <a:pPr marL="285750" indent="-285750">
              <a:buFont typeface="Arial" panose="020B0604020202020204" pitchFamily="34" charset="0"/>
              <a:buChar char="•"/>
            </a:pPr>
            <a:r>
              <a:rPr lang="en-US" sz="2000" smtClean="0">
                <a:latin typeface="Arial" panose="020B0604020202020204" pitchFamily="34" charset="0"/>
                <a:cs typeface="Arial" panose="020B0604020202020204" pitchFamily="34" charset="0"/>
              </a:rPr>
              <a:t>CSDL MongoDB</a:t>
            </a:r>
          </a:p>
          <a:p>
            <a:pPr marL="285750" indent="-285750">
              <a:buFont typeface="Arial" panose="020B0604020202020204" pitchFamily="34" charset="0"/>
              <a:buChar char="•"/>
            </a:pPr>
            <a:r>
              <a:rPr lang="en-US" sz="2000" smtClean="0">
                <a:latin typeface="Arial" panose="020B0604020202020204" pitchFamily="34" charset="0"/>
                <a:cs typeface="Arial" panose="020B0604020202020204" pitchFamily="34" charset="0"/>
              </a:rPr>
              <a:t>Visual Studio Code</a:t>
            </a:r>
            <a:endParaRPr lang="nl-NL" sz="20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51520" y="2708920"/>
            <a:ext cx="3312368" cy="2520280"/>
          </a:xfrm>
          <a:prstGeom prst="rect">
            <a:avLst/>
          </a:prstGeom>
        </p:spPr>
      </p:pic>
      <p:pic>
        <p:nvPicPr>
          <p:cNvPr id="6" name="Picture 5"/>
          <p:cNvPicPr>
            <a:picLocks noChangeAspect="1"/>
          </p:cNvPicPr>
          <p:nvPr/>
        </p:nvPicPr>
        <p:blipFill>
          <a:blip r:embed="rId3"/>
          <a:stretch>
            <a:fillRect/>
          </a:stretch>
        </p:blipFill>
        <p:spPr>
          <a:xfrm>
            <a:off x="3689940" y="248165"/>
            <a:ext cx="4249696" cy="2088232"/>
          </a:xfrm>
          <a:prstGeom prst="rect">
            <a:avLst/>
          </a:prstGeom>
        </p:spPr>
      </p:pic>
      <p:sp>
        <p:nvSpPr>
          <p:cNvPr id="8" name="Content Placeholder 2"/>
          <p:cNvSpPr txBox="1">
            <a:spLocks/>
          </p:cNvSpPr>
          <p:nvPr/>
        </p:nvSpPr>
        <p:spPr>
          <a:xfrm>
            <a:off x="3689940" y="2924944"/>
            <a:ext cx="5184576" cy="3096344"/>
          </a:xfrm>
          <a:prstGeom prst="rect">
            <a:avLst/>
          </a:prstGeom>
        </p:spPr>
        <p:txBody>
          <a:bodyPr>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panose="020B0604020202020204" pitchFamily="34" charset="0"/>
                <a:ea typeface="+mj-ea"/>
                <a:cs typeface="Arial" panose="020B0604020202020204" pitchFamily="34" charset="0"/>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Arial" panose="020B0604020202020204" pitchFamily="34" charset="0"/>
                <a:ea typeface="+mj-ea"/>
                <a:cs typeface="Arial" panose="020B0604020202020204" pitchFamily="34" charset="0"/>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panose="020B0604020202020204" pitchFamily="34" charset="0"/>
                <a:ea typeface="+mj-ea"/>
                <a:cs typeface="Arial" panose="020B0604020202020204" pitchFamily="34" charset="0"/>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Arial" panose="020B0604020202020204" pitchFamily="34" charset="0"/>
                <a:ea typeface="+mj-ea"/>
                <a:cs typeface="Arial" panose="020B0604020202020204" pitchFamily="34" charset="0"/>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fontAlgn="auto"/>
            <a:r>
              <a:rPr lang="vi-VN">
                <a:ea typeface="Times New Roman" panose="02020603050405020304" pitchFamily="18" charset="0"/>
              </a:rPr>
              <a:t>Visual Studio Code là một trong những trình soạn thảo mã nguồn rất phổ biến được các lập trình viên sử dụng. Với các ưu điểm nổi bật là sự nhanh  chóng, nhẹ, hỗ trợ đa nền tảng cùng nhiều tính năng và là mã nguồn mở chính. Visual Studio Code ngày càng được ưa chuộng sử dụng, là lựa chọn hàng đầu của các lập </a:t>
            </a:r>
            <a:r>
              <a:rPr lang="vi-VN">
                <a:ea typeface="Times New Roman" panose="02020603050405020304" pitchFamily="18" charset="0"/>
              </a:rPr>
              <a:t>trình </a:t>
            </a:r>
            <a:r>
              <a:rPr lang="vi-VN" smtClean="0">
                <a:ea typeface="Times New Roman" panose="02020603050405020304" pitchFamily="18" charset="0"/>
              </a:rPr>
              <a:t>viên</a:t>
            </a:r>
            <a:endParaRPr lang="en-US"/>
          </a:p>
        </p:txBody>
      </p:sp>
      <p:sp>
        <p:nvSpPr>
          <p:cNvPr id="9" name="Rectangle 8"/>
          <p:cNvSpPr/>
          <p:nvPr/>
        </p:nvSpPr>
        <p:spPr>
          <a:xfrm>
            <a:off x="4355976" y="2358081"/>
            <a:ext cx="2563304"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3: MongoDB</a:t>
            </a:r>
            <a:endParaRPr lang="en-US">
              <a:latin typeface="Arial" panose="020B0604020202020204" pitchFamily="34" charset="0"/>
              <a:cs typeface="Arial" panose="020B0604020202020204" pitchFamily="34" charset="0"/>
            </a:endParaRPr>
          </a:p>
        </p:txBody>
      </p:sp>
      <p:sp>
        <p:nvSpPr>
          <p:cNvPr id="10" name="Rectangle 9"/>
          <p:cNvSpPr/>
          <p:nvPr/>
        </p:nvSpPr>
        <p:spPr>
          <a:xfrm>
            <a:off x="539552" y="5229200"/>
            <a:ext cx="2563304"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4: Visual Studio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tích thiết kế hệ thống</a:t>
            </a:r>
            <a:endParaRPr lang="en-US"/>
          </a:p>
        </p:txBody>
      </p:sp>
      <p:sp>
        <p:nvSpPr>
          <p:cNvPr id="3" name="Date Placeholder 2"/>
          <p:cNvSpPr>
            <a:spLocks noGrp="1"/>
          </p:cNvSpPr>
          <p:nvPr>
            <p:ph type="dt" sz="half" idx="10"/>
          </p:nvPr>
        </p:nvSpPr>
        <p:spPr/>
        <p:txBody>
          <a:bodyPr/>
          <a:lstStyle/>
          <a:p>
            <a:fld id="{2543A4BE-6657-4382-B365-D7D11ABF647C}" type="datetime1">
              <a:rPr lang="vi-VN" smtClean="0"/>
              <a:t>26/09/2022</a:t>
            </a:fld>
            <a:endParaRPr lang="en-US" dirty="0"/>
          </a:p>
        </p:txBody>
      </p:sp>
      <p:sp>
        <p:nvSpPr>
          <p:cNvPr id="4" name="Footer Placeholder 3"/>
          <p:cNvSpPr>
            <a:spLocks noGrp="1"/>
          </p:cNvSpPr>
          <p:nvPr>
            <p:ph type="ftr" sz="quarter" idx="11"/>
          </p:nvPr>
        </p:nvSpPr>
        <p:spPr/>
        <p:txBody>
          <a:bodyPr/>
          <a:lstStyle/>
          <a:p>
            <a:r>
              <a:rPr lang="en-US" smtClean="0"/>
              <a:t>ĐATN CHUYÊN NGÀNH CNPM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Hộp Văn bản 27">
            <a:extLst>
              <a:ext uri="{FF2B5EF4-FFF2-40B4-BE49-F238E27FC236}">
                <a16:creationId xmlns:a16="http://schemas.microsoft.com/office/drawing/2014/main" id="{469B74F5-1FDD-E198-8638-F9AA4F91074A}"/>
              </a:ext>
            </a:extLst>
          </p:cNvPr>
          <p:cNvSpPr txBox="1"/>
          <p:nvPr/>
        </p:nvSpPr>
        <p:spPr>
          <a:xfrm>
            <a:off x="683568" y="980728"/>
            <a:ext cx="2736304" cy="1631216"/>
          </a:xfrm>
          <a:prstGeom prst="rect">
            <a:avLst/>
          </a:prstGeom>
          <a:noFill/>
        </p:spPr>
        <p:txBody>
          <a:bodyPr wrap="square">
            <a:spAutoFit/>
          </a:bodyPr>
          <a:lstStyle/>
          <a:p>
            <a:endParaRPr lang="nl-NL" sz="200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Các tác nhân chính:</a:t>
            </a:r>
          </a:p>
          <a:p>
            <a:pPr marL="285750" indent="-285750">
              <a:buFont typeface="Arial" panose="020B0604020202020204" pitchFamily="34" charset="0"/>
              <a:buChar char="•"/>
            </a:pPr>
            <a:r>
              <a:rPr lang="en-US" sz="2000" smtClean="0">
                <a:latin typeface="Arial" panose="020B0604020202020204" pitchFamily="34" charset="0"/>
                <a:cs typeface="Arial" panose="020B0604020202020204" pitchFamily="34" charset="0"/>
              </a:rPr>
              <a:t>Quản lý</a:t>
            </a:r>
            <a:endParaRPr lang="en-US" sz="200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smtClean="0">
                <a:latin typeface="Arial" panose="020B0604020202020204" pitchFamily="34" charset="0"/>
                <a:cs typeface="Arial" panose="020B0604020202020204" pitchFamily="34" charset="0"/>
              </a:rPr>
              <a:t>Khách hàng</a:t>
            </a:r>
          </a:p>
          <a:p>
            <a:pPr marL="285750" indent="-285750">
              <a:buFont typeface="Arial" panose="020B0604020202020204" pitchFamily="34" charset="0"/>
              <a:buChar char="•"/>
            </a:pPr>
            <a:r>
              <a:rPr lang="en-US" sz="2000" smtClean="0">
                <a:latin typeface="Arial" panose="020B0604020202020204" pitchFamily="34" charset="0"/>
                <a:cs typeface="Arial" panose="020B0604020202020204" pitchFamily="34" charset="0"/>
              </a:rPr>
              <a:t>Khách lai vãng</a:t>
            </a:r>
            <a:endParaRPr lang="nl-NL" sz="200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051720" y="2708920"/>
            <a:ext cx="4372585" cy="1390844"/>
          </a:xfrm>
          <a:prstGeom prst="rect">
            <a:avLst/>
          </a:prstGeom>
        </p:spPr>
      </p:pic>
      <p:sp>
        <p:nvSpPr>
          <p:cNvPr id="8" name="Rectangle 7"/>
          <p:cNvSpPr/>
          <p:nvPr/>
        </p:nvSpPr>
        <p:spPr>
          <a:xfrm>
            <a:off x="2051720" y="4196120"/>
            <a:ext cx="4320480"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5: các tác nhân của hệ thống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54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43608" y="980728"/>
            <a:ext cx="6840760" cy="4824536"/>
          </a:xfrm>
          <a:prstGeom prst="rect">
            <a:avLst/>
          </a:prstGeom>
        </p:spPr>
      </p:pic>
      <p:sp>
        <p:nvSpPr>
          <p:cNvPr id="3" name="Rectangle 2"/>
          <p:cNvSpPr/>
          <p:nvPr/>
        </p:nvSpPr>
        <p:spPr>
          <a:xfrm>
            <a:off x="1043608" y="332656"/>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Arial" panose="020B0604020202020204" pitchFamily="34" charset="0"/>
                <a:cs typeface="Arial" panose="020B0604020202020204" pitchFamily="34" charset="0"/>
              </a:rPr>
              <a:t>Use case tổng quan</a:t>
            </a:r>
            <a:endParaRPr lang="en-US" sz="2000">
              <a:latin typeface="Arial" panose="020B0604020202020204" pitchFamily="34" charset="0"/>
              <a:cs typeface="Arial" panose="020B0604020202020204" pitchFamily="34" charset="0"/>
            </a:endParaRPr>
          </a:p>
        </p:txBody>
      </p:sp>
      <p:sp>
        <p:nvSpPr>
          <p:cNvPr id="4" name="Rectangle 3"/>
          <p:cNvSpPr/>
          <p:nvPr/>
        </p:nvSpPr>
        <p:spPr>
          <a:xfrm>
            <a:off x="2051720" y="5900744"/>
            <a:ext cx="4320480"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6: biểu đồ use case tổng quát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5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332656"/>
            <a:ext cx="331236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Arial" panose="020B0604020202020204" pitchFamily="34" charset="0"/>
                <a:cs typeface="Arial" panose="020B0604020202020204" pitchFamily="34" charset="0"/>
              </a:rPr>
              <a:t>Sơ đồ thực thể liên kết</a:t>
            </a:r>
            <a:endParaRPr lang="en-US" sz="200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115616" y="1196752"/>
            <a:ext cx="6696744" cy="4608512"/>
          </a:xfrm>
          <a:prstGeom prst="rect">
            <a:avLst/>
          </a:prstGeom>
        </p:spPr>
      </p:pic>
      <p:sp>
        <p:nvSpPr>
          <p:cNvPr id="6" name="Rectangle 5"/>
          <p:cNvSpPr/>
          <p:nvPr/>
        </p:nvSpPr>
        <p:spPr>
          <a:xfrm>
            <a:off x="1979712" y="5827732"/>
            <a:ext cx="4320480" cy="385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Arial" panose="020B0604020202020204" pitchFamily="34" charset="0"/>
                <a:cs typeface="Arial" panose="020B0604020202020204" pitchFamily="34" charset="0"/>
              </a:rPr>
              <a:t>Hình 7: sơ đồ thực thể liên kết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609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467</TotalTime>
  <Words>637</Words>
  <Application>Microsoft Office PowerPoint</Application>
  <PresentationFormat>On-screen Show (4:3)</PresentationFormat>
  <Paragraphs>93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Times New Roman</vt:lpstr>
      <vt:lpstr>Verdana</vt:lpstr>
      <vt:lpstr>Wingdings</vt:lpstr>
      <vt:lpstr>Wingdings 3</vt:lpstr>
      <vt:lpstr>Ion</vt:lpstr>
      <vt:lpstr>Khoa Công nghệ thông tin Bộ môn công nghệ phần mềm</vt:lpstr>
      <vt:lpstr>Nội dung</vt:lpstr>
      <vt:lpstr>Giới thiệu đề tài</vt:lpstr>
      <vt:lpstr>PowerPoint Presentation</vt:lpstr>
      <vt:lpstr>Giới thiệu một số lý thuyết</vt:lpstr>
      <vt:lpstr>PowerPoint Presentation</vt:lpstr>
      <vt:lpstr>Phân tích thiết kế hệ thống</vt:lpstr>
      <vt:lpstr>PowerPoint Presentation</vt:lpstr>
      <vt:lpstr>PowerPoint Presentation</vt:lpstr>
      <vt:lpstr>Demo kết quả</vt:lpstr>
      <vt:lpstr>Tổng kết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giao diện trang web bán hoa, phân tích ưu nhược điểm của giao diện đó</dc:title>
  <dc:creator>DIEU HUONG</dc:creator>
  <cp:lastModifiedBy>Xone</cp:lastModifiedBy>
  <cp:revision>68</cp:revision>
  <dcterms:created xsi:type="dcterms:W3CDTF">2015-11-28T13:17:56Z</dcterms:created>
  <dcterms:modified xsi:type="dcterms:W3CDTF">2022-09-26T09:31:21Z</dcterms:modified>
</cp:coreProperties>
</file>