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5" r:id="rId10"/>
    <p:sldId id="276" r:id="rId11"/>
    <p:sldId id="274" r:id="rId12"/>
    <p:sldId id="277" r:id="rId13"/>
    <p:sldId id="278" r:id="rId14"/>
    <p:sldId id="279" r:id="rId15"/>
    <p:sldId id="265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A7E469-6BFD-4263-BB82-24AA089F0F80}">
  <a:tblStyle styleId="{FCA7E469-6BFD-4263-BB82-24AA089F0F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Название курса</a:t>
            </a:r>
            <a:endParaRPr dirty="0"/>
          </a:p>
          <a:p>
            <a:pPr lvl="0"/>
            <a:r>
              <a:rPr lang="en-US" dirty="0"/>
              <a:t>Network engineer. </a:t>
            </a:r>
            <a:r>
              <a:rPr lang="en-US" dirty="0" smtClean="0"/>
              <a:t>Basic.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454" y="24095"/>
            <a:ext cx="8520600" cy="547950"/>
          </a:xfrm>
        </p:spPr>
        <p:txBody>
          <a:bodyPr/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Vlan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29" y="572045"/>
            <a:ext cx="3555051" cy="41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092" y="1"/>
            <a:ext cx="8520600" cy="632388"/>
          </a:xfrm>
        </p:spPr>
        <p:txBody>
          <a:bodyPr/>
          <a:lstStyle/>
          <a:p>
            <a:r>
              <a:rPr lang="ru-RU" sz="1800" dirty="0" smtClean="0"/>
              <a:t>Настройка </a:t>
            </a:r>
            <a:r>
              <a:rPr lang="en-US" sz="1800" dirty="0" err="1" smtClean="0"/>
              <a:t>Vlan</a:t>
            </a:r>
            <a:r>
              <a:rPr lang="en-US" sz="1800" dirty="0" smtClean="0"/>
              <a:t> </a:t>
            </a:r>
            <a:r>
              <a:rPr lang="ru-RU" sz="1800" dirty="0" smtClean="0"/>
              <a:t>на коммутаторах</a:t>
            </a:r>
            <a:br>
              <a:rPr lang="ru-RU" sz="1800" dirty="0" smtClean="0"/>
            </a:br>
            <a:r>
              <a:rPr lang="ru-RU" sz="1600" dirty="0" smtClean="0"/>
              <a:t>(пример настройки одного из устройств)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61" y="631652"/>
            <a:ext cx="2606468" cy="44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280" y="0"/>
            <a:ext cx="8520600" cy="689693"/>
          </a:xfrm>
        </p:spPr>
        <p:txBody>
          <a:bodyPr/>
          <a:lstStyle/>
          <a:p>
            <a:r>
              <a:rPr lang="ru-RU" sz="1800" dirty="0" smtClean="0"/>
              <a:t>Пример настройки маршрутизатора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(на примере одного из устройств)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74"/>
            <a:ext cx="2589822" cy="45308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22" y="612675"/>
            <a:ext cx="2822228" cy="45308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50" y="612674"/>
            <a:ext cx="2084665" cy="10703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50" y="1886145"/>
            <a:ext cx="3196537" cy="26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6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656" y="0"/>
            <a:ext cx="8520600" cy="451154"/>
          </a:xfrm>
        </p:spPr>
        <p:txBody>
          <a:bodyPr/>
          <a:lstStyle/>
          <a:p>
            <a:r>
              <a:rPr lang="ru-RU" sz="2000" dirty="0" smtClean="0"/>
              <a:t>Пример настройка </a:t>
            </a:r>
            <a:r>
              <a:rPr lang="en-US" sz="2000" dirty="0" smtClean="0"/>
              <a:t>RSTP</a:t>
            </a:r>
            <a:r>
              <a:rPr lang="ru-RU" sz="2000" dirty="0" smtClean="0"/>
              <a:t> на</a:t>
            </a:r>
            <a:r>
              <a:rPr lang="en-US" sz="2000" dirty="0" smtClean="0"/>
              <a:t> L3</a:t>
            </a:r>
            <a:r>
              <a:rPr lang="ru-RU" sz="2000" dirty="0" smtClean="0"/>
              <a:t> коммутаторах.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6" y="449529"/>
            <a:ext cx="2415481" cy="13139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56" y="448413"/>
            <a:ext cx="2451653" cy="1316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8" y="1761881"/>
            <a:ext cx="3396758" cy="32825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56" y="1761881"/>
            <a:ext cx="3475069" cy="32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028" y="0"/>
            <a:ext cx="8520600" cy="484285"/>
          </a:xfrm>
        </p:spPr>
        <p:txBody>
          <a:bodyPr/>
          <a:lstStyle/>
          <a:p>
            <a:r>
              <a:rPr lang="ru-RU" sz="2000" dirty="0" smtClean="0"/>
              <a:t>Настройка </a:t>
            </a:r>
            <a:r>
              <a:rPr lang="en-US" sz="2000" dirty="0" smtClean="0"/>
              <a:t>NTP</a:t>
            </a:r>
            <a:r>
              <a:rPr lang="ru-RU" sz="2000" dirty="0" smtClean="0"/>
              <a:t> на</a:t>
            </a:r>
            <a:r>
              <a:rPr lang="en-US" sz="2000" dirty="0" smtClean="0"/>
              <a:t> </a:t>
            </a:r>
            <a:r>
              <a:rPr lang="ru-RU" sz="2000" dirty="0" smtClean="0"/>
              <a:t>одном из устройств</a:t>
            </a:r>
            <a:r>
              <a:rPr lang="en-US" sz="2000" dirty="0" smtClean="0"/>
              <a:t> </a:t>
            </a:r>
            <a:r>
              <a:rPr lang="ru-RU" sz="2000" dirty="0" smtClean="0"/>
              <a:t>(на примере </a:t>
            </a:r>
            <a:r>
              <a:rPr lang="en-US" sz="2000" dirty="0" smtClean="0"/>
              <a:t>R1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7" y="484285"/>
            <a:ext cx="3133725" cy="19335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9" y="2417860"/>
            <a:ext cx="6029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7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887616475"/>
              </p:ext>
            </p:extLst>
          </p:nvPr>
        </p:nvGraphicFramePr>
        <p:xfrm>
          <a:off x="952500" y="1544194"/>
          <a:ext cx="7239000" cy="2052778"/>
        </p:xfrm>
        <a:graphic>
          <a:graphicData uri="http://schemas.openxmlformats.org/drawingml/2006/table">
            <a:tbl>
              <a:tblPr>
                <a:noFill/>
                <a:tableStyleId>{FCA7E469-6BFD-4263-BB82-24AA089F0F80}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будущем планируется расширить компанию новыми филиалами.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серверную, настроить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DHCP, DNS, FTP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прочие.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Выделить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под серверную отдельный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Vlan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настроить его.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Более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тонко настроить безопасность сети (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SSH, ACL, VPN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внешними филиалами).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343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беспроводную сеть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WiFi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выходом в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Internet.</a:t>
                      </a:r>
                      <a:endParaRPr lang="ru-RU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8763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29999" y="2716325"/>
            <a:ext cx="1226509" cy="1983600"/>
          </a:xfrm>
          <a:prstGeom prst="rect">
            <a:avLst/>
          </a:prstGeom>
          <a:solidFill>
            <a:srgbClr val="013D85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5" y="2911489"/>
            <a:ext cx="1510147" cy="1593272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dirty="0"/>
              <a:t> Разработка отказоустойчивой сети компании.</a:t>
            </a:r>
            <a:br>
              <a:rPr lang="ru-RU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Ветров Александр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Должность: специалист по тестированию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Компания: ООО «Код Безопасности»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661062495"/>
              </p:ext>
            </p:extLst>
          </p:nvPr>
        </p:nvGraphicFramePr>
        <p:xfrm>
          <a:off x="826604" y="1416195"/>
          <a:ext cx="7239000" cy="2694312"/>
        </p:xfrm>
        <a:graphic>
          <a:graphicData uri="http://schemas.openxmlformats.org/drawingml/2006/table">
            <a:tbl>
              <a:tblPr>
                <a:noFill/>
                <a:tableStyleId>{FCA7E469-6BFD-4263-BB82-24AA089F0F80}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Необходимо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было спланировать сеть компании, занимающей небольшой офис.</a:t>
                      </a:r>
                      <a:endParaRPr lang="ru-RU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Компания состоит из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трех отделов: 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Отдел продаж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Бухгалтерия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IT-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отдел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Обеспечить бесперебойную работу и настроить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отказоустойчивую сеть.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Предусмотреть возможность развития и расширения компании.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40915" y="0"/>
            <a:ext cx="8520600" cy="563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793272156"/>
              </p:ext>
            </p:extLst>
          </p:nvPr>
        </p:nvGraphicFramePr>
        <p:xfrm>
          <a:off x="808383" y="563798"/>
          <a:ext cx="6766892" cy="4119839"/>
        </p:xfrm>
        <a:graphic>
          <a:graphicData uri="http://schemas.openxmlformats.org/drawingml/2006/table">
            <a:tbl>
              <a:tblPr>
                <a:noFill/>
                <a:tableStyleId>{FCA7E469-6BFD-4263-BB82-24AA089F0F80}</a:tableStyleId>
              </a:tblPr>
              <a:tblGrid>
                <a:gridCol w="45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9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трехуровневой схемы сети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возможностью масштабирования.</a:t>
                      </a:r>
                      <a:endParaRPr lang="ru-RU" sz="12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Разделить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отделы в отдельные подсети.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Обеспечить отказоустойчивость за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счет </a:t>
                      </a:r>
                      <a:r>
                        <a:rPr lang="ru-RU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полносвязного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подключения коммутаторов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L2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уровня доступа к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коммутаторам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L3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уровня распределения. 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r>
                        <a:rPr lang="ru-RU" sz="1300" b="1" baseline="0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="1" baseline="0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lang="ru-RU" sz="1300" b="1" dirty="0" smtClean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RSTP таким образом, чтобы распределить нагрузку на коммутаторы L3 уровня распределения равномерно по разным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Vlan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ам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2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56314"/>
                  </a:ext>
                </a:extLst>
              </a:tr>
              <a:tr h="583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агрегацию интерфейсов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между коммутаторами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L3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уровня распределения (</a:t>
                      </a:r>
                      <a:r>
                        <a:rPr lang="en-US" sz="12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EtherChannell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использованием протокола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LASP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355121"/>
                  </a:ext>
                </a:extLst>
              </a:tr>
              <a:tr h="583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Обеспечить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избыточность маршрутизатора, используя протокол резервирования первого перехода</a:t>
                      </a: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HSRP</a:t>
                      </a: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19457"/>
                  </a:ext>
                </a:extLst>
              </a:tr>
              <a:tr h="583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</a:t>
                      </a:r>
                      <a:r>
                        <a:rPr lang="en-US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overload (PAT)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чтобы обеспечить возможность выхода в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сеть 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Internet.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56276"/>
                  </a:ext>
                </a:extLst>
              </a:tr>
              <a:tr h="4971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</a:t>
                      </a:r>
                      <a:r>
                        <a:rPr lang="ru-RU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базовые настройки безопасности сетевых устройств.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926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718542496"/>
              </p:ext>
            </p:extLst>
          </p:nvPr>
        </p:nvGraphicFramePr>
        <p:xfrm>
          <a:off x="876300" y="1003867"/>
          <a:ext cx="7239000" cy="3463210"/>
        </p:xfrm>
        <a:graphic>
          <a:graphicData uri="http://schemas.openxmlformats.org/drawingml/2006/table">
            <a:tbl>
              <a:tblPr>
                <a:noFill/>
                <a:tableStyleId>{FCA7E469-6BFD-4263-BB82-24AA089F0F80}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Базовые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настройки безопасности сетевых устройств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Организация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с технологией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Vlan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IPv4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адресация, статическая</a:t>
                      </a:r>
                      <a:r>
                        <a:rPr lang="ru-RU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маршрутизация (в том числе с плавающими маршрутами)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протоколом связующего дерева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RSTP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RapidSTP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8563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Избыточность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линков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EtherChannel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 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протокола управления агрегации портов (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LACP)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9185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Списки контроля доступа (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ACL)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7460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Технология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NAT overload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PAT)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42586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Развёртывание протокола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NTP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4433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7" y="878674"/>
            <a:ext cx="7434470" cy="3868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730" y="0"/>
            <a:ext cx="8520600" cy="558039"/>
          </a:xfrm>
        </p:spPr>
        <p:txBody>
          <a:bodyPr/>
          <a:lstStyle/>
          <a:p>
            <a:r>
              <a:rPr lang="ru-RU" dirty="0" smtClean="0"/>
              <a:t>Таблица адресации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6" y="558039"/>
            <a:ext cx="3520718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3412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419</Words>
  <Application>Microsoft Office PowerPoint</Application>
  <PresentationFormat>Экран (16:9)</PresentationFormat>
  <Paragraphs>83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Roboto</vt:lpstr>
      <vt:lpstr>Светлая тема</vt:lpstr>
      <vt:lpstr>Название курса Network engineer. Basic.</vt:lpstr>
      <vt:lpstr>Меня хорошо видно &amp;&amp; слышно?</vt:lpstr>
      <vt:lpstr>Защита проекта Тема:  Разработка отказоустойчивой сети компании.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Схемы (архитектура, БД)  </vt:lpstr>
      <vt:lpstr>Таблица адресации</vt:lpstr>
      <vt:lpstr>Таблица Vlan</vt:lpstr>
      <vt:lpstr>Настройка Vlan на коммутаторах (пример настройки одного из устройств)</vt:lpstr>
      <vt:lpstr>Пример настройки маршрутизатора (на примере одного из устройств)</vt:lpstr>
      <vt:lpstr>Пример настройка RSTP на L3 коммутаторах.</vt:lpstr>
      <vt:lpstr>Настройка NTP на одном из устройств (на примере R1).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Network engineer. Basic.</dc:title>
  <dc:creator>User</dc:creator>
  <cp:lastModifiedBy>Ветров Александр</cp:lastModifiedBy>
  <cp:revision>29</cp:revision>
  <dcterms:modified xsi:type="dcterms:W3CDTF">2023-02-07T07:58:01Z</dcterms:modified>
</cp:coreProperties>
</file>