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88" r:id="rId3"/>
    <p:sldId id="289" r:id="rId4"/>
    <p:sldId id="290" r:id="rId5"/>
    <p:sldId id="291" r:id="rId6"/>
    <p:sldId id="292" r:id="rId7"/>
    <p:sldId id="293" r:id="rId8"/>
    <p:sldId id="294" r:id="rId9"/>
    <p:sldId id="29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 id="1" name="Karl Heine" initials="KH" lastIdx="4" clrIdx="1">
    <p:extLst>
      <p:ext uri="{19B8F6BF-5375-455C-9EA6-DF929625EA0E}">
        <p15:presenceInfo xmlns:p15="http://schemas.microsoft.com/office/powerpoint/2012/main" userId="Karl Hei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A6FC1"/>
    <a:srgbClr val="D41B1C"/>
    <a:srgbClr val="FF7D0A"/>
    <a:srgbClr val="FF8418"/>
    <a:srgbClr val="126FB0"/>
    <a:srgbClr val="98675D"/>
    <a:srgbClr val="9F77C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78"/>
    <p:restoredTop sz="94840"/>
  </p:normalViewPr>
  <p:slideViewPr>
    <p:cSldViewPr snapToGrid="0" snapToObjects="1">
      <p:cViewPr varScale="1">
        <p:scale>
          <a:sx n="115" d="100"/>
          <a:sy n="115" d="100"/>
        </p:scale>
        <p:origin x="102" y="618"/>
      </p:cViewPr>
      <p:guideLst>
        <p:guide orient="horz" pos="1620"/>
        <p:guide pos="2880"/>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2T12:06:14.209" idx="4">
    <p:pos x="3372" y="1618"/>
    <p:text>Consider alternate presentation of these values.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22T11:56:39.757" idx="2">
    <p:pos x="665" y="984"/>
    <p:text>This will require further explanation; may not want to dive into this for current, un-optimized controls.</p:text>
    <p:extLst>
      <p:ext uri="{C676402C-5697-4E1C-873F-D02D1690AC5C}">
        <p15:threadingInfo xmlns:p15="http://schemas.microsoft.com/office/powerpoint/2012/main" timeZoneBias="360"/>
      </p:ext>
    </p:extLst>
  </p:cm>
  <p:cm authorId="1" dt="2019-07-22T11:57:50.419" idx="3">
    <p:pos x="665" y="1080"/>
    <p:text>Recommend only showing Facility curve.</p:text>
    <p:extLst>
      <p:ext uri="{C676402C-5697-4E1C-873F-D02D1690AC5C}">
        <p15:threadingInfo xmlns:p15="http://schemas.microsoft.com/office/powerpoint/2012/main" timeZoneBias="360">
          <p15:parentCm authorId="1"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7/22/2019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B0610539-384B-2D4C-A953-D20790C8042A}"/>
              </a:ext>
            </a:extLst>
          </p:cNvPr>
          <p:cNvSpPr txBox="1"/>
          <p:nvPr userDrawn="1"/>
        </p:nvSpPr>
        <p:spPr>
          <a:xfrm>
            <a:off x="5898462" y="320167"/>
            <a:ext cx="1822714" cy="584775"/>
          </a:xfrm>
          <a:prstGeom prst="rect">
            <a:avLst/>
          </a:prstGeom>
          <a:noFill/>
        </p:spPr>
        <p:txBody>
          <a:bodyPr wrap="square" rtlCol="0">
            <a:spAutoFit/>
          </a:bodyPr>
          <a:lstStyle/>
          <a:p>
            <a:pPr algn="ctr"/>
            <a:r>
              <a:rPr lang="en-US" sz="3200">
                <a:solidFill>
                  <a:schemeClr val="bg1">
                    <a:lumMod val="50000"/>
                  </a:schemeClr>
                </a:solidFill>
              </a:rPr>
              <a:t>DRAFT</a:t>
            </a:r>
            <a:endParaRPr lang="en-US" sz="3200" dirty="0">
              <a:solidFill>
                <a:schemeClr val="bg1">
                  <a:lumMod val="50000"/>
                </a:schemeClr>
              </a:solidFill>
            </a:endParaRPr>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55" r:id="rId8"/>
    <p:sldLayoutId id="2147483656" r:id="rId9"/>
    <p:sldLayoutId id="2147483657" r:id="rId10"/>
    <p:sldLayoutId id="2147483689" r:id="rId11"/>
    <p:sldLayoutId id="2147483690" r:id="rId12"/>
    <p:sldLayoutId id="2147483691" r:id="rId13"/>
    <p:sldLayoutId id="2147483692" r:id="rId14"/>
    <p:sldLayoutId id="2147483693" r:id="rId15"/>
    <p:sldLayoutId id="2147483694" r:id="rId16"/>
    <p:sldLayoutId id="2147483695" r:id="rId17"/>
    <p:sldLayoutId id="2147483666" r:id="rId18"/>
    <p:sldLayoutId id="2147483667" r:id="rId19"/>
    <p:sldLayoutId id="2147483665" r:id="rId20"/>
    <p:sldLayoutId id="2147483668" r:id="rId21"/>
    <p:sldLayoutId id="2147483669" r:id="rId22"/>
    <p:sldLayoutId id="2147483670" r:id="rId23"/>
    <p:sldLayoutId id="2147483671" r:id="rId24"/>
    <p:sldLayoutId id="2147483676" r:id="rId25"/>
    <p:sldLayoutId id="2147483681" r:id="rId26"/>
    <p:sldLayoutId id="2147483682" r:id="rId27"/>
    <p:sldLayoutId id="2147483687" r:id="rId28"/>
    <p:sldLayoutId id="2147483688" r:id="rId29"/>
    <p:sldLayoutId id="2147483678" r:id="rId30"/>
    <p:sldLayoutId id="2147483683" r:id="rId31"/>
    <p:sldLayoutId id="2147483684" r:id="rId32"/>
    <p:sldLayoutId id="2147483685" r:id="rId33"/>
    <p:sldLayoutId id="2147483680" r:id="rId34"/>
    <p:sldLayoutId id="2147483686" r:id="rId35"/>
    <p:sldLayoutId id="2147483672" r:id="rId36"/>
    <p:sldLayoutId id="2147483696" r:id="rId37"/>
    <p:sldLayoutId id="2147483673" r:id="rId38"/>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Load Flexibility</a:t>
            </a:r>
          </a:p>
          <a:p>
            <a:r>
              <a:rPr lang="en-US" sz="1800" dirty="0"/>
              <a:t>Preliminary Ice Storage Results for Metric Discussion</a:t>
            </a:r>
          </a:p>
        </p:txBody>
      </p:sp>
      <p:sp>
        <p:nvSpPr>
          <p:cNvPr id="5" name="Text Placeholder 4"/>
          <p:cNvSpPr>
            <a:spLocks noGrp="1"/>
          </p:cNvSpPr>
          <p:nvPr>
            <p:ph type="body" sz="quarter" idx="11"/>
          </p:nvPr>
        </p:nvSpPr>
        <p:spPr/>
        <p:txBody>
          <a:bodyPr/>
          <a:lstStyle/>
          <a:p>
            <a:r>
              <a:rPr lang="en-US" dirty="0"/>
              <a:t>Ryan Meyer and Karl Heine</a:t>
            </a:r>
          </a:p>
          <a:p>
            <a:endParaRPr lang="en-US" dirty="0"/>
          </a:p>
          <a:p>
            <a:r>
              <a:rPr lang="en-US" dirty="0"/>
              <a:t>July ##, 2019</a:t>
            </a:r>
          </a:p>
        </p:txBody>
      </p:sp>
    </p:spTree>
    <p:extLst>
      <p:ext uri="{BB962C8B-B14F-4D97-AF65-F5344CB8AC3E}">
        <p14:creationId xmlns:p14="http://schemas.microsoft.com/office/powerpoint/2010/main" val="341694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E357-E987-5643-85D7-5600AA56D07A}"/>
              </a:ext>
            </a:extLst>
          </p:cNvPr>
          <p:cNvSpPr>
            <a:spLocks noGrp="1"/>
          </p:cNvSpPr>
          <p:nvPr>
            <p:ph type="title"/>
          </p:nvPr>
        </p:nvSpPr>
        <p:spPr/>
        <p:txBody>
          <a:bodyPr/>
          <a:lstStyle/>
          <a:p>
            <a:r>
              <a:rPr lang="en-US" dirty="0"/>
              <a:t>Content Overview</a:t>
            </a:r>
          </a:p>
        </p:txBody>
      </p:sp>
      <p:sp>
        <p:nvSpPr>
          <p:cNvPr id="3" name="Text Placeholder 2">
            <a:extLst>
              <a:ext uri="{FF2B5EF4-FFF2-40B4-BE49-F238E27FC236}">
                <a16:creationId xmlns:a16="http://schemas.microsoft.com/office/drawing/2014/main" id="{0DF467CF-16F1-F24A-A3F0-0918474825AC}"/>
              </a:ext>
            </a:extLst>
          </p:cNvPr>
          <p:cNvSpPr>
            <a:spLocks noGrp="1"/>
          </p:cNvSpPr>
          <p:nvPr>
            <p:ph type="body" sz="quarter" idx="11"/>
          </p:nvPr>
        </p:nvSpPr>
        <p:spPr/>
        <p:txBody>
          <a:bodyPr/>
          <a:lstStyle/>
          <a:p>
            <a:r>
              <a:rPr lang="en-US" dirty="0"/>
              <a:t>Model Descriptions</a:t>
            </a:r>
          </a:p>
        </p:txBody>
      </p:sp>
      <p:sp>
        <p:nvSpPr>
          <p:cNvPr id="4" name="Text Placeholder 3">
            <a:extLst>
              <a:ext uri="{FF2B5EF4-FFF2-40B4-BE49-F238E27FC236}">
                <a16:creationId xmlns:a16="http://schemas.microsoft.com/office/drawing/2014/main" id="{916EC4AC-6112-B848-8C39-7961AB27EAF1}"/>
              </a:ext>
            </a:extLst>
          </p:cNvPr>
          <p:cNvSpPr>
            <a:spLocks noGrp="1"/>
          </p:cNvSpPr>
          <p:nvPr>
            <p:ph type="body" sz="quarter" idx="19"/>
          </p:nvPr>
        </p:nvSpPr>
        <p:spPr/>
        <p:txBody>
          <a:bodyPr/>
          <a:lstStyle/>
          <a:p>
            <a:r>
              <a:rPr lang="en-US" dirty="0"/>
              <a:t>Annual Metrics Comparison</a:t>
            </a:r>
          </a:p>
        </p:txBody>
      </p:sp>
      <p:sp>
        <p:nvSpPr>
          <p:cNvPr id="5" name="Text Placeholder 4">
            <a:extLst>
              <a:ext uri="{FF2B5EF4-FFF2-40B4-BE49-F238E27FC236}">
                <a16:creationId xmlns:a16="http://schemas.microsoft.com/office/drawing/2014/main" id="{8D5368FF-86C2-1A43-83E2-09EBC45AC4C2}"/>
              </a:ext>
            </a:extLst>
          </p:cNvPr>
          <p:cNvSpPr>
            <a:spLocks noGrp="1"/>
          </p:cNvSpPr>
          <p:nvPr>
            <p:ph type="body" sz="quarter" idx="21"/>
          </p:nvPr>
        </p:nvSpPr>
        <p:spPr/>
        <p:txBody>
          <a:bodyPr/>
          <a:lstStyle/>
          <a:p>
            <a:r>
              <a:rPr lang="en-US" dirty="0"/>
              <a:t>Monthly Peak Demand Comparison</a:t>
            </a:r>
          </a:p>
        </p:txBody>
      </p:sp>
      <p:sp>
        <p:nvSpPr>
          <p:cNvPr id="6" name="Text Placeholder 5">
            <a:extLst>
              <a:ext uri="{FF2B5EF4-FFF2-40B4-BE49-F238E27FC236}">
                <a16:creationId xmlns:a16="http://schemas.microsoft.com/office/drawing/2014/main" id="{D25F5928-A68B-5147-8D0E-0B8C3FDBBDD2}"/>
              </a:ext>
            </a:extLst>
          </p:cNvPr>
          <p:cNvSpPr>
            <a:spLocks noGrp="1"/>
          </p:cNvSpPr>
          <p:nvPr>
            <p:ph type="body" sz="quarter" idx="23"/>
          </p:nvPr>
        </p:nvSpPr>
        <p:spPr/>
        <p:txBody>
          <a:bodyPr/>
          <a:lstStyle/>
          <a:p>
            <a:r>
              <a:rPr lang="en-US" dirty="0"/>
              <a:t>Average Daily Demand Profile Comparison</a:t>
            </a:r>
          </a:p>
        </p:txBody>
      </p:sp>
      <p:sp>
        <p:nvSpPr>
          <p:cNvPr id="7" name="Text Placeholder 6">
            <a:extLst>
              <a:ext uri="{FF2B5EF4-FFF2-40B4-BE49-F238E27FC236}">
                <a16:creationId xmlns:a16="http://schemas.microsoft.com/office/drawing/2014/main" id="{F7EE4A38-CDCD-2249-B4EF-54660C4EF153}"/>
              </a:ext>
            </a:extLst>
          </p:cNvPr>
          <p:cNvSpPr>
            <a:spLocks noGrp="1"/>
          </p:cNvSpPr>
          <p:nvPr>
            <p:ph type="body" sz="quarter" idx="25"/>
          </p:nvPr>
        </p:nvSpPr>
        <p:spPr/>
        <p:txBody>
          <a:bodyPr/>
          <a:lstStyle/>
          <a:p>
            <a:r>
              <a:rPr lang="en-US" dirty="0"/>
              <a:t>Load Duration Curve Comparison</a:t>
            </a:r>
          </a:p>
        </p:txBody>
      </p:sp>
    </p:spTree>
    <p:extLst>
      <p:ext uri="{BB962C8B-B14F-4D97-AF65-F5344CB8AC3E}">
        <p14:creationId xmlns:p14="http://schemas.microsoft.com/office/powerpoint/2010/main" val="410174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449D3CA-5306-8D4F-A32C-DE3EFC76ADD1}"/>
              </a:ext>
            </a:extLst>
          </p:cNvPr>
          <p:cNvSpPr>
            <a:spLocks noGrp="1"/>
          </p:cNvSpPr>
          <p:nvPr>
            <p:ph type="title"/>
          </p:nvPr>
        </p:nvSpPr>
        <p:spPr/>
        <p:txBody>
          <a:bodyPr/>
          <a:lstStyle/>
          <a:p>
            <a:r>
              <a:rPr lang="en-US" dirty="0"/>
              <a:t>Model Descriptions</a:t>
            </a:r>
          </a:p>
        </p:txBody>
      </p:sp>
      <p:sp>
        <p:nvSpPr>
          <p:cNvPr id="13" name="Text Placeholder 12">
            <a:extLst>
              <a:ext uri="{FF2B5EF4-FFF2-40B4-BE49-F238E27FC236}">
                <a16:creationId xmlns:a16="http://schemas.microsoft.com/office/drawing/2014/main" id="{087AE756-E756-F04D-AE35-A2BEC30B2895}"/>
              </a:ext>
            </a:extLst>
          </p:cNvPr>
          <p:cNvSpPr>
            <a:spLocks noGrp="1"/>
          </p:cNvSpPr>
          <p:nvPr>
            <p:ph type="body" sz="quarter" idx="10"/>
          </p:nvPr>
        </p:nvSpPr>
        <p:spPr/>
        <p:txBody>
          <a:bodyPr>
            <a:normAutofit fontScale="62500" lnSpcReduction="20000"/>
          </a:bodyPr>
          <a:lstStyle/>
          <a:p>
            <a:r>
              <a:rPr lang="en-US" dirty="0"/>
              <a:t>DOE Prototype Secondary School</a:t>
            </a:r>
          </a:p>
          <a:p>
            <a:pPr lvl="1"/>
            <a:r>
              <a:rPr lang="en-US" dirty="0"/>
              <a:t>90.1-2010 </a:t>
            </a:r>
          </a:p>
          <a:p>
            <a:pPr lvl="1"/>
            <a:r>
              <a:rPr lang="en-US" dirty="0"/>
              <a:t>Climate Zone 2A </a:t>
            </a:r>
          </a:p>
          <a:p>
            <a:pPr lvl="1"/>
            <a:r>
              <a:rPr lang="en-US" dirty="0"/>
              <a:t>Houston, TX</a:t>
            </a:r>
          </a:p>
          <a:p>
            <a:r>
              <a:rPr lang="en-US" dirty="0"/>
              <a:t>Cooling Plant</a:t>
            </a:r>
          </a:p>
          <a:p>
            <a:pPr lvl="1"/>
            <a:r>
              <a:rPr lang="en-US" dirty="0"/>
              <a:t>Baseline </a:t>
            </a:r>
          </a:p>
          <a:p>
            <a:pPr lvl="2"/>
            <a:r>
              <a:rPr lang="en-US" dirty="0"/>
              <a:t>Air-cooled chiller at 90.1-2010 minimum performance</a:t>
            </a:r>
          </a:p>
          <a:p>
            <a:pPr lvl="1"/>
            <a:r>
              <a:rPr lang="en-US" dirty="0"/>
              <a:t>Ice Storage Models </a:t>
            </a:r>
          </a:p>
          <a:p>
            <a:pPr lvl="2"/>
            <a:r>
              <a:rPr lang="en-US" dirty="0"/>
              <a:t>Air-cooled chiller at 70% of Baseline model capacity</a:t>
            </a:r>
          </a:p>
          <a:p>
            <a:pPr lvl="2"/>
            <a:r>
              <a:rPr lang="en-US" dirty="0"/>
              <a:t>Discharge Window – 8 am to 8 pm Weekdays only</a:t>
            </a:r>
          </a:p>
          <a:p>
            <a:pPr lvl="2"/>
            <a:r>
              <a:rPr lang="en-US" dirty="0"/>
              <a:t>Charging Window – 11 pm to 6 am</a:t>
            </a:r>
          </a:p>
          <a:p>
            <a:pPr lvl="1"/>
            <a:r>
              <a:rPr lang="en-US" dirty="0"/>
              <a:t>Two Configurations</a:t>
            </a:r>
          </a:p>
          <a:p>
            <a:pPr lvl="2"/>
            <a:r>
              <a:rPr lang="en-US" dirty="0"/>
              <a:t>Chiller placed upstream of ice storage tank</a:t>
            </a:r>
          </a:p>
          <a:p>
            <a:pPr lvl="2"/>
            <a:r>
              <a:rPr lang="en-US" dirty="0"/>
              <a:t>Ice storage tank placed upstream of chiller</a:t>
            </a:r>
          </a:p>
          <a:p>
            <a:pPr lvl="1"/>
            <a:endParaRPr lang="en-US" dirty="0"/>
          </a:p>
        </p:txBody>
      </p:sp>
    </p:spTree>
    <p:extLst>
      <p:ext uri="{BB962C8B-B14F-4D97-AF65-F5344CB8AC3E}">
        <p14:creationId xmlns:p14="http://schemas.microsoft.com/office/powerpoint/2010/main" val="112310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6375-A898-7543-B603-92B80E471E1A}"/>
              </a:ext>
            </a:extLst>
          </p:cNvPr>
          <p:cNvSpPr>
            <a:spLocks noGrp="1"/>
          </p:cNvSpPr>
          <p:nvPr>
            <p:ph type="title"/>
          </p:nvPr>
        </p:nvSpPr>
        <p:spPr/>
        <p:txBody>
          <a:bodyPr/>
          <a:lstStyle/>
          <a:p>
            <a:r>
              <a:rPr lang="en-US" dirty="0"/>
              <a:t>Annual Metrics Comparison</a:t>
            </a:r>
          </a:p>
        </p:txBody>
      </p:sp>
      <p:graphicFrame>
        <p:nvGraphicFramePr>
          <p:cNvPr id="4" name="Table 3">
            <a:extLst>
              <a:ext uri="{FF2B5EF4-FFF2-40B4-BE49-F238E27FC236}">
                <a16:creationId xmlns:a16="http://schemas.microsoft.com/office/drawing/2014/main" id="{E1D3B8B5-7B78-784A-8560-D01BE40860D3}"/>
              </a:ext>
            </a:extLst>
          </p:cNvPr>
          <p:cNvGraphicFramePr>
            <a:graphicFrameLocks noGrp="1"/>
          </p:cNvGraphicFramePr>
          <p:nvPr>
            <p:extLst>
              <p:ext uri="{D42A27DB-BD31-4B8C-83A1-F6EECF244321}">
                <p14:modId xmlns:p14="http://schemas.microsoft.com/office/powerpoint/2010/main" val="4011682351"/>
              </p:ext>
            </p:extLst>
          </p:nvPr>
        </p:nvGraphicFramePr>
        <p:xfrm>
          <a:off x="457200" y="1695450"/>
          <a:ext cx="7909560" cy="1752600"/>
        </p:xfrm>
        <a:graphic>
          <a:graphicData uri="http://schemas.openxmlformats.org/drawingml/2006/table">
            <a:tbl>
              <a:tblPr firstRow="1" bandRow="1">
                <a:tableStyleId>{BC89EF96-8CEA-46FF-86C4-4CE0E7609802}</a:tableStyleId>
              </a:tblPr>
              <a:tblGrid>
                <a:gridCol w="2005564">
                  <a:extLst>
                    <a:ext uri="{9D8B030D-6E8A-4147-A177-3AD203B41FA5}">
                      <a16:colId xmlns:a16="http://schemas.microsoft.com/office/drawing/2014/main" val="1397508722"/>
                    </a:ext>
                  </a:extLst>
                </a:gridCol>
                <a:gridCol w="836811">
                  <a:extLst>
                    <a:ext uri="{9D8B030D-6E8A-4147-A177-3AD203B41FA5}">
                      <a16:colId xmlns:a16="http://schemas.microsoft.com/office/drawing/2014/main" val="2248140031"/>
                    </a:ext>
                  </a:extLst>
                </a:gridCol>
                <a:gridCol w="665068">
                  <a:extLst>
                    <a:ext uri="{9D8B030D-6E8A-4147-A177-3AD203B41FA5}">
                      <a16:colId xmlns:a16="http://schemas.microsoft.com/office/drawing/2014/main" val="4143702027"/>
                    </a:ext>
                  </a:extLst>
                </a:gridCol>
                <a:gridCol w="1464733">
                  <a:extLst>
                    <a:ext uri="{9D8B030D-6E8A-4147-A177-3AD203B41FA5}">
                      <a16:colId xmlns:a16="http://schemas.microsoft.com/office/drawing/2014/main" val="2249528236"/>
                    </a:ext>
                  </a:extLst>
                </a:gridCol>
                <a:gridCol w="722753">
                  <a:extLst>
                    <a:ext uri="{9D8B030D-6E8A-4147-A177-3AD203B41FA5}">
                      <a16:colId xmlns:a16="http://schemas.microsoft.com/office/drawing/2014/main" val="145605245"/>
                    </a:ext>
                  </a:extLst>
                </a:gridCol>
                <a:gridCol w="1537144">
                  <a:extLst>
                    <a:ext uri="{9D8B030D-6E8A-4147-A177-3AD203B41FA5}">
                      <a16:colId xmlns:a16="http://schemas.microsoft.com/office/drawing/2014/main" val="1305588680"/>
                    </a:ext>
                  </a:extLst>
                </a:gridCol>
                <a:gridCol w="677487">
                  <a:extLst>
                    <a:ext uri="{9D8B030D-6E8A-4147-A177-3AD203B41FA5}">
                      <a16:colId xmlns:a16="http://schemas.microsoft.com/office/drawing/2014/main" val="2503337673"/>
                    </a:ext>
                  </a:extLst>
                </a:gridCol>
              </a:tblGrid>
              <a:tr h="370840">
                <a:tc>
                  <a:txBody>
                    <a:bodyPr/>
                    <a:lstStyle/>
                    <a:p>
                      <a:r>
                        <a:rPr lang="en-US" dirty="0"/>
                        <a:t>Model</a:t>
                      </a:r>
                    </a:p>
                  </a:txBody>
                  <a:tcPr anchor="b"/>
                </a:tc>
                <a:tc>
                  <a:txBody>
                    <a:bodyPr/>
                    <a:lstStyle/>
                    <a:p>
                      <a:pPr algn="ctr"/>
                      <a:r>
                        <a:rPr lang="en-US" dirty="0"/>
                        <a:t>EUI</a:t>
                      </a:r>
                    </a:p>
                  </a:txBody>
                  <a:tcPr anchor="b"/>
                </a:tc>
                <a:tc>
                  <a:txBody>
                    <a:bodyPr/>
                    <a:lstStyle/>
                    <a:p>
                      <a:endParaRPr lang="en-US" dirty="0"/>
                    </a:p>
                  </a:txBody>
                  <a:tcPr/>
                </a:tc>
                <a:tc>
                  <a:txBody>
                    <a:bodyPr/>
                    <a:lstStyle/>
                    <a:p>
                      <a:pPr algn="ctr"/>
                      <a:r>
                        <a:rPr lang="en-US" dirty="0"/>
                        <a:t>Facility Annual MWh</a:t>
                      </a:r>
                    </a:p>
                  </a:txBody>
                  <a:tcPr anchor="b"/>
                </a:tc>
                <a:tc>
                  <a:txBody>
                    <a:bodyPr/>
                    <a:lstStyle/>
                    <a:p>
                      <a:endParaRPr lang="en-US" dirty="0"/>
                    </a:p>
                  </a:txBody>
                  <a:tcPr/>
                </a:tc>
                <a:tc>
                  <a:txBody>
                    <a:bodyPr/>
                    <a:lstStyle/>
                    <a:p>
                      <a:pPr algn="ctr"/>
                      <a:r>
                        <a:rPr lang="en-US" dirty="0"/>
                        <a:t>Cooling Annual MWh</a:t>
                      </a:r>
                    </a:p>
                  </a:txBody>
                  <a:tcPr anchor="b"/>
                </a:tc>
                <a:tc>
                  <a:txBody>
                    <a:bodyPr/>
                    <a:lstStyle/>
                    <a:p>
                      <a:endParaRPr lang="en-US" dirty="0"/>
                    </a:p>
                  </a:txBody>
                  <a:tcPr/>
                </a:tc>
                <a:extLst>
                  <a:ext uri="{0D108BD9-81ED-4DB2-BD59-A6C34878D82A}">
                    <a16:rowId xmlns:a16="http://schemas.microsoft.com/office/drawing/2014/main" val="3237758866"/>
                  </a:ext>
                </a:extLst>
              </a:tr>
              <a:tr h="370840">
                <a:tc>
                  <a:txBody>
                    <a:bodyPr/>
                    <a:lstStyle/>
                    <a:p>
                      <a:r>
                        <a:rPr lang="en-US" dirty="0"/>
                        <a:t>Baseline</a:t>
                      </a:r>
                    </a:p>
                  </a:txBody>
                  <a:tcPr/>
                </a:tc>
                <a:tc>
                  <a:txBody>
                    <a:bodyPr/>
                    <a:lstStyle/>
                    <a:p>
                      <a:pPr algn="ctr"/>
                      <a:r>
                        <a:rPr lang="en-US" dirty="0"/>
                        <a:t>68.3</a:t>
                      </a:r>
                    </a:p>
                  </a:txBody>
                  <a:tcPr/>
                </a:tc>
                <a:tc>
                  <a:txBody>
                    <a:bodyPr/>
                    <a:lstStyle/>
                    <a:p>
                      <a:pPr algn="ctr"/>
                      <a:r>
                        <a:rPr lang="en-US" dirty="0"/>
                        <a:t>-</a:t>
                      </a:r>
                    </a:p>
                  </a:txBody>
                  <a:tcPr/>
                </a:tc>
                <a:tc>
                  <a:txBody>
                    <a:bodyPr/>
                    <a:lstStyle/>
                    <a:p>
                      <a:pPr algn="ctr"/>
                      <a:r>
                        <a:rPr lang="en-US" sz="1800" b="0" i="0" kern="1200" dirty="0">
                          <a:solidFill>
                            <a:schemeClr val="tx1"/>
                          </a:solidFill>
                          <a:effectLst/>
                          <a:latin typeface="+mn-lt"/>
                          <a:ea typeface="+mn-ea"/>
                          <a:cs typeface="+mn-cs"/>
                        </a:rPr>
                        <a:t>3,091</a:t>
                      </a:r>
                      <a:endParaRPr lang="en-US" dirty="0"/>
                    </a:p>
                  </a:txBody>
                  <a:tcPr/>
                </a:tc>
                <a:tc>
                  <a:txBody>
                    <a:bodyPr/>
                    <a:lstStyle/>
                    <a:p>
                      <a:pPr algn="ctr"/>
                      <a:r>
                        <a:rPr lang="en-US" dirty="0"/>
                        <a:t>-</a:t>
                      </a:r>
                    </a:p>
                  </a:txBody>
                  <a:tcPr/>
                </a:tc>
                <a:tc>
                  <a:txBody>
                    <a:bodyPr/>
                    <a:lstStyle/>
                    <a:p>
                      <a:pPr algn="ctr"/>
                      <a:r>
                        <a:rPr lang="en-US" sz="1800" b="0" i="0" kern="1200" dirty="0">
                          <a:solidFill>
                            <a:schemeClr val="tx1"/>
                          </a:solidFill>
                          <a:effectLst/>
                          <a:latin typeface="+mn-lt"/>
                          <a:ea typeface="+mn-ea"/>
                          <a:cs typeface="+mn-cs"/>
                        </a:rPr>
                        <a:t>1,192</a:t>
                      </a:r>
                      <a:endParaRPr lang="en-US" dirty="0"/>
                    </a:p>
                  </a:txBody>
                  <a:tcPr/>
                </a:tc>
                <a:tc>
                  <a:txBody>
                    <a:bodyPr/>
                    <a:lstStyle/>
                    <a:p>
                      <a:pPr algn="ctr"/>
                      <a:r>
                        <a:rPr lang="en-US" dirty="0"/>
                        <a:t>-</a:t>
                      </a:r>
                    </a:p>
                  </a:txBody>
                  <a:tcPr/>
                </a:tc>
                <a:extLst>
                  <a:ext uri="{0D108BD9-81ED-4DB2-BD59-A6C34878D82A}">
                    <a16:rowId xmlns:a16="http://schemas.microsoft.com/office/drawing/2014/main" val="4177958193"/>
                  </a:ext>
                </a:extLst>
              </a:tr>
              <a:tr h="370840">
                <a:tc>
                  <a:txBody>
                    <a:bodyPr/>
                    <a:lstStyle/>
                    <a:p>
                      <a:r>
                        <a:rPr lang="en-US" dirty="0"/>
                        <a:t>Chiller Upstream</a:t>
                      </a:r>
                    </a:p>
                  </a:txBody>
                  <a:tcPr/>
                </a:tc>
                <a:tc>
                  <a:txBody>
                    <a:bodyPr/>
                    <a:lstStyle/>
                    <a:p>
                      <a:pPr algn="ctr"/>
                      <a:r>
                        <a:rPr lang="en-US" dirty="0"/>
                        <a:t>66.0</a:t>
                      </a:r>
                    </a:p>
                  </a:txBody>
                  <a:tcPr/>
                </a:tc>
                <a:tc>
                  <a:txBody>
                    <a:bodyPr/>
                    <a:lstStyle/>
                    <a:p>
                      <a:pPr algn="ctr"/>
                      <a:r>
                        <a:rPr lang="en-US" dirty="0"/>
                        <a:t>-3%</a:t>
                      </a:r>
                    </a:p>
                  </a:txBody>
                  <a:tcPr/>
                </a:tc>
                <a:tc>
                  <a:txBody>
                    <a:bodyPr/>
                    <a:lstStyle/>
                    <a:p>
                      <a:pPr algn="ctr"/>
                      <a:r>
                        <a:rPr lang="en-US" sz="1800" b="0" i="0" kern="1200" dirty="0">
                          <a:solidFill>
                            <a:schemeClr val="tx1"/>
                          </a:solidFill>
                          <a:effectLst/>
                          <a:latin typeface="+mn-lt"/>
                          <a:ea typeface="+mn-ea"/>
                          <a:cs typeface="+mn-cs"/>
                        </a:rPr>
                        <a:t>2,949</a:t>
                      </a:r>
                      <a:endParaRPr lang="en-US" dirty="0"/>
                    </a:p>
                  </a:txBody>
                  <a:tcPr/>
                </a:tc>
                <a:tc>
                  <a:txBody>
                    <a:bodyPr/>
                    <a:lstStyle/>
                    <a:p>
                      <a:pPr algn="ctr"/>
                      <a:r>
                        <a:rPr lang="en-US" dirty="0"/>
                        <a:t>-5%</a:t>
                      </a:r>
                    </a:p>
                  </a:txBody>
                  <a:tcPr/>
                </a:tc>
                <a:tc>
                  <a:txBody>
                    <a:bodyPr/>
                    <a:lstStyle/>
                    <a:p>
                      <a:pPr algn="ctr"/>
                      <a:r>
                        <a:rPr lang="en-US" dirty="0"/>
                        <a:t>1,064</a:t>
                      </a:r>
                    </a:p>
                  </a:txBody>
                  <a:tcPr/>
                </a:tc>
                <a:tc>
                  <a:txBody>
                    <a:bodyPr/>
                    <a:lstStyle/>
                    <a:p>
                      <a:pPr algn="ctr"/>
                      <a:r>
                        <a:rPr lang="en-US" dirty="0"/>
                        <a:t>-11%</a:t>
                      </a:r>
                    </a:p>
                  </a:txBody>
                  <a:tcPr/>
                </a:tc>
                <a:extLst>
                  <a:ext uri="{0D108BD9-81ED-4DB2-BD59-A6C34878D82A}">
                    <a16:rowId xmlns:a16="http://schemas.microsoft.com/office/drawing/2014/main" val="458468984"/>
                  </a:ext>
                </a:extLst>
              </a:tr>
              <a:tr h="370840">
                <a:tc>
                  <a:txBody>
                    <a:bodyPr/>
                    <a:lstStyle/>
                    <a:p>
                      <a:r>
                        <a:rPr lang="en-US" dirty="0"/>
                        <a:t>Ice Tank Upstream</a:t>
                      </a:r>
                    </a:p>
                  </a:txBody>
                  <a:tcPr/>
                </a:tc>
                <a:tc>
                  <a:txBody>
                    <a:bodyPr/>
                    <a:lstStyle/>
                    <a:p>
                      <a:pPr algn="ctr"/>
                      <a:r>
                        <a:rPr lang="en-US" dirty="0"/>
                        <a:t>66.7</a:t>
                      </a:r>
                    </a:p>
                  </a:txBody>
                  <a:tcPr/>
                </a:tc>
                <a:tc>
                  <a:txBody>
                    <a:bodyPr/>
                    <a:lstStyle/>
                    <a:p>
                      <a:pPr algn="ctr"/>
                      <a:r>
                        <a:rPr lang="en-US" dirty="0"/>
                        <a:t>-2%</a:t>
                      </a:r>
                    </a:p>
                  </a:txBody>
                  <a:tcPr/>
                </a:tc>
                <a:tc>
                  <a:txBody>
                    <a:bodyPr/>
                    <a:lstStyle/>
                    <a:p>
                      <a:pPr algn="ctr"/>
                      <a:r>
                        <a:rPr lang="en-US" sz="1800" b="0" i="0" kern="1200" dirty="0">
                          <a:solidFill>
                            <a:schemeClr val="tx1"/>
                          </a:solidFill>
                          <a:effectLst/>
                          <a:latin typeface="+mn-lt"/>
                          <a:ea typeface="+mn-ea"/>
                          <a:cs typeface="+mn-cs"/>
                        </a:rPr>
                        <a:t>2,992</a:t>
                      </a:r>
                      <a:endParaRPr lang="en-US" dirty="0"/>
                    </a:p>
                  </a:txBody>
                  <a:tcPr/>
                </a:tc>
                <a:tc>
                  <a:txBody>
                    <a:bodyPr/>
                    <a:lstStyle/>
                    <a:p>
                      <a:pPr algn="ctr"/>
                      <a:r>
                        <a:rPr lang="en-US" dirty="0"/>
                        <a:t>-3%</a:t>
                      </a:r>
                    </a:p>
                  </a:txBody>
                  <a:tcPr/>
                </a:tc>
                <a:tc>
                  <a:txBody>
                    <a:bodyPr/>
                    <a:lstStyle/>
                    <a:p>
                      <a:pPr algn="ctr"/>
                      <a:r>
                        <a:rPr lang="en-US" dirty="0"/>
                        <a:t>1,108</a:t>
                      </a:r>
                    </a:p>
                  </a:txBody>
                  <a:tcPr/>
                </a:tc>
                <a:tc>
                  <a:txBody>
                    <a:bodyPr/>
                    <a:lstStyle/>
                    <a:p>
                      <a:pPr algn="ctr"/>
                      <a:r>
                        <a:rPr lang="en-US" dirty="0"/>
                        <a:t>-7%</a:t>
                      </a:r>
                    </a:p>
                  </a:txBody>
                  <a:tcPr/>
                </a:tc>
                <a:extLst>
                  <a:ext uri="{0D108BD9-81ED-4DB2-BD59-A6C34878D82A}">
                    <a16:rowId xmlns:a16="http://schemas.microsoft.com/office/drawing/2014/main" val="3453521985"/>
                  </a:ext>
                </a:extLst>
              </a:tr>
            </a:tbl>
          </a:graphicData>
        </a:graphic>
      </p:graphicFrame>
    </p:spTree>
    <p:extLst>
      <p:ext uri="{BB962C8B-B14F-4D97-AF65-F5344CB8AC3E}">
        <p14:creationId xmlns:p14="http://schemas.microsoft.com/office/powerpoint/2010/main" val="79499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6375-A898-7543-B603-92B80E471E1A}"/>
              </a:ext>
            </a:extLst>
          </p:cNvPr>
          <p:cNvSpPr>
            <a:spLocks noGrp="1"/>
          </p:cNvSpPr>
          <p:nvPr>
            <p:ph type="title"/>
          </p:nvPr>
        </p:nvSpPr>
        <p:spPr/>
        <p:txBody>
          <a:bodyPr/>
          <a:lstStyle/>
          <a:p>
            <a:r>
              <a:rPr lang="en-US" dirty="0"/>
              <a:t>Annual Metrics Comparison</a:t>
            </a:r>
          </a:p>
        </p:txBody>
      </p:sp>
      <p:graphicFrame>
        <p:nvGraphicFramePr>
          <p:cNvPr id="4" name="Table 3">
            <a:extLst>
              <a:ext uri="{FF2B5EF4-FFF2-40B4-BE49-F238E27FC236}">
                <a16:creationId xmlns:a16="http://schemas.microsoft.com/office/drawing/2014/main" id="{E1D3B8B5-7B78-784A-8560-D01BE40860D3}"/>
              </a:ext>
            </a:extLst>
          </p:cNvPr>
          <p:cNvGraphicFramePr>
            <a:graphicFrameLocks noGrp="1"/>
          </p:cNvGraphicFramePr>
          <p:nvPr>
            <p:extLst>
              <p:ext uri="{D42A27DB-BD31-4B8C-83A1-F6EECF244321}">
                <p14:modId xmlns:p14="http://schemas.microsoft.com/office/powerpoint/2010/main" val="1424002586"/>
              </p:ext>
            </p:extLst>
          </p:nvPr>
        </p:nvGraphicFramePr>
        <p:xfrm>
          <a:off x="457199" y="1726447"/>
          <a:ext cx="8183105" cy="1752600"/>
        </p:xfrm>
        <a:graphic>
          <a:graphicData uri="http://schemas.openxmlformats.org/drawingml/2006/table">
            <a:tbl>
              <a:tblPr firstRow="1" bandRow="1">
                <a:tableStyleId>{BC89EF96-8CEA-46FF-86C4-4CE0E7609802}</a:tableStyleId>
              </a:tblPr>
              <a:tblGrid>
                <a:gridCol w="2074925">
                  <a:extLst>
                    <a:ext uri="{9D8B030D-6E8A-4147-A177-3AD203B41FA5}">
                      <a16:colId xmlns:a16="http://schemas.microsoft.com/office/drawing/2014/main" val="1397508722"/>
                    </a:ext>
                  </a:extLst>
                </a:gridCol>
                <a:gridCol w="1047099">
                  <a:extLst>
                    <a:ext uri="{9D8B030D-6E8A-4147-A177-3AD203B41FA5}">
                      <a16:colId xmlns:a16="http://schemas.microsoft.com/office/drawing/2014/main" val="2248140031"/>
                    </a:ext>
                  </a:extLst>
                </a:gridCol>
                <a:gridCol w="724988">
                  <a:extLst>
                    <a:ext uri="{9D8B030D-6E8A-4147-A177-3AD203B41FA5}">
                      <a16:colId xmlns:a16="http://schemas.microsoft.com/office/drawing/2014/main" val="4143702027"/>
                    </a:ext>
                  </a:extLst>
                </a:gridCol>
                <a:gridCol w="1162595">
                  <a:extLst>
                    <a:ext uri="{9D8B030D-6E8A-4147-A177-3AD203B41FA5}">
                      <a16:colId xmlns:a16="http://schemas.microsoft.com/office/drawing/2014/main" val="2249528236"/>
                    </a:ext>
                  </a:extLst>
                </a:gridCol>
                <a:gridCol w="790303">
                  <a:extLst>
                    <a:ext uri="{9D8B030D-6E8A-4147-A177-3AD203B41FA5}">
                      <a16:colId xmlns:a16="http://schemas.microsoft.com/office/drawing/2014/main" val="145605245"/>
                    </a:ext>
                  </a:extLst>
                </a:gridCol>
                <a:gridCol w="1290566">
                  <a:extLst>
                    <a:ext uri="{9D8B030D-6E8A-4147-A177-3AD203B41FA5}">
                      <a16:colId xmlns:a16="http://schemas.microsoft.com/office/drawing/2014/main" val="1305588680"/>
                    </a:ext>
                  </a:extLst>
                </a:gridCol>
                <a:gridCol w="1092629">
                  <a:extLst>
                    <a:ext uri="{9D8B030D-6E8A-4147-A177-3AD203B41FA5}">
                      <a16:colId xmlns:a16="http://schemas.microsoft.com/office/drawing/2014/main" val="2503337673"/>
                    </a:ext>
                  </a:extLst>
                </a:gridCol>
              </a:tblGrid>
              <a:tr h="370840">
                <a:tc>
                  <a:txBody>
                    <a:bodyPr/>
                    <a:lstStyle/>
                    <a:p>
                      <a:r>
                        <a:rPr lang="en-US" dirty="0"/>
                        <a:t>Model</a:t>
                      </a:r>
                    </a:p>
                  </a:txBody>
                  <a:tcPr anchor="b"/>
                </a:tc>
                <a:tc>
                  <a:txBody>
                    <a:bodyPr/>
                    <a:lstStyle/>
                    <a:p>
                      <a:pPr algn="ctr"/>
                      <a:r>
                        <a:rPr lang="en-US" dirty="0"/>
                        <a:t>Facility Peak kW</a:t>
                      </a:r>
                    </a:p>
                  </a:txBody>
                  <a:tcPr anchor="b"/>
                </a:tc>
                <a:tc>
                  <a:txBody>
                    <a:bodyPr/>
                    <a:lstStyle/>
                    <a:p>
                      <a:pPr algn="ctr"/>
                      <a:endParaRPr lang="en-US" dirty="0"/>
                    </a:p>
                  </a:txBody>
                  <a:tcPr/>
                </a:tc>
                <a:tc>
                  <a:txBody>
                    <a:bodyPr/>
                    <a:lstStyle/>
                    <a:p>
                      <a:pPr algn="ctr"/>
                      <a:r>
                        <a:rPr lang="en-US" dirty="0"/>
                        <a:t>Cooling Peak kW</a:t>
                      </a:r>
                    </a:p>
                  </a:txBody>
                  <a:tcPr anchor="b"/>
                </a:tc>
                <a:tc>
                  <a:txBody>
                    <a:bodyPr/>
                    <a:lstStyle/>
                    <a:p>
                      <a:pPr algn="ctr"/>
                      <a:endParaRPr lang="en-US" dirty="0"/>
                    </a:p>
                  </a:txBody>
                  <a:tcPr/>
                </a:tc>
                <a:tc>
                  <a:txBody>
                    <a:bodyPr/>
                    <a:lstStyle/>
                    <a:p>
                      <a:pPr algn="ctr"/>
                      <a:r>
                        <a:rPr lang="en-US" dirty="0"/>
                        <a:t>Average Chiller COP</a:t>
                      </a:r>
                    </a:p>
                  </a:txBody>
                  <a:tcPr anchor="b"/>
                </a:tc>
                <a:tc>
                  <a:txBody>
                    <a:bodyPr/>
                    <a:lstStyle/>
                    <a:p>
                      <a:pPr algn="ctr"/>
                      <a:r>
                        <a:rPr lang="en-US" dirty="0"/>
                        <a:t>Runtime Hours</a:t>
                      </a:r>
                    </a:p>
                  </a:txBody>
                  <a:tcPr anchor="b"/>
                </a:tc>
                <a:extLst>
                  <a:ext uri="{0D108BD9-81ED-4DB2-BD59-A6C34878D82A}">
                    <a16:rowId xmlns:a16="http://schemas.microsoft.com/office/drawing/2014/main" val="3237758866"/>
                  </a:ext>
                </a:extLst>
              </a:tr>
              <a:tr h="370840">
                <a:tc>
                  <a:txBody>
                    <a:bodyPr/>
                    <a:lstStyle/>
                    <a:p>
                      <a:r>
                        <a:rPr lang="en-US" dirty="0"/>
                        <a:t>Baseline</a:t>
                      </a:r>
                    </a:p>
                  </a:txBody>
                  <a:tcPr/>
                </a:tc>
                <a:tc>
                  <a:txBody>
                    <a:bodyPr/>
                    <a:lstStyle/>
                    <a:p>
                      <a:pPr algn="ctr"/>
                      <a:r>
                        <a:rPr lang="en-US" dirty="0"/>
                        <a:t>991.5</a:t>
                      </a:r>
                    </a:p>
                  </a:txBody>
                  <a:tcPr/>
                </a:tc>
                <a:tc>
                  <a:txBody>
                    <a:bodyPr/>
                    <a:lstStyle/>
                    <a:p>
                      <a:pPr algn="ctr"/>
                      <a:r>
                        <a:rPr lang="en-US" dirty="0"/>
                        <a:t>-</a:t>
                      </a:r>
                    </a:p>
                  </a:txBody>
                  <a:tcPr/>
                </a:tc>
                <a:tc>
                  <a:txBody>
                    <a:bodyPr/>
                    <a:lstStyle/>
                    <a:p>
                      <a:pPr algn="ctr"/>
                      <a:r>
                        <a:rPr lang="en-US" sz="1800" b="0" i="0" kern="1200" dirty="0">
                          <a:solidFill>
                            <a:schemeClr val="tx1"/>
                          </a:solidFill>
                          <a:effectLst/>
                          <a:latin typeface="+mn-lt"/>
                          <a:ea typeface="+mn-ea"/>
                          <a:cs typeface="+mn-cs"/>
                        </a:rPr>
                        <a:t>576.7</a:t>
                      </a:r>
                      <a:endParaRPr lang="en-US" dirty="0"/>
                    </a:p>
                  </a:txBody>
                  <a:tcPr/>
                </a:tc>
                <a:tc>
                  <a:txBody>
                    <a:bodyPr/>
                    <a:lstStyle/>
                    <a:p>
                      <a:pPr algn="ctr"/>
                      <a:r>
                        <a:rPr lang="en-US" dirty="0"/>
                        <a:t>-</a:t>
                      </a:r>
                    </a:p>
                  </a:txBody>
                  <a:tcPr/>
                </a:tc>
                <a:tc>
                  <a:txBody>
                    <a:bodyPr/>
                    <a:lstStyle/>
                    <a:p>
                      <a:pPr algn="ctr"/>
                      <a:r>
                        <a:rPr lang="en-US" dirty="0"/>
                        <a:t>2.55</a:t>
                      </a:r>
                    </a:p>
                  </a:txBody>
                  <a:tcPr/>
                </a:tc>
                <a:tc>
                  <a:txBody>
                    <a:bodyPr/>
                    <a:lstStyle/>
                    <a:p>
                      <a:pPr algn="ctr"/>
                      <a:r>
                        <a:rPr lang="en-US" dirty="0"/>
                        <a:t>5947</a:t>
                      </a:r>
                    </a:p>
                  </a:txBody>
                  <a:tcPr/>
                </a:tc>
                <a:extLst>
                  <a:ext uri="{0D108BD9-81ED-4DB2-BD59-A6C34878D82A}">
                    <a16:rowId xmlns:a16="http://schemas.microsoft.com/office/drawing/2014/main" val="4177958193"/>
                  </a:ext>
                </a:extLst>
              </a:tr>
              <a:tr h="370840">
                <a:tc>
                  <a:txBody>
                    <a:bodyPr/>
                    <a:lstStyle/>
                    <a:p>
                      <a:r>
                        <a:rPr lang="en-US" dirty="0"/>
                        <a:t>Chiller Upstream</a:t>
                      </a:r>
                    </a:p>
                  </a:txBody>
                  <a:tcPr/>
                </a:tc>
                <a:tc>
                  <a:txBody>
                    <a:bodyPr/>
                    <a:lstStyle/>
                    <a:p>
                      <a:pPr algn="ctr"/>
                      <a:r>
                        <a:rPr lang="en-US" dirty="0">
                          <a:highlight>
                            <a:srgbClr val="FFFF00"/>
                          </a:highlight>
                        </a:rPr>
                        <a:t>834.4</a:t>
                      </a:r>
                    </a:p>
                  </a:txBody>
                  <a:tcPr/>
                </a:tc>
                <a:tc>
                  <a:txBody>
                    <a:bodyPr/>
                    <a:lstStyle/>
                    <a:p>
                      <a:pPr algn="ctr"/>
                      <a:r>
                        <a:rPr lang="en-US" dirty="0">
                          <a:highlight>
                            <a:srgbClr val="FFFF00"/>
                          </a:highlight>
                        </a:rPr>
                        <a:t>-16%</a:t>
                      </a:r>
                    </a:p>
                  </a:txBody>
                  <a:tcPr/>
                </a:tc>
                <a:tc>
                  <a:txBody>
                    <a:bodyPr/>
                    <a:lstStyle/>
                    <a:p>
                      <a:pPr algn="ctr"/>
                      <a:r>
                        <a:rPr lang="en-US" sz="1800" b="0" i="0" kern="1200" dirty="0">
                          <a:solidFill>
                            <a:schemeClr val="tx1"/>
                          </a:solidFill>
                          <a:effectLst/>
                          <a:highlight>
                            <a:srgbClr val="FFFF00"/>
                          </a:highlight>
                          <a:latin typeface="+mn-lt"/>
                          <a:ea typeface="+mn-ea"/>
                          <a:cs typeface="+mn-cs"/>
                        </a:rPr>
                        <a:t>419.7</a:t>
                      </a:r>
                      <a:endParaRPr lang="en-US" dirty="0">
                        <a:highlight>
                          <a:srgbClr val="FFFF00"/>
                        </a:highlight>
                      </a:endParaRPr>
                    </a:p>
                  </a:txBody>
                  <a:tcPr/>
                </a:tc>
                <a:tc>
                  <a:txBody>
                    <a:bodyPr/>
                    <a:lstStyle/>
                    <a:p>
                      <a:pPr algn="ctr"/>
                      <a:r>
                        <a:rPr lang="en-US" dirty="0">
                          <a:highlight>
                            <a:srgbClr val="FFFF00"/>
                          </a:highlight>
                        </a:rPr>
                        <a:t>-27%</a:t>
                      </a:r>
                    </a:p>
                  </a:txBody>
                  <a:tcPr/>
                </a:tc>
                <a:tc>
                  <a:txBody>
                    <a:bodyPr/>
                    <a:lstStyle/>
                    <a:p>
                      <a:pPr algn="ctr"/>
                      <a:r>
                        <a:rPr lang="en-US" dirty="0"/>
                        <a:t>3.07</a:t>
                      </a:r>
                    </a:p>
                  </a:txBody>
                  <a:tcPr/>
                </a:tc>
                <a:tc>
                  <a:txBody>
                    <a:bodyPr/>
                    <a:lstStyle/>
                    <a:p>
                      <a:pPr algn="ctr"/>
                      <a:r>
                        <a:rPr lang="en-US" dirty="0"/>
                        <a:t>5764</a:t>
                      </a:r>
                    </a:p>
                  </a:txBody>
                  <a:tcPr/>
                </a:tc>
                <a:extLst>
                  <a:ext uri="{0D108BD9-81ED-4DB2-BD59-A6C34878D82A}">
                    <a16:rowId xmlns:a16="http://schemas.microsoft.com/office/drawing/2014/main" val="458468984"/>
                  </a:ext>
                </a:extLst>
              </a:tr>
              <a:tr h="370840">
                <a:tc>
                  <a:txBody>
                    <a:bodyPr/>
                    <a:lstStyle/>
                    <a:p>
                      <a:r>
                        <a:rPr lang="en-US" dirty="0"/>
                        <a:t>Ice Tank Upstream</a:t>
                      </a:r>
                    </a:p>
                  </a:txBody>
                  <a:tcPr/>
                </a:tc>
                <a:tc>
                  <a:txBody>
                    <a:bodyPr/>
                    <a:lstStyle/>
                    <a:p>
                      <a:pPr algn="ctr"/>
                      <a:r>
                        <a:rPr lang="en-US" dirty="0">
                          <a:highlight>
                            <a:srgbClr val="FFFF00"/>
                          </a:highlight>
                        </a:rPr>
                        <a:t>793.4</a:t>
                      </a:r>
                    </a:p>
                  </a:txBody>
                  <a:tcPr/>
                </a:tc>
                <a:tc>
                  <a:txBody>
                    <a:bodyPr/>
                    <a:lstStyle/>
                    <a:p>
                      <a:pPr algn="ctr"/>
                      <a:r>
                        <a:rPr lang="en-US" dirty="0">
                          <a:highlight>
                            <a:srgbClr val="FFFF00"/>
                          </a:highlight>
                        </a:rPr>
                        <a:t>-20%</a:t>
                      </a:r>
                    </a:p>
                  </a:txBody>
                  <a:tcPr/>
                </a:tc>
                <a:tc>
                  <a:txBody>
                    <a:bodyPr/>
                    <a:lstStyle/>
                    <a:p>
                      <a:pPr algn="ctr"/>
                      <a:r>
                        <a:rPr lang="en-US" sz="1800" b="0" i="0" kern="1200" dirty="0">
                          <a:solidFill>
                            <a:schemeClr val="tx1"/>
                          </a:solidFill>
                          <a:effectLst/>
                          <a:highlight>
                            <a:srgbClr val="FFFF00"/>
                          </a:highlight>
                          <a:latin typeface="+mn-lt"/>
                          <a:ea typeface="+mn-ea"/>
                          <a:cs typeface="+mn-cs"/>
                        </a:rPr>
                        <a:t>371.8</a:t>
                      </a:r>
                      <a:endParaRPr lang="en-US" dirty="0">
                        <a:highlight>
                          <a:srgbClr val="FFFF00"/>
                        </a:highlight>
                      </a:endParaRPr>
                    </a:p>
                  </a:txBody>
                  <a:tcPr/>
                </a:tc>
                <a:tc>
                  <a:txBody>
                    <a:bodyPr/>
                    <a:lstStyle/>
                    <a:p>
                      <a:pPr algn="ctr"/>
                      <a:r>
                        <a:rPr lang="en-US" dirty="0">
                          <a:highlight>
                            <a:srgbClr val="FFFF00"/>
                          </a:highlight>
                        </a:rPr>
                        <a:t>-36%</a:t>
                      </a:r>
                    </a:p>
                  </a:txBody>
                  <a:tcPr/>
                </a:tc>
                <a:tc>
                  <a:txBody>
                    <a:bodyPr/>
                    <a:lstStyle/>
                    <a:p>
                      <a:pPr algn="ctr"/>
                      <a:r>
                        <a:rPr lang="en-US" dirty="0"/>
                        <a:t>2.94</a:t>
                      </a:r>
                    </a:p>
                  </a:txBody>
                  <a:tcPr/>
                </a:tc>
                <a:tc>
                  <a:txBody>
                    <a:bodyPr/>
                    <a:lstStyle/>
                    <a:p>
                      <a:pPr algn="ctr"/>
                      <a:r>
                        <a:rPr lang="en-US" dirty="0"/>
                        <a:t>6237</a:t>
                      </a:r>
                    </a:p>
                  </a:txBody>
                  <a:tcPr/>
                </a:tc>
                <a:extLst>
                  <a:ext uri="{0D108BD9-81ED-4DB2-BD59-A6C34878D82A}">
                    <a16:rowId xmlns:a16="http://schemas.microsoft.com/office/drawing/2014/main" val="3453521985"/>
                  </a:ext>
                </a:extLst>
              </a:tr>
            </a:tbl>
          </a:graphicData>
        </a:graphic>
      </p:graphicFrame>
    </p:spTree>
    <p:extLst>
      <p:ext uri="{BB962C8B-B14F-4D97-AF65-F5344CB8AC3E}">
        <p14:creationId xmlns:p14="http://schemas.microsoft.com/office/powerpoint/2010/main" val="6905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F013-46C8-F84D-8683-15951BAD6EFD}"/>
              </a:ext>
            </a:extLst>
          </p:cNvPr>
          <p:cNvSpPr>
            <a:spLocks noGrp="1"/>
          </p:cNvSpPr>
          <p:nvPr>
            <p:ph type="title"/>
          </p:nvPr>
        </p:nvSpPr>
        <p:spPr/>
        <p:txBody>
          <a:bodyPr/>
          <a:lstStyle/>
          <a:p>
            <a:r>
              <a:rPr lang="en-US" dirty="0"/>
              <a:t>Monthly Peak Demand Comparison</a:t>
            </a:r>
          </a:p>
        </p:txBody>
      </p:sp>
      <p:sp>
        <p:nvSpPr>
          <p:cNvPr id="5" name="TextBox 4">
            <a:extLst>
              <a:ext uri="{FF2B5EF4-FFF2-40B4-BE49-F238E27FC236}">
                <a16:creationId xmlns:a16="http://schemas.microsoft.com/office/drawing/2014/main" id="{5FFB3348-F3CF-4BB4-BAF1-0508C3608388}"/>
              </a:ext>
            </a:extLst>
          </p:cNvPr>
          <p:cNvSpPr txBox="1"/>
          <p:nvPr/>
        </p:nvSpPr>
        <p:spPr>
          <a:xfrm>
            <a:off x="2130523" y="4520987"/>
            <a:ext cx="4882953" cy="307777"/>
          </a:xfrm>
          <a:prstGeom prst="rect">
            <a:avLst/>
          </a:prstGeom>
          <a:noFill/>
        </p:spPr>
        <p:txBody>
          <a:bodyPr wrap="square" rtlCol="0">
            <a:spAutoFit/>
          </a:bodyPr>
          <a:lstStyle/>
          <a:p>
            <a:r>
              <a:rPr lang="en-US" sz="1400" dirty="0"/>
              <a:t>Baseline (No Ice)		Chiller Upstream		Ice Upstream</a:t>
            </a:r>
          </a:p>
        </p:txBody>
      </p:sp>
      <p:sp>
        <p:nvSpPr>
          <p:cNvPr id="7" name="TextBox 6">
            <a:extLst>
              <a:ext uri="{FF2B5EF4-FFF2-40B4-BE49-F238E27FC236}">
                <a16:creationId xmlns:a16="http://schemas.microsoft.com/office/drawing/2014/main" id="{1F9B8F78-6BD1-4799-B4D7-A4A11179F3C2}"/>
              </a:ext>
            </a:extLst>
          </p:cNvPr>
          <p:cNvSpPr txBox="1"/>
          <p:nvPr/>
        </p:nvSpPr>
        <p:spPr>
          <a:xfrm rot="16200000">
            <a:off x="326828" y="2706680"/>
            <a:ext cx="426720" cy="307777"/>
          </a:xfrm>
          <a:prstGeom prst="rect">
            <a:avLst/>
          </a:prstGeom>
          <a:noFill/>
        </p:spPr>
        <p:txBody>
          <a:bodyPr wrap="none" rtlCol="0">
            <a:spAutoFit/>
          </a:bodyPr>
          <a:lstStyle/>
          <a:p>
            <a:r>
              <a:rPr lang="en-US" sz="1400" dirty="0"/>
              <a:t>kW</a:t>
            </a:r>
          </a:p>
        </p:txBody>
      </p:sp>
      <p:sp>
        <p:nvSpPr>
          <p:cNvPr id="8" name="Rectangle 7">
            <a:extLst>
              <a:ext uri="{FF2B5EF4-FFF2-40B4-BE49-F238E27FC236}">
                <a16:creationId xmlns:a16="http://schemas.microsoft.com/office/drawing/2014/main" id="{DC5562B7-015C-4772-8C66-FC15731E9942}"/>
              </a:ext>
            </a:extLst>
          </p:cNvPr>
          <p:cNvSpPr/>
          <p:nvPr/>
        </p:nvSpPr>
        <p:spPr>
          <a:xfrm>
            <a:off x="1992086" y="4607383"/>
            <a:ext cx="138437" cy="13716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A4FBD0-6435-4512-8331-44882731F7B2}"/>
              </a:ext>
            </a:extLst>
          </p:cNvPr>
          <p:cNvSpPr/>
          <p:nvPr/>
        </p:nvSpPr>
        <p:spPr>
          <a:xfrm>
            <a:off x="3833724" y="4607383"/>
            <a:ext cx="138437" cy="137160"/>
          </a:xfrm>
          <a:prstGeom prst="rect">
            <a:avLst/>
          </a:prstGeom>
          <a:solidFill>
            <a:srgbClr val="9F77C4"/>
          </a:solidFill>
          <a:ln>
            <a:solidFill>
              <a:srgbClr val="9F77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4898D0-D4D8-4990-8382-02CAA7C83F1B}"/>
              </a:ext>
            </a:extLst>
          </p:cNvPr>
          <p:cNvSpPr/>
          <p:nvPr/>
        </p:nvSpPr>
        <p:spPr>
          <a:xfrm>
            <a:off x="5675362" y="4607383"/>
            <a:ext cx="138437" cy="137160"/>
          </a:xfrm>
          <a:prstGeom prst="rect">
            <a:avLst/>
          </a:prstGeom>
          <a:solidFill>
            <a:srgbClr val="98675D"/>
          </a:solidFill>
          <a:ln>
            <a:solidFill>
              <a:srgbClr val="98675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1C6CCAF-9D6E-4270-9347-A129BB4FD2C2}"/>
              </a:ext>
            </a:extLst>
          </p:cNvPr>
          <p:cNvPicPr>
            <a:picLocks/>
          </p:cNvPicPr>
          <p:nvPr/>
        </p:nvPicPr>
        <p:blipFill>
          <a:blip r:embed="rId2"/>
          <a:stretch>
            <a:fillRect/>
          </a:stretch>
        </p:blipFill>
        <p:spPr>
          <a:xfrm>
            <a:off x="694076" y="1351809"/>
            <a:ext cx="7772400" cy="3017520"/>
          </a:xfrm>
          <a:prstGeom prst="rect">
            <a:avLst/>
          </a:prstGeom>
        </p:spPr>
      </p:pic>
    </p:spTree>
    <p:extLst>
      <p:ext uri="{BB962C8B-B14F-4D97-AF65-F5344CB8AC3E}">
        <p14:creationId xmlns:p14="http://schemas.microsoft.com/office/powerpoint/2010/main" val="9285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F013-46C8-F84D-8683-15951BAD6EFD}"/>
              </a:ext>
            </a:extLst>
          </p:cNvPr>
          <p:cNvSpPr>
            <a:spLocks noGrp="1"/>
          </p:cNvSpPr>
          <p:nvPr>
            <p:ph type="title"/>
          </p:nvPr>
        </p:nvSpPr>
        <p:spPr/>
        <p:txBody>
          <a:bodyPr/>
          <a:lstStyle/>
          <a:p>
            <a:r>
              <a:rPr lang="en-US" dirty="0"/>
              <a:t>Average Daily Demand Profile Comparison </a:t>
            </a:r>
          </a:p>
        </p:txBody>
      </p:sp>
      <p:sp>
        <p:nvSpPr>
          <p:cNvPr id="5" name="TextBox 4">
            <a:extLst>
              <a:ext uri="{FF2B5EF4-FFF2-40B4-BE49-F238E27FC236}">
                <a16:creationId xmlns:a16="http://schemas.microsoft.com/office/drawing/2014/main" id="{B2888335-A079-4840-BF41-58E98E37015A}"/>
              </a:ext>
            </a:extLst>
          </p:cNvPr>
          <p:cNvSpPr txBox="1"/>
          <p:nvPr/>
        </p:nvSpPr>
        <p:spPr>
          <a:xfrm>
            <a:off x="2130523" y="4520987"/>
            <a:ext cx="4882953" cy="307777"/>
          </a:xfrm>
          <a:prstGeom prst="rect">
            <a:avLst/>
          </a:prstGeom>
          <a:noFill/>
        </p:spPr>
        <p:txBody>
          <a:bodyPr wrap="square" rtlCol="0">
            <a:spAutoFit/>
          </a:bodyPr>
          <a:lstStyle/>
          <a:p>
            <a:r>
              <a:rPr lang="en-US" sz="1400" dirty="0"/>
              <a:t>Baseline (No Ice)		Chiller Upstream		Ice Upstream</a:t>
            </a:r>
          </a:p>
        </p:txBody>
      </p:sp>
      <p:sp>
        <p:nvSpPr>
          <p:cNvPr id="6" name="Rectangle 5">
            <a:extLst>
              <a:ext uri="{FF2B5EF4-FFF2-40B4-BE49-F238E27FC236}">
                <a16:creationId xmlns:a16="http://schemas.microsoft.com/office/drawing/2014/main" id="{E6183677-75D6-4D82-81D8-FD74C55E1647}"/>
              </a:ext>
            </a:extLst>
          </p:cNvPr>
          <p:cNvSpPr/>
          <p:nvPr/>
        </p:nvSpPr>
        <p:spPr>
          <a:xfrm>
            <a:off x="1992086" y="4607383"/>
            <a:ext cx="138437" cy="13716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F5A552A-962F-421F-B118-84AED3EDAF4A}"/>
              </a:ext>
            </a:extLst>
          </p:cNvPr>
          <p:cNvSpPr/>
          <p:nvPr/>
        </p:nvSpPr>
        <p:spPr>
          <a:xfrm>
            <a:off x="3833724" y="4607383"/>
            <a:ext cx="138437" cy="137160"/>
          </a:xfrm>
          <a:prstGeom prst="rect">
            <a:avLst/>
          </a:prstGeom>
          <a:solidFill>
            <a:srgbClr val="D41B1C"/>
          </a:solidFill>
          <a:ln>
            <a:solidFill>
              <a:srgbClr val="D41B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F0E0F9-E912-4684-B5EC-501D6B0DE044}"/>
              </a:ext>
            </a:extLst>
          </p:cNvPr>
          <p:cNvSpPr/>
          <p:nvPr/>
        </p:nvSpPr>
        <p:spPr>
          <a:xfrm>
            <a:off x="5675362" y="4607383"/>
            <a:ext cx="138437" cy="137160"/>
          </a:xfrm>
          <a:prstGeom prst="rect">
            <a:avLst/>
          </a:prstGeom>
          <a:solidFill>
            <a:srgbClr val="9A6FC1"/>
          </a:solidFill>
          <a:ln>
            <a:solidFill>
              <a:srgbClr val="9A6F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26399D-5CA2-406A-BF96-B42C41AD4141}"/>
              </a:ext>
            </a:extLst>
          </p:cNvPr>
          <p:cNvSpPr txBox="1"/>
          <p:nvPr/>
        </p:nvSpPr>
        <p:spPr>
          <a:xfrm rot="16200000">
            <a:off x="314359" y="2641764"/>
            <a:ext cx="426720" cy="307777"/>
          </a:xfrm>
          <a:prstGeom prst="rect">
            <a:avLst/>
          </a:prstGeom>
          <a:noFill/>
        </p:spPr>
        <p:txBody>
          <a:bodyPr wrap="none" rtlCol="0">
            <a:spAutoFit/>
          </a:bodyPr>
          <a:lstStyle/>
          <a:p>
            <a:r>
              <a:rPr lang="en-US" sz="1400" dirty="0"/>
              <a:t>kW</a:t>
            </a:r>
          </a:p>
        </p:txBody>
      </p:sp>
      <p:pic>
        <p:nvPicPr>
          <p:cNvPr id="11" name="Picture 10">
            <a:extLst>
              <a:ext uri="{FF2B5EF4-FFF2-40B4-BE49-F238E27FC236}">
                <a16:creationId xmlns:a16="http://schemas.microsoft.com/office/drawing/2014/main" id="{835599BF-C0F0-4002-89F1-30438888D3FA}"/>
              </a:ext>
            </a:extLst>
          </p:cNvPr>
          <p:cNvPicPr>
            <a:picLocks/>
          </p:cNvPicPr>
          <p:nvPr/>
        </p:nvPicPr>
        <p:blipFill>
          <a:blip r:embed="rId2"/>
          <a:stretch>
            <a:fillRect/>
          </a:stretch>
        </p:blipFill>
        <p:spPr>
          <a:xfrm>
            <a:off x="681608" y="1395007"/>
            <a:ext cx="7772400" cy="3017520"/>
          </a:xfrm>
          <a:prstGeom prst="rect">
            <a:avLst/>
          </a:prstGeom>
        </p:spPr>
      </p:pic>
    </p:spTree>
    <p:extLst>
      <p:ext uri="{BB962C8B-B14F-4D97-AF65-F5344CB8AC3E}">
        <p14:creationId xmlns:p14="http://schemas.microsoft.com/office/powerpoint/2010/main" val="122593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F013-46C8-F84D-8683-15951BAD6EFD}"/>
              </a:ext>
            </a:extLst>
          </p:cNvPr>
          <p:cNvSpPr>
            <a:spLocks noGrp="1"/>
          </p:cNvSpPr>
          <p:nvPr>
            <p:ph type="title"/>
          </p:nvPr>
        </p:nvSpPr>
        <p:spPr/>
        <p:txBody>
          <a:bodyPr/>
          <a:lstStyle/>
          <a:p>
            <a:r>
              <a:rPr lang="en-US" dirty="0"/>
              <a:t>Load Duration Curve Comparison</a:t>
            </a:r>
          </a:p>
        </p:txBody>
      </p:sp>
      <p:pic>
        <p:nvPicPr>
          <p:cNvPr id="6" name="Picture 5">
            <a:extLst>
              <a:ext uri="{FF2B5EF4-FFF2-40B4-BE49-F238E27FC236}">
                <a16:creationId xmlns:a16="http://schemas.microsoft.com/office/drawing/2014/main" id="{3ED5D6BE-2695-48D9-BDEE-1D1C54258132}"/>
              </a:ext>
            </a:extLst>
          </p:cNvPr>
          <p:cNvPicPr>
            <a:picLocks/>
          </p:cNvPicPr>
          <p:nvPr/>
        </p:nvPicPr>
        <p:blipFill>
          <a:blip r:embed="rId2"/>
          <a:stretch>
            <a:fillRect/>
          </a:stretch>
        </p:blipFill>
        <p:spPr>
          <a:xfrm>
            <a:off x="685799" y="1286547"/>
            <a:ext cx="7772400" cy="3017520"/>
          </a:xfrm>
          <a:prstGeom prst="rect">
            <a:avLst/>
          </a:prstGeom>
        </p:spPr>
      </p:pic>
      <p:sp>
        <p:nvSpPr>
          <p:cNvPr id="8" name="TextBox 7">
            <a:extLst>
              <a:ext uri="{FF2B5EF4-FFF2-40B4-BE49-F238E27FC236}">
                <a16:creationId xmlns:a16="http://schemas.microsoft.com/office/drawing/2014/main" id="{20F689B9-F6F2-47F1-82FB-91C0361DFDA0}"/>
              </a:ext>
            </a:extLst>
          </p:cNvPr>
          <p:cNvSpPr txBox="1"/>
          <p:nvPr/>
        </p:nvSpPr>
        <p:spPr>
          <a:xfrm>
            <a:off x="2130523" y="4520987"/>
            <a:ext cx="4882953" cy="307777"/>
          </a:xfrm>
          <a:prstGeom prst="rect">
            <a:avLst/>
          </a:prstGeom>
          <a:noFill/>
        </p:spPr>
        <p:txBody>
          <a:bodyPr wrap="square" rtlCol="0">
            <a:spAutoFit/>
          </a:bodyPr>
          <a:lstStyle/>
          <a:p>
            <a:r>
              <a:rPr lang="en-US" sz="1400" dirty="0"/>
              <a:t>Baseline (No Ice)		Chiller Upstream		Ice Upstream</a:t>
            </a:r>
          </a:p>
        </p:txBody>
      </p:sp>
      <p:sp>
        <p:nvSpPr>
          <p:cNvPr id="9" name="Rectangle 8">
            <a:extLst>
              <a:ext uri="{FF2B5EF4-FFF2-40B4-BE49-F238E27FC236}">
                <a16:creationId xmlns:a16="http://schemas.microsoft.com/office/drawing/2014/main" id="{330DFC9A-5E1D-4C2F-A22E-EE4B1C14F133}"/>
              </a:ext>
            </a:extLst>
          </p:cNvPr>
          <p:cNvSpPr/>
          <p:nvPr/>
        </p:nvSpPr>
        <p:spPr>
          <a:xfrm>
            <a:off x="1992086" y="4607383"/>
            <a:ext cx="138437" cy="13716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6249E7-92B7-492B-B82D-A1E5C250FDE7}"/>
              </a:ext>
            </a:extLst>
          </p:cNvPr>
          <p:cNvSpPr/>
          <p:nvPr/>
        </p:nvSpPr>
        <p:spPr>
          <a:xfrm>
            <a:off x="3833724" y="4607383"/>
            <a:ext cx="138437" cy="137160"/>
          </a:xfrm>
          <a:prstGeom prst="rect">
            <a:avLst/>
          </a:prstGeom>
          <a:solidFill>
            <a:srgbClr val="126FB0"/>
          </a:solidFill>
          <a:ln>
            <a:solidFill>
              <a:srgbClr val="126FB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6CF606-1943-49DC-9C5A-47E7A74CB724}"/>
              </a:ext>
            </a:extLst>
          </p:cNvPr>
          <p:cNvSpPr/>
          <p:nvPr/>
        </p:nvSpPr>
        <p:spPr>
          <a:xfrm>
            <a:off x="5675362" y="4607383"/>
            <a:ext cx="138437" cy="137160"/>
          </a:xfrm>
          <a:prstGeom prst="rect">
            <a:avLst/>
          </a:prstGeom>
          <a:solidFill>
            <a:srgbClr val="FF7D0A"/>
          </a:solidFill>
          <a:ln>
            <a:solidFill>
              <a:srgbClr val="FF7D0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343FC62-C6C0-4231-AFE4-71967BE04021}"/>
              </a:ext>
            </a:extLst>
          </p:cNvPr>
          <p:cNvSpPr txBox="1"/>
          <p:nvPr/>
        </p:nvSpPr>
        <p:spPr>
          <a:xfrm rot="16200000">
            <a:off x="326828" y="2706680"/>
            <a:ext cx="426720" cy="307777"/>
          </a:xfrm>
          <a:prstGeom prst="rect">
            <a:avLst/>
          </a:prstGeom>
          <a:noFill/>
        </p:spPr>
        <p:txBody>
          <a:bodyPr wrap="none" rtlCol="0">
            <a:spAutoFit/>
          </a:bodyPr>
          <a:lstStyle/>
          <a:p>
            <a:r>
              <a:rPr lang="en-US" sz="1400" dirty="0"/>
              <a:t>kW</a:t>
            </a:r>
          </a:p>
        </p:txBody>
      </p:sp>
    </p:spTree>
    <p:extLst>
      <p:ext uri="{BB962C8B-B14F-4D97-AF65-F5344CB8AC3E}">
        <p14:creationId xmlns:p14="http://schemas.microsoft.com/office/powerpoint/2010/main" val="23618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F013-46C8-F84D-8683-15951BAD6EFD}"/>
              </a:ext>
            </a:extLst>
          </p:cNvPr>
          <p:cNvSpPr>
            <a:spLocks noGrp="1"/>
          </p:cNvSpPr>
          <p:nvPr>
            <p:ph type="title"/>
          </p:nvPr>
        </p:nvSpPr>
        <p:spPr/>
        <p:txBody>
          <a:bodyPr/>
          <a:lstStyle/>
          <a:p>
            <a:r>
              <a:rPr lang="en-US" dirty="0"/>
              <a:t>Load Duration Curve Comparison</a:t>
            </a:r>
          </a:p>
        </p:txBody>
      </p:sp>
      <p:sp>
        <p:nvSpPr>
          <p:cNvPr id="8" name="TextBox 7">
            <a:extLst>
              <a:ext uri="{FF2B5EF4-FFF2-40B4-BE49-F238E27FC236}">
                <a16:creationId xmlns:a16="http://schemas.microsoft.com/office/drawing/2014/main" id="{20F689B9-F6F2-47F1-82FB-91C0361DFDA0}"/>
              </a:ext>
            </a:extLst>
          </p:cNvPr>
          <p:cNvSpPr txBox="1"/>
          <p:nvPr/>
        </p:nvSpPr>
        <p:spPr>
          <a:xfrm>
            <a:off x="2130523" y="4520987"/>
            <a:ext cx="4882953" cy="307777"/>
          </a:xfrm>
          <a:prstGeom prst="rect">
            <a:avLst/>
          </a:prstGeom>
          <a:noFill/>
        </p:spPr>
        <p:txBody>
          <a:bodyPr wrap="square" rtlCol="0">
            <a:spAutoFit/>
          </a:bodyPr>
          <a:lstStyle/>
          <a:p>
            <a:r>
              <a:rPr lang="en-US" sz="1400" dirty="0"/>
              <a:t>Baseline (No Ice)		Chiller Upstream		Ice Upstream</a:t>
            </a:r>
          </a:p>
        </p:txBody>
      </p:sp>
      <p:sp>
        <p:nvSpPr>
          <p:cNvPr id="9" name="Rectangle 8">
            <a:extLst>
              <a:ext uri="{FF2B5EF4-FFF2-40B4-BE49-F238E27FC236}">
                <a16:creationId xmlns:a16="http://schemas.microsoft.com/office/drawing/2014/main" id="{330DFC9A-5E1D-4C2F-A22E-EE4B1C14F133}"/>
              </a:ext>
            </a:extLst>
          </p:cNvPr>
          <p:cNvSpPr/>
          <p:nvPr/>
        </p:nvSpPr>
        <p:spPr>
          <a:xfrm>
            <a:off x="1992086" y="4607383"/>
            <a:ext cx="138437" cy="13716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6249E7-92B7-492B-B82D-A1E5C250FDE7}"/>
              </a:ext>
            </a:extLst>
          </p:cNvPr>
          <p:cNvSpPr/>
          <p:nvPr/>
        </p:nvSpPr>
        <p:spPr>
          <a:xfrm>
            <a:off x="3833724" y="4607383"/>
            <a:ext cx="138437" cy="137160"/>
          </a:xfrm>
          <a:prstGeom prst="rect">
            <a:avLst/>
          </a:prstGeom>
          <a:solidFill>
            <a:srgbClr val="D41B1C"/>
          </a:solidFill>
          <a:ln>
            <a:solidFill>
              <a:srgbClr val="D41B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6CF606-1943-49DC-9C5A-47E7A74CB724}"/>
              </a:ext>
            </a:extLst>
          </p:cNvPr>
          <p:cNvSpPr/>
          <p:nvPr/>
        </p:nvSpPr>
        <p:spPr>
          <a:xfrm>
            <a:off x="5675362" y="4607383"/>
            <a:ext cx="138437" cy="137160"/>
          </a:xfrm>
          <a:prstGeom prst="rect">
            <a:avLst/>
          </a:prstGeom>
          <a:solidFill>
            <a:srgbClr val="9A6FC1"/>
          </a:solidFill>
          <a:ln>
            <a:solidFill>
              <a:srgbClr val="9A6F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F79656-31F1-40AA-9996-79112128FDA4}"/>
              </a:ext>
            </a:extLst>
          </p:cNvPr>
          <p:cNvPicPr>
            <a:picLocks/>
          </p:cNvPicPr>
          <p:nvPr/>
        </p:nvPicPr>
        <p:blipFill>
          <a:blip r:embed="rId2"/>
          <a:stretch>
            <a:fillRect/>
          </a:stretch>
        </p:blipFill>
        <p:spPr>
          <a:xfrm>
            <a:off x="685799" y="1289304"/>
            <a:ext cx="7772400" cy="3017520"/>
          </a:xfrm>
          <a:prstGeom prst="rect">
            <a:avLst/>
          </a:prstGeom>
        </p:spPr>
      </p:pic>
      <p:sp>
        <p:nvSpPr>
          <p:cNvPr id="12" name="TextBox 11">
            <a:extLst>
              <a:ext uri="{FF2B5EF4-FFF2-40B4-BE49-F238E27FC236}">
                <a16:creationId xmlns:a16="http://schemas.microsoft.com/office/drawing/2014/main" id="{4A4403DF-499A-42B3-9439-28FCA0225737}"/>
              </a:ext>
            </a:extLst>
          </p:cNvPr>
          <p:cNvSpPr txBox="1"/>
          <p:nvPr/>
        </p:nvSpPr>
        <p:spPr>
          <a:xfrm rot="16200000">
            <a:off x="326828" y="2706680"/>
            <a:ext cx="426720" cy="307777"/>
          </a:xfrm>
          <a:prstGeom prst="rect">
            <a:avLst/>
          </a:prstGeom>
          <a:noFill/>
        </p:spPr>
        <p:txBody>
          <a:bodyPr wrap="none" rtlCol="0">
            <a:spAutoFit/>
          </a:bodyPr>
          <a:lstStyle/>
          <a:p>
            <a:r>
              <a:rPr lang="en-US" sz="1400" dirty="0"/>
              <a:t>kW</a:t>
            </a:r>
          </a:p>
        </p:txBody>
      </p:sp>
    </p:spTree>
    <p:extLst>
      <p:ext uri="{BB962C8B-B14F-4D97-AF65-F5344CB8AC3E}">
        <p14:creationId xmlns:p14="http://schemas.microsoft.com/office/powerpoint/2010/main" val="42433221"/>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presentation-2019" id="{E8A68D52-70D5-1F45-9E2B-50DC26CDF849}" vid="{0CCD6724-4B42-BC4D-AA89-F63B9FDE5D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285</TotalTime>
  <Words>240</Words>
  <Application>Microsoft Office PowerPoint</Application>
  <PresentationFormat>On-screen Show (16:9)</PresentationFormat>
  <Paragraphs>91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Content Overview</vt:lpstr>
      <vt:lpstr>Model Descriptions</vt:lpstr>
      <vt:lpstr>Annual Metrics Comparison</vt:lpstr>
      <vt:lpstr>Annual Metrics Comparison</vt:lpstr>
      <vt:lpstr>Monthly Peak Demand Comparison</vt:lpstr>
      <vt:lpstr>Average Daily Demand Profile Comparison </vt:lpstr>
      <vt:lpstr>Load Duration Curve Comparison</vt:lpstr>
      <vt:lpstr>Load Duration Curve Comparison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Karl Heine</cp:lastModifiedBy>
  <cp:revision>25</cp:revision>
  <cp:lastPrinted>2018-01-04T20:30:58Z</cp:lastPrinted>
  <dcterms:created xsi:type="dcterms:W3CDTF">2019-02-01T22:56:44Z</dcterms:created>
  <dcterms:modified xsi:type="dcterms:W3CDTF">2019-07-22T18:09:42Z</dcterms:modified>
  <cp:category/>
</cp:coreProperties>
</file>