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350" r:id="rId9"/>
    <p:sldId id="332" r:id="rId10"/>
    <p:sldId id="351" r:id="rId11"/>
    <p:sldId id="354" r:id="rId12"/>
    <p:sldId id="352" r:id="rId13"/>
    <p:sldId id="353" r:id="rId14"/>
    <p:sldId id="355" r:id="rId15"/>
    <p:sldId id="356"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 id="1" name="Karl Heine" initials="KH" lastIdx="4" clrIdx="1">
    <p:extLst>
      <p:ext uri="{19B8F6BF-5375-455C-9EA6-DF929625EA0E}">
        <p15:presenceInfo xmlns:p15="http://schemas.microsoft.com/office/powerpoint/2012/main" userId="Karl Heine" providerId="None"/>
      </p:ext>
    </p:extLst>
  </p:cmAuthor>
  <p:cmAuthor id="2" name="Karl Heine" initials="KH [2]" lastIdx="3" clrIdx="2">
    <p:extLst>
      <p:ext uri="{19B8F6BF-5375-455C-9EA6-DF929625EA0E}">
        <p15:presenceInfo xmlns:p15="http://schemas.microsoft.com/office/powerpoint/2012/main" userId="e84304014291faa2" providerId="Windows Live"/>
      </p:ext>
    </p:extLst>
  </p:cmAuthor>
  <p:cmAuthor id="3" name="Meyer, Ryan" initials="MR" lastIdx="26" clrIdx="3">
    <p:extLst>
      <p:ext uri="{19B8F6BF-5375-455C-9EA6-DF929625EA0E}">
        <p15:presenceInfo xmlns:p15="http://schemas.microsoft.com/office/powerpoint/2012/main" userId="S::rmeyer@nrel.gov::e0c7b063-df05-427a-a48a-fd2f836fa6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9D24"/>
    <a:srgbClr val="80C680"/>
    <a:srgbClr val="F6A01A"/>
    <a:srgbClr val="4D4D4D"/>
    <a:srgbClr val="BC233A"/>
    <a:srgbClr val="30307E"/>
    <a:srgbClr val="585897"/>
    <a:srgbClr val="636EFA"/>
    <a:srgbClr val="A6A6C9"/>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840"/>
  </p:normalViewPr>
  <p:slideViewPr>
    <p:cSldViewPr snapToGrid="0" snapToObjects="1">
      <p:cViewPr varScale="1">
        <p:scale>
          <a:sx n="136" d="100"/>
          <a:sy n="136" d="100"/>
        </p:scale>
        <p:origin x="126" y="282"/>
      </p:cViewPr>
      <p:guideLst>
        <p:guide orient="horz" pos="1620"/>
        <p:guide pos="288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heine\Documents\Packaged%20TES\Utility%20Rate%20Visualiz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heine\Documents\Packaged%20TES\Utility%20Rate%20Visualiza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kheine\Documents\UTSS%20Project\Figures%20for%20UTSS%20Pap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58188736002419"/>
          <c:y val="7.9387472399283426E-2"/>
          <c:w val="0.74855723169797839"/>
          <c:h val="0.64905324334458192"/>
        </c:manualLayout>
      </c:layout>
      <c:scatterChart>
        <c:scatterStyle val="lineMarker"/>
        <c:varyColors val="0"/>
        <c:ser>
          <c:idx val="0"/>
          <c:order val="0"/>
          <c:tx>
            <c:v>PG&amp;E E19</c:v>
          </c:tx>
          <c:spPr>
            <a:ln w="19050" cap="rnd">
              <a:solidFill>
                <a:schemeClr val="tx1"/>
              </a:solidFill>
              <a:round/>
            </a:ln>
            <a:effectLst/>
          </c:spPr>
          <c:marker>
            <c:symbol val="none"/>
          </c:marker>
          <c:xVal>
            <c:numRef>
              <c:f>Sheet1!$A$5:$A$14</c:f>
              <c:numCache>
                <c:formatCode>h:mm</c:formatCode>
                <c:ptCount val="10"/>
                <c:pt idx="0">
                  <c:v>0</c:v>
                </c:pt>
                <c:pt idx="1">
                  <c:v>0.33332175925925928</c:v>
                </c:pt>
                <c:pt idx="2">
                  <c:v>0.33333333333333331</c:v>
                </c:pt>
                <c:pt idx="3">
                  <c:v>0.49998842592592596</c:v>
                </c:pt>
                <c:pt idx="4">
                  <c:v>0.5</c:v>
                </c:pt>
                <c:pt idx="5">
                  <c:v>0.74998842592592585</c:v>
                </c:pt>
                <c:pt idx="6">
                  <c:v>0.75</c:v>
                </c:pt>
                <c:pt idx="7">
                  <c:v>0.87498842592592585</c:v>
                </c:pt>
                <c:pt idx="8">
                  <c:v>0.875</c:v>
                </c:pt>
                <c:pt idx="9">
                  <c:v>0.99998842592592585</c:v>
                </c:pt>
              </c:numCache>
            </c:numRef>
          </c:xVal>
          <c:yVal>
            <c:numRef>
              <c:f>Sheet1!$C$5:$C$14</c:f>
              <c:numCache>
                <c:formatCode>General</c:formatCode>
                <c:ptCount val="10"/>
                <c:pt idx="0">
                  <c:v>0</c:v>
                </c:pt>
                <c:pt idx="1">
                  <c:v>0</c:v>
                </c:pt>
                <c:pt idx="2">
                  <c:v>3.1099999999999994</c:v>
                </c:pt>
                <c:pt idx="3">
                  <c:v>3.1099999999999994</c:v>
                </c:pt>
                <c:pt idx="4">
                  <c:v>12.42</c:v>
                </c:pt>
                <c:pt idx="5">
                  <c:v>12.42</c:v>
                </c:pt>
                <c:pt idx="6">
                  <c:v>3.1099999999999994</c:v>
                </c:pt>
                <c:pt idx="7">
                  <c:v>3.1099999999999994</c:v>
                </c:pt>
                <c:pt idx="8">
                  <c:v>0</c:v>
                </c:pt>
                <c:pt idx="9">
                  <c:v>0</c:v>
                </c:pt>
              </c:numCache>
            </c:numRef>
          </c:yVal>
          <c:smooth val="0"/>
          <c:extLst>
            <c:ext xmlns:c16="http://schemas.microsoft.com/office/drawing/2014/chart" uri="{C3380CC4-5D6E-409C-BE32-E72D297353CC}">
              <c16:uniqueId val="{00000000-A9BF-43F6-8A40-912F1A8610B2}"/>
            </c:ext>
          </c:extLst>
        </c:ser>
        <c:ser>
          <c:idx val="2"/>
          <c:order val="1"/>
          <c:tx>
            <c:v>SRP E32</c:v>
          </c:tx>
          <c:spPr>
            <a:ln w="19050" cap="rnd">
              <a:solidFill>
                <a:schemeClr val="tx1"/>
              </a:solidFill>
              <a:prstDash val="sysDot"/>
              <a:round/>
            </a:ln>
            <a:effectLst/>
          </c:spPr>
          <c:marker>
            <c:symbol val="none"/>
          </c:marker>
          <c:xVal>
            <c:numRef>
              <c:f>Sheet1!$A$33:$A$42</c:f>
              <c:numCache>
                <c:formatCode>h:mm</c:formatCode>
                <c:ptCount val="10"/>
                <c:pt idx="0">
                  <c:v>0</c:v>
                </c:pt>
                <c:pt idx="1">
                  <c:v>0.45832175925925928</c:v>
                </c:pt>
                <c:pt idx="2">
                  <c:v>0.45833333333333331</c:v>
                </c:pt>
                <c:pt idx="3">
                  <c:v>0.58332175925925933</c:v>
                </c:pt>
                <c:pt idx="4">
                  <c:v>0.58333333333333337</c:v>
                </c:pt>
                <c:pt idx="5">
                  <c:v>0.79165509259259259</c:v>
                </c:pt>
                <c:pt idx="6">
                  <c:v>0.79166666666666663</c:v>
                </c:pt>
                <c:pt idx="7">
                  <c:v>0.95832175925925922</c:v>
                </c:pt>
                <c:pt idx="8">
                  <c:v>0.95833333333333337</c:v>
                </c:pt>
                <c:pt idx="9">
                  <c:v>0.99998842592592585</c:v>
                </c:pt>
              </c:numCache>
            </c:numRef>
          </c:xVal>
          <c:yVal>
            <c:numRef>
              <c:f>Sheet1!$C$33:$C$42</c:f>
              <c:numCache>
                <c:formatCode>General</c:formatCode>
                <c:ptCount val="10"/>
                <c:pt idx="0">
                  <c:v>1</c:v>
                </c:pt>
                <c:pt idx="1">
                  <c:v>1</c:v>
                </c:pt>
                <c:pt idx="2">
                  <c:v>1</c:v>
                </c:pt>
                <c:pt idx="3">
                  <c:v>1</c:v>
                </c:pt>
                <c:pt idx="4">
                  <c:v>6.65</c:v>
                </c:pt>
                <c:pt idx="5">
                  <c:v>6.65</c:v>
                </c:pt>
                <c:pt idx="6">
                  <c:v>1</c:v>
                </c:pt>
                <c:pt idx="7">
                  <c:v>1</c:v>
                </c:pt>
                <c:pt idx="8">
                  <c:v>1</c:v>
                </c:pt>
                <c:pt idx="9">
                  <c:v>1</c:v>
                </c:pt>
              </c:numCache>
            </c:numRef>
          </c:yVal>
          <c:smooth val="0"/>
          <c:extLst>
            <c:ext xmlns:c16="http://schemas.microsoft.com/office/drawing/2014/chart" uri="{C3380CC4-5D6E-409C-BE32-E72D297353CC}">
              <c16:uniqueId val="{00000001-A9BF-43F6-8A40-912F1A8610B2}"/>
            </c:ext>
          </c:extLst>
        </c:ser>
        <c:dLbls>
          <c:showLegendKey val="0"/>
          <c:showVal val="0"/>
          <c:showCatName val="0"/>
          <c:showSerName val="0"/>
          <c:showPercent val="0"/>
          <c:showBubbleSize val="0"/>
        </c:dLbls>
        <c:axId val="548848352"/>
        <c:axId val="548847568"/>
      </c:scatterChart>
      <c:valAx>
        <c:axId val="548848352"/>
        <c:scaling>
          <c:orientation val="minMax"/>
          <c:max val="1"/>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a:t>Time-of-Day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numFmt formatCode="h:mm" sourceLinked="1"/>
        <c:majorTickMark val="none"/>
        <c:minorTickMark val="none"/>
        <c:tickLblPos val="nextTo"/>
        <c:spPr>
          <a:noFill/>
          <a:ln w="9525" cap="flat" cmpd="sng" algn="ctr">
            <a:solidFill>
              <a:schemeClr val="bg1">
                <a:lumMod val="65000"/>
              </a:schemeClr>
            </a:solidFill>
            <a:round/>
          </a:ln>
          <a:effectLst/>
        </c:spPr>
        <c:txPr>
          <a:bodyPr rot="-2700000" spcFirstLastPara="1" vertOverflow="ellipsis"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crossAx val="548847568"/>
        <c:crosses val="autoZero"/>
        <c:crossBetween val="midCat"/>
        <c:majorUnit val="0.125"/>
      </c:valAx>
      <c:valAx>
        <c:axId val="548847568"/>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dirty="0"/>
                  <a:t>Variable Demand Charges [$/kW]</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crossAx val="548848352"/>
        <c:crosses val="autoZero"/>
        <c:crossBetween val="midCat"/>
      </c:valAx>
      <c:spPr>
        <a:noFill/>
        <a:ln>
          <a:noFill/>
        </a:ln>
        <a:effectLst/>
      </c:spPr>
    </c:plotArea>
    <c:legend>
      <c:legendPos val="t"/>
      <c:layout>
        <c:manualLayout>
          <c:xMode val="edge"/>
          <c:yMode val="edge"/>
          <c:x val="0.12142158091555608"/>
          <c:y val="0"/>
          <c:w val="0.75715649477526603"/>
          <c:h val="0.1121969128858892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54545673068668"/>
          <c:y val="0.10087489063867015"/>
          <c:w val="0.72939758456926418"/>
          <c:h val="0.63144320501603968"/>
        </c:manualLayout>
      </c:layout>
      <c:scatterChart>
        <c:scatterStyle val="lineMarker"/>
        <c:varyColors val="0"/>
        <c:ser>
          <c:idx val="0"/>
          <c:order val="0"/>
          <c:tx>
            <c:v>PG&amp;E E19</c:v>
          </c:tx>
          <c:spPr>
            <a:ln w="19050" cap="rnd">
              <a:solidFill>
                <a:schemeClr val="tx1"/>
              </a:solidFill>
              <a:round/>
            </a:ln>
            <a:effectLst/>
          </c:spPr>
          <c:marker>
            <c:symbol val="none"/>
          </c:marker>
          <c:xVal>
            <c:numRef>
              <c:f>Sheet1!$A$5:$A$14</c:f>
              <c:numCache>
                <c:formatCode>h:mm</c:formatCode>
                <c:ptCount val="10"/>
                <c:pt idx="0">
                  <c:v>0</c:v>
                </c:pt>
                <c:pt idx="1">
                  <c:v>0.33332175925925928</c:v>
                </c:pt>
                <c:pt idx="2">
                  <c:v>0.33333333333333331</c:v>
                </c:pt>
                <c:pt idx="3">
                  <c:v>0.49998842592592596</c:v>
                </c:pt>
                <c:pt idx="4">
                  <c:v>0.5</c:v>
                </c:pt>
                <c:pt idx="5">
                  <c:v>0.74998842592592585</c:v>
                </c:pt>
                <c:pt idx="6">
                  <c:v>0.75</c:v>
                </c:pt>
                <c:pt idx="7">
                  <c:v>0.87498842592592585</c:v>
                </c:pt>
                <c:pt idx="8">
                  <c:v>0.875</c:v>
                </c:pt>
                <c:pt idx="9">
                  <c:v>0.99998842592592585</c:v>
                </c:pt>
              </c:numCache>
            </c:numRef>
          </c:xVal>
          <c:yVal>
            <c:numRef>
              <c:f>Sheet1!$B$5:$B$14</c:f>
              <c:numCache>
                <c:formatCode>General</c:formatCode>
                <c:ptCount val="10"/>
                <c:pt idx="0">
                  <c:v>7.6310000000000003E-2</c:v>
                </c:pt>
                <c:pt idx="1">
                  <c:v>7.6310000000000003E-2</c:v>
                </c:pt>
                <c:pt idx="2">
                  <c:v>9.2979999999999993E-2</c:v>
                </c:pt>
                <c:pt idx="3">
                  <c:v>9.2979999999999993E-2</c:v>
                </c:pt>
                <c:pt idx="4">
                  <c:v>0.10559</c:v>
                </c:pt>
                <c:pt idx="5">
                  <c:v>0.10559</c:v>
                </c:pt>
                <c:pt idx="6">
                  <c:v>9.2979999999999993E-2</c:v>
                </c:pt>
                <c:pt idx="7">
                  <c:v>9.2979999999999993E-2</c:v>
                </c:pt>
                <c:pt idx="8">
                  <c:v>7.6310000000000003E-2</c:v>
                </c:pt>
                <c:pt idx="9">
                  <c:v>7.6310000000000003E-2</c:v>
                </c:pt>
              </c:numCache>
            </c:numRef>
          </c:yVal>
          <c:smooth val="0"/>
          <c:extLst>
            <c:ext xmlns:c16="http://schemas.microsoft.com/office/drawing/2014/chart" uri="{C3380CC4-5D6E-409C-BE32-E72D297353CC}">
              <c16:uniqueId val="{00000000-2E6B-43D5-90A6-85A1011C0C64}"/>
            </c:ext>
          </c:extLst>
        </c:ser>
        <c:ser>
          <c:idx val="1"/>
          <c:order val="1"/>
          <c:tx>
            <c:v>SRP E32</c:v>
          </c:tx>
          <c:spPr>
            <a:ln w="19050" cap="rnd">
              <a:solidFill>
                <a:schemeClr val="tx1"/>
              </a:solidFill>
              <a:prstDash val="sysDot"/>
              <a:round/>
            </a:ln>
            <a:effectLst/>
          </c:spPr>
          <c:marker>
            <c:symbol val="none"/>
          </c:marker>
          <c:xVal>
            <c:numRef>
              <c:f>Sheet1!$A$33:$A$42</c:f>
              <c:numCache>
                <c:formatCode>h:mm</c:formatCode>
                <c:ptCount val="10"/>
                <c:pt idx="0">
                  <c:v>0</c:v>
                </c:pt>
                <c:pt idx="1">
                  <c:v>0.45832175925925928</c:v>
                </c:pt>
                <c:pt idx="2">
                  <c:v>0.45833333333333331</c:v>
                </c:pt>
                <c:pt idx="3">
                  <c:v>0.58332175925925933</c:v>
                </c:pt>
                <c:pt idx="4">
                  <c:v>0.58333333333333337</c:v>
                </c:pt>
                <c:pt idx="5">
                  <c:v>0.79165509259259259</c:v>
                </c:pt>
                <c:pt idx="6">
                  <c:v>0.79166666666666663</c:v>
                </c:pt>
                <c:pt idx="7">
                  <c:v>0.95832175925925922</c:v>
                </c:pt>
                <c:pt idx="8">
                  <c:v>0.95833333333333337</c:v>
                </c:pt>
                <c:pt idx="9">
                  <c:v>0.99998842592592585</c:v>
                </c:pt>
              </c:numCache>
            </c:numRef>
          </c:xVal>
          <c:yVal>
            <c:numRef>
              <c:f>Sheet1!$B$33:$B$42</c:f>
              <c:numCache>
                <c:formatCode>General</c:formatCode>
                <c:ptCount val="10"/>
                <c:pt idx="0">
                  <c:v>5.5800000000000002E-2</c:v>
                </c:pt>
                <c:pt idx="1">
                  <c:v>5.5800000000000002E-2</c:v>
                </c:pt>
                <c:pt idx="2">
                  <c:v>0.1113</c:v>
                </c:pt>
                <c:pt idx="3">
                  <c:v>0.1113</c:v>
                </c:pt>
                <c:pt idx="4">
                  <c:v>0.1691</c:v>
                </c:pt>
                <c:pt idx="5">
                  <c:v>0.1691</c:v>
                </c:pt>
                <c:pt idx="6">
                  <c:v>0.1113</c:v>
                </c:pt>
                <c:pt idx="7">
                  <c:v>0.1113</c:v>
                </c:pt>
                <c:pt idx="8">
                  <c:v>5.5800000000000002E-2</c:v>
                </c:pt>
                <c:pt idx="9">
                  <c:v>5.5800000000000002E-2</c:v>
                </c:pt>
              </c:numCache>
            </c:numRef>
          </c:yVal>
          <c:smooth val="0"/>
          <c:extLst>
            <c:ext xmlns:c16="http://schemas.microsoft.com/office/drawing/2014/chart" uri="{C3380CC4-5D6E-409C-BE32-E72D297353CC}">
              <c16:uniqueId val="{00000001-2E6B-43D5-90A6-85A1011C0C64}"/>
            </c:ext>
          </c:extLst>
        </c:ser>
        <c:dLbls>
          <c:showLegendKey val="0"/>
          <c:showVal val="0"/>
          <c:showCatName val="0"/>
          <c:showSerName val="0"/>
          <c:showPercent val="0"/>
          <c:showBubbleSize val="0"/>
        </c:dLbls>
        <c:axId val="505119456"/>
        <c:axId val="505119848"/>
      </c:scatterChart>
      <c:valAx>
        <c:axId val="505119456"/>
        <c:scaling>
          <c:orientation val="minMax"/>
          <c:max val="1"/>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a:t>Time of Day</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numFmt formatCode="h:mm" sourceLinked="1"/>
        <c:majorTickMark val="none"/>
        <c:minorTickMark val="none"/>
        <c:tickLblPos val="nextTo"/>
        <c:spPr>
          <a:noFill/>
          <a:ln w="9525" cap="flat" cmpd="sng" algn="ctr">
            <a:solidFill>
              <a:schemeClr val="bg1">
                <a:lumMod val="65000"/>
              </a:schemeClr>
            </a:solidFill>
            <a:round/>
          </a:ln>
          <a:effectLst/>
        </c:spPr>
        <c:txPr>
          <a:bodyPr rot="-2700000" spcFirstLastPara="1" vertOverflow="ellipsis"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crossAx val="505119848"/>
        <c:crosses val="autoZero"/>
        <c:crossBetween val="midCat"/>
        <c:majorUnit val="0.125"/>
      </c:valAx>
      <c:valAx>
        <c:axId val="505119848"/>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dirty="0" err="1"/>
                  <a:t>Electricty</a:t>
                </a:r>
                <a:r>
                  <a:rPr lang="en-US" dirty="0"/>
                  <a:t> Charges [$/kWh]</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crossAx val="505119456"/>
        <c:crosses val="autoZero"/>
        <c:crossBetween val="midCat"/>
      </c:valAx>
      <c:spPr>
        <a:noFill/>
        <a:ln>
          <a:noFill/>
        </a:ln>
        <a:effectLst/>
      </c:spPr>
    </c:plotArea>
    <c:legend>
      <c:legendPos val="t"/>
      <c:layout>
        <c:manualLayout>
          <c:xMode val="edge"/>
          <c:yMode val="edge"/>
          <c:x val="0.14277310953226358"/>
          <c:y val="0"/>
          <c:w val="0.71445343754185109"/>
          <c:h val="0.1101760717410323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57039054156608"/>
          <c:y val="5.3324967032182209E-2"/>
          <c:w val="0.79940730260876136"/>
          <c:h val="0.77721152202913413"/>
        </c:manualLayout>
      </c:layout>
      <c:barChart>
        <c:barDir val="col"/>
        <c:grouping val="clustered"/>
        <c:varyColors val="0"/>
        <c:ser>
          <c:idx val="2"/>
          <c:order val="0"/>
          <c:tx>
            <c:strRef>
              <c:f>Sheet1!$F$167</c:f>
              <c:strCache>
                <c:ptCount val="1"/>
                <c:pt idx="0">
                  <c:v>Retail - PG&amp;E</c:v>
                </c:pt>
              </c:strCache>
            </c:strRef>
          </c:tx>
          <c:spPr>
            <a:solidFill>
              <a:sysClr val="windowText" lastClr="000000"/>
            </a:solidFill>
            <a:ln>
              <a:noFill/>
            </a:ln>
            <a:effectLst/>
          </c:spPr>
          <c:invertIfNegative val="0"/>
          <c:cat>
            <c:strRef>
              <c:f>Sheet1!$A$168:$A$182</c:f>
              <c:strCache>
                <c:ptCount val="15"/>
                <c:pt idx="0">
                  <c:v>1A</c:v>
                </c:pt>
                <c:pt idx="1">
                  <c:v>2A</c:v>
                </c:pt>
                <c:pt idx="2">
                  <c:v>2B</c:v>
                </c:pt>
                <c:pt idx="3">
                  <c:v>3A</c:v>
                </c:pt>
                <c:pt idx="4">
                  <c:v>3B</c:v>
                </c:pt>
                <c:pt idx="5">
                  <c:v>3C</c:v>
                </c:pt>
                <c:pt idx="6">
                  <c:v>4A</c:v>
                </c:pt>
                <c:pt idx="7">
                  <c:v>4B</c:v>
                </c:pt>
                <c:pt idx="8">
                  <c:v>4C</c:v>
                </c:pt>
                <c:pt idx="9">
                  <c:v>5A</c:v>
                </c:pt>
                <c:pt idx="10">
                  <c:v>5B</c:v>
                </c:pt>
                <c:pt idx="11">
                  <c:v>6A</c:v>
                </c:pt>
                <c:pt idx="12">
                  <c:v>6B</c:v>
                </c:pt>
                <c:pt idx="13">
                  <c:v>7A</c:v>
                </c:pt>
                <c:pt idx="14">
                  <c:v>8B</c:v>
                </c:pt>
              </c:strCache>
            </c:strRef>
          </c:cat>
          <c:val>
            <c:numRef>
              <c:f>Sheet1!$B$168:$B$182</c:f>
              <c:numCache>
                <c:formatCode>0.0%</c:formatCode>
                <c:ptCount val="15"/>
                <c:pt idx="0">
                  <c:v>7.8922999999999993E-2</c:v>
                </c:pt>
                <c:pt idx="1">
                  <c:v>0.10237300000000001</c:v>
                </c:pt>
                <c:pt idx="2">
                  <c:v>9.0319999999999998E-2</c:v>
                </c:pt>
                <c:pt idx="3">
                  <c:v>0.10150000000000001</c:v>
                </c:pt>
                <c:pt idx="4">
                  <c:v>8.6023000000000002E-2</c:v>
                </c:pt>
                <c:pt idx="5">
                  <c:v>6.1282000000000003E-2</c:v>
                </c:pt>
                <c:pt idx="6">
                  <c:v>9.5175999999999997E-2</c:v>
                </c:pt>
                <c:pt idx="7">
                  <c:v>7.6953999999999995E-2</c:v>
                </c:pt>
                <c:pt idx="8">
                  <c:v>8.8084999999999997E-2</c:v>
                </c:pt>
                <c:pt idx="9">
                  <c:v>8.3743999999999999E-2</c:v>
                </c:pt>
                <c:pt idx="10">
                  <c:v>8.6316000000000004E-2</c:v>
                </c:pt>
                <c:pt idx="11">
                  <c:v>7.2622999999999993E-2</c:v>
                </c:pt>
                <c:pt idx="12">
                  <c:v>6.8600999999999995E-2</c:v>
                </c:pt>
                <c:pt idx="13">
                  <c:v>6.7443000000000003E-2</c:v>
                </c:pt>
                <c:pt idx="14">
                  <c:v>3.5105999999999998E-2</c:v>
                </c:pt>
              </c:numCache>
            </c:numRef>
          </c:val>
          <c:extLst>
            <c:ext xmlns:c16="http://schemas.microsoft.com/office/drawing/2014/chart" uri="{C3380CC4-5D6E-409C-BE32-E72D297353CC}">
              <c16:uniqueId val="{00000000-21E0-4DB8-A39B-CF5CD6B04A8E}"/>
            </c:ext>
          </c:extLst>
        </c:ser>
        <c:ser>
          <c:idx val="3"/>
          <c:order val="1"/>
          <c:tx>
            <c:strRef>
              <c:f>Sheet1!$F$150</c:f>
              <c:strCache>
                <c:ptCount val="1"/>
                <c:pt idx="0">
                  <c:v>Retail - SRP</c:v>
                </c:pt>
              </c:strCache>
            </c:strRef>
          </c:tx>
          <c:spPr>
            <a:solidFill>
              <a:sysClr val="window" lastClr="FFFFFF"/>
            </a:solidFill>
            <a:ln w="0">
              <a:solidFill>
                <a:sysClr val="windowText" lastClr="000000"/>
              </a:solidFill>
            </a:ln>
            <a:effectLst/>
          </c:spPr>
          <c:invertIfNegative val="0"/>
          <c:val>
            <c:numRef>
              <c:f>Sheet1!$B$151:$B$165</c:f>
              <c:numCache>
                <c:formatCode>0.0%</c:formatCode>
                <c:ptCount val="15"/>
                <c:pt idx="0">
                  <c:v>8.9805999999999997E-2</c:v>
                </c:pt>
                <c:pt idx="1">
                  <c:v>0.115343</c:v>
                </c:pt>
                <c:pt idx="2">
                  <c:v>0.12112100000000001</c:v>
                </c:pt>
                <c:pt idx="3">
                  <c:v>0.109976</c:v>
                </c:pt>
                <c:pt idx="4">
                  <c:v>9.4900999999999999E-2</c:v>
                </c:pt>
                <c:pt idx="5">
                  <c:v>4.3584999999999999E-2</c:v>
                </c:pt>
                <c:pt idx="6">
                  <c:v>9.7540000000000002E-2</c:v>
                </c:pt>
                <c:pt idx="7">
                  <c:v>7.9386999999999999E-2</c:v>
                </c:pt>
                <c:pt idx="8">
                  <c:v>7.8310000000000005E-2</c:v>
                </c:pt>
                <c:pt idx="9">
                  <c:v>8.3352999999999997E-2</c:v>
                </c:pt>
                <c:pt idx="10">
                  <c:v>8.0202999999999997E-2</c:v>
                </c:pt>
                <c:pt idx="11">
                  <c:v>6.7698999999999995E-2</c:v>
                </c:pt>
                <c:pt idx="12">
                  <c:v>5.9227000000000002E-2</c:v>
                </c:pt>
                <c:pt idx="13">
                  <c:v>5.4781000000000003E-2</c:v>
                </c:pt>
                <c:pt idx="14">
                  <c:v>2.6755999999999999E-2</c:v>
                </c:pt>
              </c:numCache>
            </c:numRef>
          </c:val>
          <c:extLst>
            <c:ext xmlns:c16="http://schemas.microsoft.com/office/drawing/2014/chart" uri="{C3380CC4-5D6E-409C-BE32-E72D297353CC}">
              <c16:uniqueId val="{00000001-21E0-4DB8-A39B-CF5CD6B04A8E}"/>
            </c:ext>
          </c:extLst>
        </c:ser>
        <c:dLbls>
          <c:showLegendKey val="0"/>
          <c:showVal val="0"/>
          <c:showCatName val="0"/>
          <c:showSerName val="0"/>
          <c:showPercent val="0"/>
          <c:showBubbleSize val="0"/>
        </c:dLbls>
        <c:gapWidth val="219"/>
        <c:overlap val="-27"/>
        <c:axId val="550470648"/>
        <c:axId val="550471040"/>
        <c:extLst>
          <c:ext xmlns:c15="http://schemas.microsoft.com/office/drawing/2012/chart" uri="{02D57815-91ED-43cb-92C2-25804820EDAC}">
            <c15:filteredBarSeries>
              <c15:ser>
                <c:idx val="0"/>
                <c:order val="2"/>
                <c:tx>
                  <c:v>Small Office - PR&amp;E</c:v>
                </c:tx>
                <c:spPr>
                  <a:pattFill prst="ltUpDiag">
                    <a:fgClr>
                      <a:sysClr val="window" lastClr="FFFFFF"/>
                    </a:fgClr>
                    <a:bgClr>
                      <a:sysClr val="windowText" lastClr="000000"/>
                    </a:bgClr>
                  </a:pattFill>
                  <a:ln w="0">
                    <a:solidFill>
                      <a:sysClr val="windowText" lastClr="000000"/>
                    </a:solidFill>
                  </a:ln>
                  <a:effectLst/>
                </c:spPr>
                <c:invertIfNegative val="0"/>
                <c:cat>
                  <c:strRef>
                    <c:extLst>
                      <c:ext uri="{02D57815-91ED-43cb-92C2-25804820EDAC}">
                        <c15:formulaRef>
                          <c15:sqref>Sheet1!$A$168:$A$182</c15:sqref>
                        </c15:formulaRef>
                      </c:ext>
                    </c:extLst>
                    <c:strCache>
                      <c:ptCount val="15"/>
                      <c:pt idx="0">
                        <c:v>1A</c:v>
                      </c:pt>
                      <c:pt idx="1">
                        <c:v>2A</c:v>
                      </c:pt>
                      <c:pt idx="2">
                        <c:v>2B</c:v>
                      </c:pt>
                      <c:pt idx="3">
                        <c:v>3A</c:v>
                      </c:pt>
                      <c:pt idx="4">
                        <c:v>3B</c:v>
                      </c:pt>
                      <c:pt idx="5">
                        <c:v>3C</c:v>
                      </c:pt>
                      <c:pt idx="6">
                        <c:v>4A</c:v>
                      </c:pt>
                      <c:pt idx="7">
                        <c:v>4B</c:v>
                      </c:pt>
                      <c:pt idx="8">
                        <c:v>4C</c:v>
                      </c:pt>
                      <c:pt idx="9">
                        <c:v>5A</c:v>
                      </c:pt>
                      <c:pt idx="10">
                        <c:v>5B</c:v>
                      </c:pt>
                      <c:pt idx="11">
                        <c:v>6A</c:v>
                      </c:pt>
                      <c:pt idx="12">
                        <c:v>6B</c:v>
                      </c:pt>
                      <c:pt idx="13">
                        <c:v>7A</c:v>
                      </c:pt>
                      <c:pt idx="14">
                        <c:v>8B</c:v>
                      </c:pt>
                    </c:strCache>
                  </c:strRef>
                </c:cat>
                <c:val>
                  <c:numRef>
                    <c:extLst>
                      <c:ext uri="{02D57815-91ED-43cb-92C2-25804820EDAC}">
                        <c15:formulaRef>
                          <c15:sqref>Sheet1!$C$168:$C$182</c15:sqref>
                        </c15:formulaRef>
                      </c:ext>
                    </c:extLst>
                    <c:numCache>
                      <c:formatCode>0.0%</c:formatCode>
                      <c:ptCount val="15"/>
                      <c:pt idx="0">
                        <c:v>7.1842000000000003E-2</c:v>
                      </c:pt>
                      <c:pt idx="1">
                        <c:v>7.9711000000000004E-2</c:v>
                      </c:pt>
                      <c:pt idx="2">
                        <c:v>9.1381000000000004E-2</c:v>
                      </c:pt>
                      <c:pt idx="3">
                        <c:v>6.9397E-2</c:v>
                      </c:pt>
                      <c:pt idx="4">
                        <c:v>6.5120999999999998E-2</c:v>
                      </c:pt>
                      <c:pt idx="5">
                        <c:v>2.9767999999999999E-2</c:v>
                      </c:pt>
                      <c:pt idx="6">
                        <c:v>5.5957E-2</c:v>
                      </c:pt>
                      <c:pt idx="7">
                        <c:v>3.3673000000000002E-2</c:v>
                      </c:pt>
                      <c:pt idx="8">
                        <c:v>4.8079999999999998E-2</c:v>
                      </c:pt>
                      <c:pt idx="9">
                        <c:v>4.3225E-2</c:v>
                      </c:pt>
                      <c:pt idx="10">
                        <c:v>3.3590000000000002E-2</c:v>
                      </c:pt>
                      <c:pt idx="11">
                        <c:v>3.7692000000000003E-2</c:v>
                      </c:pt>
                      <c:pt idx="12">
                        <c:v>1.7298000000000001E-2</c:v>
                      </c:pt>
                      <c:pt idx="13">
                        <c:v>2.5609E-2</c:v>
                      </c:pt>
                      <c:pt idx="14">
                        <c:v>1.0426E-2</c:v>
                      </c:pt>
                    </c:numCache>
                  </c:numRef>
                </c:val>
                <c:extLst>
                  <c:ext xmlns:c16="http://schemas.microsoft.com/office/drawing/2014/chart" uri="{C3380CC4-5D6E-409C-BE32-E72D297353CC}">
                    <c16:uniqueId val="{00000002-21E0-4DB8-A39B-CF5CD6B04A8E}"/>
                  </c:ext>
                </c:extLst>
              </c15:ser>
            </c15:filteredBarSeries>
            <c15:filteredBarSeries>
              <c15:ser>
                <c:idx val="1"/>
                <c:order val="3"/>
                <c:tx>
                  <c:strRef>
                    <c:extLst xmlns:c15="http://schemas.microsoft.com/office/drawing/2012/chart">
                      <c:ext xmlns:c15="http://schemas.microsoft.com/office/drawing/2012/chart" uri="{02D57815-91ED-43cb-92C2-25804820EDAC}">
                        <c15:formulaRef>
                          <c15:sqref>Sheet1!$G$150</c15:sqref>
                        </c15:formulaRef>
                      </c:ext>
                    </c:extLst>
                    <c:strCache>
                      <c:ptCount val="1"/>
                      <c:pt idx="0">
                        <c:v>Small Office - SRP</c:v>
                      </c:pt>
                    </c:strCache>
                  </c:strRef>
                </c:tx>
                <c:spPr>
                  <a:pattFill prst="ltUpDiag">
                    <a:fgClr>
                      <a:sysClr val="windowText" lastClr="000000"/>
                    </a:fgClr>
                    <a:bgClr>
                      <a:sysClr val="window" lastClr="FFFFFF"/>
                    </a:bgClr>
                  </a:pattFill>
                  <a:ln w="0">
                    <a:solidFill>
                      <a:sysClr val="windowText" lastClr="000000"/>
                    </a:solidFill>
                  </a:ln>
                  <a:effectLst/>
                </c:spPr>
                <c:invertIfNegative val="0"/>
                <c:val>
                  <c:numRef>
                    <c:extLst xmlns:c15="http://schemas.microsoft.com/office/drawing/2012/chart">
                      <c:ext xmlns:c15="http://schemas.microsoft.com/office/drawing/2012/chart" uri="{02D57815-91ED-43cb-92C2-25804820EDAC}">
                        <c15:formulaRef>
                          <c15:sqref>Sheet1!$C$151:$C$165</c15:sqref>
                        </c15:formulaRef>
                      </c:ext>
                    </c:extLst>
                    <c:numCache>
                      <c:formatCode>0.0%</c:formatCode>
                      <c:ptCount val="15"/>
                      <c:pt idx="0">
                        <c:v>9.2874999999999999E-2</c:v>
                      </c:pt>
                      <c:pt idx="1">
                        <c:v>9.3655000000000002E-2</c:v>
                      </c:pt>
                      <c:pt idx="2">
                        <c:v>0.10874399999999999</c:v>
                      </c:pt>
                      <c:pt idx="3">
                        <c:v>8.1588999999999995E-2</c:v>
                      </c:pt>
                      <c:pt idx="4">
                        <c:v>7.4309E-2</c:v>
                      </c:pt>
                      <c:pt idx="5">
                        <c:v>2.7945000000000001E-2</c:v>
                      </c:pt>
                      <c:pt idx="6">
                        <c:v>6.4510999999999999E-2</c:v>
                      </c:pt>
                      <c:pt idx="7">
                        <c:v>4.6481000000000001E-2</c:v>
                      </c:pt>
                      <c:pt idx="8">
                        <c:v>4.7577000000000001E-2</c:v>
                      </c:pt>
                      <c:pt idx="9">
                        <c:v>5.2331000000000003E-2</c:v>
                      </c:pt>
                      <c:pt idx="10">
                        <c:v>4.2058999999999999E-2</c:v>
                      </c:pt>
                      <c:pt idx="11">
                        <c:v>3.8880999999999999E-2</c:v>
                      </c:pt>
                      <c:pt idx="12">
                        <c:v>2.4133999999999999E-2</c:v>
                      </c:pt>
                      <c:pt idx="13">
                        <c:v>2.9911E-2</c:v>
                      </c:pt>
                      <c:pt idx="14">
                        <c:v>9.4310000000000001E-3</c:v>
                      </c:pt>
                    </c:numCache>
                  </c:numRef>
                </c:val>
                <c:extLst xmlns:c15="http://schemas.microsoft.com/office/drawing/2012/chart">
                  <c:ext xmlns:c16="http://schemas.microsoft.com/office/drawing/2014/chart" uri="{C3380CC4-5D6E-409C-BE32-E72D297353CC}">
                    <c16:uniqueId val="{00000003-21E0-4DB8-A39B-CF5CD6B04A8E}"/>
                  </c:ext>
                </c:extLst>
              </c15:ser>
            </c15:filteredBarSeries>
          </c:ext>
        </c:extLst>
      </c:barChart>
      <c:catAx>
        <c:axId val="55047064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a:t>Climate Zone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numFmt formatCode="General" sourceLinked="1"/>
        <c:majorTickMark val="none"/>
        <c:minorTickMark val="none"/>
        <c:tickLblPos val="low"/>
        <c:spPr>
          <a:noFill/>
          <a:ln w="9525" cap="flat" cmpd="sng" algn="ctr">
            <a:solidFill>
              <a:sysClr val="window" lastClr="FFFFFF">
                <a:lumMod val="65000"/>
              </a:sys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crossAx val="550471040"/>
        <c:crosses val="autoZero"/>
        <c:auto val="1"/>
        <c:lblAlgn val="ctr"/>
        <c:lblOffset val="100"/>
        <c:noMultiLvlLbl val="0"/>
      </c:catAx>
      <c:valAx>
        <c:axId val="55047104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a:t>Relative Annual Savings [-]</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numFmt formatCode="0%" sourceLinked="0"/>
        <c:majorTickMark val="out"/>
        <c:minorTickMark val="none"/>
        <c:tickLblPos val="nextTo"/>
        <c:spPr>
          <a:noFill/>
          <a:ln>
            <a:solidFill>
              <a:sysClr val="window" lastClr="FFFFFF">
                <a:lumMod val="65000"/>
              </a:sys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crossAx val="5504706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sz="1400">
          <a:latin typeface="Times New Roman" panose="02020603050405020304" pitchFamily="18" charset="0"/>
          <a:ea typeface="Tahoma" panose="020B0604030504040204" pitchFamily="34"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8/22/2019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6" name="Rectangle 15">
            <a:extLst>
              <a:ext uri="{FF2B5EF4-FFF2-40B4-BE49-F238E27FC236}">
                <a16:creationId xmlns:a16="http://schemas.microsoft.com/office/drawing/2014/main" id="{C1AAFB5A-DDFB-4309-B00D-DD18FBCB441F}"/>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8" name="Rectangle 17">
            <a:extLst>
              <a:ext uri="{FF2B5EF4-FFF2-40B4-BE49-F238E27FC236}">
                <a16:creationId xmlns:a16="http://schemas.microsoft.com/office/drawing/2014/main" id="{F8E78625-9D3C-49BD-B813-C95BFC40C5DF}"/>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9" name="Rectangle 18">
            <a:extLst>
              <a:ext uri="{FF2B5EF4-FFF2-40B4-BE49-F238E27FC236}">
                <a16:creationId xmlns:a16="http://schemas.microsoft.com/office/drawing/2014/main" id="{B3429678-42A9-46C3-B548-F1D93A35B8BF}"/>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D70EDD10-B6E0-4110-A2B7-0E0978BE5251}"/>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
        <p:nvSpPr>
          <p:cNvPr id="17" name="Rectangle 16">
            <a:extLst>
              <a:ext uri="{FF2B5EF4-FFF2-40B4-BE49-F238E27FC236}">
                <a16:creationId xmlns:a16="http://schemas.microsoft.com/office/drawing/2014/main" id="{D14A4C84-FF96-4793-993E-5AF4A99210C9}"/>
              </a:ext>
            </a:extLst>
          </p:cNvPr>
          <p:cNvSpPr/>
          <p:nvPr userDrawn="1"/>
        </p:nvSpPr>
        <p:spPr>
          <a:xfrm>
            <a:off x="338328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Tree>
    <p:extLst>
      <p:ext uri="{BB962C8B-B14F-4D97-AF65-F5344CB8AC3E}">
        <p14:creationId xmlns:p14="http://schemas.microsoft.com/office/powerpoint/2010/main" val="420437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6" name="Rectangle 15">
            <a:extLst>
              <a:ext uri="{FF2B5EF4-FFF2-40B4-BE49-F238E27FC236}">
                <a16:creationId xmlns:a16="http://schemas.microsoft.com/office/drawing/2014/main" id="{C10A6E41-6DF9-4BBF-8AA9-0511D3EACD62}"/>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7" name="Rectangle 16">
            <a:extLst>
              <a:ext uri="{FF2B5EF4-FFF2-40B4-BE49-F238E27FC236}">
                <a16:creationId xmlns:a16="http://schemas.microsoft.com/office/drawing/2014/main" id="{9B2B2361-AFAB-428B-95BC-0A66054CD6EE}"/>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9" name="Rectangle 18">
            <a:extLst>
              <a:ext uri="{FF2B5EF4-FFF2-40B4-BE49-F238E27FC236}">
                <a16:creationId xmlns:a16="http://schemas.microsoft.com/office/drawing/2014/main" id="{C7BE2A1C-70BD-42FC-9774-BBB3A825B5C8}"/>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DB49AC4B-0416-4E63-BBDB-6627B63E0AA1}"/>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
        <p:nvSpPr>
          <p:cNvPr id="18" name="Rectangle 17">
            <a:extLst>
              <a:ext uri="{FF2B5EF4-FFF2-40B4-BE49-F238E27FC236}">
                <a16:creationId xmlns:a16="http://schemas.microsoft.com/office/drawing/2014/main" id="{2EC534CD-BB3C-4951-A22F-CF3BAE5DFC5B}"/>
              </a:ext>
            </a:extLst>
          </p:cNvPr>
          <p:cNvSpPr/>
          <p:nvPr userDrawn="1"/>
        </p:nvSpPr>
        <p:spPr>
          <a:xfrm>
            <a:off x="484632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Tree>
    <p:extLst>
      <p:ext uri="{BB962C8B-B14F-4D97-AF65-F5344CB8AC3E}">
        <p14:creationId xmlns:p14="http://schemas.microsoft.com/office/powerpoint/2010/main" val="122602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6" name="Rectangle 15">
            <a:extLst>
              <a:ext uri="{FF2B5EF4-FFF2-40B4-BE49-F238E27FC236}">
                <a16:creationId xmlns:a16="http://schemas.microsoft.com/office/drawing/2014/main" id="{93E6E2F9-3E2D-4685-A702-901C738BE96F}"/>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7" name="Rectangle 16">
            <a:extLst>
              <a:ext uri="{FF2B5EF4-FFF2-40B4-BE49-F238E27FC236}">
                <a16:creationId xmlns:a16="http://schemas.microsoft.com/office/drawing/2014/main" id="{AAE2C430-AC3F-4E79-922E-B04F396E8F50}"/>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8" name="Rectangle 17">
            <a:extLst>
              <a:ext uri="{FF2B5EF4-FFF2-40B4-BE49-F238E27FC236}">
                <a16:creationId xmlns:a16="http://schemas.microsoft.com/office/drawing/2014/main" id="{BF6B2C21-93E2-4D1F-90A0-BBC08A5ABDD2}"/>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9" name="Rectangle 18">
            <a:extLst>
              <a:ext uri="{FF2B5EF4-FFF2-40B4-BE49-F238E27FC236}">
                <a16:creationId xmlns:a16="http://schemas.microsoft.com/office/drawing/2014/main" id="{3D83897F-F02F-40B6-9ACC-7A5510FDD2CE}"/>
              </a:ext>
            </a:extLst>
          </p:cNvPr>
          <p:cNvSpPr/>
          <p:nvPr userDrawn="1"/>
        </p:nvSpPr>
        <p:spPr>
          <a:xfrm>
            <a:off x="630936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0EAC2ED4-3FC5-4B01-92C9-F8D21D29D42B}"/>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Tree>
    <p:extLst>
      <p:ext uri="{BB962C8B-B14F-4D97-AF65-F5344CB8AC3E}">
        <p14:creationId xmlns:p14="http://schemas.microsoft.com/office/powerpoint/2010/main" val="130682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149885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Simple Slide </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2" name="Rectangle 11">
            <a:extLst>
              <a:ext uri="{FF2B5EF4-FFF2-40B4-BE49-F238E27FC236}">
                <a16:creationId xmlns:a16="http://schemas.microsoft.com/office/drawing/2014/main" id="{D325288A-0A1A-4805-8354-7E24C98FC1FB}"/>
              </a:ext>
            </a:extLst>
          </p:cNvPr>
          <p:cNvSpPr/>
          <p:nvPr userDrawn="1"/>
        </p:nvSpPr>
        <p:spPr>
          <a:xfrm>
            <a:off x="192024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
        <p:nvSpPr>
          <p:cNvPr id="13" name="Rectangle 12">
            <a:extLst>
              <a:ext uri="{FF2B5EF4-FFF2-40B4-BE49-F238E27FC236}">
                <a16:creationId xmlns:a16="http://schemas.microsoft.com/office/drawing/2014/main" id="{BCBD61F6-0CE9-4ADF-955E-B2B3E79607C3}"/>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4" name="Rectangle 13">
            <a:extLst>
              <a:ext uri="{FF2B5EF4-FFF2-40B4-BE49-F238E27FC236}">
                <a16:creationId xmlns:a16="http://schemas.microsoft.com/office/drawing/2014/main" id="{89105978-17A5-486E-BECF-16B0DADBDEF2}"/>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5" name="Rectangle 14">
            <a:extLst>
              <a:ext uri="{FF2B5EF4-FFF2-40B4-BE49-F238E27FC236}">
                <a16:creationId xmlns:a16="http://schemas.microsoft.com/office/drawing/2014/main" id="{BBD68308-CB58-4A55-B093-CFBE4BA37B4A}"/>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5" name="Rectangle 4">
            <a:extLst>
              <a:ext uri="{FF2B5EF4-FFF2-40B4-BE49-F238E27FC236}">
                <a16:creationId xmlns:a16="http://schemas.microsoft.com/office/drawing/2014/main" id="{64405000-DA17-4ACC-A9E2-B9FB310D5F6C}"/>
              </a:ext>
            </a:extLst>
          </p:cNvPr>
          <p:cNvSpPr/>
          <p:nvPr userDrawn="1"/>
        </p:nvSpPr>
        <p:spPr>
          <a:xfrm>
            <a:off x="45720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Tree>
    <p:extLst>
      <p:ext uri="{BB962C8B-B14F-4D97-AF65-F5344CB8AC3E}">
        <p14:creationId xmlns:p14="http://schemas.microsoft.com/office/powerpoint/2010/main" val="234908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7" name="Rectangle 16">
            <a:extLst>
              <a:ext uri="{FF2B5EF4-FFF2-40B4-BE49-F238E27FC236}">
                <a16:creationId xmlns:a16="http://schemas.microsoft.com/office/drawing/2014/main" id="{8CC77E40-9E42-4C37-A6CA-9ECD6BE3C13B}"/>
              </a:ext>
            </a:extLst>
          </p:cNvPr>
          <p:cNvSpPr/>
          <p:nvPr userDrawn="1"/>
        </p:nvSpPr>
        <p:spPr>
          <a:xfrm>
            <a:off x="338328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Controls</a:t>
            </a:r>
          </a:p>
        </p:txBody>
      </p:sp>
      <p:sp>
        <p:nvSpPr>
          <p:cNvPr id="18" name="Rectangle 17">
            <a:extLst>
              <a:ext uri="{FF2B5EF4-FFF2-40B4-BE49-F238E27FC236}">
                <a16:creationId xmlns:a16="http://schemas.microsoft.com/office/drawing/2014/main" id="{2FE3766D-4ABA-4726-BC29-FEF380E4A156}"/>
              </a:ext>
            </a:extLst>
          </p:cNvPr>
          <p:cNvSpPr/>
          <p:nvPr userDrawn="1"/>
        </p:nvSpPr>
        <p:spPr>
          <a:xfrm>
            <a:off x="484632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Results</a:t>
            </a:r>
          </a:p>
        </p:txBody>
      </p:sp>
      <p:sp>
        <p:nvSpPr>
          <p:cNvPr id="19" name="Rectangle 18">
            <a:extLst>
              <a:ext uri="{FF2B5EF4-FFF2-40B4-BE49-F238E27FC236}">
                <a16:creationId xmlns:a16="http://schemas.microsoft.com/office/drawing/2014/main" id="{8FFE0203-09BE-42CD-AEA5-CA37C6121ACC}"/>
              </a:ext>
            </a:extLst>
          </p:cNvPr>
          <p:cNvSpPr/>
          <p:nvPr userDrawn="1"/>
        </p:nvSpPr>
        <p:spPr>
          <a:xfrm>
            <a:off x="630936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Conclusion</a:t>
            </a:r>
          </a:p>
        </p:txBody>
      </p:sp>
      <p:sp>
        <p:nvSpPr>
          <p:cNvPr id="20" name="Rectangle 19">
            <a:extLst>
              <a:ext uri="{FF2B5EF4-FFF2-40B4-BE49-F238E27FC236}">
                <a16:creationId xmlns:a16="http://schemas.microsoft.com/office/drawing/2014/main" id="{1237EFD6-2B64-4A44-88B2-4C65A7263C2D}"/>
              </a:ext>
            </a:extLst>
          </p:cNvPr>
          <p:cNvSpPr/>
          <p:nvPr userDrawn="1"/>
        </p:nvSpPr>
        <p:spPr>
          <a:xfrm>
            <a:off x="457200" y="4746625"/>
            <a:ext cx="1463040" cy="274320"/>
          </a:xfrm>
          <a:prstGeom prst="rect">
            <a:avLst/>
          </a:prstGeom>
          <a:solidFill>
            <a:schemeClr val="accent6">
              <a:lumMod val="40000"/>
              <a:lumOff val="60000"/>
            </a:schemeClr>
          </a:solidFill>
          <a:ln>
            <a:solidFill>
              <a:schemeClr val="accent6">
                <a:lumMod val="60000"/>
                <a:lumOff val="40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Introduction</a:t>
            </a:r>
          </a:p>
        </p:txBody>
      </p:sp>
      <p:sp>
        <p:nvSpPr>
          <p:cNvPr id="16" name="Rectangle 15">
            <a:extLst>
              <a:ext uri="{FF2B5EF4-FFF2-40B4-BE49-F238E27FC236}">
                <a16:creationId xmlns:a16="http://schemas.microsoft.com/office/drawing/2014/main" id="{299816AE-AB41-4F74-9048-1C4349CDE323}"/>
              </a:ext>
            </a:extLst>
          </p:cNvPr>
          <p:cNvSpPr/>
          <p:nvPr userDrawn="1"/>
        </p:nvSpPr>
        <p:spPr>
          <a:xfrm>
            <a:off x="1920240" y="4746625"/>
            <a:ext cx="1463040" cy="274320"/>
          </a:xfrm>
          <a:prstGeom prst="rect">
            <a:avLst/>
          </a:prstGeom>
          <a:solidFill>
            <a:srgbClr val="F6A01A"/>
          </a:solidFill>
          <a:ln>
            <a:solidFill>
              <a:schemeClr val="accent6">
                <a:lumMod val="75000"/>
              </a:schemeClr>
            </a:solidFill>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a:t>Measure Overview</a:t>
            </a:r>
          </a:p>
        </p:txBody>
      </p:sp>
    </p:spTree>
    <p:extLst>
      <p:ext uri="{BB962C8B-B14F-4D97-AF65-F5344CB8AC3E}">
        <p14:creationId xmlns:p14="http://schemas.microsoft.com/office/powerpoint/2010/main" val="410479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97" r:id="rId8"/>
    <p:sldLayoutId id="2147483698" r:id="rId9"/>
    <p:sldLayoutId id="2147483699" r:id="rId10"/>
    <p:sldLayoutId id="2147483700" r:id="rId11"/>
    <p:sldLayoutId id="2147483701" r:id="rId12"/>
    <p:sldLayoutId id="2147483655" r:id="rId13"/>
    <p:sldLayoutId id="2147483656" r:id="rId14"/>
    <p:sldLayoutId id="2147483657" r:id="rId15"/>
    <p:sldLayoutId id="2147483689" r:id="rId16"/>
    <p:sldLayoutId id="2147483690" r:id="rId17"/>
    <p:sldLayoutId id="2147483691" r:id="rId18"/>
    <p:sldLayoutId id="2147483692" r:id="rId19"/>
    <p:sldLayoutId id="2147483693" r:id="rId20"/>
    <p:sldLayoutId id="2147483694" r:id="rId21"/>
    <p:sldLayoutId id="2147483695" r:id="rId22"/>
    <p:sldLayoutId id="2147483666" r:id="rId23"/>
    <p:sldLayoutId id="2147483667" r:id="rId24"/>
    <p:sldLayoutId id="2147483665" r:id="rId25"/>
    <p:sldLayoutId id="2147483668" r:id="rId26"/>
    <p:sldLayoutId id="2147483669" r:id="rId27"/>
    <p:sldLayoutId id="2147483670" r:id="rId28"/>
    <p:sldLayoutId id="2147483671" r:id="rId29"/>
    <p:sldLayoutId id="2147483676" r:id="rId30"/>
    <p:sldLayoutId id="2147483681" r:id="rId31"/>
    <p:sldLayoutId id="2147483682" r:id="rId32"/>
    <p:sldLayoutId id="2147483687" r:id="rId33"/>
    <p:sldLayoutId id="2147483688" r:id="rId34"/>
    <p:sldLayoutId id="2147483678" r:id="rId35"/>
    <p:sldLayoutId id="2147483683" r:id="rId36"/>
    <p:sldLayoutId id="2147483684" r:id="rId37"/>
    <p:sldLayoutId id="2147483685" r:id="rId38"/>
    <p:sldLayoutId id="2147483680" r:id="rId39"/>
    <p:sldLayoutId id="2147483686" r:id="rId40"/>
    <p:sldLayoutId id="2147483672" r:id="rId41"/>
    <p:sldLayoutId id="2147483696" r:id="rId42"/>
    <p:sldLayoutId id="2147483673" r:id="rId43"/>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59EE5F-97D6-4A47-A6F5-CF1ED9E1EC7D}"/>
              </a:ext>
            </a:extLst>
          </p:cNvPr>
          <p:cNvSpPr>
            <a:spLocks noGrp="1"/>
          </p:cNvSpPr>
          <p:nvPr>
            <p:ph type="body" sz="quarter" idx="10"/>
          </p:nvPr>
        </p:nvSpPr>
        <p:spPr/>
        <p:txBody>
          <a:bodyPr/>
          <a:lstStyle/>
          <a:p>
            <a:r>
              <a:rPr lang="en-US" dirty="0"/>
              <a:t>Modeling Thermal Energy Storage</a:t>
            </a:r>
          </a:p>
        </p:txBody>
      </p:sp>
      <p:sp>
        <p:nvSpPr>
          <p:cNvPr id="3" name="Text Placeholder 2">
            <a:extLst>
              <a:ext uri="{FF2B5EF4-FFF2-40B4-BE49-F238E27FC236}">
                <a16:creationId xmlns:a16="http://schemas.microsoft.com/office/drawing/2014/main" id="{FB4FD29E-5AD7-4168-B333-F13B7C3E05B5}"/>
              </a:ext>
            </a:extLst>
          </p:cNvPr>
          <p:cNvSpPr>
            <a:spLocks noGrp="1"/>
          </p:cNvSpPr>
          <p:nvPr>
            <p:ph type="body" sz="quarter" idx="11"/>
          </p:nvPr>
        </p:nvSpPr>
        <p:spPr/>
        <p:txBody>
          <a:bodyPr/>
          <a:lstStyle/>
          <a:p>
            <a:r>
              <a:rPr lang="en-US" dirty="0"/>
              <a:t>Karl Heine</a:t>
            </a:r>
          </a:p>
          <a:p>
            <a:r>
              <a:rPr lang="en-US" dirty="0"/>
              <a:t>Colorado School of Mines</a:t>
            </a:r>
          </a:p>
        </p:txBody>
      </p:sp>
    </p:spTree>
    <p:extLst>
      <p:ext uri="{BB962C8B-B14F-4D97-AF65-F5344CB8AC3E}">
        <p14:creationId xmlns:p14="http://schemas.microsoft.com/office/powerpoint/2010/main" val="396199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97D1-980C-4E9E-A891-BF9C47555BD5}"/>
              </a:ext>
            </a:extLst>
          </p:cNvPr>
          <p:cNvSpPr>
            <a:spLocks noGrp="1"/>
          </p:cNvSpPr>
          <p:nvPr>
            <p:ph type="title"/>
          </p:nvPr>
        </p:nvSpPr>
        <p:spPr/>
        <p:txBody>
          <a:bodyPr/>
          <a:lstStyle/>
          <a:p>
            <a:r>
              <a:rPr lang="en-US" dirty="0"/>
              <a:t>Distributed Ice Storage</a:t>
            </a:r>
          </a:p>
        </p:txBody>
      </p:sp>
      <p:sp>
        <p:nvSpPr>
          <p:cNvPr id="3" name="Text Placeholder 2">
            <a:extLst>
              <a:ext uri="{FF2B5EF4-FFF2-40B4-BE49-F238E27FC236}">
                <a16:creationId xmlns:a16="http://schemas.microsoft.com/office/drawing/2014/main" id="{6CFF3E19-6551-4D01-960D-344A01664163}"/>
              </a:ext>
            </a:extLst>
          </p:cNvPr>
          <p:cNvSpPr>
            <a:spLocks noGrp="1"/>
          </p:cNvSpPr>
          <p:nvPr>
            <p:ph type="body" sz="quarter" idx="10"/>
          </p:nvPr>
        </p:nvSpPr>
        <p:spPr/>
        <p:txBody>
          <a:bodyPr>
            <a:normAutofit/>
          </a:bodyPr>
          <a:lstStyle/>
          <a:p>
            <a:r>
              <a:rPr lang="en-US" dirty="0"/>
              <a:t>Unitary Thermal Storage Systems (UTSS) provide smaller-scale, distributed ice storage solutions</a:t>
            </a:r>
          </a:p>
          <a:p>
            <a:r>
              <a:rPr lang="en-US" dirty="0"/>
              <a:t>40 ton-hour ice batteries </a:t>
            </a:r>
          </a:p>
          <a:p>
            <a:r>
              <a:rPr lang="en-US" dirty="0"/>
              <a:t>Up to 15 tons cooling from ice unit</a:t>
            </a:r>
          </a:p>
          <a:p>
            <a:r>
              <a:rPr lang="en-US" dirty="0"/>
              <a:t>Compatible with 3-20 ton commercial AC units</a:t>
            </a:r>
          </a:p>
          <a:p>
            <a:r>
              <a:rPr lang="en-US" dirty="0"/>
              <a:t>4-6 hours of shifted cooling load</a:t>
            </a:r>
          </a:p>
          <a:p>
            <a:r>
              <a:rPr lang="en-US" dirty="0"/>
              <a:t>Adds cooling coil to air stream</a:t>
            </a:r>
          </a:p>
        </p:txBody>
      </p:sp>
    </p:spTree>
    <p:extLst>
      <p:ext uri="{BB962C8B-B14F-4D97-AF65-F5344CB8AC3E}">
        <p14:creationId xmlns:p14="http://schemas.microsoft.com/office/powerpoint/2010/main" val="197297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6E16-FF38-49D1-A44A-F022FBDD6AA8}"/>
              </a:ext>
            </a:extLst>
          </p:cNvPr>
          <p:cNvSpPr>
            <a:spLocks noGrp="1"/>
          </p:cNvSpPr>
          <p:nvPr>
            <p:ph type="title"/>
          </p:nvPr>
        </p:nvSpPr>
        <p:spPr/>
        <p:txBody>
          <a:bodyPr/>
          <a:lstStyle/>
          <a:p>
            <a:r>
              <a:rPr lang="en-US" dirty="0"/>
              <a:t>Example Results</a:t>
            </a:r>
            <a:br>
              <a:rPr lang="en-US" dirty="0"/>
            </a:br>
            <a:r>
              <a:rPr lang="en-US" dirty="0"/>
              <a:t>Distributed Ice</a:t>
            </a:r>
          </a:p>
        </p:txBody>
      </p:sp>
      <p:sp>
        <p:nvSpPr>
          <p:cNvPr id="3" name="Text Placeholder 2">
            <a:extLst>
              <a:ext uri="{FF2B5EF4-FFF2-40B4-BE49-F238E27FC236}">
                <a16:creationId xmlns:a16="http://schemas.microsoft.com/office/drawing/2014/main" id="{6797632D-FDE9-49DD-A8D0-5D9BD03DAF03}"/>
              </a:ext>
            </a:extLst>
          </p:cNvPr>
          <p:cNvSpPr>
            <a:spLocks noGrp="1"/>
          </p:cNvSpPr>
          <p:nvPr>
            <p:ph type="body" sz="quarter" idx="10"/>
          </p:nvPr>
        </p:nvSpPr>
        <p:spPr/>
        <p:txBody>
          <a:bodyPr/>
          <a:lstStyle/>
          <a:p>
            <a:r>
              <a:rPr lang="en-US" dirty="0"/>
              <a:t>Stand-Alone Retail with 4 RTU’s</a:t>
            </a:r>
          </a:p>
          <a:p>
            <a:r>
              <a:rPr lang="en-US" dirty="0"/>
              <a:t>DOE Prototype Models in 15 Climate Zones (TMY3)</a:t>
            </a:r>
          </a:p>
          <a:p>
            <a:r>
              <a:rPr lang="en-US" dirty="0"/>
              <a:t>Ice Batteries Added to Each RTU</a:t>
            </a:r>
          </a:p>
          <a:p>
            <a:r>
              <a:rPr lang="en-US" dirty="0"/>
              <a:t>Sized to Meet Climate Zone-Specific Loads</a:t>
            </a:r>
          </a:p>
          <a:p>
            <a:r>
              <a:rPr lang="en-US" dirty="0"/>
              <a:t>Utility Rates with 5-6 Hour Daily On-Peak Price Periods</a:t>
            </a:r>
          </a:p>
          <a:p>
            <a:endParaRPr lang="en-US" dirty="0"/>
          </a:p>
        </p:txBody>
      </p:sp>
    </p:spTree>
    <p:extLst>
      <p:ext uri="{BB962C8B-B14F-4D97-AF65-F5344CB8AC3E}">
        <p14:creationId xmlns:p14="http://schemas.microsoft.com/office/powerpoint/2010/main" val="333729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E29A-F39D-4C04-99DF-86490A297BE2}"/>
              </a:ext>
            </a:extLst>
          </p:cNvPr>
          <p:cNvSpPr>
            <a:spLocks noGrp="1"/>
          </p:cNvSpPr>
          <p:nvPr>
            <p:ph type="title"/>
          </p:nvPr>
        </p:nvSpPr>
        <p:spPr/>
        <p:txBody>
          <a:bodyPr/>
          <a:lstStyle/>
          <a:p>
            <a:r>
              <a:rPr lang="en-US" dirty="0"/>
              <a:t>Economic Impact of Distributed Ice Storage</a:t>
            </a:r>
          </a:p>
        </p:txBody>
      </p:sp>
      <p:graphicFrame>
        <p:nvGraphicFramePr>
          <p:cNvPr id="4" name="Chart 3">
            <a:extLst>
              <a:ext uri="{FF2B5EF4-FFF2-40B4-BE49-F238E27FC236}">
                <a16:creationId xmlns:a16="http://schemas.microsoft.com/office/drawing/2014/main" id="{6F7DA4A9-3865-420B-9D29-3187FE0D3E03}"/>
              </a:ext>
            </a:extLst>
          </p:cNvPr>
          <p:cNvGraphicFramePr/>
          <p:nvPr>
            <p:extLst>
              <p:ext uri="{D42A27DB-BD31-4B8C-83A1-F6EECF244321}">
                <p14:modId xmlns:p14="http://schemas.microsoft.com/office/powerpoint/2010/main" val="2612241329"/>
              </p:ext>
            </p:extLst>
          </p:nvPr>
        </p:nvGraphicFramePr>
        <p:xfrm>
          <a:off x="457200" y="1601080"/>
          <a:ext cx="34747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E4042609-A3B8-4008-A1BB-F0E5DBB68CF4}"/>
              </a:ext>
            </a:extLst>
          </p:cNvPr>
          <p:cNvGraphicFramePr/>
          <p:nvPr>
            <p:extLst>
              <p:ext uri="{D42A27DB-BD31-4B8C-83A1-F6EECF244321}">
                <p14:modId xmlns:p14="http://schemas.microsoft.com/office/powerpoint/2010/main" val="61381025"/>
              </p:ext>
            </p:extLst>
          </p:nvPr>
        </p:nvGraphicFramePr>
        <p:xfrm>
          <a:off x="4572000" y="1601080"/>
          <a:ext cx="34747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9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2FE3-D362-4410-98C9-527CE4309D2A}"/>
              </a:ext>
            </a:extLst>
          </p:cNvPr>
          <p:cNvSpPr>
            <a:spLocks noGrp="1"/>
          </p:cNvSpPr>
          <p:nvPr>
            <p:ph type="title"/>
          </p:nvPr>
        </p:nvSpPr>
        <p:spPr/>
        <p:txBody>
          <a:bodyPr/>
          <a:lstStyle/>
          <a:p>
            <a:r>
              <a:rPr lang="en-US" dirty="0"/>
              <a:t>Electricity Bill Savings with Distributed Ice</a:t>
            </a:r>
          </a:p>
        </p:txBody>
      </p:sp>
      <p:graphicFrame>
        <p:nvGraphicFramePr>
          <p:cNvPr id="4" name="Chart 3">
            <a:extLst>
              <a:ext uri="{FF2B5EF4-FFF2-40B4-BE49-F238E27FC236}">
                <a16:creationId xmlns:a16="http://schemas.microsoft.com/office/drawing/2014/main" id="{220567B5-EE7F-4B77-A095-2A56AD7888F1}"/>
              </a:ext>
            </a:extLst>
          </p:cNvPr>
          <p:cNvGraphicFramePr/>
          <p:nvPr>
            <p:extLst>
              <p:ext uri="{D42A27DB-BD31-4B8C-83A1-F6EECF244321}">
                <p14:modId xmlns:p14="http://schemas.microsoft.com/office/powerpoint/2010/main" val="1435145501"/>
              </p:ext>
            </p:extLst>
          </p:nvPr>
        </p:nvGraphicFramePr>
        <p:xfrm>
          <a:off x="457200" y="1200151"/>
          <a:ext cx="7882128"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339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D6F0DF-CD53-429F-9231-3B16F232B02B}"/>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0FBBA3D2-2B2A-4E1D-BB46-41A6734E91DF}"/>
              </a:ext>
            </a:extLst>
          </p:cNvPr>
          <p:cNvSpPr>
            <a:spLocks noGrp="1"/>
          </p:cNvSpPr>
          <p:nvPr>
            <p:ph type="body" sz="quarter" idx="11"/>
          </p:nvPr>
        </p:nvSpPr>
        <p:spPr/>
        <p:txBody>
          <a:bodyPr/>
          <a:lstStyle/>
          <a:p>
            <a:r>
              <a:rPr lang="en-US" dirty="0"/>
              <a:t>Modeling Challenges</a:t>
            </a:r>
          </a:p>
        </p:txBody>
      </p:sp>
      <p:sp>
        <p:nvSpPr>
          <p:cNvPr id="8" name="Text Placeholder 7">
            <a:extLst>
              <a:ext uri="{FF2B5EF4-FFF2-40B4-BE49-F238E27FC236}">
                <a16:creationId xmlns:a16="http://schemas.microsoft.com/office/drawing/2014/main" id="{7A4EA6F6-5462-44CC-97CA-1D7AD9C8C7DB}"/>
              </a:ext>
            </a:extLst>
          </p:cNvPr>
          <p:cNvSpPr>
            <a:spLocks noGrp="1"/>
          </p:cNvSpPr>
          <p:nvPr>
            <p:ph type="body" sz="quarter" idx="19"/>
          </p:nvPr>
        </p:nvSpPr>
        <p:spPr/>
        <p:txBody>
          <a:bodyPr/>
          <a:lstStyle/>
          <a:p>
            <a:r>
              <a:rPr lang="en-US" dirty="0"/>
              <a:t>Improving the Models</a:t>
            </a:r>
          </a:p>
        </p:txBody>
      </p:sp>
      <p:sp>
        <p:nvSpPr>
          <p:cNvPr id="9" name="Text Placeholder 8">
            <a:extLst>
              <a:ext uri="{FF2B5EF4-FFF2-40B4-BE49-F238E27FC236}">
                <a16:creationId xmlns:a16="http://schemas.microsoft.com/office/drawing/2014/main" id="{8B747AB6-B9C2-4931-9CC4-34F237F00425}"/>
              </a:ext>
            </a:extLst>
          </p:cNvPr>
          <p:cNvSpPr>
            <a:spLocks noGrp="1"/>
          </p:cNvSpPr>
          <p:nvPr>
            <p:ph type="body" sz="quarter" idx="21"/>
          </p:nvPr>
        </p:nvSpPr>
        <p:spPr/>
        <p:txBody>
          <a:bodyPr/>
          <a:lstStyle/>
          <a:p>
            <a:r>
              <a:rPr lang="en-US" dirty="0"/>
              <a:t>Identifying Potential Benefits</a:t>
            </a:r>
          </a:p>
        </p:txBody>
      </p:sp>
      <p:sp>
        <p:nvSpPr>
          <p:cNvPr id="10" name="Text Placeholder 9">
            <a:extLst>
              <a:ext uri="{FF2B5EF4-FFF2-40B4-BE49-F238E27FC236}">
                <a16:creationId xmlns:a16="http://schemas.microsoft.com/office/drawing/2014/main" id="{CBC8987B-9B40-4D58-9FD0-DAE796253754}"/>
              </a:ext>
            </a:extLst>
          </p:cNvPr>
          <p:cNvSpPr>
            <a:spLocks noGrp="1"/>
          </p:cNvSpPr>
          <p:nvPr>
            <p:ph type="body" sz="quarter" idx="23"/>
          </p:nvPr>
        </p:nvSpPr>
        <p:spPr/>
        <p:txBody>
          <a:bodyPr/>
          <a:lstStyle/>
          <a:p>
            <a:r>
              <a:rPr lang="en-US" dirty="0"/>
              <a:t>Example Results</a:t>
            </a:r>
          </a:p>
        </p:txBody>
      </p:sp>
      <p:sp>
        <p:nvSpPr>
          <p:cNvPr id="11" name="Text Placeholder 10">
            <a:extLst>
              <a:ext uri="{FF2B5EF4-FFF2-40B4-BE49-F238E27FC236}">
                <a16:creationId xmlns:a16="http://schemas.microsoft.com/office/drawing/2014/main" id="{AFAD3D16-2DDD-465E-BA9F-E5F73D8C44C5}"/>
              </a:ext>
            </a:extLst>
          </p:cNvPr>
          <p:cNvSpPr>
            <a:spLocks noGrp="1"/>
          </p:cNvSpPr>
          <p:nvPr>
            <p:ph type="body" sz="quarter" idx="25"/>
          </p:nvPr>
        </p:nvSpPr>
        <p:spPr/>
        <p:txBody>
          <a:bodyPr/>
          <a:lstStyle/>
          <a:p>
            <a:r>
              <a:rPr lang="en-US" dirty="0"/>
              <a:t>Distributed Ice Storage Systems</a:t>
            </a:r>
          </a:p>
        </p:txBody>
      </p:sp>
    </p:spTree>
    <p:extLst>
      <p:ext uri="{BB962C8B-B14F-4D97-AF65-F5344CB8AC3E}">
        <p14:creationId xmlns:p14="http://schemas.microsoft.com/office/powerpoint/2010/main" val="359356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C7D54FE-3D78-461B-A0CE-809E65A53BE7}"/>
              </a:ext>
            </a:extLst>
          </p:cNvPr>
          <p:cNvSpPr>
            <a:spLocks noGrp="1"/>
          </p:cNvSpPr>
          <p:nvPr>
            <p:ph type="body" sz="quarter" idx="10"/>
          </p:nvPr>
        </p:nvSpPr>
        <p:spPr/>
        <p:txBody>
          <a:bodyPr/>
          <a:lstStyle/>
          <a:p>
            <a:r>
              <a:rPr lang="en-US" dirty="0"/>
              <a:t>Questions?</a:t>
            </a:r>
          </a:p>
        </p:txBody>
      </p:sp>
      <p:sp>
        <p:nvSpPr>
          <p:cNvPr id="9" name="Text Placeholder 8">
            <a:extLst>
              <a:ext uri="{FF2B5EF4-FFF2-40B4-BE49-F238E27FC236}">
                <a16:creationId xmlns:a16="http://schemas.microsoft.com/office/drawing/2014/main" id="{7A13213C-7168-4D0B-B584-3FCF04F5CA72}"/>
              </a:ext>
            </a:extLst>
          </p:cNvPr>
          <p:cNvSpPr>
            <a:spLocks noGrp="1"/>
          </p:cNvSpPr>
          <p:nvPr>
            <p:ph type="body" sz="quarter" idx="11"/>
          </p:nvPr>
        </p:nvSpPr>
        <p:spPr/>
        <p:txBody>
          <a:bodyPr/>
          <a:lstStyle/>
          <a:p>
            <a:r>
              <a:rPr lang="en-US" dirty="0"/>
              <a:t>Karl Heine</a:t>
            </a:r>
          </a:p>
          <a:p>
            <a:r>
              <a:rPr lang="en-US" dirty="0"/>
              <a:t>kheine@mines.edu</a:t>
            </a:r>
          </a:p>
        </p:txBody>
      </p:sp>
    </p:spTree>
    <p:extLst>
      <p:ext uri="{BB962C8B-B14F-4D97-AF65-F5344CB8AC3E}">
        <p14:creationId xmlns:p14="http://schemas.microsoft.com/office/powerpoint/2010/main" val="338314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17DD-FA93-4EFD-8431-C9CCDECBEDE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122BC9C-DE99-4535-B86A-71523F450A65}"/>
              </a:ext>
            </a:extLst>
          </p:cNvPr>
          <p:cNvSpPr>
            <a:spLocks noGrp="1"/>
          </p:cNvSpPr>
          <p:nvPr>
            <p:ph type="body" sz="quarter" idx="11"/>
          </p:nvPr>
        </p:nvSpPr>
        <p:spPr/>
        <p:txBody>
          <a:bodyPr/>
          <a:lstStyle/>
          <a:p>
            <a:r>
              <a:rPr lang="en-US" dirty="0"/>
              <a:t>Motivation: Modeling Challenges</a:t>
            </a:r>
          </a:p>
        </p:txBody>
      </p:sp>
      <p:sp>
        <p:nvSpPr>
          <p:cNvPr id="4" name="Text Placeholder 3">
            <a:extLst>
              <a:ext uri="{FF2B5EF4-FFF2-40B4-BE49-F238E27FC236}">
                <a16:creationId xmlns:a16="http://schemas.microsoft.com/office/drawing/2014/main" id="{016F328F-125F-482B-885D-099663CC35F5}"/>
              </a:ext>
            </a:extLst>
          </p:cNvPr>
          <p:cNvSpPr>
            <a:spLocks noGrp="1"/>
          </p:cNvSpPr>
          <p:nvPr>
            <p:ph type="body" sz="quarter" idx="19"/>
          </p:nvPr>
        </p:nvSpPr>
        <p:spPr/>
        <p:txBody>
          <a:bodyPr/>
          <a:lstStyle/>
          <a:p>
            <a:r>
              <a:rPr lang="en-US" dirty="0"/>
              <a:t>Improving the Models</a:t>
            </a:r>
          </a:p>
        </p:txBody>
      </p:sp>
      <p:sp>
        <p:nvSpPr>
          <p:cNvPr id="5" name="Text Placeholder 4">
            <a:extLst>
              <a:ext uri="{FF2B5EF4-FFF2-40B4-BE49-F238E27FC236}">
                <a16:creationId xmlns:a16="http://schemas.microsoft.com/office/drawing/2014/main" id="{E7B31E67-7704-4A3A-A826-A241D18A2C90}"/>
              </a:ext>
            </a:extLst>
          </p:cNvPr>
          <p:cNvSpPr>
            <a:spLocks noGrp="1"/>
          </p:cNvSpPr>
          <p:nvPr>
            <p:ph type="body" sz="quarter" idx="21"/>
          </p:nvPr>
        </p:nvSpPr>
        <p:spPr/>
        <p:txBody>
          <a:bodyPr/>
          <a:lstStyle/>
          <a:p>
            <a:r>
              <a:rPr lang="en-US" dirty="0"/>
              <a:t>Identifying Potential Benefits</a:t>
            </a:r>
          </a:p>
        </p:txBody>
      </p:sp>
      <p:sp>
        <p:nvSpPr>
          <p:cNvPr id="6" name="Text Placeholder 5">
            <a:extLst>
              <a:ext uri="{FF2B5EF4-FFF2-40B4-BE49-F238E27FC236}">
                <a16:creationId xmlns:a16="http://schemas.microsoft.com/office/drawing/2014/main" id="{592AEDB4-7CBC-413A-BFCA-3875E1973D83}"/>
              </a:ext>
            </a:extLst>
          </p:cNvPr>
          <p:cNvSpPr>
            <a:spLocks noGrp="1"/>
          </p:cNvSpPr>
          <p:nvPr>
            <p:ph type="body" sz="quarter" idx="23"/>
          </p:nvPr>
        </p:nvSpPr>
        <p:spPr/>
        <p:txBody>
          <a:bodyPr/>
          <a:lstStyle/>
          <a:p>
            <a:r>
              <a:rPr lang="en-US" dirty="0"/>
              <a:t>Example Results</a:t>
            </a:r>
          </a:p>
        </p:txBody>
      </p:sp>
      <p:sp>
        <p:nvSpPr>
          <p:cNvPr id="7" name="Text Placeholder 6">
            <a:extLst>
              <a:ext uri="{FF2B5EF4-FFF2-40B4-BE49-F238E27FC236}">
                <a16:creationId xmlns:a16="http://schemas.microsoft.com/office/drawing/2014/main" id="{0139A67D-27CD-4434-9D9D-09A689ED6A3A}"/>
              </a:ext>
            </a:extLst>
          </p:cNvPr>
          <p:cNvSpPr>
            <a:spLocks noGrp="1"/>
          </p:cNvSpPr>
          <p:nvPr>
            <p:ph type="body" sz="quarter" idx="25"/>
          </p:nvPr>
        </p:nvSpPr>
        <p:spPr/>
        <p:txBody>
          <a:bodyPr/>
          <a:lstStyle/>
          <a:p>
            <a:r>
              <a:rPr lang="en-US" dirty="0"/>
              <a:t>Distributed Ice Storage Systems</a:t>
            </a:r>
          </a:p>
        </p:txBody>
      </p:sp>
    </p:spTree>
    <p:extLst>
      <p:ext uri="{BB962C8B-B14F-4D97-AF65-F5344CB8AC3E}">
        <p14:creationId xmlns:p14="http://schemas.microsoft.com/office/powerpoint/2010/main" val="356421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81C12D-8ED9-48E0-9356-612DFBF7F144}"/>
              </a:ext>
            </a:extLst>
          </p:cNvPr>
          <p:cNvSpPr>
            <a:spLocks noGrp="1"/>
          </p:cNvSpPr>
          <p:nvPr>
            <p:ph type="title"/>
          </p:nvPr>
        </p:nvSpPr>
        <p:spPr/>
        <p:txBody>
          <a:bodyPr/>
          <a:lstStyle/>
          <a:p>
            <a:r>
              <a:rPr lang="en-US" dirty="0"/>
              <a:t>Modeling Challenges</a:t>
            </a:r>
          </a:p>
        </p:txBody>
      </p:sp>
      <p:sp>
        <p:nvSpPr>
          <p:cNvPr id="5" name="Text Placeholder 4">
            <a:extLst>
              <a:ext uri="{FF2B5EF4-FFF2-40B4-BE49-F238E27FC236}">
                <a16:creationId xmlns:a16="http://schemas.microsoft.com/office/drawing/2014/main" id="{951FCA31-6D16-45CC-AA33-7349D5F0177D}"/>
              </a:ext>
            </a:extLst>
          </p:cNvPr>
          <p:cNvSpPr>
            <a:spLocks noGrp="1"/>
          </p:cNvSpPr>
          <p:nvPr>
            <p:ph type="body" sz="quarter" idx="10"/>
          </p:nvPr>
        </p:nvSpPr>
        <p:spPr/>
        <p:txBody>
          <a:bodyPr/>
          <a:lstStyle/>
          <a:p>
            <a:r>
              <a:rPr lang="en-US" dirty="0"/>
              <a:t>Models are Tedious to Build</a:t>
            </a:r>
          </a:p>
          <a:p>
            <a:pPr lvl="1"/>
            <a:r>
              <a:rPr lang="en-US" dirty="0"/>
              <a:t>TES is ignored as a design option</a:t>
            </a:r>
          </a:p>
          <a:p>
            <a:r>
              <a:rPr lang="en-US" dirty="0"/>
              <a:t>Implementing Control Strategies Not Obvious</a:t>
            </a:r>
          </a:p>
          <a:p>
            <a:pPr lvl="1"/>
            <a:r>
              <a:rPr lang="en-US" dirty="0"/>
              <a:t>“Optimal” operating points unidentifiable</a:t>
            </a:r>
          </a:p>
          <a:p>
            <a:pPr lvl="1"/>
            <a:r>
              <a:rPr lang="en-US" dirty="0"/>
              <a:t>Imposing power limits on hardware not easy</a:t>
            </a:r>
          </a:p>
          <a:p>
            <a:r>
              <a:rPr lang="en-US" dirty="0"/>
              <a:t>Limited Performance Data Available</a:t>
            </a:r>
          </a:p>
          <a:p>
            <a:pPr lvl="1"/>
            <a:r>
              <a:rPr lang="en-US" dirty="0"/>
              <a:t>Generic curves used</a:t>
            </a:r>
          </a:p>
        </p:txBody>
      </p:sp>
    </p:spTree>
    <p:extLst>
      <p:ext uri="{BB962C8B-B14F-4D97-AF65-F5344CB8AC3E}">
        <p14:creationId xmlns:p14="http://schemas.microsoft.com/office/powerpoint/2010/main" val="364940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BA53-66E1-4CE0-8E45-AB9B14F3F03E}"/>
              </a:ext>
            </a:extLst>
          </p:cNvPr>
          <p:cNvSpPr>
            <a:spLocks noGrp="1"/>
          </p:cNvSpPr>
          <p:nvPr>
            <p:ph type="title"/>
          </p:nvPr>
        </p:nvSpPr>
        <p:spPr/>
        <p:txBody>
          <a:bodyPr/>
          <a:lstStyle/>
          <a:p>
            <a:r>
              <a:rPr lang="en-US" dirty="0"/>
              <a:t>Improving Models</a:t>
            </a:r>
          </a:p>
        </p:txBody>
      </p:sp>
      <p:sp>
        <p:nvSpPr>
          <p:cNvPr id="3" name="Text Placeholder 2">
            <a:extLst>
              <a:ext uri="{FF2B5EF4-FFF2-40B4-BE49-F238E27FC236}">
                <a16:creationId xmlns:a16="http://schemas.microsoft.com/office/drawing/2014/main" id="{58660B20-3EA9-4805-B07E-FF791750A647}"/>
              </a:ext>
            </a:extLst>
          </p:cNvPr>
          <p:cNvSpPr>
            <a:spLocks noGrp="1"/>
          </p:cNvSpPr>
          <p:nvPr>
            <p:ph type="body" sz="quarter" idx="10"/>
          </p:nvPr>
        </p:nvSpPr>
        <p:spPr/>
        <p:txBody>
          <a:bodyPr>
            <a:normAutofit fontScale="92500"/>
          </a:bodyPr>
          <a:lstStyle/>
          <a:p>
            <a:r>
              <a:rPr lang="en-US" dirty="0"/>
              <a:t>Goal: Make ASHRAE Design Guide for Cool Thermal Storage recommendations available to energy modelers using EnergyPlus</a:t>
            </a:r>
          </a:p>
          <a:p>
            <a:pPr lvl="1"/>
            <a:r>
              <a:rPr lang="en-US" dirty="0"/>
              <a:t>Design Configuration Options</a:t>
            </a:r>
          </a:p>
          <a:p>
            <a:pPr lvl="1"/>
            <a:r>
              <a:rPr lang="en-US" dirty="0"/>
              <a:t>Storage Objective Options</a:t>
            </a:r>
          </a:p>
          <a:p>
            <a:pPr lvl="1"/>
            <a:r>
              <a:rPr lang="en-US" dirty="0"/>
              <a:t>High-level Operating Strategy Options</a:t>
            </a:r>
          </a:p>
          <a:p>
            <a:pPr lvl="1"/>
            <a:r>
              <a:rPr lang="en-US" dirty="0"/>
              <a:t>Provide Load Limiting Options on Chiller</a:t>
            </a:r>
          </a:p>
          <a:p>
            <a:pPr lvl="1"/>
            <a:endParaRPr lang="en-US" dirty="0"/>
          </a:p>
          <a:p>
            <a:r>
              <a:rPr lang="en-US" dirty="0"/>
              <a:t>Method: OpenStudio Measure Scripting</a:t>
            </a:r>
          </a:p>
        </p:txBody>
      </p:sp>
    </p:spTree>
    <p:extLst>
      <p:ext uri="{BB962C8B-B14F-4D97-AF65-F5344CB8AC3E}">
        <p14:creationId xmlns:p14="http://schemas.microsoft.com/office/powerpoint/2010/main" val="334832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9D00-F6F7-4CEB-B2A8-993940D786B1}"/>
              </a:ext>
            </a:extLst>
          </p:cNvPr>
          <p:cNvSpPr>
            <a:spLocks noGrp="1"/>
          </p:cNvSpPr>
          <p:nvPr>
            <p:ph type="title"/>
          </p:nvPr>
        </p:nvSpPr>
        <p:spPr/>
        <p:txBody>
          <a:bodyPr/>
          <a:lstStyle/>
          <a:p>
            <a:r>
              <a:rPr lang="en-US" dirty="0"/>
              <a:t>Potential Benefits of Ice Thermal Storage</a:t>
            </a:r>
          </a:p>
        </p:txBody>
      </p:sp>
      <p:sp>
        <p:nvSpPr>
          <p:cNvPr id="3" name="Text Placeholder 2">
            <a:extLst>
              <a:ext uri="{FF2B5EF4-FFF2-40B4-BE49-F238E27FC236}">
                <a16:creationId xmlns:a16="http://schemas.microsoft.com/office/drawing/2014/main" id="{11B00DDF-CF2E-4839-A2DD-5383B706F552}"/>
              </a:ext>
            </a:extLst>
          </p:cNvPr>
          <p:cNvSpPr>
            <a:spLocks noGrp="1"/>
          </p:cNvSpPr>
          <p:nvPr>
            <p:ph type="body" sz="quarter" idx="10"/>
          </p:nvPr>
        </p:nvSpPr>
        <p:spPr/>
        <p:txBody>
          <a:bodyPr/>
          <a:lstStyle/>
          <a:p>
            <a:r>
              <a:rPr lang="en-US" dirty="0"/>
              <a:t>Chiller Downsizing</a:t>
            </a:r>
          </a:p>
          <a:p>
            <a:pPr lvl="1"/>
            <a:r>
              <a:rPr lang="en-US" dirty="0"/>
              <a:t>Reduced Capital Costs</a:t>
            </a:r>
          </a:p>
          <a:p>
            <a:pPr lvl="1"/>
            <a:r>
              <a:rPr lang="en-US" dirty="0"/>
              <a:t>Higher Average Part-Load Operation</a:t>
            </a:r>
          </a:p>
          <a:p>
            <a:r>
              <a:rPr lang="en-US" dirty="0"/>
              <a:t>Improved Average Efficiency</a:t>
            </a:r>
          </a:p>
          <a:p>
            <a:r>
              <a:rPr lang="en-US" dirty="0"/>
              <a:t>Reduction in Annual Electricity Use!</a:t>
            </a:r>
          </a:p>
          <a:p>
            <a:r>
              <a:rPr lang="en-US" dirty="0"/>
              <a:t>Effective Load-Shifting Out of On-Peak Hours</a:t>
            </a:r>
          </a:p>
          <a:p>
            <a:r>
              <a:rPr lang="en-US" dirty="0"/>
              <a:t>Controllable Energy Storage</a:t>
            </a:r>
          </a:p>
        </p:txBody>
      </p:sp>
    </p:spTree>
    <p:extLst>
      <p:ext uri="{BB962C8B-B14F-4D97-AF65-F5344CB8AC3E}">
        <p14:creationId xmlns:p14="http://schemas.microsoft.com/office/powerpoint/2010/main" val="202549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60C0-21F4-4F82-92D7-B138983EBC83}"/>
              </a:ext>
            </a:extLst>
          </p:cNvPr>
          <p:cNvSpPr>
            <a:spLocks noGrp="1"/>
          </p:cNvSpPr>
          <p:nvPr>
            <p:ph type="title"/>
          </p:nvPr>
        </p:nvSpPr>
        <p:spPr/>
        <p:txBody>
          <a:bodyPr/>
          <a:lstStyle/>
          <a:p>
            <a:r>
              <a:rPr lang="en-US" dirty="0"/>
              <a:t>Example Results</a:t>
            </a:r>
            <a:br>
              <a:rPr lang="en-US" dirty="0"/>
            </a:br>
            <a:r>
              <a:rPr lang="en-US" dirty="0"/>
              <a:t>Central Ice</a:t>
            </a:r>
          </a:p>
        </p:txBody>
      </p:sp>
      <p:sp>
        <p:nvSpPr>
          <p:cNvPr id="3" name="Text Placeholder 2">
            <a:extLst>
              <a:ext uri="{FF2B5EF4-FFF2-40B4-BE49-F238E27FC236}">
                <a16:creationId xmlns:a16="http://schemas.microsoft.com/office/drawing/2014/main" id="{C0962EB7-EB9C-4E07-819E-9B1887A1B00C}"/>
              </a:ext>
            </a:extLst>
          </p:cNvPr>
          <p:cNvSpPr>
            <a:spLocks noGrp="1"/>
          </p:cNvSpPr>
          <p:nvPr>
            <p:ph type="body" sz="quarter" idx="10"/>
          </p:nvPr>
        </p:nvSpPr>
        <p:spPr/>
        <p:txBody>
          <a:bodyPr>
            <a:normAutofit lnSpcReduction="10000"/>
          </a:bodyPr>
          <a:lstStyle/>
          <a:p>
            <a:r>
              <a:rPr lang="en-US" dirty="0"/>
              <a:t>School with Air-Cooled Chiller in Houston (TMY3)</a:t>
            </a:r>
          </a:p>
          <a:p>
            <a:r>
              <a:rPr lang="en-US" dirty="0"/>
              <a:t>DOE Prototype 90.1-2010 Model with Modifications:</a:t>
            </a:r>
          </a:p>
          <a:p>
            <a:pPr lvl="1"/>
            <a:r>
              <a:rPr lang="en-US" sz="2000" dirty="0"/>
              <a:t>Hardware:  </a:t>
            </a:r>
          </a:p>
          <a:p>
            <a:pPr lvl="2"/>
            <a:r>
              <a:rPr lang="en-US" sz="1800" dirty="0"/>
              <a:t>Chiller Downsized by 30%</a:t>
            </a:r>
          </a:p>
          <a:p>
            <a:pPr lvl="2"/>
            <a:r>
              <a:rPr lang="en-US" sz="1800" dirty="0"/>
              <a:t>2000 Ton-Hours of Ice</a:t>
            </a:r>
          </a:p>
          <a:p>
            <a:pPr lvl="1"/>
            <a:r>
              <a:rPr lang="en-US" sz="2000" dirty="0"/>
              <a:t>Configuration: Chiller Upstream of Ice Tank</a:t>
            </a:r>
          </a:p>
          <a:p>
            <a:pPr lvl="1"/>
            <a:r>
              <a:rPr lang="en-US" sz="2000" dirty="0"/>
              <a:t>High Level Control Strategy: </a:t>
            </a:r>
          </a:p>
          <a:p>
            <a:pPr lvl="2"/>
            <a:r>
              <a:rPr lang="en-US" sz="1800" dirty="0"/>
              <a:t>Ice Priority up to 30% of Design Load</a:t>
            </a:r>
          </a:p>
          <a:p>
            <a:pPr lvl="2"/>
            <a:r>
              <a:rPr lang="en-US" sz="1800" dirty="0"/>
              <a:t>0800-2000 on Weekdays</a:t>
            </a:r>
          </a:p>
          <a:p>
            <a:pPr lvl="1"/>
            <a:r>
              <a:rPr lang="en-US" sz="2000" dirty="0"/>
              <a:t>Chiller Limit: 65% of Nominal Capacity During Ice Discharge</a:t>
            </a:r>
          </a:p>
        </p:txBody>
      </p:sp>
    </p:spTree>
    <p:extLst>
      <p:ext uri="{BB962C8B-B14F-4D97-AF65-F5344CB8AC3E}">
        <p14:creationId xmlns:p14="http://schemas.microsoft.com/office/powerpoint/2010/main" val="304233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DF9B-301D-47F5-ABDD-CA74EDE91AEF}"/>
              </a:ext>
            </a:extLst>
          </p:cNvPr>
          <p:cNvSpPr>
            <a:spLocks noGrp="1"/>
          </p:cNvSpPr>
          <p:nvPr>
            <p:ph type="title"/>
          </p:nvPr>
        </p:nvSpPr>
        <p:spPr/>
        <p:txBody>
          <a:bodyPr/>
          <a:lstStyle/>
          <a:p>
            <a:r>
              <a:rPr lang="en-US" dirty="0"/>
              <a:t>Average Daily Profile for Facility Electric Load</a:t>
            </a:r>
          </a:p>
        </p:txBody>
      </p:sp>
      <p:pic>
        <p:nvPicPr>
          <p:cNvPr id="4" name="Content Placeholder 3">
            <a:extLst>
              <a:ext uri="{FF2B5EF4-FFF2-40B4-BE49-F238E27FC236}">
                <a16:creationId xmlns:a16="http://schemas.microsoft.com/office/drawing/2014/main" id="{3C2B75CB-4C4D-4398-B4D4-BE25A05C14BF}"/>
              </a:ext>
            </a:extLst>
          </p:cNvPr>
          <p:cNvPicPr>
            <a:picLocks/>
          </p:cNvPicPr>
          <p:nvPr/>
        </p:nvPicPr>
        <p:blipFill>
          <a:blip r:embed="rId2"/>
          <a:stretch>
            <a:fillRect/>
          </a:stretch>
        </p:blipFill>
        <p:spPr>
          <a:xfrm>
            <a:off x="457200" y="1582990"/>
            <a:ext cx="7882128" cy="3017520"/>
          </a:xfrm>
          <a:prstGeom prst="rect">
            <a:avLst/>
          </a:prstGeom>
        </p:spPr>
      </p:pic>
      <p:grpSp>
        <p:nvGrpSpPr>
          <p:cNvPr id="5" name="Group 4">
            <a:extLst>
              <a:ext uri="{FF2B5EF4-FFF2-40B4-BE49-F238E27FC236}">
                <a16:creationId xmlns:a16="http://schemas.microsoft.com/office/drawing/2014/main" id="{064904DB-18CE-4EA8-8FA1-2ED6A47A7A1B}"/>
              </a:ext>
            </a:extLst>
          </p:cNvPr>
          <p:cNvGrpSpPr/>
          <p:nvPr/>
        </p:nvGrpSpPr>
        <p:grpSpPr>
          <a:xfrm>
            <a:off x="2717024" y="1200151"/>
            <a:ext cx="3709951" cy="369332"/>
            <a:chOff x="2649912" y="1230868"/>
            <a:chExt cx="3709951" cy="369332"/>
          </a:xfrm>
        </p:grpSpPr>
        <p:grpSp>
          <p:nvGrpSpPr>
            <p:cNvPr id="6" name="Group 5">
              <a:extLst>
                <a:ext uri="{FF2B5EF4-FFF2-40B4-BE49-F238E27FC236}">
                  <a16:creationId xmlns:a16="http://schemas.microsoft.com/office/drawing/2014/main" id="{4F148EC6-9993-4D31-A4FD-3ADED1C36AE0}"/>
                </a:ext>
              </a:extLst>
            </p:cNvPr>
            <p:cNvGrpSpPr/>
            <p:nvPr/>
          </p:nvGrpSpPr>
          <p:grpSpPr>
            <a:xfrm>
              <a:off x="2649912" y="1230868"/>
              <a:ext cx="3709951" cy="369332"/>
              <a:chOff x="2649912" y="1230868"/>
              <a:chExt cx="3709951" cy="369332"/>
            </a:xfrm>
          </p:grpSpPr>
          <p:grpSp>
            <p:nvGrpSpPr>
              <p:cNvPr id="8" name="Group 7">
                <a:extLst>
                  <a:ext uri="{FF2B5EF4-FFF2-40B4-BE49-F238E27FC236}">
                    <a16:creationId xmlns:a16="http://schemas.microsoft.com/office/drawing/2014/main" id="{94B381E9-8D4D-4F16-9767-33C8C673CA71}"/>
                  </a:ext>
                </a:extLst>
              </p:cNvPr>
              <p:cNvGrpSpPr/>
              <p:nvPr/>
            </p:nvGrpSpPr>
            <p:grpSpPr>
              <a:xfrm>
                <a:off x="2741352" y="1230868"/>
                <a:ext cx="3618511" cy="369332"/>
                <a:chOff x="2687166" y="1241452"/>
                <a:chExt cx="3618511" cy="369332"/>
              </a:xfrm>
            </p:grpSpPr>
            <p:sp>
              <p:nvSpPr>
                <p:cNvPr id="10" name="TextBox 9">
                  <a:extLst>
                    <a:ext uri="{FF2B5EF4-FFF2-40B4-BE49-F238E27FC236}">
                      <a16:creationId xmlns:a16="http://schemas.microsoft.com/office/drawing/2014/main" id="{FA664D4A-9821-4A5D-BC85-622FA8DC2D6E}"/>
                    </a:ext>
                  </a:extLst>
                </p:cNvPr>
                <p:cNvSpPr txBox="1"/>
                <p:nvPr/>
              </p:nvSpPr>
              <p:spPr>
                <a:xfrm>
                  <a:off x="2729955" y="1241452"/>
                  <a:ext cx="3575722" cy="369332"/>
                </a:xfrm>
                <a:prstGeom prst="rect">
                  <a:avLst/>
                </a:prstGeom>
                <a:noFill/>
              </p:spPr>
              <p:txBody>
                <a:bodyPr wrap="none" rtlCol="0">
                  <a:spAutoFit/>
                </a:bodyPr>
                <a:lstStyle/>
                <a:p>
                  <a:pPr algn="ctr"/>
                  <a:r>
                    <a:rPr lang="en-US" dirty="0"/>
                    <a:t>Baseline				With Ice Storage</a:t>
                  </a:r>
                </a:p>
              </p:txBody>
            </p:sp>
            <p:sp>
              <p:nvSpPr>
                <p:cNvPr id="11" name="Rectangle 10">
                  <a:extLst>
                    <a:ext uri="{FF2B5EF4-FFF2-40B4-BE49-F238E27FC236}">
                      <a16:creationId xmlns:a16="http://schemas.microsoft.com/office/drawing/2014/main" id="{DEC66F91-E5FE-438B-BCDE-E4A780F47DDC}"/>
                    </a:ext>
                  </a:extLst>
                </p:cNvPr>
                <p:cNvSpPr/>
                <p:nvPr/>
              </p:nvSpPr>
              <p:spPr>
                <a:xfrm>
                  <a:off x="2687166" y="1329386"/>
                  <a:ext cx="182880" cy="1828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C3254-A4DE-4092-9036-EDD9A4F1E976}"/>
                    </a:ext>
                  </a:extLst>
                </p:cNvPr>
                <p:cNvSpPr/>
                <p:nvPr/>
              </p:nvSpPr>
              <p:spPr>
                <a:xfrm>
                  <a:off x="5420779" y="1337853"/>
                  <a:ext cx="182880" cy="18288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0211DDA4-43E0-4DC3-A3AD-CF7FE322BB81}"/>
                  </a:ext>
                </a:extLst>
              </p:cNvPr>
              <p:cNvCxnSpPr>
                <a:cxnSpLocks/>
              </p:cNvCxnSpPr>
              <p:nvPr/>
            </p:nvCxnSpPr>
            <p:spPr>
              <a:xfrm>
                <a:off x="2649912" y="1422360"/>
                <a:ext cx="1828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7" name="Straight Connector 6">
              <a:extLst>
                <a:ext uri="{FF2B5EF4-FFF2-40B4-BE49-F238E27FC236}">
                  <a16:creationId xmlns:a16="http://schemas.microsoft.com/office/drawing/2014/main" id="{71A034BC-F800-4999-BCBD-A5899FD698B2}"/>
                </a:ext>
              </a:extLst>
            </p:cNvPr>
            <p:cNvCxnSpPr>
              <a:cxnSpLocks/>
            </p:cNvCxnSpPr>
            <p:nvPr/>
          </p:nvCxnSpPr>
          <p:spPr>
            <a:xfrm>
              <a:off x="4483931" y="1418709"/>
              <a:ext cx="182880" cy="0"/>
            </a:xfrm>
            <a:prstGeom prst="line">
              <a:avLst/>
            </a:prstGeom>
            <a:ln>
              <a:solidFill>
                <a:srgbClr val="249D24"/>
              </a:solidFill>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CEC15299-DD5C-4F71-8E6A-DC1AB0ED7300}"/>
              </a:ext>
            </a:extLst>
          </p:cNvPr>
          <p:cNvSpPr txBox="1"/>
          <p:nvPr/>
        </p:nvSpPr>
        <p:spPr>
          <a:xfrm rot="16200000">
            <a:off x="76538" y="2996767"/>
            <a:ext cx="600998" cy="369332"/>
          </a:xfrm>
          <a:prstGeom prst="rect">
            <a:avLst/>
          </a:prstGeom>
          <a:noFill/>
        </p:spPr>
        <p:txBody>
          <a:bodyPr wrap="none" rtlCol="0">
            <a:spAutoFit/>
          </a:bodyPr>
          <a:lstStyle/>
          <a:p>
            <a:r>
              <a:rPr lang="en-US" dirty="0" err="1"/>
              <a:t>kWe</a:t>
            </a:r>
            <a:endParaRPr lang="en-US" dirty="0"/>
          </a:p>
        </p:txBody>
      </p:sp>
    </p:spTree>
    <p:extLst>
      <p:ext uri="{BB962C8B-B14F-4D97-AF65-F5344CB8AC3E}">
        <p14:creationId xmlns:p14="http://schemas.microsoft.com/office/powerpoint/2010/main" val="931885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8DE2789-D728-4011-ACAA-9A29522FDB62}"/>
              </a:ext>
            </a:extLst>
          </p:cNvPr>
          <p:cNvPicPr>
            <a:picLocks noChangeAspect="1"/>
          </p:cNvPicPr>
          <p:nvPr/>
        </p:nvPicPr>
        <p:blipFill>
          <a:blip r:embed="rId2"/>
          <a:stretch>
            <a:fillRect/>
          </a:stretch>
        </p:blipFill>
        <p:spPr>
          <a:xfrm>
            <a:off x="641323" y="1200151"/>
            <a:ext cx="7877905" cy="3657600"/>
          </a:xfrm>
          <a:prstGeom prst="rect">
            <a:avLst/>
          </a:prstGeom>
        </p:spPr>
      </p:pic>
      <p:sp>
        <p:nvSpPr>
          <p:cNvPr id="2" name="Title 1">
            <a:extLst>
              <a:ext uri="{FF2B5EF4-FFF2-40B4-BE49-F238E27FC236}">
                <a16:creationId xmlns:a16="http://schemas.microsoft.com/office/drawing/2014/main" id="{AB1FF334-9DB9-4A7E-9E7B-EA3145D8EFBB}"/>
              </a:ext>
            </a:extLst>
          </p:cNvPr>
          <p:cNvSpPr>
            <a:spLocks noGrp="1"/>
          </p:cNvSpPr>
          <p:nvPr>
            <p:ph type="title"/>
          </p:nvPr>
        </p:nvSpPr>
        <p:spPr/>
        <p:txBody>
          <a:bodyPr/>
          <a:lstStyle/>
          <a:p>
            <a:r>
              <a:rPr lang="en-US" dirty="0"/>
              <a:t>Maximum Monthly Facility Electric Demand </a:t>
            </a:r>
          </a:p>
        </p:txBody>
      </p:sp>
      <p:grpSp>
        <p:nvGrpSpPr>
          <p:cNvPr id="18" name="Group 17">
            <a:extLst>
              <a:ext uri="{FF2B5EF4-FFF2-40B4-BE49-F238E27FC236}">
                <a16:creationId xmlns:a16="http://schemas.microsoft.com/office/drawing/2014/main" id="{3009D9E3-72B8-46C3-997B-0AD287B0C261}"/>
              </a:ext>
            </a:extLst>
          </p:cNvPr>
          <p:cNvGrpSpPr/>
          <p:nvPr/>
        </p:nvGrpSpPr>
        <p:grpSpPr>
          <a:xfrm>
            <a:off x="2700005" y="1230868"/>
            <a:ext cx="3743989" cy="369332"/>
            <a:chOff x="2561689" y="1241452"/>
            <a:chExt cx="3743989" cy="369332"/>
          </a:xfrm>
        </p:grpSpPr>
        <p:sp>
          <p:nvSpPr>
            <p:cNvPr id="20" name="TextBox 19">
              <a:extLst>
                <a:ext uri="{FF2B5EF4-FFF2-40B4-BE49-F238E27FC236}">
                  <a16:creationId xmlns:a16="http://schemas.microsoft.com/office/drawing/2014/main" id="{1400F494-72FB-4B3D-B294-8D67F30E907F}"/>
                </a:ext>
              </a:extLst>
            </p:cNvPr>
            <p:cNvSpPr txBox="1"/>
            <p:nvPr/>
          </p:nvSpPr>
          <p:spPr>
            <a:xfrm>
              <a:off x="2729956" y="1241452"/>
              <a:ext cx="3575722" cy="369332"/>
            </a:xfrm>
            <a:prstGeom prst="rect">
              <a:avLst/>
            </a:prstGeom>
            <a:noFill/>
          </p:spPr>
          <p:txBody>
            <a:bodyPr wrap="none" rtlCol="0">
              <a:spAutoFit/>
            </a:bodyPr>
            <a:lstStyle/>
            <a:p>
              <a:pPr algn="ctr"/>
              <a:r>
                <a:rPr lang="en-US" dirty="0"/>
                <a:t>Baseline			With Ice Storage</a:t>
              </a:r>
            </a:p>
          </p:txBody>
        </p:sp>
        <p:sp>
          <p:nvSpPr>
            <p:cNvPr id="21" name="Rectangle 20">
              <a:extLst>
                <a:ext uri="{FF2B5EF4-FFF2-40B4-BE49-F238E27FC236}">
                  <a16:creationId xmlns:a16="http://schemas.microsoft.com/office/drawing/2014/main" id="{D67A2619-22F6-4280-BBCA-55D74D3BAAAC}"/>
                </a:ext>
              </a:extLst>
            </p:cNvPr>
            <p:cNvSpPr/>
            <p:nvPr/>
          </p:nvSpPr>
          <p:spPr>
            <a:xfrm>
              <a:off x="2561689" y="1329386"/>
              <a:ext cx="182880" cy="182880"/>
            </a:xfrm>
            <a:prstGeom prst="rect">
              <a:avLst/>
            </a:prstGeom>
            <a:solidFill>
              <a:srgbClr val="4D4D4D"/>
            </a:solidFill>
            <a:ln>
              <a:solidFill>
                <a:srgbClr val="4D4D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9E94EA5-7631-43EC-9B23-439981CA465C}"/>
                </a:ext>
              </a:extLst>
            </p:cNvPr>
            <p:cNvSpPr/>
            <p:nvPr/>
          </p:nvSpPr>
          <p:spPr>
            <a:xfrm>
              <a:off x="4429007" y="1329386"/>
              <a:ext cx="182880" cy="182880"/>
            </a:xfrm>
            <a:prstGeom prst="rect">
              <a:avLst/>
            </a:prstGeom>
            <a:solidFill>
              <a:srgbClr val="BC233A"/>
            </a:solidFill>
            <a:ln>
              <a:solidFill>
                <a:srgbClr val="BC233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9FD17F5-37F2-44D1-8119-2175A99F3D18}"/>
              </a:ext>
            </a:extLst>
          </p:cNvPr>
          <p:cNvSpPr txBox="1"/>
          <p:nvPr/>
        </p:nvSpPr>
        <p:spPr>
          <a:xfrm rot="16200000">
            <a:off x="76538" y="2996767"/>
            <a:ext cx="600998" cy="369332"/>
          </a:xfrm>
          <a:prstGeom prst="rect">
            <a:avLst/>
          </a:prstGeom>
          <a:noFill/>
        </p:spPr>
        <p:txBody>
          <a:bodyPr wrap="none" rtlCol="0">
            <a:spAutoFit/>
          </a:bodyPr>
          <a:lstStyle/>
          <a:p>
            <a:r>
              <a:rPr lang="en-US" dirty="0" err="1"/>
              <a:t>kWe</a:t>
            </a:r>
            <a:endParaRPr lang="en-US" dirty="0"/>
          </a:p>
        </p:txBody>
      </p:sp>
    </p:spTree>
    <p:extLst>
      <p:ext uri="{BB962C8B-B14F-4D97-AF65-F5344CB8AC3E}">
        <p14:creationId xmlns:p14="http://schemas.microsoft.com/office/powerpoint/2010/main" val="27448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AF34-B539-4BAC-849F-AD2FFF839A81}"/>
              </a:ext>
            </a:extLst>
          </p:cNvPr>
          <p:cNvSpPr>
            <a:spLocks noGrp="1"/>
          </p:cNvSpPr>
          <p:nvPr>
            <p:ph type="title"/>
          </p:nvPr>
        </p:nvSpPr>
        <p:spPr/>
        <p:txBody>
          <a:bodyPr/>
          <a:lstStyle/>
          <a:p>
            <a:r>
              <a:rPr lang="en-US" dirty="0"/>
              <a:t>Results Summary</a:t>
            </a:r>
          </a:p>
        </p:txBody>
      </p:sp>
      <p:graphicFrame>
        <p:nvGraphicFramePr>
          <p:cNvPr id="9" name="Table 8">
            <a:extLst>
              <a:ext uri="{FF2B5EF4-FFF2-40B4-BE49-F238E27FC236}">
                <a16:creationId xmlns:a16="http://schemas.microsoft.com/office/drawing/2014/main" id="{D348EE41-7851-43F2-80F3-8150075514C1}"/>
              </a:ext>
            </a:extLst>
          </p:cNvPr>
          <p:cNvGraphicFramePr>
            <a:graphicFrameLocks noGrp="1"/>
          </p:cNvGraphicFramePr>
          <p:nvPr>
            <p:extLst>
              <p:ext uri="{D42A27DB-BD31-4B8C-83A1-F6EECF244321}">
                <p14:modId xmlns:p14="http://schemas.microsoft.com/office/powerpoint/2010/main" val="2111713456"/>
              </p:ext>
            </p:extLst>
          </p:nvPr>
        </p:nvGraphicFramePr>
        <p:xfrm>
          <a:off x="1035217" y="1941342"/>
          <a:ext cx="7090117" cy="1656080"/>
        </p:xfrm>
        <a:graphic>
          <a:graphicData uri="http://schemas.openxmlformats.org/drawingml/2006/table">
            <a:tbl>
              <a:tblPr firstRow="1" bandRow="1">
                <a:tableStyleId>{BC89EF96-8CEA-46FF-86C4-4CE0E7609802}</a:tableStyleId>
              </a:tblPr>
              <a:tblGrid>
                <a:gridCol w="1799423">
                  <a:extLst>
                    <a:ext uri="{9D8B030D-6E8A-4147-A177-3AD203B41FA5}">
                      <a16:colId xmlns:a16="http://schemas.microsoft.com/office/drawing/2014/main" val="1397508722"/>
                    </a:ext>
                  </a:extLst>
                </a:gridCol>
                <a:gridCol w="1146517">
                  <a:extLst>
                    <a:ext uri="{9D8B030D-6E8A-4147-A177-3AD203B41FA5}">
                      <a16:colId xmlns:a16="http://schemas.microsoft.com/office/drawing/2014/main" val="2248140031"/>
                    </a:ext>
                  </a:extLst>
                </a:gridCol>
                <a:gridCol w="1554480">
                  <a:extLst>
                    <a:ext uri="{9D8B030D-6E8A-4147-A177-3AD203B41FA5}">
                      <a16:colId xmlns:a16="http://schemas.microsoft.com/office/drawing/2014/main" val="1305588680"/>
                    </a:ext>
                  </a:extLst>
                </a:gridCol>
                <a:gridCol w="1225131">
                  <a:extLst>
                    <a:ext uri="{9D8B030D-6E8A-4147-A177-3AD203B41FA5}">
                      <a16:colId xmlns:a16="http://schemas.microsoft.com/office/drawing/2014/main" val="3926076435"/>
                    </a:ext>
                  </a:extLst>
                </a:gridCol>
                <a:gridCol w="1364566">
                  <a:extLst>
                    <a:ext uri="{9D8B030D-6E8A-4147-A177-3AD203B41FA5}">
                      <a16:colId xmlns:a16="http://schemas.microsoft.com/office/drawing/2014/main" val="2452585840"/>
                    </a:ext>
                  </a:extLst>
                </a:gridCol>
              </a:tblGrid>
              <a:tr h="353967">
                <a:tc>
                  <a:txBody>
                    <a:bodyPr/>
                    <a:lstStyle/>
                    <a:p>
                      <a:r>
                        <a:rPr lang="en-US" dirty="0"/>
                        <a:t>Model</a:t>
                      </a:r>
                    </a:p>
                  </a:txBody>
                  <a:tcPr anchor="b"/>
                </a:tc>
                <a:tc>
                  <a:txBody>
                    <a:bodyPr/>
                    <a:lstStyle/>
                    <a:p>
                      <a:pPr algn="ctr"/>
                      <a:r>
                        <a:rPr lang="en-US" dirty="0"/>
                        <a:t>EUI</a:t>
                      </a:r>
                    </a:p>
                    <a:p>
                      <a:pPr algn="ctr"/>
                      <a:r>
                        <a:rPr lang="en-US" sz="1800" kern="1200" dirty="0"/>
                        <a:t>[kWh/m</a:t>
                      </a:r>
                      <a:r>
                        <a:rPr lang="en-US" sz="1800" kern="1200" baseline="30000" dirty="0"/>
                        <a:t>2</a:t>
                      </a:r>
                      <a:r>
                        <a:rPr lang="en-US" sz="1800" kern="1200" dirty="0"/>
                        <a:t>]</a:t>
                      </a:r>
                      <a:endParaRPr lang="en-US" sz="1800" b="1" kern="1200" dirty="0">
                        <a:solidFill>
                          <a:schemeClr val="tx1"/>
                        </a:solidFill>
                        <a:latin typeface="+mn-lt"/>
                        <a:ea typeface="+mn-ea"/>
                        <a:cs typeface="+mn-cs"/>
                      </a:endParaRPr>
                    </a:p>
                  </a:txBody>
                  <a:tcPr anchor="b"/>
                </a:tc>
                <a:tc>
                  <a:txBody>
                    <a:bodyPr/>
                    <a:lstStyle/>
                    <a:p>
                      <a:pPr algn="ctr"/>
                      <a:r>
                        <a:rPr lang="en-US" dirty="0"/>
                        <a:t>Chiller Annual Electricity [MWh]</a:t>
                      </a:r>
                    </a:p>
                  </a:txBody>
                  <a:tcPr anchor="b"/>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Chiller Average COP</a:t>
                      </a:r>
                    </a:p>
                  </a:txBody>
                  <a:tcPr anchor="b"/>
                </a:tc>
                <a:tc>
                  <a:txBody>
                    <a:bodyPr/>
                    <a:lstStyle/>
                    <a:p>
                      <a:pPr algn="ctr"/>
                      <a:r>
                        <a:rPr lang="en-US" dirty="0"/>
                        <a:t>Chiller Runtime Hours</a:t>
                      </a:r>
                    </a:p>
                  </a:txBody>
                  <a:tcPr anchor="b"/>
                </a:tc>
                <a:extLst>
                  <a:ext uri="{0D108BD9-81ED-4DB2-BD59-A6C34878D82A}">
                    <a16:rowId xmlns:a16="http://schemas.microsoft.com/office/drawing/2014/main" val="3237758866"/>
                  </a:ext>
                </a:extLst>
              </a:tr>
              <a:tr h="370840">
                <a:tc>
                  <a:txBody>
                    <a:bodyPr/>
                    <a:lstStyle/>
                    <a:p>
                      <a:r>
                        <a:rPr lang="en-US" dirty="0"/>
                        <a:t>School Baseline</a:t>
                      </a:r>
                    </a:p>
                  </a:txBody>
                  <a:tcPr/>
                </a:tc>
                <a:tc>
                  <a:txBody>
                    <a:bodyPr/>
                    <a:lstStyle/>
                    <a:p>
                      <a:pPr algn="ctr"/>
                      <a:r>
                        <a:rPr lang="en-US" dirty="0"/>
                        <a:t>157.7</a:t>
                      </a:r>
                    </a:p>
                  </a:txBody>
                  <a:tcPr/>
                </a:tc>
                <a:tc>
                  <a:txBody>
                    <a:bodyPr/>
                    <a:lstStyle/>
                    <a:p>
                      <a:pPr algn="ctr"/>
                      <a:r>
                        <a:rPr lang="en-US" sz="1800" kern="1200" dirty="0">
                          <a:effectLst/>
                        </a:rPr>
                        <a:t>973</a:t>
                      </a:r>
                      <a:endParaRPr lang="en-US" dirty="0"/>
                    </a:p>
                  </a:txBody>
                  <a:tcPr/>
                </a:tc>
                <a:tc>
                  <a:txBody>
                    <a:bodyPr/>
                    <a:lstStyle/>
                    <a:p>
                      <a:pPr algn="ctr"/>
                      <a:r>
                        <a:rPr lang="en-US" dirty="0"/>
                        <a:t>2.55</a:t>
                      </a:r>
                    </a:p>
                  </a:txBody>
                  <a:tcPr/>
                </a:tc>
                <a:tc>
                  <a:txBody>
                    <a:bodyPr/>
                    <a:lstStyle/>
                    <a:p>
                      <a:pPr algn="ctr"/>
                      <a:r>
                        <a:rPr lang="en-US" dirty="0"/>
                        <a:t>5947</a:t>
                      </a:r>
                    </a:p>
                  </a:txBody>
                  <a:tcPr/>
                </a:tc>
                <a:extLst>
                  <a:ext uri="{0D108BD9-81ED-4DB2-BD59-A6C34878D82A}">
                    <a16:rowId xmlns:a16="http://schemas.microsoft.com/office/drawing/2014/main" val="4177958193"/>
                  </a:ext>
                </a:extLst>
              </a:tr>
              <a:tr h="370840">
                <a:tc>
                  <a:txBody>
                    <a:bodyPr/>
                    <a:lstStyle/>
                    <a:p>
                      <a:r>
                        <a:rPr lang="en-US" dirty="0"/>
                        <a:t>School With Ice*</a:t>
                      </a:r>
                    </a:p>
                  </a:txBody>
                  <a:tcPr/>
                </a:tc>
                <a:tc>
                  <a:txBody>
                    <a:bodyPr/>
                    <a:lstStyle/>
                    <a:p>
                      <a:pPr algn="ctr"/>
                      <a:r>
                        <a:rPr lang="en-US" dirty="0"/>
                        <a:t>150.5 </a:t>
                      </a:r>
                      <a:r>
                        <a:rPr lang="en-US" sz="1400" kern="1200" dirty="0">
                          <a:solidFill>
                            <a:schemeClr val="accent4"/>
                          </a:solidFill>
                        </a:rPr>
                        <a:t>(-4%)</a:t>
                      </a:r>
                      <a:endParaRPr lang="en-US" sz="1400" kern="1200" dirty="0">
                        <a:solidFill>
                          <a:schemeClr val="accent4"/>
                        </a:solidFill>
                        <a:latin typeface="+mn-lt"/>
                        <a:ea typeface="+mn-ea"/>
                        <a:cs typeface="+mn-cs"/>
                      </a:endParaRPr>
                    </a:p>
                  </a:txBody>
                  <a:tcPr/>
                </a:tc>
                <a:tc>
                  <a:txBody>
                    <a:bodyPr/>
                    <a:lstStyle/>
                    <a:p>
                      <a:pPr algn="ctr"/>
                      <a:r>
                        <a:rPr lang="en-US" dirty="0"/>
                        <a:t>845 </a:t>
                      </a:r>
                      <a:r>
                        <a:rPr lang="en-US" sz="1400" kern="1200" dirty="0">
                          <a:solidFill>
                            <a:schemeClr val="accent4"/>
                          </a:solidFill>
                        </a:rPr>
                        <a:t>(-23%)</a:t>
                      </a:r>
                      <a:endParaRPr lang="en-US" sz="1400" kern="1200" dirty="0">
                        <a:solidFill>
                          <a:schemeClr val="accent4"/>
                        </a:solidFill>
                        <a:latin typeface="+mn-lt"/>
                        <a:ea typeface="+mn-ea"/>
                        <a:cs typeface="+mn-cs"/>
                      </a:endParaRPr>
                    </a:p>
                  </a:txBody>
                  <a:tcPr/>
                </a:tc>
                <a:tc>
                  <a:txBody>
                    <a:bodyPr/>
                    <a:lstStyle/>
                    <a:p>
                      <a:pPr algn="ctr"/>
                      <a:r>
                        <a:rPr lang="en-US" dirty="0"/>
                        <a:t>3.07 </a:t>
                      </a:r>
                      <a:r>
                        <a:rPr lang="en-US" sz="1400" kern="1200" dirty="0">
                          <a:solidFill>
                            <a:schemeClr val="accent4"/>
                          </a:solidFill>
                          <a:latin typeface="+mn-lt"/>
                          <a:ea typeface="+mn-ea"/>
                          <a:cs typeface="+mn-cs"/>
                        </a:rPr>
                        <a:t>(+20%)</a:t>
                      </a:r>
                    </a:p>
                  </a:txBody>
                  <a:tcPr/>
                </a:tc>
                <a:tc>
                  <a:txBody>
                    <a:bodyPr/>
                    <a:lstStyle/>
                    <a:p>
                      <a:pPr algn="ctr"/>
                      <a:r>
                        <a:rPr lang="en-US" dirty="0"/>
                        <a:t>5768 </a:t>
                      </a:r>
                      <a:r>
                        <a:rPr lang="en-US" sz="1400" kern="1200" dirty="0">
                          <a:solidFill>
                            <a:schemeClr val="accent4"/>
                          </a:solidFill>
                          <a:latin typeface="+mn-lt"/>
                          <a:ea typeface="+mn-ea"/>
                          <a:cs typeface="+mn-cs"/>
                        </a:rPr>
                        <a:t>(-3%)</a:t>
                      </a:r>
                    </a:p>
                  </a:txBody>
                  <a:tcPr/>
                </a:tc>
                <a:extLst>
                  <a:ext uri="{0D108BD9-81ED-4DB2-BD59-A6C34878D82A}">
                    <a16:rowId xmlns:a16="http://schemas.microsoft.com/office/drawing/2014/main" val="458468984"/>
                  </a:ext>
                </a:extLst>
              </a:tr>
            </a:tbl>
          </a:graphicData>
        </a:graphic>
      </p:graphicFrame>
      <p:sp>
        <p:nvSpPr>
          <p:cNvPr id="4" name="TextBox 3">
            <a:extLst>
              <a:ext uri="{FF2B5EF4-FFF2-40B4-BE49-F238E27FC236}">
                <a16:creationId xmlns:a16="http://schemas.microsoft.com/office/drawing/2014/main" id="{D08D2904-A4E5-4544-BFDC-09248627108B}"/>
              </a:ext>
            </a:extLst>
          </p:cNvPr>
          <p:cNvSpPr txBox="1"/>
          <p:nvPr/>
        </p:nvSpPr>
        <p:spPr>
          <a:xfrm>
            <a:off x="1035217" y="4631240"/>
            <a:ext cx="5870068" cy="276999"/>
          </a:xfrm>
          <a:prstGeom prst="rect">
            <a:avLst/>
          </a:prstGeom>
          <a:noFill/>
        </p:spPr>
        <p:txBody>
          <a:bodyPr wrap="none" rtlCol="0">
            <a:spAutoFit/>
          </a:bodyPr>
          <a:lstStyle/>
          <a:p>
            <a:r>
              <a:rPr lang="en-US" sz="1200" dirty="0"/>
              <a:t>* Includes downsized chiller yet produced no change in unmet-hours from baseline model.</a:t>
            </a:r>
          </a:p>
        </p:txBody>
      </p:sp>
    </p:spTree>
    <p:extLst>
      <p:ext uri="{BB962C8B-B14F-4D97-AF65-F5344CB8AC3E}">
        <p14:creationId xmlns:p14="http://schemas.microsoft.com/office/powerpoint/2010/main" val="3819289836"/>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presentation-2019" id="{E8A68D52-70D5-1F45-9E2B-50DC26CDF849}" vid="{0CCD6724-4B42-BC4D-AA89-F63B9FDE5D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3232</TotalTime>
  <Words>423</Words>
  <Application>Microsoft Office PowerPoint</Application>
  <PresentationFormat>On-screen Show (16:9)</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Agenda</vt:lpstr>
      <vt:lpstr>Modeling Challenges</vt:lpstr>
      <vt:lpstr>Improving Models</vt:lpstr>
      <vt:lpstr>Potential Benefits of Ice Thermal Storage</vt:lpstr>
      <vt:lpstr>Example Results Central Ice</vt:lpstr>
      <vt:lpstr>Average Daily Profile for Facility Electric Load</vt:lpstr>
      <vt:lpstr>Maximum Monthly Facility Electric Demand </vt:lpstr>
      <vt:lpstr>Results Summary</vt:lpstr>
      <vt:lpstr>Distributed Ice Storage</vt:lpstr>
      <vt:lpstr>Example Results Distributed Ice</vt:lpstr>
      <vt:lpstr>Economic Impact of Distributed Ice Storage</vt:lpstr>
      <vt:lpstr>Electricity Bill Savings with Distributed Ice</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Heine, Karl</cp:lastModifiedBy>
  <cp:revision>206</cp:revision>
  <cp:lastPrinted>2018-01-04T20:30:58Z</cp:lastPrinted>
  <dcterms:created xsi:type="dcterms:W3CDTF">2019-02-01T22:56:44Z</dcterms:created>
  <dcterms:modified xsi:type="dcterms:W3CDTF">2019-08-22T18:23:40Z</dcterms:modified>
  <cp:category/>
</cp:coreProperties>
</file>