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18" r:id="rId3"/>
    <p:sldId id="305" r:id="rId4"/>
    <p:sldId id="319" r:id="rId5"/>
    <p:sldId id="322" r:id="rId6"/>
    <p:sldId id="354" r:id="rId7"/>
    <p:sldId id="361" r:id="rId8"/>
    <p:sldId id="351" r:id="rId9"/>
    <p:sldId id="349" r:id="rId10"/>
    <p:sldId id="337" r:id="rId11"/>
    <p:sldId id="336" r:id="rId12"/>
    <p:sldId id="350" r:id="rId13"/>
    <p:sldId id="331" r:id="rId14"/>
    <p:sldId id="333" r:id="rId15"/>
    <p:sldId id="332" r:id="rId16"/>
    <p:sldId id="334" r:id="rId17"/>
    <p:sldId id="310" r:id="rId18"/>
    <p:sldId id="311" r:id="rId19"/>
    <p:sldId id="313" r:id="rId20"/>
    <p:sldId id="315" r:id="rId21"/>
    <p:sldId id="316" r:id="rId22"/>
    <p:sldId id="314"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47700A-FBCC-444B-8005-6476A2F01102}">
          <p14:sldIdLst>
            <p14:sldId id="256"/>
            <p14:sldId id="318"/>
            <p14:sldId id="305"/>
            <p14:sldId id="319"/>
            <p14:sldId id="322"/>
            <p14:sldId id="354"/>
            <p14:sldId id="361"/>
            <p14:sldId id="351"/>
          </p14:sldIdLst>
        </p14:section>
        <p14:section name="Backup Slides" id="{67ECAB0E-9DD3-45FC-B118-8C27E6C2A32C}">
          <p14:sldIdLst>
            <p14:sldId id="349"/>
            <p14:sldId id="337"/>
            <p14:sldId id="336"/>
            <p14:sldId id="350"/>
            <p14:sldId id="331"/>
            <p14:sldId id="333"/>
            <p14:sldId id="332"/>
            <p14:sldId id="334"/>
            <p14:sldId id="310"/>
            <p14:sldId id="311"/>
            <p14:sldId id="313"/>
            <p14:sldId id="315"/>
            <p14:sldId id="316"/>
            <p14:sldId id="31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 id="1" name="Karl Heine" initials="KH" lastIdx="4" clrIdx="1">
    <p:extLst>
      <p:ext uri="{19B8F6BF-5375-455C-9EA6-DF929625EA0E}">
        <p15:presenceInfo xmlns:p15="http://schemas.microsoft.com/office/powerpoint/2012/main" userId="Karl Heine" providerId="None"/>
      </p:ext>
    </p:extLst>
  </p:cmAuthor>
  <p:cmAuthor id="2" name="Karl Heine" initials="KH [2]" lastIdx="3" clrIdx="2">
    <p:extLst>
      <p:ext uri="{19B8F6BF-5375-455C-9EA6-DF929625EA0E}">
        <p15:presenceInfo xmlns:p15="http://schemas.microsoft.com/office/powerpoint/2012/main" userId="e84304014291faa2" providerId="Windows Live"/>
      </p:ext>
    </p:extLst>
  </p:cmAuthor>
  <p:cmAuthor id="3" name="Meyer, Ryan" initials="MR" lastIdx="37" clrIdx="3">
    <p:extLst>
      <p:ext uri="{19B8F6BF-5375-455C-9EA6-DF929625EA0E}">
        <p15:presenceInfo xmlns:p15="http://schemas.microsoft.com/office/powerpoint/2012/main" userId="S::rmeyer@nrel.gov::e0c7b063-df05-427a-a48a-fd2f836fa6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01A"/>
    <a:srgbClr val="4D4D4D"/>
    <a:srgbClr val="BC233A"/>
    <a:srgbClr val="30307E"/>
    <a:srgbClr val="585897"/>
    <a:srgbClr val="636EFA"/>
    <a:srgbClr val="A6A6C9"/>
    <a:srgbClr val="4C4C4C"/>
    <a:srgbClr val="588EBC"/>
    <a:srgbClr val="FFA15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840"/>
  </p:normalViewPr>
  <p:slideViewPr>
    <p:cSldViewPr snapToGrid="0" snapToObjects="1">
      <p:cViewPr varScale="1">
        <p:scale>
          <a:sx n="130" d="100"/>
          <a:sy n="130" d="100"/>
        </p:scale>
        <p:origin x="138" y="378"/>
      </p:cViewPr>
      <p:guideLst>
        <p:guide orient="horz" pos="1620"/>
        <p:guide pos="2880"/>
      </p:guideLst>
    </p:cSldViewPr>
  </p:slideViewPr>
  <p:notesTextViewPr>
    <p:cViewPr>
      <p:scale>
        <a:sx n="155" d="100"/>
        <a:sy n="15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9/20/2019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6805" t="13288" r="3423" b="57134"/>
          <a:stretch/>
        </p:blipFill>
        <p:spPr>
          <a:xfrm>
            <a:off x="2644345" y="387178"/>
            <a:ext cx="6334897" cy="3039762"/>
          </a:xfrm>
          <a:prstGeom prst="rect">
            <a:avLst/>
          </a:prstGeom>
          <a:ln>
            <a:solidFill>
              <a:schemeClr val="tx1">
                <a:lumMod val="20000"/>
                <a:lumOff val="80000"/>
              </a:schemeClr>
            </a:solidFill>
          </a:ln>
        </p:spPr>
      </p:pic>
      <p:sp>
        <p:nvSpPr>
          <p:cNvPr id="3" name="TextBox 2"/>
          <p:cNvSpPr txBox="1"/>
          <p:nvPr userDrawn="1"/>
        </p:nvSpPr>
        <p:spPr>
          <a:xfrm>
            <a:off x="321275" y="222424"/>
            <a:ext cx="2240692" cy="3970318"/>
          </a:xfrm>
          <a:prstGeom prst="rect">
            <a:avLst/>
          </a:prstGeom>
          <a:noFill/>
        </p:spPr>
        <p:txBody>
          <a:bodyPr wrap="square" rtlCol="0">
            <a:spAutoFit/>
          </a:bodyPr>
          <a:lstStyle/>
          <a:p>
            <a:pPr algn="l"/>
            <a:r>
              <a:rPr lang="en-US" sz="1800" b="1" i="1" dirty="0">
                <a:solidFill>
                  <a:srgbClr val="FF0000"/>
                </a:solidFill>
              </a:rPr>
              <a:t>PC Users:</a:t>
            </a:r>
          </a:p>
          <a:p>
            <a:pPr algn="l"/>
            <a:r>
              <a:rPr lang="en-US" sz="1800" i="1" dirty="0">
                <a:solidFill>
                  <a:srgbClr val="FF0000"/>
                </a:solidFill>
              </a:rPr>
              <a:t>Microsoft PowerPoint for Windows has default settings that continually compress images. To avoid loss</a:t>
            </a:r>
            <a:r>
              <a:rPr lang="en-US" sz="1800" i="1" baseline="0" dirty="0">
                <a:solidFill>
                  <a:srgbClr val="FF0000"/>
                </a:solidFill>
              </a:rPr>
              <a:t> of quality </a:t>
            </a:r>
            <a:r>
              <a:rPr lang="en-US" sz="1800" i="1" dirty="0">
                <a:solidFill>
                  <a:srgbClr val="FF0000"/>
                </a:solidFill>
              </a:rPr>
              <a:t>for photos and graphics within this presentation file,</a:t>
            </a:r>
            <a:r>
              <a:rPr lang="en-US" sz="1800" i="1" baseline="0" dirty="0">
                <a:solidFill>
                  <a:srgbClr val="FF0000"/>
                </a:solidFill>
              </a:rPr>
              <a:t> </a:t>
            </a:r>
            <a:r>
              <a:rPr lang="en-US" sz="1800" i="1" dirty="0">
                <a:solidFill>
                  <a:srgbClr val="FF0000"/>
                </a:solidFill>
              </a:rPr>
              <a:t>please follow these</a:t>
            </a:r>
            <a:r>
              <a:rPr lang="en-US" sz="1800" i="1" baseline="0" dirty="0">
                <a:solidFill>
                  <a:srgbClr val="FF0000"/>
                </a:solidFill>
              </a:rPr>
              <a:t> instructions </a:t>
            </a:r>
            <a:r>
              <a:rPr lang="en-US" sz="1800" i="1" dirty="0">
                <a:solidFill>
                  <a:srgbClr val="FF0000"/>
                </a:solidFill>
              </a:rPr>
              <a:t>to change your software settings.</a:t>
            </a:r>
            <a:endParaRPr lang="en-US" sz="1800" dirty="0"/>
          </a:p>
          <a:p>
            <a:endParaRPr lang="en-US" sz="1800" dirty="0"/>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6" name="Rectangle 15">
            <a:extLst>
              <a:ext uri="{FF2B5EF4-FFF2-40B4-BE49-F238E27FC236}">
                <a16:creationId xmlns:a16="http://schemas.microsoft.com/office/drawing/2014/main" id="{C1AAFB5A-DDFB-4309-B00D-DD18FBCB441F}"/>
              </a:ext>
            </a:extLst>
          </p:cNvPr>
          <p:cNvSpPr/>
          <p:nvPr userDrawn="1"/>
        </p:nvSpPr>
        <p:spPr>
          <a:xfrm>
            <a:off x="192024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Measure Overview</a:t>
            </a:r>
          </a:p>
        </p:txBody>
      </p:sp>
      <p:sp>
        <p:nvSpPr>
          <p:cNvPr id="18" name="Rectangle 17">
            <a:extLst>
              <a:ext uri="{FF2B5EF4-FFF2-40B4-BE49-F238E27FC236}">
                <a16:creationId xmlns:a16="http://schemas.microsoft.com/office/drawing/2014/main" id="{F8E78625-9D3C-49BD-B813-C95BFC40C5DF}"/>
              </a:ext>
            </a:extLst>
          </p:cNvPr>
          <p:cNvSpPr/>
          <p:nvPr userDrawn="1"/>
        </p:nvSpPr>
        <p:spPr>
          <a:xfrm>
            <a:off x="484632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Results</a:t>
            </a:r>
          </a:p>
        </p:txBody>
      </p:sp>
      <p:sp>
        <p:nvSpPr>
          <p:cNvPr id="19" name="Rectangle 18">
            <a:extLst>
              <a:ext uri="{FF2B5EF4-FFF2-40B4-BE49-F238E27FC236}">
                <a16:creationId xmlns:a16="http://schemas.microsoft.com/office/drawing/2014/main" id="{B3429678-42A9-46C3-B548-F1D93A35B8BF}"/>
              </a:ext>
            </a:extLst>
          </p:cNvPr>
          <p:cNvSpPr/>
          <p:nvPr userDrawn="1"/>
        </p:nvSpPr>
        <p:spPr>
          <a:xfrm>
            <a:off x="630936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Conclusion</a:t>
            </a:r>
          </a:p>
        </p:txBody>
      </p:sp>
      <p:sp>
        <p:nvSpPr>
          <p:cNvPr id="20" name="Rectangle 19">
            <a:extLst>
              <a:ext uri="{FF2B5EF4-FFF2-40B4-BE49-F238E27FC236}">
                <a16:creationId xmlns:a16="http://schemas.microsoft.com/office/drawing/2014/main" id="{D70EDD10-B6E0-4110-A2B7-0E0978BE5251}"/>
              </a:ext>
            </a:extLst>
          </p:cNvPr>
          <p:cNvSpPr/>
          <p:nvPr userDrawn="1"/>
        </p:nvSpPr>
        <p:spPr>
          <a:xfrm>
            <a:off x="45720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Introduction</a:t>
            </a:r>
          </a:p>
        </p:txBody>
      </p:sp>
      <p:sp>
        <p:nvSpPr>
          <p:cNvPr id="17" name="Rectangle 16">
            <a:extLst>
              <a:ext uri="{FF2B5EF4-FFF2-40B4-BE49-F238E27FC236}">
                <a16:creationId xmlns:a16="http://schemas.microsoft.com/office/drawing/2014/main" id="{D14A4C84-FF96-4793-993E-5AF4A99210C9}"/>
              </a:ext>
            </a:extLst>
          </p:cNvPr>
          <p:cNvSpPr/>
          <p:nvPr userDrawn="1"/>
        </p:nvSpPr>
        <p:spPr>
          <a:xfrm>
            <a:off x="3383280" y="4746625"/>
            <a:ext cx="1463040" cy="274320"/>
          </a:xfrm>
          <a:prstGeom prst="rect">
            <a:avLst/>
          </a:prstGeom>
          <a:solidFill>
            <a:srgbClr val="F6A01A"/>
          </a:solidFill>
          <a:ln>
            <a:solidFill>
              <a:schemeClr val="accent6">
                <a:lumMod val="75000"/>
              </a:schemeClr>
            </a:solidFill>
          </a:ln>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Controls</a:t>
            </a:r>
          </a:p>
        </p:txBody>
      </p:sp>
    </p:spTree>
    <p:extLst>
      <p:ext uri="{BB962C8B-B14F-4D97-AF65-F5344CB8AC3E}">
        <p14:creationId xmlns:p14="http://schemas.microsoft.com/office/powerpoint/2010/main" val="4204379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6" name="Rectangle 15">
            <a:extLst>
              <a:ext uri="{FF2B5EF4-FFF2-40B4-BE49-F238E27FC236}">
                <a16:creationId xmlns:a16="http://schemas.microsoft.com/office/drawing/2014/main" id="{C10A6E41-6DF9-4BBF-8AA9-0511D3EACD62}"/>
              </a:ext>
            </a:extLst>
          </p:cNvPr>
          <p:cNvSpPr/>
          <p:nvPr userDrawn="1"/>
        </p:nvSpPr>
        <p:spPr>
          <a:xfrm>
            <a:off x="192024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Measure Overview</a:t>
            </a:r>
          </a:p>
        </p:txBody>
      </p:sp>
      <p:sp>
        <p:nvSpPr>
          <p:cNvPr id="17" name="Rectangle 16">
            <a:extLst>
              <a:ext uri="{FF2B5EF4-FFF2-40B4-BE49-F238E27FC236}">
                <a16:creationId xmlns:a16="http://schemas.microsoft.com/office/drawing/2014/main" id="{9B2B2361-AFAB-428B-95BC-0A66054CD6EE}"/>
              </a:ext>
            </a:extLst>
          </p:cNvPr>
          <p:cNvSpPr/>
          <p:nvPr userDrawn="1"/>
        </p:nvSpPr>
        <p:spPr>
          <a:xfrm>
            <a:off x="338328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Controls</a:t>
            </a:r>
          </a:p>
        </p:txBody>
      </p:sp>
      <p:sp>
        <p:nvSpPr>
          <p:cNvPr id="19" name="Rectangle 18">
            <a:extLst>
              <a:ext uri="{FF2B5EF4-FFF2-40B4-BE49-F238E27FC236}">
                <a16:creationId xmlns:a16="http://schemas.microsoft.com/office/drawing/2014/main" id="{C7BE2A1C-70BD-42FC-9774-BBB3A825B5C8}"/>
              </a:ext>
            </a:extLst>
          </p:cNvPr>
          <p:cNvSpPr/>
          <p:nvPr userDrawn="1"/>
        </p:nvSpPr>
        <p:spPr>
          <a:xfrm>
            <a:off x="630936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Conclusion</a:t>
            </a:r>
          </a:p>
        </p:txBody>
      </p:sp>
      <p:sp>
        <p:nvSpPr>
          <p:cNvPr id="20" name="Rectangle 19">
            <a:extLst>
              <a:ext uri="{FF2B5EF4-FFF2-40B4-BE49-F238E27FC236}">
                <a16:creationId xmlns:a16="http://schemas.microsoft.com/office/drawing/2014/main" id="{DB49AC4B-0416-4E63-BBDB-6627B63E0AA1}"/>
              </a:ext>
            </a:extLst>
          </p:cNvPr>
          <p:cNvSpPr/>
          <p:nvPr userDrawn="1"/>
        </p:nvSpPr>
        <p:spPr>
          <a:xfrm>
            <a:off x="45720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Introduction</a:t>
            </a:r>
          </a:p>
        </p:txBody>
      </p:sp>
      <p:sp>
        <p:nvSpPr>
          <p:cNvPr id="18" name="Rectangle 17">
            <a:extLst>
              <a:ext uri="{FF2B5EF4-FFF2-40B4-BE49-F238E27FC236}">
                <a16:creationId xmlns:a16="http://schemas.microsoft.com/office/drawing/2014/main" id="{2EC534CD-BB3C-4951-A22F-CF3BAE5DFC5B}"/>
              </a:ext>
            </a:extLst>
          </p:cNvPr>
          <p:cNvSpPr/>
          <p:nvPr userDrawn="1"/>
        </p:nvSpPr>
        <p:spPr>
          <a:xfrm>
            <a:off x="4846320" y="4746625"/>
            <a:ext cx="1463040" cy="274320"/>
          </a:xfrm>
          <a:prstGeom prst="rect">
            <a:avLst/>
          </a:prstGeom>
          <a:solidFill>
            <a:srgbClr val="F6A01A"/>
          </a:solidFill>
          <a:ln>
            <a:solidFill>
              <a:schemeClr val="accent6">
                <a:lumMod val="75000"/>
              </a:schemeClr>
            </a:solidFill>
          </a:ln>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Results</a:t>
            </a:r>
          </a:p>
        </p:txBody>
      </p:sp>
    </p:spTree>
    <p:extLst>
      <p:ext uri="{BB962C8B-B14F-4D97-AF65-F5344CB8AC3E}">
        <p14:creationId xmlns:p14="http://schemas.microsoft.com/office/powerpoint/2010/main" val="1226022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6" name="Rectangle 15">
            <a:extLst>
              <a:ext uri="{FF2B5EF4-FFF2-40B4-BE49-F238E27FC236}">
                <a16:creationId xmlns:a16="http://schemas.microsoft.com/office/drawing/2014/main" id="{93E6E2F9-3E2D-4685-A702-901C738BE96F}"/>
              </a:ext>
            </a:extLst>
          </p:cNvPr>
          <p:cNvSpPr/>
          <p:nvPr userDrawn="1"/>
        </p:nvSpPr>
        <p:spPr>
          <a:xfrm>
            <a:off x="192024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Measure Overview</a:t>
            </a:r>
          </a:p>
        </p:txBody>
      </p:sp>
      <p:sp>
        <p:nvSpPr>
          <p:cNvPr id="17" name="Rectangle 16">
            <a:extLst>
              <a:ext uri="{FF2B5EF4-FFF2-40B4-BE49-F238E27FC236}">
                <a16:creationId xmlns:a16="http://schemas.microsoft.com/office/drawing/2014/main" id="{AAE2C430-AC3F-4E79-922E-B04F396E8F50}"/>
              </a:ext>
            </a:extLst>
          </p:cNvPr>
          <p:cNvSpPr/>
          <p:nvPr userDrawn="1"/>
        </p:nvSpPr>
        <p:spPr>
          <a:xfrm>
            <a:off x="338328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Controls</a:t>
            </a:r>
          </a:p>
        </p:txBody>
      </p:sp>
      <p:sp>
        <p:nvSpPr>
          <p:cNvPr id="18" name="Rectangle 17">
            <a:extLst>
              <a:ext uri="{FF2B5EF4-FFF2-40B4-BE49-F238E27FC236}">
                <a16:creationId xmlns:a16="http://schemas.microsoft.com/office/drawing/2014/main" id="{BF6B2C21-93E2-4D1F-90A0-BBC08A5ABDD2}"/>
              </a:ext>
            </a:extLst>
          </p:cNvPr>
          <p:cNvSpPr/>
          <p:nvPr userDrawn="1"/>
        </p:nvSpPr>
        <p:spPr>
          <a:xfrm>
            <a:off x="484632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Results</a:t>
            </a:r>
          </a:p>
        </p:txBody>
      </p:sp>
      <p:sp>
        <p:nvSpPr>
          <p:cNvPr id="19" name="Rectangle 18">
            <a:extLst>
              <a:ext uri="{FF2B5EF4-FFF2-40B4-BE49-F238E27FC236}">
                <a16:creationId xmlns:a16="http://schemas.microsoft.com/office/drawing/2014/main" id="{3D83897F-F02F-40B6-9ACC-7A5510FDD2CE}"/>
              </a:ext>
            </a:extLst>
          </p:cNvPr>
          <p:cNvSpPr/>
          <p:nvPr userDrawn="1"/>
        </p:nvSpPr>
        <p:spPr>
          <a:xfrm>
            <a:off x="6309360" y="4746625"/>
            <a:ext cx="1463040" cy="274320"/>
          </a:xfrm>
          <a:prstGeom prst="rect">
            <a:avLst/>
          </a:prstGeom>
          <a:solidFill>
            <a:srgbClr val="F6A01A"/>
          </a:solidFill>
          <a:ln>
            <a:solidFill>
              <a:schemeClr val="accent6">
                <a:lumMod val="75000"/>
              </a:schemeClr>
            </a:solidFill>
          </a:ln>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Conclusion</a:t>
            </a:r>
          </a:p>
        </p:txBody>
      </p:sp>
      <p:sp>
        <p:nvSpPr>
          <p:cNvPr id="20" name="Rectangle 19">
            <a:extLst>
              <a:ext uri="{FF2B5EF4-FFF2-40B4-BE49-F238E27FC236}">
                <a16:creationId xmlns:a16="http://schemas.microsoft.com/office/drawing/2014/main" id="{0EAC2ED4-3FC5-4B01-92C9-F8D21D29D42B}"/>
              </a:ext>
            </a:extLst>
          </p:cNvPr>
          <p:cNvSpPr/>
          <p:nvPr userDrawn="1"/>
        </p:nvSpPr>
        <p:spPr>
          <a:xfrm>
            <a:off x="45720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Introduction</a:t>
            </a:r>
          </a:p>
        </p:txBody>
      </p:sp>
    </p:spTree>
    <p:extLst>
      <p:ext uri="{BB962C8B-B14F-4D97-AF65-F5344CB8AC3E}">
        <p14:creationId xmlns:p14="http://schemas.microsoft.com/office/powerpoint/2010/main" val="1306823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825405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278570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Tree>
    <p:extLst>
      <p:ext uri="{BB962C8B-B14F-4D97-AF65-F5344CB8AC3E}">
        <p14:creationId xmlns:p14="http://schemas.microsoft.com/office/powerpoint/2010/main" val="1498859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3142765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725204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65721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1458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23442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567617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7011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3933316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Slide - Half Blue - Half 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0"/>
            <a:ext cx="9144000" cy="3205163"/>
          </a:xfrm>
          <a:solidFill>
            <a:schemeClr val="bg1">
              <a:lumMod val="95000"/>
            </a:schemeClr>
          </a:solidFill>
        </p:spPr>
        <p:txBody>
          <a:bodyPr/>
          <a:lstStyle>
            <a:lvl1pPr marL="0" indent="0" algn="ctr">
              <a:buNone/>
              <a:defRPr/>
            </a:lvl1pPr>
          </a:lstStyle>
          <a:p>
            <a:r>
              <a:rPr lang="en-US" dirty="0"/>
              <a:t>Insert Photo or Graphic</a:t>
            </a:r>
          </a:p>
        </p:txBody>
      </p:sp>
    </p:spTree>
    <p:extLst>
      <p:ext uri="{BB962C8B-B14F-4D97-AF65-F5344CB8AC3E}">
        <p14:creationId xmlns:p14="http://schemas.microsoft.com/office/powerpoint/2010/main" val="23678645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32044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9658375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ntent Slide - Half Blue 2">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7" name="Text Placeholder 7">
            <a:extLst>
              <a:ext uri="{FF2B5EF4-FFF2-40B4-BE49-F238E27FC236}">
                <a16:creationId xmlns:a16="http://schemas.microsoft.com/office/drawing/2014/main" id="{2736CC6A-2FA9-E242-A5D0-FCF48179A1F7}"/>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140804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415261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769799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4140576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771149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499347" y="0"/>
            <a:ext cx="7644653"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1499347"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4252317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3226702" y="0"/>
            <a:ext cx="5917298" cy="51435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50947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236090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257175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85911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74" y="0"/>
            <a:ext cx="9144000"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38372515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3648971"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6665762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6345954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Tree>
    <p:extLst>
      <p:ext uri="{BB962C8B-B14F-4D97-AF65-F5344CB8AC3E}">
        <p14:creationId xmlns:p14="http://schemas.microsoft.com/office/powerpoint/2010/main" val="19421678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userDrawn="1"/>
        </p:nvSpPr>
        <p:spPr>
          <a:xfrm>
            <a:off x="107795" y="3835487"/>
            <a:ext cx="5580695" cy="1200329"/>
          </a:xfrm>
          <a:prstGeom prst="rect">
            <a:avLst/>
          </a:prstGeom>
          <a:noFill/>
        </p:spPr>
        <p:txBody>
          <a:bodyPr wrap="square" rtlCol="0">
            <a:spAutoFit/>
          </a:bodyPr>
          <a:lstStyle/>
          <a:p>
            <a:r>
              <a:rPr lang="en-US" sz="900" dirty="0"/>
              <a:t>This work was authored </a:t>
            </a:r>
            <a:r>
              <a:rPr lang="en-US" sz="900" dirty="0">
                <a:solidFill>
                  <a:srgbClr val="FF0000"/>
                </a:solidFill>
              </a:rPr>
              <a:t>[in part]</a:t>
            </a:r>
            <a:r>
              <a:rPr lang="en-US" sz="900" dirty="0"/>
              <a:t> by the National Renewable Energy Laboratory, operated by Alliance for Sustainable Energy, LLC, for the U.S. Department of Energy (DOE) under Contract No. DE-AC36-08GO28308. Funding provided by </a:t>
            </a:r>
            <a:r>
              <a:rPr lang="en-US" sz="9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9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9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userDrawn="1"/>
        </p:nvGrpSpPr>
        <p:grpSpPr>
          <a:xfrm>
            <a:off x="1160290" y="2923341"/>
            <a:ext cx="1200990" cy="891562"/>
            <a:chOff x="2576623" y="33912667"/>
            <a:chExt cx="2971800" cy="2206133"/>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2" y="34195673"/>
              <a:ext cx="2885721" cy="1789714"/>
            </a:xfrm>
            <a:prstGeom prst="rect">
              <a:avLst/>
            </a:prstGeom>
            <a:noFill/>
          </p:spPr>
          <p:txBody>
            <a:bodyPr wrap="square" rtlCol="0">
              <a:spAutoFit/>
            </a:bodyPr>
            <a:lstStyle/>
            <a:p>
              <a:r>
                <a:rPr lang="en-US" sz="1000" dirty="0">
                  <a:solidFill>
                    <a:srgbClr val="FF0000"/>
                  </a:solidFill>
                </a:rPr>
                <a:t>Insert the words “in part” if this work includes </a:t>
              </a:r>
              <a:br>
                <a:rPr lang="en-US" sz="1000" dirty="0">
                  <a:solidFill>
                    <a:srgbClr val="FF0000"/>
                  </a:solidFill>
                </a:rPr>
              </a:br>
              <a:r>
                <a:rPr lang="en-US" sz="1000" dirty="0">
                  <a:solidFill>
                    <a:srgbClr val="FF0000"/>
                  </a:solidFill>
                </a:rPr>
                <a:t>non-NREL authors.</a:t>
              </a:r>
            </a:p>
            <a:p>
              <a:pPr algn="l"/>
              <a:r>
                <a:rPr lang="en-US" sz="100"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userDrawn="1"/>
        </p:nvGrpSpPr>
        <p:grpSpPr>
          <a:xfrm>
            <a:off x="3413774" y="2835776"/>
            <a:ext cx="2316254" cy="1215855"/>
            <a:chOff x="-183051" y="33227554"/>
            <a:chExt cx="5731474" cy="3039310"/>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49" y="33394988"/>
              <a:ext cx="5307072" cy="2627452"/>
            </a:xfrm>
            <a:prstGeom prst="rect">
              <a:avLst/>
            </a:prstGeom>
            <a:grpFill/>
          </p:spPr>
          <p:txBody>
            <a:bodyPr wrap="square" rtlCol="0">
              <a:spAutoFit/>
            </a:bodyPr>
            <a:lstStyle/>
            <a:p>
              <a:r>
                <a:rPr lang="en-US" sz="900" dirty="0">
                  <a:solidFill>
                    <a:srgbClr val="FF0000"/>
                  </a:solidFill>
                </a:rPr>
                <a:t>Edit the red bracketed text as appropriate with the applicable DOE office(s) and program office(s) that sponsored the work and/or add other funding as needed.  For non-EERE funding, see </a:t>
              </a:r>
              <a:r>
                <a:rPr lang="en-US" sz="900" u="sng" dirty="0">
                  <a:solidFill>
                    <a:srgbClr val="FF0000"/>
                  </a:solidFill>
                  <a:hlinkClick r:id="rId4"/>
                </a:rPr>
                <a:t>https://thesource.nrel.gov/publishing/disclaimers.html</a:t>
              </a:r>
              <a:endParaRPr lang="en-US" sz="200" i="0" dirty="0">
                <a:solidFill>
                  <a:srgbClr val="FF0000"/>
                </a:solidFill>
              </a:endParaRPr>
            </a:p>
          </p:txBody>
        </p:sp>
      </p:grpSp>
    </p:spTree>
    <p:extLst>
      <p:ext uri="{BB962C8B-B14F-4D97-AF65-F5344CB8AC3E}">
        <p14:creationId xmlns:p14="http://schemas.microsoft.com/office/powerpoint/2010/main" val="112472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7876295-9728-A943-A66A-D4797EDDAE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200339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850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Simple Slide </a:t>
            </a:r>
          </a:p>
        </p:txBody>
      </p:sp>
      <p:sp>
        <p:nvSpPr>
          <p:cNvPr id="9" name="Text Placeholder 8"/>
          <p:cNvSpPr>
            <a:spLocks noGrp="1"/>
          </p:cNvSpPr>
          <p:nvPr>
            <p:ph type="body" sz="quarter" idx="10"/>
          </p:nvPr>
        </p:nvSpPr>
        <p:spPr>
          <a:xfrm>
            <a:off x="457200" y="1371600"/>
            <a:ext cx="8120063" cy="3375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737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2" name="Rectangle 11">
            <a:extLst>
              <a:ext uri="{FF2B5EF4-FFF2-40B4-BE49-F238E27FC236}">
                <a16:creationId xmlns:a16="http://schemas.microsoft.com/office/drawing/2014/main" id="{D325288A-0A1A-4805-8354-7E24C98FC1FB}"/>
              </a:ext>
            </a:extLst>
          </p:cNvPr>
          <p:cNvSpPr/>
          <p:nvPr userDrawn="1"/>
        </p:nvSpPr>
        <p:spPr>
          <a:xfrm>
            <a:off x="192024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Measure Overview</a:t>
            </a:r>
          </a:p>
        </p:txBody>
      </p:sp>
      <p:sp>
        <p:nvSpPr>
          <p:cNvPr id="13" name="Rectangle 12">
            <a:extLst>
              <a:ext uri="{FF2B5EF4-FFF2-40B4-BE49-F238E27FC236}">
                <a16:creationId xmlns:a16="http://schemas.microsoft.com/office/drawing/2014/main" id="{BCBD61F6-0CE9-4ADF-955E-B2B3E79607C3}"/>
              </a:ext>
            </a:extLst>
          </p:cNvPr>
          <p:cNvSpPr/>
          <p:nvPr userDrawn="1"/>
        </p:nvSpPr>
        <p:spPr>
          <a:xfrm>
            <a:off x="338328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Controls</a:t>
            </a:r>
          </a:p>
        </p:txBody>
      </p:sp>
      <p:sp>
        <p:nvSpPr>
          <p:cNvPr id="14" name="Rectangle 13">
            <a:extLst>
              <a:ext uri="{FF2B5EF4-FFF2-40B4-BE49-F238E27FC236}">
                <a16:creationId xmlns:a16="http://schemas.microsoft.com/office/drawing/2014/main" id="{89105978-17A5-486E-BECF-16B0DADBDEF2}"/>
              </a:ext>
            </a:extLst>
          </p:cNvPr>
          <p:cNvSpPr/>
          <p:nvPr userDrawn="1"/>
        </p:nvSpPr>
        <p:spPr>
          <a:xfrm>
            <a:off x="484632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Results</a:t>
            </a:r>
          </a:p>
        </p:txBody>
      </p:sp>
      <p:sp>
        <p:nvSpPr>
          <p:cNvPr id="15" name="Rectangle 14">
            <a:extLst>
              <a:ext uri="{FF2B5EF4-FFF2-40B4-BE49-F238E27FC236}">
                <a16:creationId xmlns:a16="http://schemas.microsoft.com/office/drawing/2014/main" id="{BBD68308-CB58-4A55-B093-CFBE4BA37B4A}"/>
              </a:ext>
            </a:extLst>
          </p:cNvPr>
          <p:cNvSpPr/>
          <p:nvPr userDrawn="1"/>
        </p:nvSpPr>
        <p:spPr>
          <a:xfrm>
            <a:off x="630936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Conclusion</a:t>
            </a:r>
          </a:p>
        </p:txBody>
      </p:sp>
      <p:sp>
        <p:nvSpPr>
          <p:cNvPr id="5" name="Rectangle 4">
            <a:extLst>
              <a:ext uri="{FF2B5EF4-FFF2-40B4-BE49-F238E27FC236}">
                <a16:creationId xmlns:a16="http://schemas.microsoft.com/office/drawing/2014/main" id="{64405000-DA17-4ACC-A9E2-B9FB310D5F6C}"/>
              </a:ext>
            </a:extLst>
          </p:cNvPr>
          <p:cNvSpPr/>
          <p:nvPr userDrawn="1"/>
        </p:nvSpPr>
        <p:spPr>
          <a:xfrm>
            <a:off x="457200" y="4746625"/>
            <a:ext cx="1463040" cy="274320"/>
          </a:xfrm>
          <a:prstGeom prst="rect">
            <a:avLst/>
          </a:prstGeom>
          <a:solidFill>
            <a:srgbClr val="F6A01A"/>
          </a:solidFill>
          <a:ln>
            <a:solidFill>
              <a:schemeClr val="accent6">
                <a:lumMod val="75000"/>
              </a:schemeClr>
            </a:solid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Introduction</a:t>
            </a:r>
          </a:p>
        </p:txBody>
      </p:sp>
    </p:spTree>
    <p:extLst>
      <p:ext uri="{BB962C8B-B14F-4D97-AF65-F5344CB8AC3E}">
        <p14:creationId xmlns:p14="http://schemas.microsoft.com/office/powerpoint/2010/main" val="2349088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7" name="Rectangle 16">
            <a:extLst>
              <a:ext uri="{FF2B5EF4-FFF2-40B4-BE49-F238E27FC236}">
                <a16:creationId xmlns:a16="http://schemas.microsoft.com/office/drawing/2014/main" id="{8CC77E40-9E42-4C37-A6CA-9ECD6BE3C13B}"/>
              </a:ext>
            </a:extLst>
          </p:cNvPr>
          <p:cNvSpPr/>
          <p:nvPr userDrawn="1"/>
        </p:nvSpPr>
        <p:spPr>
          <a:xfrm>
            <a:off x="338328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Controls</a:t>
            </a:r>
          </a:p>
        </p:txBody>
      </p:sp>
      <p:sp>
        <p:nvSpPr>
          <p:cNvPr id="18" name="Rectangle 17">
            <a:extLst>
              <a:ext uri="{FF2B5EF4-FFF2-40B4-BE49-F238E27FC236}">
                <a16:creationId xmlns:a16="http://schemas.microsoft.com/office/drawing/2014/main" id="{2FE3766D-4ABA-4726-BC29-FEF380E4A156}"/>
              </a:ext>
            </a:extLst>
          </p:cNvPr>
          <p:cNvSpPr/>
          <p:nvPr userDrawn="1"/>
        </p:nvSpPr>
        <p:spPr>
          <a:xfrm>
            <a:off x="484632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Results</a:t>
            </a:r>
          </a:p>
        </p:txBody>
      </p:sp>
      <p:sp>
        <p:nvSpPr>
          <p:cNvPr id="19" name="Rectangle 18">
            <a:extLst>
              <a:ext uri="{FF2B5EF4-FFF2-40B4-BE49-F238E27FC236}">
                <a16:creationId xmlns:a16="http://schemas.microsoft.com/office/drawing/2014/main" id="{8FFE0203-09BE-42CD-AEA5-CA37C6121ACC}"/>
              </a:ext>
            </a:extLst>
          </p:cNvPr>
          <p:cNvSpPr/>
          <p:nvPr userDrawn="1"/>
        </p:nvSpPr>
        <p:spPr>
          <a:xfrm>
            <a:off x="630936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Conclusion</a:t>
            </a:r>
          </a:p>
        </p:txBody>
      </p:sp>
      <p:sp>
        <p:nvSpPr>
          <p:cNvPr id="20" name="Rectangle 19">
            <a:extLst>
              <a:ext uri="{FF2B5EF4-FFF2-40B4-BE49-F238E27FC236}">
                <a16:creationId xmlns:a16="http://schemas.microsoft.com/office/drawing/2014/main" id="{1237EFD6-2B64-4A44-88B2-4C65A7263C2D}"/>
              </a:ext>
            </a:extLst>
          </p:cNvPr>
          <p:cNvSpPr/>
          <p:nvPr userDrawn="1"/>
        </p:nvSpPr>
        <p:spPr>
          <a:xfrm>
            <a:off x="45720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Introduction</a:t>
            </a:r>
          </a:p>
        </p:txBody>
      </p:sp>
      <p:sp>
        <p:nvSpPr>
          <p:cNvPr id="16" name="Rectangle 15">
            <a:extLst>
              <a:ext uri="{FF2B5EF4-FFF2-40B4-BE49-F238E27FC236}">
                <a16:creationId xmlns:a16="http://schemas.microsoft.com/office/drawing/2014/main" id="{299816AE-AB41-4F74-9048-1C4349CDE323}"/>
              </a:ext>
            </a:extLst>
          </p:cNvPr>
          <p:cNvSpPr/>
          <p:nvPr userDrawn="1"/>
        </p:nvSpPr>
        <p:spPr>
          <a:xfrm>
            <a:off x="1920240" y="4746625"/>
            <a:ext cx="1463040" cy="274320"/>
          </a:xfrm>
          <a:prstGeom prst="rect">
            <a:avLst/>
          </a:prstGeom>
          <a:solidFill>
            <a:srgbClr val="F6A01A"/>
          </a:solidFill>
          <a:ln>
            <a:solidFill>
              <a:schemeClr val="accent6">
                <a:lumMod val="75000"/>
              </a:schemeClr>
            </a:solidFill>
          </a:ln>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Measure Overview</a:t>
            </a:r>
          </a:p>
        </p:txBody>
      </p:sp>
    </p:spTree>
    <p:extLst>
      <p:ext uri="{BB962C8B-B14F-4D97-AF65-F5344CB8AC3E}">
        <p14:creationId xmlns:p14="http://schemas.microsoft.com/office/powerpoint/2010/main" val="410479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1" r:id="rId3"/>
    <p:sldLayoutId id="2147483675" r:id="rId4"/>
    <p:sldLayoutId id="2147483650" r:id="rId5"/>
    <p:sldLayoutId id="2147483653" r:id="rId6"/>
    <p:sldLayoutId id="2147483654" r:id="rId7"/>
    <p:sldLayoutId id="2147483697" r:id="rId8"/>
    <p:sldLayoutId id="2147483698" r:id="rId9"/>
    <p:sldLayoutId id="2147483699" r:id="rId10"/>
    <p:sldLayoutId id="2147483700" r:id="rId11"/>
    <p:sldLayoutId id="2147483701" r:id="rId12"/>
    <p:sldLayoutId id="2147483655" r:id="rId13"/>
    <p:sldLayoutId id="2147483656" r:id="rId14"/>
    <p:sldLayoutId id="2147483657" r:id="rId15"/>
    <p:sldLayoutId id="2147483689" r:id="rId16"/>
    <p:sldLayoutId id="2147483690" r:id="rId17"/>
    <p:sldLayoutId id="2147483691" r:id="rId18"/>
    <p:sldLayoutId id="2147483692" r:id="rId19"/>
    <p:sldLayoutId id="2147483693" r:id="rId20"/>
    <p:sldLayoutId id="2147483694" r:id="rId21"/>
    <p:sldLayoutId id="2147483695" r:id="rId22"/>
    <p:sldLayoutId id="2147483666" r:id="rId23"/>
    <p:sldLayoutId id="2147483667" r:id="rId24"/>
    <p:sldLayoutId id="2147483665" r:id="rId25"/>
    <p:sldLayoutId id="2147483668" r:id="rId26"/>
    <p:sldLayoutId id="2147483669" r:id="rId27"/>
    <p:sldLayoutId id="2147483670" r:id="rId28"/>
    <p:sldLayoutId id="2147483671" r:id="rId29"/>
    <p:sldLayoutId id="2147483676" r:id="rId30"/>
    <p:sldLayoutId id="2147483681" r:id="rId31"/>
    <p:sldLayoutId id="2147483682" r:id="rId32"/>
    <p:sldLayoutId id="2147483687" r:id="rId33"/>
    <p:sldLayoutId id="2147483688" r:id="rId34"/>
    <p:sldLayoutId id="2147483678" r:id="rId35"/>
    <p:sldLayoutId id="2147483683" r:id="rId36"/>
    <p:sldLayoutId id="2147483684" r:id="rId37"/>
    <p:sldLayoutId id="2147483685" r:id="rId38"/>
    <p:sldLayoutId id="2147483680" r:id="rId39"/>
    <p:sldLayoutId id="2147483686" r:id="rId40"/>
    <p:sldLayoutId id="2147483672" r:id="rId41"/>
    <p:sldLayoutId id="2147483696" r:id="rId42"/>
    <p:sldLayoutId id="2147483673" r:id="rId43"/>
  </p:sldLayoutIdLst>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36975" y="1252017"/>
            <a:ext cx="4322144" cy="1348326"/>
          </a:xfrm>
        </p:spPr>
        <p:txBody>
          <a:bodyPr/>
          <a:lstStyle/>
          <a:p>
            <a:r>
              <a:rPr lang="en-US" dirty="0"/>
              <a:t>Load Flexibility Measure:</a:t>
            </a:r>
          </a:p>
          <a:p>
            <a:r>
              <a:rPr lang="en-US" dirty="0"/>
              <a:t>Central Ice Storage</a:t>
            </a:r>
          </a:p>
          <a:p>
            <a:r>
              <a:rPr lang="en-US" sz="1800" dirty="0"/>
              <a:t>Preliminary Measure Discussion</a:t>
            </a:r>
          </a:p>
        </p:txBody>
      </p:sp>
      <p:sp>
        <p:nvSpPr>
          <p:cNvPr id="5" name="Text Placeholder 4"/>
          <p:cNvSpPr>
            <a:spLocks noGrp="1"/>
          </p:cNvSpPr>
          <p:nvPr>
            <p:ph type="body" sz="quarter" idx="11"/>
          </p:nvPr>
        </p:nvSpPr>
        <p:spPr/>
        <p:txBody>
          <a:bodyPr/>
          <a:lstStyle/>
          <a:p>
            <a:r>
              <a:rPr lang="en-US" dirty="0"/>
              <a:t>September 20, 2019</a:t>
            </a:r>
          </a:p>
        </p:txBody>
      </p:sp>
    </p:spTree>
    <p:extLst>
      <p:ext uri="{BB962C8B-B14F-4D97-AF65-F5344CB8AC3E}">
        <p14:creationId xmlns:p14="http://schemas.microsoft.com/office/powerpoint/2010/main" val="3416941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9AB7-BD26-48B7-A724-AB02DBFFF33E}"/>
              </a:ext>
            </a:extLst>
          </p:cNvPr>
          <p:cNvSpPr>
            <a:spLocks noGrp="1"/>
          </p:cNvSpPr>
          <p:nvPr>
            <p:ph type="title"/>
          </p:nvPr>
        </p:nvSpPr>
        <p:spPr/>
        <p:txBody>
          <a:bodyPr/>
          <a:lstStyle/>
          <a:p>
            <a:r>
              <a:rPr lang="en-US" dirty="0"/>
              <a:t>Secondary School:</a:t>
            </a:r>
            <a:br>
              <a:rPr lang="en-US" dirty="0"/>
            </a:br>
            <a:r>
              <a:rPr lang="en-US" dirty="0"/>
              <a:t>Chiller Electric Power</a:t>
            </a:r>
          </a:p>
        </p:txBody>
      </p:sp>
      <p:grpSp>
        <p:nvGrpSpPr>
          <p:cNvPr id="3" name="Group 2">
            <a:extLst>
              <a:ext uri="{FF2B5EF4-FFF2-40B4-BE49-F238E27FC236}">
                <a16:creationId xmlns:a16="http://schemas.microsoft.com/office/drawing/2014/main" id="{DCC1D6B8-458A-4E29-AD02-56758195A1B8}"/>
              </a:ext>
            </a:extLst>
          </p:cNvPr>
          <p:cNvGrpSpPr/>
          <p:nvPr/>
        </p:nvGrpSpPr>
        <p:grpSpPr>
          <a:xfrm>
            <a:off x="2741352" y="1230868"/>
            <a:ext cx="3534256" cy="369332"/>
            <a:chOff x="2741352" y="1230868"/>
            <a:chExt cx="3534256" cy="369332"/>
          </a:xfrm>
        </p:grpSpPr>
        <p:grpSp>
          <p:nvGrpSpPr>
            <p:cNvPr id="17" name="Group 16">
              <a:extLst>
                <a:ext uri="{FF2B5EF4-FFF2-40B4-BE49-F238E27FC236}">
                  <a16:creationId xmlns:a16="http://schemas.microsoft.com/office/drawing/2014/main" id="{538E0B97-617F-4874-B82F-2B7D2D40B92C}"/>
                </a:ext>
              </a:extLst>
            </p:cNvPr>
            <p:cNvGrpSpPr/>
            <p:nvPr/>
          </p:nvGrpSpPr>
          <p:grpSpPr>
            <a:xfrm>
              <a:off x="2741352" y="1230868"/>
              <a:ext cx="3534256" cy="369332"/>
              <a:chOff x="2741352" y="1230868"/>
              <a:chExt cx="3534256" cy="369332"/>
            </a:xfrm>
          </p:grpSpPr>
          <p:grpSp>
            <p:nvGrpSpPr>
              <p:cNvPr id="12" name="Group 11">
                <a:extLst>
                  <a:ext uri="{FF2B5EF4-FFF2-40B4-BE49-F238E27FC236}">
                    <a16:creationId xmlns:a16="http://schemas.microsoft.com/office/drawing/2014/main" id="{A99CBC1C-8A6D-4F92-BEE4-333DBCD2184B}"/>
                  </a:ext>
                </a:extLst>
              </p:cNvPr>
              <p:cNvGrpSpPr/>
              <p:nvPr/>
            </p:nvGrpSpPr>
            <p:grpSpPr>
              <a:xfrm>
                <a:off x="2741352" y="1230868"/>
                <a:ext cx="3534256" cy="369332"/>
                <a:chOff x="2687166" y="1241452"/>
                <a:chExt cx="3534256" cy="369332"/>
              </a:xfrm>
            </p:grpSpPr>
            <p:sp>
              <p:nvSpPr>
                <p:cNvPr id="13" name="TextBox 12">
                  <a:extLst>
                    <a:ext uri="{FF2B5EF4-FFF2-40B4-BE49-F238E27FC236}">
                      <a16:creationId xmlns:a16="http://schemas.microsoft.com/office/drawing/2014/main" id="{1E8CAE4D-E04D-4F7A-A83F-58A99DD91F83}"/>
                    </a:ext>
                  </a:extLst>
                </p:cNvPr>
                <p:cNvSpPr txBox="1"/>
                <p:nvPr/>
              </p:nvSpPr>
              <p:spPr>
                <a:xfrm>
                  <a:off x="2814207" y="1241452"/>
                  <a:ext cx="3407215" cy="369332"/>
                </a:xfrm>
                <a:prstGeom prst="rect">
                  <a:avLst/>
                </a:prstGeom>
                <a:noFill/>
              </p:spPr>
              <p:txBody>
                <a:bodyPr wrap="none" rtlCol="0">
                  <a:spAutoFit/>
                </a:bodyPr>
                <a:lstStyle/>
                <a:p>
                  <a:pPr algn="ctr"/>
                  <a:r>
                    <a:rPr lang="en-US" dirty="0"/>
                    <a:t>Baseline					CTES</a:t>
                  </a:r>
                </a:p>
              </p:txBody>
            </p:sp>
            <p:sp>
              <p:nvSpPr>
                <p:cNvPr id="14" name="Rectangle 13">
                  <a:extLst>
                    <a:ext uri="{FF2B5EF4-FFF2-40B4-BE49-F238E27FC236}">
                      <a16:creationId xmlns:a16="http://schemas.microsoft.com/office/drawing/2014/main" id="{7E7ED95F-273C-4392-BB5B-D17FE9C789FF}"/>
                    </a:ext>
                  </a:extLst>
                </p:cNvPr>
                <p:cNvSpPr/>
                <p:nvPr/>
              </p:nvSpPr>
              <p:spPr>
                <a:xfrm>
                  <a:off x="2687166" y="1329386"/>
                  <a:ext cx="182880" cy="18288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6" name="Straight Connector 15">
                <a:extLst>
                  <a:ext uri="{FF2B5EF4-FFF2-40B4-BE49-F238E27FC236}">
                    <a16:creationId xmlns:a16="http://schemas.microsoft.com/office/drawing/2014/main" id="{8B4B9780-3547-4147-93AC-EB2BC24595C9}"/>
                  </a:ext>
                </a:extLst>
              </p:cNvPr>
              <p:cNvCxnSpPr>
                <a:stCxn id="14" idx="1"/>
                <a:endCxn id="14" idx="3"/>
              </p:cNvCxnSpPr>
              <p:nvPr/>
            </p:nvCxnSpPr>
            <p:spPr>
              <a:xfrm>
                <a:off x="2741352" y="1410242"/>
                <a:ext cx="1828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18" name="Straight Connector 17">
              <a:extLst>
                <a:ext uri="{FF2B5EF4-FFF2-40B4-BE49-F238E27FC236}">
                  <a16:creationId xmlns:a16="http://schemas.microsoft.com/office/drawing/2014/main" id="{180EDBD8-5700-4D5C-A940-BDDF93602B88}"/>
                </a:ext>
              </a:extLst>
            </p:cNvPr>
            <p:cNvCxnSpPr/>
            <p:nvPr/>
          </p:nvCxnSpPr>
          <p:spPr>
            <a:xfrm>
              <a:off x="5474965" y="1418709"/>
              <a:ext cx="18288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6F2ED522-0D81-41AD-8490-54E5555BDAAD}"/>
              </a:ext>
            </a:extLst>
          </p:cNvPr>
          <p:cNvSpPr txBox="1"/>
          <p:nvPr/>
        </p:nvSpPr>
        <p:spPr>
          <a:xfrm rot="16200000">
            <a:off x="147882" y="2844285"/>
            <a:ext cx="600998" cy="369332"/>
          </a:xfrm>
          <a:prstGeom prst="rect">
            <a:avLst/>
          </a:prstGeom>
          <a:noFill/>
        </p:spPr>
        <p:txBody>
          <a:bodyPr wrap="none" rtlCol="0">
            <a:spAutoFit/>
          </a:bodyPr>
          <a:lstStyle/>
          <a:p>
            <a:r>
              <a:rPr lang="en-US" dirty="0" err="1"/>
              <a:t>kWe</a:t>
            </a:r>
            <a:endParaRPr lang="en-US" dirty="0"/>
          </a:p>
        </p:txBody>
      </p:sp>
      <p:pic>
        <p:nvPicPr>
          <p:cNvPr id="20" name="Picture 19">
            <a:extLst>
              <a:ext uri="{FF2B5EF4-FFF2-40B4-BE49-F238E27FC236}">
                <a16:creationId xmlns:a16="http://schemas.microsoft.com/office/drawing/2014/main" id="{ECCA9D0E-4D19-4EFA-95AB-D3554B1337DB}"/>
              </a:ext>
            </a:extLst>
          </p:cNvPr>
          <p:cNvPicPr>
            <a:picLocks noChangeAspect="1"/>
          </p:cNvPicPr>
          <p:nvPr/>
        </p:nvPicPr>
        <p:blipFill>
          <a:blip r:embed="rId2"/>
          <a:stretch>
            <a:fillRect/>
          </a:stretch>
        </p:blipFill>
        <p:spPr>
          <a:xfrm>
            <a:off x="633047" y="1200151"/>
            <a:ext cx="7877905" cy="3657600"/>
          </a:xfrm>
          <a:prstGeom prst="rect">
            <a:avLst/>
          </a:prstGeom>
        </p:spPr>
      </p:pic>
    </p:spTree>
    <p:extLst>
      <p:ext uri="{BB962C8B-B14F-4D97-AF65-F5344CB8AC3E}">
        <p14:creationId xmlns:p14="http://schemas.microsoft.com/office/powerpoint/2010/main" val="773033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F6FB092-7FF8-4F87-B422-09FC87D7AA84}"/>
              </a:ext>
            </a:extLst>
          </p:cNvPr>
          <p:cNvPicPr>
            <a:picLocks noChangeAspect="1"/>
          </p:cNvPicPr>
          <p:nvPr/>
        </p:nvPicPr>
        <p:blipFill>
          <a:blip r:embed="rId2"/>
          <a:stretch>
            <a:fillRect/>
          </a:stretch>
        </p:blipFill>
        <p:spPr>
          <a:xfrm>
            <a:off x="633047" y="1200151"/>
            <a:ext cx="7877905" cy="3657600"/>
          </a:xfrm>
          <a:prstGeom prst="rect">
            <a:avLst/>
          </a:prstGeom>
        </p:spPr>
      </p:pic>
      <p:sp>
        <p:nvSpPr>
          <p:cNvPr id="2" name="Title 1">
            <a:extLst>
              <a:ext uri="{FF2B5EF4-FFF2-40B4-BE49-F238E27FC236}">
                <a16:creationId xmlns:a16="http://schemas.microsoft.com/office/drawing/2014/main" id="{55AE5BE2-1BE8-47D1-A549-29A1FD464590}"/>
              </a:ext>
            </a:extLst>
          </p:cNvPr>
          <p:cNvSpPr>
            <a:spLocks noGrp="1"/>
          </p:cNvSpPr>
          <p:nvPr>
            <p:ph type="title"/>
          </p:nvPr>
        </p:nvSpPr>
        <p:spPr/>
        <p:txBody>
          <a:bodyPr/>
          <a:lstStyle/>
          <a:p>
            <a:r>
              <a:rPr lang="en-US" dirty="0"/>
              <a:t>Secondary School:</a:t>
            </a:r>
            <a:br>
              <a:rPr lang="en-US" dirty="0"/>
            </a:br>
            <a:r>
              <a:rPr lang="en-US" dirty="0"/>
              <a:t>Facility Electric Power</a:t>
            </a:r>
          </a:p>
        </p:txBody>
      </p:sp>
      <p:sp>
        <p:nvSpPr>
          <p:cNvPr id="23" name="TextBox 22">
            <a:extLst>
              <a:ext uri="{FF2B5EF4-FFF2-40B4-BE49-F238E27FC236}">
                <a16:creationId xmlns:a16="http://schemas.microsoft.com/office/drawing/2014/main" id="{D85130E5-1FC1-4949-92AC-40843B672AE7}"/>
              </a:ext>
            </a:extLst>
          </p:cNvPr>
          <p:cNvSpPr txBox="1"/>
          <p:nvPr/>
        </p:nvSpPr>
        <p:spPr>
          <a:xfrm rot="16200000">
            <a:off x="147882" y="2844285"/>
            <a:ext cx="600998" cy="369332"/>
          </a:xfrm>
          <a:prstGeom prst="rect">
            <a:avLst/>
          </a:prstGeom>
          <a:noFill/>
        </p:spPr>
        <p:txBody>
          <a:bodyPr wrap="none" rtlCol="0">
            <a:spAutoFit/>
          </a:bodyPr>
          <a:lstStyle/>
          <a:p>
            <a:r>
              <a:rPr lang="en-US" dirty="0" err="1"/>
              <a:t>kWe</a:t>
            </a:r>
            <a:endParaRPr lang="en-US" dirty="0"/>
          </a:p>
        </p:txBody>
      </p:sp>
      <p:grpSp>
        <p:nvGrpSpPr>
          <p:cNvPr id="15" name="Group 14">
            <a:extLst>
              <a:ext uri="{FF2B5EF4-FFF2-40B4-BE49-F238E27FC236}">
                <a16:creationId xmlns:a16="http://schemas.microsoft.com/office/drawing/2014/main" id="{32E0EDBE-4F80-4F98-B39E-22C28C7B0623}"/>
              </a:ext>
            </a:extLst>
          </p:cNvPr>
          <p:cNvGrpSpPr/>
          <p:nvPr/>
        </p:nvGrpSpPr>
        <p:grpSpPr>
          <a:xfrm>
            <a:off x="2741352" y="1230868"/>
            <a:ext cx="3534256" cy="369332"/>
            <a:chOff x="2741352" y="1230868"/>
            <a:chExt cx="3534256" cy="369332"/>
          </a:xfrm>
        </p:grpSpPr>
        <p:grpSp>
          <p:nvGrpSpPr>
            <p:cNvPr id="17" name="Group 16">
              <a:extLst>
                <a:ext uri="{FF2B5EF4-FFF2-40B4-BE49-F238E27FC236}">
                  <a16:creationId xmlns:a16="http://schemas.microsoft.com/office/drawing/2014/main" id="{C7E518F2-BCA9-4EB6-BB27-564B6D7FECBA}"/>
                </a:ext>
              </a:extLst>
            </p:cNvPr>
            <p:cNvGrpSpPr/>
            <p:nvPr/>
          </p:nvGrpSpPr>
          <p:grpSpPr>
            <a:xfrm>
              <a:off x="2741352" y="1230868"/>
              <a:ext cx="3534256" cy="369332"/>
              <a:chOff x="2741352" y="1230868"/>
              <a:chExt cx="3534256" cy="369332"/>
            </a:xfrm>
          </p:grpSpPr>
          <p:grpSp>
            <p:nvGrpSpPr>
              <p:cNvPr id="18" name="Group 17">
                <a:extLst>
                  <a:ext uri="{FF2B5EF4-FFF2-40B4-BE49-F238E27FC236}">
                    <a16:creationId xmlns:a16="http://schemas.microsoft.com/office/drawing/2014/main" id="{FD137EEF-5109-4CCE-8033-A0F9BC16B489}"/>
                  </a:ext>
                </a:extLst>
              </p:cNvPr>
              <p:cNvGrpSpPr/>
              <p:nvPr/>
            </p:nvGrpSpPr>
            <p:grpSpPr>
              <a:xfrm>
                <a:off x="2741352" y="1230868"/>
                <a:ext cx="3534256" cy="369332"/>
                <a:chOff x="2687166" y="1241452"/>
                <a:chExt cx="3534256" cy="369332"/>
              </a:xfrm>
            </p:grpSpPr>
            <p:sp>
              <p:nvSpPr>
                <p:cNvPr id="20" name="TextBox 19">
                  <a:extLst>
                    <a:ext uri="{FF2B5EF4-FFF2-40B4-BE49-F238E27FC236}">
                      <a16:creationId xmlns:a16="http://schemas.microsoft.com/office/drawing/2014/main" id="{D5966CBA-5553-4666-ACF4-D48267DD0F0E}"/>
                    </a:ext>
                  </a:extLst>
                </p:cNvPr>
                <p:cNvSpPr txBox="1"/>
                <p:nvPr/>
              </p:nvSpPr>
              <p:spPr>
                <a:xfrm>
                  <a:off x="2814207" y="1241452"/>
                  <a:ext cx="3407215" cy="369332"/>
                </a:xfrm>
                <a:prstGeom prst="rect">
                  <a:avLst/>
                </a:prstGeom>
                <a:noFill/>
              </p:spPr>
              <p:txBody>
                <a:bodyPr wrap="none" rtlCol="0">
                  <a:spAutoFit/>
                </a:bodyPr>
                <a:lstStyle/>
                <a:p>
                  <a:pPr algn="ctr"/>
                  <a:r>
                    <a:rPr lang="en-US" dirty="0"/>
                    <a:t>Baseline					CTES</a:t>
                  </a:r>
                </a:p>
              </p:txBody>
            </p:sp>
            <p:sp>
              <p:nvSpPr>
                <p:cNvPr id="21" name="Rectangle 20">
                  <a:extLst>
                    <a:ext uri="{FF2B5EF4-FFF2-40B4-BE49-F238E27FC236}">
                      <a16:creationId xmlns:a16="http://schemas.microsoft.com/office/drawing/2014/main" id="{D0DB2DC2-6931-414A-9FDF-1D0E0D1FE811}"/>
                    </a:ext>
                  </a:extLst>
                </p:cNvPr>
                <p:cNvSpPr/>
                <p:nvPr/>
              </p:nvSpPr>
              <p:spPr>
                <a:xfrm>
                  <a:off x="2687166" y="1329386"/>
                  <a:ext cx="182880" cy="18288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9" name="Straight Connector 18">
                <a:extLst>
                  <a:ext uri="{FF2B5EF4-FFF2-40B4-BE49-F238E27FC236}">
                    <a16:creationId xmlns:a16="http://schemas.microsoft.com/office/drawing/2014/main" id="{40BA6F6E-A2E4-4366-BC1C-B958F569E828}"/>
                  </a:ext>
                </a:extLst>
              </p:cNvPr>
              <p:cNvCxnSpPr>
                <a:stCxn id="21" idx="1"/>
                <a:endCxn id="21" idx="3"/>
              </p:cNvCxnSpPr>
              <p:nvPr/>
            </p:nvCxnSpPr>
            <p:spPr>
              <a:xfrm>
                <a:off x="2741352" y="1410242"/>
                <a:ext cx="1828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24" name="Straight Connector 23">
              <a:extLst>
                <a:ext uri="{FF2B5EF4-FFF2-40B4-BE49-F238E27FC236}">
                  <a16:creationId xmlns:a16="http://schemas.microsoft.com/office/drawing/2014/main" id="{E12EBF0B-4634-465A-A22C-3103DA34AD0B}"/>
                </a:ext>
              </a:extLst>
            </p:cNvPr>
            <p:cNvCxnSpPr/>
            <p:nvPr/>
          </p:nvCxnSpPr>
          <p:spPr>
            <a:xfrm>
              <a:off x="5474965" y="1418709"/>
              <a:ext cx="18288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9071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8DE2789-D728-4011-ACAA-9A29522FDB62}"/>
              </a:ext>
            </a:extLst>
          </p:cNvPr>
          <p:cNvPicPr>
            <a:picLocks noChangeAspect="1"/>
          </p:cNvPicPr>
          <p:nvPr/>
        </p:nvPicPr>
        <p:blipFill>
          <a:blip r:embed="rId2"/>
          <a:stretch>
            <a:fillRect/>
          </a:stretch>
        </p:blipFill>
        <p:spPr>
          <a:xfrm>
            <a:off x="633047" y="1200151"/>
            <a:ext cx="7877905" cy="3657600"/>
          </a:xfrm>
          <a:prstGeom prst="rect">
            <a:avLst/>
          </a:prstGeom>
        </p:spPr>
      </p:pic>
      <p:sp>
        <p:nvSpPr>
          <p:cNvPr id="2" name="Title 1">
            <a:extLst>
              <a:ext uri="{FF2B5EF4-FFF2-40B4-BE49-F238E27FC236}">
                <a16:creationId xmlns:a16="http://schemas.microsoft.com/office/drawing/2014/main" id="{AB1FF334-9DB9-4A7E-9E7B-EA3145D8EFBB}"/>
              </a:ext>
            </a:extLst>
          </p:cNvPr>
          <p:cNvSpPr>
            <a:spLocks noGrp="1"/>
          </p:cNvSpPr>
          <p:nvPr>
            <p:ph type="title"/>
          </p:nvPr>
        </p:nvSpPr>
        <p:spPr/>
        <p:txBody>
          <a:bodyPr/>
          <a:lstStyle/>
          <a:p>
            <a:r>
              <a:rPr lang="en-US" dirty="0"/>
              <a:t>Secondary School:</a:t>
            </a:r>
            <a:br>
              <a:rPr lang="en-US" dirty="0"/>
            </a:br>
            <a:r>
              <a:rPr lang="en-US" dirty="0"/>
              <a:t>Monthly Peak Demand </a:t>
            </a:r>
          </a:p>
        </p:txBody>
      </p:sp>
      <p:sp>
        <p:nvSpPr>
          <p:cNvPr id="12" name="TextBox 11">
            <a:extLst>
              <a:ext uri="{FF2B5EF4-FFF2-40B4-BE49-F238E27FC236}">
                <a16:creationId xmlns:a16="http://schemas.microsoft.com/office/drawing/2014/main" id="{4141A7F2-C15D-459C-A5B5-D2B7BF9EB7FC}"/>
              </a:ext>
            </a:extLst>
          </p:cNvPr>
          <p:cNvSpPr txBox="1"/>
          <p:nvPr/>
        </p:nvSpPr>
        <p:spPr>
          <a:xfrm rot="16200000">
            <a:off x="147882" y="2844285"/>
            <a:ext cx="600998" cy="369332"/>
          </a:xfrm>
          <a:prstGeom prst="rect">
            <a:avLst/>
          </a:prstGeom>
          <a:noFill/>
        </p:spPr>
        <p:txBody>
          <a:bodyPr wrap="none" rtlCol="0">
            <a:spAutoFit/>
          </a:bodyPr>
          <a:lstStyle/>
          <a:p>
            <a:r>
              <a:rPr lang="en-US" dirty="0" err="1"/>
              <a:t>kWe</a:t>
            </a:r>
            <a:endParaRPr lang="en-US" dirty="0"/>
          </a:p>
        </p:txBody>
      </p:sp>
      <p:grpSp>
        <p:nvGrpSpPr>
          <p:cNvPr id="18" name="Group 17">
            <a:extLst>
              <a:ext uri="{FF2B5EF4-FFF2-40B4-BE49-F238E27FC236}">
                <a16:creationId xmlns:a16="http://schemas.microsoft.com/office/drawing/2014/main" id="{3009D9E3-72B8-46C3-997B-0AD287B0C261}"/>
              </a:ext>
            </a:extLst>
          </p:cNvPr>
          <p:cNvGrpSpPr/>
          <p:nvPr/>
        </p:nvGrpSpPr>
        <p:grpSpPr>
          <a:xfrm>
            <a:off x="2741352" y="1230868"/>
            <a:ext cx="3534256" cy="369332"/>
            <a:chOff x="2687166" y="1241452"/>
            <a:chExt cx="3534256" cy="369332"/>
          </a:xfrm>
        </p:grpSpPr>
        <p:sp>
          <p:nvSpPr>
            <p:cNvPr id="20" name="TextBox 19">
              <a:extLst>
                <a:ext uri="{FF2B5EF4-FFF2-40B4-BE49-F238E27FC236}">
                  <a16:creationId xmlns:a16="http://schemas.microsoft.com/office/drawing/2014/main" id="{1400F494-72FB-4B3D-B294-8D67F30E907F}"/>
                </a:ext>
              </a:extLst>
            </p:cNvPr>
            <p:cNvSpPr txBox="1"/>
            <p:nvPr/>
          </p:nvSpPr>
          <p:spPr>
            <a:xfrm>
              <a:off x="2814207" y="1241452"/>
              <a:ext cx="3407215" cy="369332"/>
            </a:xfrm>
            <a:prstGeom prst="rect">
              <a:avLst/>
            </a:prstGeom>
            <a:noFill/>
          </p:spPr>
          <p:txBody>
            <a:bodyPr wrap="none" rtlCol="0">
              <a:spAutoFit/>
            </a:bodyPr>
            <a:lstStyle/>
            <a:p>
              <a:pPr algn="ctr"/>
              <a:r>
                <a:rPr lang="en-US" dirty="0"/>
                <a:t>Baseline					CTES</a:t>
              </a:r>
            </a:p>
          </p:txBody>
        </p:sp>
        <p:sp>
          <p:nvSpPr>
            <p:cNvPr id="21" name="Rectangle 20">
              <a:extLst>
                <a:ext uri="{FF2B5EF4-FFF2-40B4-BE49-F238E27FC236}">
                  <a16:creationId xmlns:a16="http://schemas.microsoft.com/office/drawing/2014/main" id="{D67A2619-22F6-4280-BBCA-55D74D3BAAAC}"/>
                </a:ext>
              </a:extLst>
            </p:cNvPr>
            <p:cNvSpPr/>
            <p:nvPr/>
          </p:nvSpPr>
          <p:spPr>
            <a:xfrm>
              <a:off x="2687166" y="1329386"/>
              <a:ext cx="182880" cy="182880"/>
            </a:xfrm>
            <a:prstGeom prst="rect">
              <a:avLst/>
            </a:prstGeom>
            <a:solidFill>
              <a:srgbClr val="4D4D4D"/>
            </a:solidFill>
            <a:ln>
              <a:solidFill>
                <a:srgbClr val="4D4D4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E94EA5-7631-43EC-9B23-439981CA465C}"/>
                </a:ext>
              </a:extLst>
            </p:cNvPr>
            <p:cNvSpPr/>
            <p:nvPr/>
          </p:nvSpPr>
          <p:spPr>
            <a:xfrm>
              <a:off x="5420779" y="1337853"/>
              <a:ext cx="182880" cy="182880"/>
            </a:xfrm>
            <a:prstGeom prst="rect">
              <a:avLst/>
            </a:prstGeom>
            <a:solidFill>
              <a:srgbClr val="BC233A"/>
            </a:solidFill>
            <a:ln>
              <a:solidFill>
                <a:srgbClr val="BC233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48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4EB115C-5880-4508-BFF3-861290F468EF}"/>
              </a:ext>
            </a:extLst>
          </p:cNvPr>
          <p:cNvPicPr>
            <a:picLocks/>
          </p:cNvPicPr>
          <p:nvPr/>
        </p:nvPicPr>
        <p:blipFill rotWithShape="1">
          <a:blip r:embed="rId2"/>
          <a:srcRect l="5649" t="15894" r="5000" b="14395"/>
          <a:stretch/>
        </p:blipFill>
        <p:spPr>
          <a:xfrm>
            <a:off x="457200" y="1252728"/>
            <a:ext cx="8229600" cy="365760"/>
          </a:xfrm>
          <a:prstGeom prst="rect">
            <a:avLst/>
          </a:prstGeom>
          <a:ln>
            <a:solidFill>
              <a:schemeClr val="tx1"/>
            </a:solidFill>
          </a:ln>
        </p:spPr>
      </p:pic>
      <p:pic>
        <p:nvPicPr>
          <p:cNvPr id="9" name="Picture 8" descr="A close up of a screen&#10;&#10;Description automatically generated">
            <a:extLst>
              <a:ext uri="{FF2B5EF4-FFF2-40B4-BE49-F238E27FC236}">
                <a16:creationId xmlns:a16="http://schemas.microsoft.com/office/drawing/2014/main" id="{F80DC048-B690-4ACF-B443-14ABA91C0F3D}"/>
              </a:ext>
            </a:extLst>
          </p:cNvPr>
          <p:cNvPicPr>
            <a:picLocks/>
          </p:cNvPicPr>
          <p:nvPr/>
        </p:nvPicPr>
        <p:blipFill rotWithShape="1">
          <a:blip r:embed="rId3"/>
          <a:srcRect l="3015" t="12351" r="3291" b="8316"/>
          <a:stretch/>
        </p:blipFill>
        <p:spPr>
          <a:xfrm>
            <a:off x="1143000" y="1975104"/>
            <a:ext cx="6876288" cy="2615184"/>
          </a:xfrm>
          <a:prstGeom prst="rect">
            <a:avLst/>
          </a:prstGeom>
          <a:ln>
            <a:solidFill>
              <a:schemeClr val="tx1"/>
            </a:solidFill>
          </a:ln>
        </p:spPr>
      </p:pic>
      <p:sp>
        <p:nvSpPr>
          <p:cNvPr id="2" name="Title 1">
            <a:extLst>
              <a:ext uri="{FF2B5EF4-FFF2-40B4-BE49-F238E27FC236}">
                <a16:creationId xmlns:a16="http://schemas.microsoft.com/office/drawing/2014/main" id="{EEE9EAB6-DC86-4697-8001-6BE0AD094858}"/>
              </a:ext>
            </a:extLst>
          </p:cNvPr>
          <p:cNvSpPr>
            <a:spLocks noGrp="1"/>
          </p:cNvSpPr>
          <p:nvPr>
            <p:ph type="title"/>
          </p:nvPr>
        </p:nvSpPr>
        <p:spPr/>
        <p:txBody>
          <a:bodyPr/>
          <a:lstStyle/>
          <a:p>
            <a:r>
              <a:rPr lang="en-US" dirty="0"/>
              <a:t>Secondary School:</a:t>
            </a:r>
            <a:br>
              <a:rPr lang="en-US" dirty="0"/>
            </a:br>
            <a:r>
              <a:rPr lang="en-US" dirty="0"/>
              <a:t>Ice Use</a:t>
            </a:r>
          </a:p>
        </p:txBody>
      </p:sp>
      <p:sp>
        <p:nvSpPr>
          <p:cNvPr id="14" name="Rectangle 13">
            <a:extLst>
              <a:ext uri="{FF2B5EF4-FFF2-40B4-BE49-F238E27FC236}">
                <a16:creationId xmlns:a16="http://schemas.microsoft.com/office/drawing/2014/main" id="{F8E53BDA-3AFD-42FF-885B-6EF67F6DD805}"/>
              </a:ext>
            </a:extLst>
          </p:cNvPr>
          <p:cNvSpPr/>
          <p:nvPr/>
        </p:nvSpPr>
        <p:spPr>
          <a:xfrm>
            <a:off x="6233277" y="1216127"/>
            <a:ext cx="218878" cy="45357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54E55089-E5FF-4D27-8A2C-99A2FA35B330}"/>
              </a:ext>
            </a:extLst>
          </p:cNvPr>
          <p:cNvCxnSpPr>
            <a:cxnSpLocks/>
          </p:cNvCxnSpPr>
          <p:nvPr/>
        </p:nvCxnSpPr>
        <p:spPr>
          <a:xfrm flipH="1">
            <a:off x="1143000" y="1666875"/>
            <a:ext cx="5088731" cy="3082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D3941B15-B0FA-44EA-8D92-D5DDE96B6F65}"/>
              </a:ext>
            </a:extLst>
          </p:cNvPr>
          <p:cNvCxnSpPr>
            <a:cxnSpLocks/>
          </p:cNvCxnSpPr>
          <p:nvPr/>
        </p:nvCxnSpPr>
        <p:spPr>
          <a:xfrm>
            <a:off x="6455569" y="1666875"/>
            <a:ext cx="1563719" cy="3082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2FC6EBFD-7AAB-401B-B2D7-9E83F51DC24D}"/>
              </a:ext>
            </a:extLst>
          </p:cNvPr>
          <p:cNvSpPr txBox="1"/>
          <p:nvPr/>
        </p:nvSpPr>
        <p:spPr>
          <a:xfrm rot="16200000">
            <a:off x="122090" y="3067840"/>
            <a:ext cx="1616468" cy="369332"/>
          </a:xfrm>
          <a:prstGeom prst="rect">
            <a:avLst/>
          </a:prstGeom>
          <a:noFill/>
        </p:spPr>
        <p:txBody>
          <a:bodyPr wrap="none" rtlCol="0">
            <a:spAutoFit/>
          </a:bodyPr>
          <a:lstStyle/>
          <a:p>
            <a:r>
              <a:rPr lang="en-US" dirty="0"/>
              <a:t>State of Charge</a:t>
            </a:r>
          </a:p>
        </p:txBody>
      </p:sp>
    </p:spTree>
    <p:extLst>
      <p:ext uri="{BB962C8B-B14F-4D97-AF65-F5344CB8AC3E}">
        <p14:creationId xmlns:p14="http://schemas.microsoft.com/office/powerpoint/2010/main" val="2583448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descr="A star in the background&#10;&#10;Description automatically generated">
            <a:extLst>
              <a:ext uri="{FF2B5EF4-FFF2-40B4-BE49-F238E27FC236}">
                <a16:creationId xmlns:a16="http://schemas.microsoft.com/office/drawing/2014/main" id="{2B2254C4-6775-4286-BE24-2F720D0AF527}"/>
              </a:ext>
            </a:extLst>
          </p:cNvPr>
          <p:cNvPicPr>
            <a:picLocks noChangeAspect="1"/>
          </p:cNvPicPr>
          <p:nvPr/>
        </p:nvPicPr>
        <p:blipFill>
          <a:blip r:embed="rId2"/>
          <a:stretch>
            <a:fillRect/>
          </a:stretch>
        </p:blipFill>
        <p:spPr>
          <a:xfrm>
            <a:off x="641323" y="1200151"/>
            <a:ext cx="7877905" cy="3657600"/>
          </a:xfrm>
          <a:prstGeom prst="rect">
            <a:avLst/>
          </a:prstGeom>
        </p:spPr>
      </p:pic>
      <p:sp>
        <p:nvSpPr>
          <p:cNvPr id="2" name="Title 1">
            <a:extLst>
              <a:ext uri="{FF2B5EF4-FFF2-40B4-BE49-F238E27FC236}">
                <a16:creationId xmlns:a16="http://schemas.microsoft.com/office/drawing/2014/main" id="{FED877AB-1917-4B6C-8EDE-101CD401DF51}"/>
              </a:ext>
            </a:extLst>
          </p:cNvPr>
          <p:cNvSpPr>
            <a:spLocks noGrp="1"/>
          </p:cNvSpPr>
          <p:nvPr>
            <p:ph type="title"/>
          </p:nvPr>
        </p:nvSpPr>
        <p:spPr/>
        <p:txBody>
          <a:bodyPr/>
          <a:lstStyle/>
          <a:p>
            <a:r>
              <a:rPr lang="en-US" dirty="0"/>
              <a:t>Secondary School:</a:t>
            </a:r>
            <a:br>
              <a:rPr lang="en-US" dirty="0"/>
            </a:br>
            <a:r>
              <a:rPr lang="en-US" dirty="0"/>
              <a:t>Facility Load Duration</a:t>
            </a:r>
          </a:p>
        </p:txBody>
      </p:sp>
      <p:grpSp>
        <p:nvGrpSpPr>
          <p:cNvPr id="24" name="Group 23">
            <a:extLst>
              <a:ext uri="{FF2B5EF4-FFF2-40B4-BE49-F238E27FC236}">
                <a16:creationId xmlns:a16="http://schemas.microsoft.com/office/drawing/2014/main" id="{1F006841-93AB-4BFA-8C19-72AEAB9CFFD4}"/>
              </a:ext>
            </a:extLst>
          </p:cNvPr>
          <p:cNvGrpSpPr/>
          <p:nvPr/>
        </p:nvGrpSpPr>
        <p:grpSpPr>
          <a:xfrm>
            <a:off x="2741352" y="1230868"/>
            <a:ext cx="3534256" cy="369332"/>
            <a:chOff x="2741352" y="1230868"/>
            <a:chExt cx="3534256" cy="369332"/>
          </a:xfrm>
        </p:grpSpPr>
        <p:grpSp>
          <p:nvGrpSpPr>
            <p:cNvPr id="16" name="Group 15">
              <a:extLst>
                <a:ext uri="{FF2B5EF4-FFF2-40B4-BE49-F238E27FC236}">
                  <a16:creationId xmlns:a16="http://schemas.microsoft.com/office/drawing/2014/main" id="{A0BFC5BA-8674-4F4A-BA68-3B4C34B12C17}"/>
                </a:ext>
              </a:extLst>
            </p:cNvPr>
            <p:cNvGrpSpPr/>
            <p:nvPr/>
          </p:nvGrpSpPr>
          <p:grpSpPr>
            <a:xfrm>
              <a:off x="2741352" y="1230868"/>
              <a:ext cx="3534256" cy="369332"/>
              <a:chOff x="2741352" y="1230868"/>
              <a:chExt cx="3534256" cy="369332"/>
            </a:xfrm>
          </p:grpSpPr>
          <p:grpSp>
            <p:nvGrpSpPr>
              <p:cNvPr id="17" name="Group 16">
                <a:extLst>
                  <a:ext uri="{FF2B5EF4-FFF2-40B4-BE49-F238E27FC236}">
                    <a16:creationId xmlns:a16="http://schemas.microsoft.com/office/drawing/2014/main" id="{99459C77-ED9B-4981-AFAF-C92D1667E4A7}"/>
                  </a:ext>
                </a:extLst>
              </p:cNvPr>
              <p:cNvGrpSpPr/>
              <p:nvPr/>
            </p:nvGrpSpPr>
            <p:grpSpPr>
              <a:xfrm>
                <a:off x="2741352" y="1230868"/>
                <a:ext cx="3534256" cy="369332"/>
                <a:chOff x="2687166" y="1241452"/>
                <a:chExt cx="3534256" cy="369332"/>
              </a:xfrm>
            </p:grpSpPr>
            <p:sp>
              <p:nvSpPr>
                <p:cNvPr id="19" name="TextBox 18">
                  <a:extLst>
                    <a:ext uri="{FF2B5EF4-FFF2-40B4-BE49-F238E27FC236}">
                      <a16:creationId xmlns:a16="http://schemas.microsoft.com/office/drawing/2014/main" id="{14A6F613-65C9-45A7-A5DD-189DBB856F8B}"/>
                    </a:ext>
                  </a:extLst>
                </p:cNvPr>
                <p:cNvSpPr txBox="1"/>
                <p:nvPr/>
              </p:nvSpPr>
              <p:spPr>
                <a:xfrm>
                  <a:off x="2814207" y="1241452"/>
                  <a:ext cx="3407215" cy="369332"/>
                </a:xfrm>
                <a:prstGeom prst="rect">
                  <a:avLst/>
                </a:prstGeom>
                <a:noFill/>
              </p:spPr>
              <p:txBody>
                <a:bodyPr wrap="none" rtlCol="0">
                  <a:spAutoFit/>
                </a:bodyPr>
                <a:lstStyle/>
                <a:p>
                  <a:pPr algn="ctr"/>
                  <a:r>
                    <a:rPr lang="en-US" dirty="0"/>
                    <a:t>Baseline					CTES</a:t>
                  </a:r>
                </a:p>
              </p:txBody>
            </p:sp>
            <p:sp>
              <p:nvSpPr>
                <p:cNvPr id="20" name="Rectangle 19">
                  <a:extLst>
                    <a:ext uri="{FF2B5EF4-FFF2-40B4-BE49-F238E27FC236}">
                      <a16:creationId xmlns:a16="http://schemas.microsoft.com/office/drawing/2014/main" id="{D0C171F5-C192-4F97-BFBE-FB14BE158694}"/>
                    </a:ext>
                  </a:extLst>
                </p:cNvPr>
                <p:cNvSpPr/>
                <p:nvPr/>
              </p:nvSpPr>
              <p:spPr>
                <a:xfrm>
                  <a:off x="2687166" y="1329386"/>
                  <a:ext cx="182880" cy="18288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5C60EC-BC79-405B-A17F-47CE630D5242}"/>
                    </a:ext>
                  </a:extLst>
                </p:cNvPr>
                <p:cNvSpPr/>
                <p:nvPr/>
              </p:nvSpPr>
              <p:spPr>
                <a:xfrm>
                  <a:off x="5420779" y="1337853"/>
                  <a:ext cx="182880" cy="18288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8" name="Straight Connector 17">
                <a:extLst>
                  <a:ext uri="{FF2B5EF4-FFF2-40B4-BE49-F238E27FC236}">
                    <a16:creationId xmlns:a16="http://schemas.microsoft.com/office/drawing/2014/main" id="{A25897AB-083B-4F34-8423-C9B59C9AB697}"/>
                  </a:ext>
                </a:extLst>
              </p:cNvPr>
              <p:cNvCxnSpPr>
                <a:stCxn id="20" idx="1"/>
                <a:endCxn id="20" idx="3"/>
              </p:cNvCxnSpPr>
              <p:nvPr/>
            </p:nvCxnSpPr>
            <p:spPr>
              <a:xfrm>
                <a:off x="2741352" y="1410242"/>
                <a:ext cx="1828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23" name="Straight Connector 22">
              <a:extLst>
                <a:ext uri="{FF2B5EF4-FFF2-40B4-BE49-F238E27FC236}">
                  <a16:creationId xmlns:a16="http://schemas.microsoft.com/office/drawing/2014/main" id="{D0B8DE27-FEBF-43D2-8646-17403DE51FD7}"/>
                </a:ext>
              </a:extLst>
            </p:cNvPr>
            <p:cNvCxnSpPr>
              <a:stCxn id="21" idx="1"/>
              <a:endCxn id="21" idx="3"/>
            </p:cNvCxnSpPr>
            <p:nvPr/>
          </p:nvCxnSpPr>
          <p:spPr>
            <a:xfrm>
              <a:off x="5474965" y="1418709"/>
              <a:ext cx="18288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sp>
        <p:nvSpPr>
          <p:cNvPr id="22" name="TextBox 21">
            <a:extLst>
              <a:ext uri="{FF2B5EF4-FFF2-40B4-BE49-F238E27FC236}">
                <a16:creationId xmlns:a16="http://schemas.microsoft.com/office/drawing/2014/main" id="{6939DCCC-A48C-41A6-BB08-4956D6BF2D51}"/>
              </a:ext>
            </a:extLst>
          </p:cNvPr>
          <p:cNvSpPr txBox="1"/>
          <p:nvPr/>
        </p:nvSpPr>
        <p:spPr>
          <a:xfrm rot="16200000">
            <a:off x="147882" y="2844285"/>
            <a:ext cx="600998" cy="369332"/>
          </a:xfrm>
          <a:prstGeom prst="rect">
            <a:avLst/>
          </a:prstGeom>
          <a:noFill/>
        </p:spPr>
        <p:txBody>
          <a:bodyPr wrap="none" rtlCol="0">
            <a:spAutoFit/>
          </a:bodyPr>
          <a:lstStyle/>
          <a:p>
            <a:r>
              <a:rPr lang="en-US" dirty="0" err="1"/>
              <a:t>kWe</a:t>
            </a:r>
            <a:endParaRPr lang="en-US" dirty="0"/>
          </a:p>
        </p:txBody>
      </p:sp>
    </p:spTree>
    <p:extLst>
      <p:ext uri="{BB962C8B-B14F-4D97-AF65-F5344CB8AC3E}">
        <p14:creationId xmlns:p14="http://schemas.microsoft.com/office/powerpoint/2010/main" val="4047913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AF34-B539-4BAC-849F-AD2FFF839A81}"/>
              </a:ext>
            </a:extLst>
          </p:cNvPr>
          <p:cNvSpPr>
            <a:spLocks noGrp="1"/>
          </p:cNvSpPr>
          <p:nvPr>
            <p:ph type="title"/>
          </p:nvPr>
        </p:nvSpPr>
        <p:spPr/>
        <p:txBody>
          <a:bodyPr/>
          <a:lstStyle/>
          <a:p>
            <a:r>
              <a:rPr lang="en-US" dirty="0"/>
              <a:t>Results Summary</a:t>
            </a:r>
          </a:p>
        </p:txBody>
      </p:sp>
      <p:graphicFrame>
        <p:nvGraphicFramePr>
          <p:cNvPr id="9" name="Table 8">
            <a:extLst>
              <a:ext uri="{FF2B5EF4-FFF2-40B4-BE49-F238E27FC236}">
                <a16:creationId xmlns:a16="http://schemas.microsoft.com/office/drawing/2014/main" id="{D348EE41-7851-43F2-80F3-8150075514C1}"/>
              </a:ext>
            </a:extLst>
          </p:cNvPr>
          <p:cNvGraphicFramePr>
            <a:graphicFrameLocks noGrp="1"/>
          </p:cNvGraphicFramePr>
          <p:nvPr>
            <p:extLst>
              <p:ext uri="{D42A27DB-BD31-4B8C-83A1-F6EECF244321}">
                <p14:modId xmlns:p14="http://schemas.microsoft.com/office/powerpoint/2010/main" val="2427638776"/>
              </p:ext>
            </p:extLst>
          </p:nvPr>
        </p:nvGraphicFramePr>
        <p:xfrm>
          <a:off x="914400" y="1828800"/>
          <a:ext cx="7294386" cy="1381760"/>
        </p:xfrm>
        <a:graphic>
          <a:graphicData uri="http://schemas.openxmlformats.org/drawingml/2006/table">
            <a:tbl>
              <a:tblPr firstRow="1" bandRow="1">
                <a:tableStyleId>{BC89EF96-8CEA-46FF-86C4-4CE0E7609802}</a:tableStyleId>
              </a:tblPr>
              <a:tblGrid>
                <a:gridCol w="2236384">
                  <a:extLst>
                    <a:ext uri="{9D8B030D-6E8A-4147-A177-3AD203B41FA5}">
                      <a16:colId xmlns:a16="http://schemas.microsoft.com/office/drawing/2014/main" val="1397508722"/>
                    </a:ext>
                  </a:extLst>
                </a:gridCol>
                <a:gridCol w="1325751">
                  <a:extLst>
                    <a:ext uri="{9D8B030D-6E8A-4147-A177-3AD203B41FA5}">
                      <a16:colId xmlns:a16="http://schemas.microsoft.com/office/drawing/2014/main" val="2248140031"/>
                    </a:ext>
                  </a:extLst>
                </a:gridCol>
                <a:gridCol w="1884642">
                  <a:extLst>
                    <a:ext uri="{9D8B030D-6E8A-4147-A177-3AD203B41FA5}">
                      <a16:colId xmlns:a16="http://schemas.microsoft.com/office/drawing/2014/main" val="2249528236"/>
                    </a:ext>
                  </a:extLst>
                </a:gridCol>
                <a:gridCol w="1847609">
                  <a:extLst>
                    <a:ext uri="{9D8B030D-6E8A-4147-A177-3AD203B41FA5}">
                      <a16:colId xmlns:a16="http://schemas.microsoft.com/office/drawing/2014/main" val="1305588680"/>
                    </a:ext>
                  </a:extLst>
                </a:gridCol>
              </a:tblGrid>
              <a:tr h="353967">
                <a:tc>
                  <a:txBody>
                    <a:bodyPr/>
                    <a:lstStyle/>
                    <a:p>
                      <a:r>
                        <a:rPr lang="en-US" dirty="0"/>
                        <a:t>Model</a:t>
                      </a:r>
                    </a:p>
                  </a:txBody>
                  <a:tcPr anchor="b"/>
                </a:tc>
                <a:tc>
                  <a:txBody>
                    <a:bodyPr/>
                    <a:lstStyle/>
                    <a:p>
                      <a:pPr algn="ctr"/>
                      <a:r>
                        <a:rPr lang="en-US" dirty="0"/>
                        <a:t>EUI</a:t>
                      </a:r>
                    </a:p>
                    <a:p>
                      <a:pPr algn="ctr"/>
                      <a:r>
                        <a:rPr lang="en-US" sz="1800" kern="1200" dirty="0"/>
                        <a:t>[kWh/m</a:t>
                      </a:r>
                      <a:r>
                        <a:rPr lang="en-US" sz="1800" kern="1200" baseline="30000" dirty="0"/>
                        <a:t>2</a:t>
                      </a:r>
                      <a:r>
                        <a:rPr lang="en-US" sz="1800" kern="1200" dirty="0"/>
                        <a:t>]</a:t>
                      </a:r>
                      <a:endParaRPr lang="en-US" sz="1800" b="1" kern="1200" dirty="0">
                        <a:solidFill>
                          <a:schemeClr val="tx1"/>
                        </a:solidFill>
                        <a:latin typeface="+mn-lt"/>
                        <a:ea typeface="+mn-ea"/>
                        <a:cs typeface="+mn-cs"/>
                      </a:endParaRPr>
                    </a:p>
                  </a:txBody>
                  <a:tcPr anchor="b"/>
                </a:tc>
                <a:tc>
                  <a:txBody>
                    <a:bodyPr/>
                    <a:lstStyle/>
                    <a:p>
                      <a:pPr algn="ctr"/>
                      <a:r>
                        <a:rPr lang="en-US" dirty="0"/>
                        <a:t>Facility Annual Electricity [MWh]</a:t>
                      </a:r>
                    </a:p>
                  </a:txBody>
                  <a:tcPr anchor="b"/>
                </a:tc>
                <a:tc>
                  <a:txBody>
                    <a:bodyPr/>
                    <a:lstStyle/>
                    <a:p>
                      <a:pPr algn="ctr"/>
                      <a:r>
                        <a:rPr lang="en-US" dirty="0"/>
                        <a:t>Chiller Annual Electricity [MWh]</a:t>
                      </a:r>
                    </a:p>
                  </a:txBody>
                  <a:tcPr anchor="b"/>
                </a:tc>
                <a:extLst>
                  <a:ext uri="{0D108BD9-81ED-4DB2-BD59-A6C34878D82A}">
                    <a16:rowId xmlns:a16="http://schemas.microsoft.com/office/drawing/2014/main" val="3237758866"/>
                  </a:ext>
                </a:extLst>
              </a:tr>
              <a:tr h="370840">
                <a:tc>
                  <a:txBody>
                    <a:bodyPr/>
                    <a:lstStyle/>
                    <a:p>
                      <a:r>
                        <a:rPr lang="en-US" dirty="0"/>
                        <a:t>School Baseline</a:t>
                      </a:r>
                    </a:p>
                  </a:txBody>
                  <a:tcPr/>
                </a:tc>
                <a:tc>
                  <a:txBody>
                    <a:bodyPr/>
                    <a:lstStyle/>
                    <a:p>
                      <a:pPr algn="ctr"/>
                      <a:r>
                        <a:rPr lang="en-US" dirty="0"/>
                        <a:t>157.7</a:t>
                      </a:r>
                    </a:p>
                  </a:txBody>
                  <a:tcPr/>
                </a:tc>
                <a:tc>
                  <a:txBody>
                    <a:bodyPr/>
                    <a:lstStyle/>
                    <a:p>
                      <a:pPr algn="ctr"/>
                      <a:r>
                        <a:rPr lang="en-US" sz="1800" kern="1200" dirty="0">
                          <a:effectLst/>
                        </a:rPr>
                        <a:t>3,091</a:t>
                      </a:r>
                      <a:endParaRPr lang="en-US" dirty="0"/>
                    </a:p>
                  </a:txBody>
                  <a:tcPr/>
                </a:tc>
                <a:tc>
                  <a:txBody>
                    <a:bodyPr/>
                    <a:lstStyle/>
                    <a:p>
                      <a:pPr algn="ctr"/>
                      <a:r>
                        <a:rPr lang="en-US" sz="1800" kern="1200" dirty="0">
                          <a:effectLst/>
                        </a:rPr>
                        <a:t>973</a:t>
                      </a:r>
                      <a:endParaRPr lang="en-US" dirty="0"/>
                    </a:p>
                  </a:txBody>
                  <a:tcPr/>
                </a:tc>
                <a:extLst>
                  <a:ext uri="{0D108BD9-81ED-4DB2-BD59-A6C34878D82A}">
                    <a16:rowId xmlns:a16="http://schemas.microsoft.com/office/drawing/2014/main" val="4177958193"/>
                  </a:ext>
                </a:extLst>
              </a:tr>
              <a:tr h="370840">
                <a:tc>
                  <a:txBody>
                    <a:bodyPr/>
                    <a:lstStyle/>
                    <a:p>
                      <a:r>
                        <a:rPr lang="en-US" dirty="0"/>
                        <a:t>School Partial Storage</a:t>
                      </a:r>
                    </a:p>
                  </a:txBody>
                  <a:tcPr/>
                </a:tc>
                <a:tc>
                  <a:txBody>
                    <a:bodyPr/>
                    <a:lstStyle/>
                    <a:p>
                      <a:pPr algn="ctr"/>
                      <a:r>
                        <a:rPr lang="en-US" dirty="0"/>
                        <a:t>150.5 </a:t>
                      </a:r>
                      <a:r>
                        <a:rPr lang="en-US" sz="1400" kern="1200" dirty="0">
                          <a:solidFill>
                            <a:schemeClr val="accent4"/>
                          </a:solidFill>
                        </a:rPr>
                        <a:t>(-4%)</a:t>
                      </a:r>
                      <a:endParaRPr lang="en-US" sz="1400" kern="1200" dirty="0">
                        <a:solidFill>
                          <a:schemeClr val="accent4"/>
                        </a:solidFill>
                        <a:latin typeface="+mn-lt"/>
                        <a:ea typeface="+mn-ea"/>
                        <a:cs typeface="+mn-cs"/>
                      </a:endParaRPr>
                    </a:p>
                  </a:txBody>
                  <a:tcPr/>
                </a:tc>
                <a:tc>
                  <a:txBody>
                    <a:bodyPr/>
                    <a:lstStyle/>
                    <a:p>
                      <a:pPr algn="ctr"/>
                      <a:r>
                        <a:rPr lang="en-US" sz="1800" kern="1200" dirty="0">
                          <a:effectLst/>
                        </a:rPr>
                        <a:t>2,948 </a:t>
                      </a:r>
                      <a:r>
                        <a:rPr lang="en-US" sz="1400" kern="1200" dirty="0">
                          <a:solidFill>
                            <a:schemeClr val="accent4"/>
                          </a:solidFill>
                        </a:rPr>
                        <a:t>(-4%)</a:t>
                      </a:r>
                      <a:endParaRPr lang="en-US" sz="1400" kern="1200" dirty="0">
                        <a:solidFill>
                          <a:schemeClr val="accent4"/>
                        </a:solidFill>
                        <a:latin typeface="+mn-lt"/>
                        <a:ea typeface="+mn-ea"/>
                        <a:cs typeface="+mn-cs"/>
                      </a:endParaRPr>
                    </a:p>
                  </a:txBody>
                  <a:tcPr/>
                </a:tc>
                <a:tc>
                  <a:txBody>
                    <a:bodyPr/>
                    <a:lstStyle/>
                    <a:p>
                      <a:pPr algn="ctr"/>
                      <a:r>
                        <a:rPr lang="en-US" dirty="0"/>
                        <a:t>845 </a:t>
                      </a:r>
                      <a:r>
                        <a:rPr lang="en-US" sz="1400" kern="1200" dirty="0">
                          <a:solidFill>
                            <a:schemeClr val="accent4"/>
                          </a:solidFill>
                        </a:rPr>
                        <a:t>(-23%)</a:t>
                      </a:r>
                      <a:endParaRPr lang="en-US" sz="1400" kern="1200" dirty="0">
                        <a:solidFill>
                          <a:schemeClr val="accent4"/>
                        </a:solidFill>
                        <a:latin typeface="+mn-lt"/>
                        <a:ea typeface="+mn-ea"/>
                        <a:cs typeface="+mn-cs"/>
                      </a:endParaRPr>
                    </a:p>
                  </a:txBody>
                  <a:tcPr/>
                </a:tc>
                <a:extLst>
                  <a:ext uri="{0D108BD9-81ED-4DB2-BD59-A6C34878D82A}">
                    <a16:rowId xmlns:a16="http://schemas.microsoft.com/office/drawing/2014/main" val="458468984"/>
                  </a:ext>
                </a:extLst>
              </a:tr>
            </a:tbl>
          </a:graphicData>
        </a:graphic>
      </p:graphicFrame>
    </p:spTree>
    <p:extLst>
      <p:ext uri="{BB962C8B-B14F-4D97-AF65-F5344CB8AC3E}">
        <p14:creationId xmlns:p14="http://schemas.microsoft.com/office/powerpoint/2010/main" val="3819289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AF34-B539-4BAC-849F-AD2FFF839A81}"/>
              </a:ext>
            </a:extLst>
          </p:cNvPr>
          <p:cNvSpPr>
            <a:spLocks noGrp="1"/>
          </p:cNvSpPr>
          <p:nvPr>
            <p:ph type="title"/>
          </p:nvPr>
        </p:nvSpPr>
        <p:spPr/>
        <p:txBody>
          <a:bodyPr/>
          <a:lstStyle/>
          <a:p>
            <a:r>
              <a:rPr lang="en-US" dirty="0"/>
              <a:t>Results Summary</a:t>
            </a:r>
          </a:p>
        </p:txBody>
      </p:sp>
      <p:graphicFrame>
        <p:nvGraphicFramePr>
          <p:cNvPr id="10" name="Table 9">
            <a:extLst>
              <a:ext uri="{FF2B5EF4-FFF2-40B4-BE49-F238E27FC236}">
                <a16:creationId xmlns:a16="http://schemas.microsoft.com/office/drawing/2014/main" id="{52FDFD99-B365-43F3-AD6B-2F56908334CB}"/>
              </a:ext>
            </a:extLst>
          </p:cNvPr>
          <p:cNvGraphicFramePr>
            <a:graphicFrameLocks noGrp="1"/>
          </p:cNvGraphicFramePr>
          <p:nvPr>
            <p:extLst>
              <p:ext uri="{D42A27DB-BD31-4B8C-83A1-F6EECF244321}">
                <p14:modId xmlns:p14="http://schemas.microsoft.com/office/powerpoint/2010/main" val="2285100061"/>
              </p:ext>
            </p:extLst>
          </p:nvPr>
        </p:nvGraphicFramePr>
        <p:xfrm>
          <a:off x="914400" y="1828800"/>
          <a:ext cx="7411317" cy="1381760"/>
        </p:xfrm>
        <a:graphic>
          <a:graphicData uri="http://schemas.openxmlformats.org/drawingml/2006/table">
            <a:tbl>
              <a:tblPr firstRow="1" bandRow="1">
                <a:tableStyleId>{BC89EF96-8CEA-46FF-86C4-4CE0E7609802}</a:tableStyleId>
              </a:tblPr>
              <a:tblGrid>
                <a:gridCol w="2233649">
                  <a:extLst>
                    <a:ext uri="{9D8B030D-6E8A-4147-A177-3AD203B41FA5}">
                      <a16:colId xmlns:a16="http://schemas.microsoft.com/office/drawing/2014/main" val="1397508722"/>
                    </a:ext>
                  </a:extLst>
                </a:gridCol>
                <a:gridCol w="891854">
                  <a:extLst>
                    <a:ext uri="{9D8B030D-6E8A-4147-A177-3AD203B41FA5}">
                      <a16:colId xmlns:a16="http://schemas.microsoft.com/office/drawing/2014/main" val="4143702027"/>
                    </a:ext>
                  </a:extLst>
                </a:gridCol>
                <a:gridCol w="1361130">
                  <a:extLst>
                    <a:ext uri="{9D8B030D-6E8A-4147-A177-3AD203B41FA5}">
                      <a16:colId xmlns:a16="http://schemas.microsoft.com/office/drawing/2014/main" val="2249528236"/>
                    </a:ext>
                  </a:extLst>
                </a:gridCol>
                <a:gridCol w="1532969">
                  <a:extLst>
                    <a:ext uri="{9D8B030D-6E8A-4147-A177-3AD203B41FA5}">
                      <a16:colId xmlns:a16="http://schemas.microsoft.com/office/drawing/2014/main" val="1305588680"/>
                    </a:ext>
                  </a:extLst>
                </a:gridCol>
                <a:gridCol w="1391715">
                  <a:extLst>
                    <a:ext uri="{9D8B030D-6E8A-4147-A177-3AD203B41FA5}">
                      <a16:colId xmlns:a16="http://schemas.microsoft.com/office/drawing/2014/main" val="2503337673"/>
                    </a:ext>
                  </a:extLst>
                </a:gridCol>
              </a:tblGrid>
              <a:tr h="370840">
                <a:tc>
                  <a:txBody>
                    <a:bodyPr/>
                    <a:lstStyle/>
                    <a:p>
                      <a:r>
                        <a:rPr lang="en-US" dirty="0"/>
                        <a:t>Model</a:t>
                      </a:r>
                    </a:p>
                  </a:txBody>
                  <a:tcPr anchor="b"/>
                </a:tc>
                <a:tc>
                  <a:txBody>
                    <a:bodyPr/>
                    <a:lstStyle/>
                    <a:p>
                      <a:pPr algn="ctr"/>
                      <a:r>
                        <a:rPr lang="en-US" dirty="0"/>
                        <a:t>Min Ice SoC</a:t>
                      </a:r>
                    </a:p>
                  </a:txBody>
                  <a:tcPr/>
                </a:tc>
                <a:tc>
                  <a:txBody>
                    <a:bodyPr/>
                    <a:lstStyle/>
                    <a:p>
                      <a:pPr algn="ctr"/>
                      <a:r>
                        <a:rPr lang="en-US" dirty="0"/>
                        <a:t>Chiller Size [tons]</a:t>
                      </a:r>
                    </a:p>
                  </a:txBody>
                  <a:tcPr anchor="b"/>
                </a:tc>
                <a:tc>
                  <a:txBody>
                    <a:bodyPr/>
                    <a:lstStyle/>
                    <a:p>
                      <a:pPr algn="ctr"/>
                      <a:r>
                        <a:rPr lang="en-US" dirty="0"/>
                        <a:t>Average Chiller COP</a:t>
                      </a:r>
                    </a:p>
                  </a:txBody>
                  <a:tcPr anchor="b"/>
                </a:tc>
                <a:tc>
                  <a:txBody>
                    <a:bodyPr/>
                    <a:lstStyle/>
                    <a:p>
                      <a:pPr algn="ctr"/>
                      <a:r>
                        <a:rPr lang="en-US" dirty="0"/>
                        <a:t>Runtime Hours</a:t>
                      </a:r>
                    </a:p>
                  </a:txBody>
                  <a:tcPr anchor="b"/>
                </a:tc>
                <a:extLst>
                  <a:ext uri="{0D108BD9-81ED-4DB2-BD59-A6C34878D82A}">
                    <a16:rowId xmlns:a16="http://schemas.microsoft.com/office/drawing/2014/main" val="3237758866"/>
                  </a:ext>
                </a:extLst>
              </a:tr>
              <a:tr h="370840">
                <a:tc>
                  <a:txBody>
                    <a:bodyPr/>
                    <a:lstStyle/>
                    <a:p>
                      <a:r>
                        <a:rPr lang="en-US" dirty="0"/>
                        <a:t>School Baseline</a:t>
                      </a:r>
                    </a:p>
                  </a:txBody>
                  <a:tcPr/>
                </a:tc>
                <a:tc>
                  <a:txBody>
                    <a:bodyPr/>
                    <a:lstStyle/>
                    <a:p>
                      <a:pPr algn="ctr"/>
                      <a:r>
                        <a:rPr lang="en-US" dirty="0"/>
                        <a:t>-</a:t>
                      </a:r>
                    </a:p>
                  </a:txBody>
                  <a:tcPr/>
                </a:tc>
                <a:tc>
                  <a:txBody>
                    <a:bodyPr/>
                    <a:lstStyle/>
                    <a:p>
                      <a:pPr algn="ctr"/>
                      <a:r>
                        <a:rPr lang="en-US" dirty="0"/>
                        <a:t>578</a:t>
                      </a:r>
                    </a:p>
                  </a:txBody>
                  <a:tcPr/>
                </a:tc>
                <a:tc>
                  <a:txBody>
                    <a:bodyPr/>
                    <a:lstStyle/>
                    <a:p>
                      <a:pPr algn="ctr"/>
                      <a:r>
                        <a:rPr lang="en-US" dirty="0"/>
                        <a:t>2.55</a:t>
                      </a:r>
                    </a:p>
                  </a:txBody>
                  <a:tcPr/>
                </a:tc>
                <a:tc>
                  <a:txBody>
                    <a:bodyPr/>
                    <a:lstStyle/>
                    <a:p>
                      <a:pPr algn="ctr"/>
                      <a:r>
                        <a:rPr lang="en-US" dirty="0"/>
                        <a:t>5947</a:t>
                      </a:r>
                    </a:p>
                  </a:txBody>
                  <a:tcPr/>
                </a:tc>
                <a:extLst>
                  <a:ext uri="{0D108BD9-81ED-4DB2-BD59-A6C34878D82A}">
                    <a16:rowId xmlns:a16="http://schemas.microsoft.com/office/drawing/2014/main" val="4177958193"/>
                  </a:ext>
                </a:extLst>
              </a:tr>
              <a:tr h="370840">
                <a:tc>
                  <a:txBody>
                    <a:bodyPr/>
                    <a:lstStyle/>
                    <a:p>
                      <a:r>
                        <a:rPr lang="en-US" dirty="0"/>
                        <a:t>School Partial Storage</a:t>
                      </a:r>
                    </a:p>
                  </a:txBody>
                  <a:tcPr/>
                </a:tc>
                <a:tc>
                  <a:txBody>
                    <a:bodyPr/>
                    <a:lstStyle/>
                    <a:p>
                      <a:pPr algn="ctr"/>
                      <a:r>
                        <a:rPr lang="en-US" dirty="0"/>
                        <a:t>11%</a:t>
                      </a:r>
                    </a:p>
                  </a:txBody>
                  <a:tcPr/>
                </a:tc>
                <a:tc>
                  <a:txBody>
                    <a:bodyPr/>
                    <a:lstStyle/>
                    <a:p>
                      <a:pPr algn="ctr"/>
                      <a:r>
                        <a:rPr lang="en-US" dirty="0"/>
                        <a:t>405 </a:t>
                      </a:r>
                      <a:r>
                        <a:rPr lang="en-US" sz="1400" kern="1200" dirty="0">
                          <a:solidFill>
                            <a:schemeClr val="accent4"/>
                          </a:solidFill>
                          <a:latin typeface="+mn-lt"/>
                          <a:ea typeface="+mn-ea"/>
                          <a:cs typeface="+mn-cs"/>
                        </a:rPr>
                        <a:t>(-30%)</a:t>
                      </a:r>
                    </a:p>
                  </a:txBody>
                  <a:tcPr/>
                </a:tc>
                <a:tc>
                  <a:txBody>
                    <a:bodyPr/>
                    <a:lstStyle/>
                    <a:p>
                      <a:pPr algn="ctr"/>
                      <a:r>
                        <a:rPr lang="en-US" dirty="0"/>
                        <a:t>3.07 </a:t>
                      </a:r>
                      <a:r>
                        <a:rPr lang="en-US" sz="1400" kern="1200" dirty="0">
                          <a:solidFill>
                            <a:schemeClr val="accent4"/>
                          </a:solidFill>
                          <a:latin typeface="+mn-lt"/>
                          <a:ea typeface="+mn-ea"/>
                          <a:cs typeface="+mn-cs"/>
                        </a:rPr>
                        <a:t>(+20%)</a:t>
                      </a:r>
                    </a:p>
                  </a:txBody>
                  <a:tcPr/>
                </a:tc>
                <a:tc>
                  <a:txBody>
                    <a:bodyPr/>
                    <a:lstStyle/>
                    <a:p>
                      <a:pPr algn="ctr"/>
                      <a:r>
                        <a:rPr lang="en-US" dirty="0"/>
                        <a:t>5768 </a:t>
                      </a:r>
                      <a:r>
                        <a:rPr lang="en-US" sz="1400" kern="1200" dirty="0">
                          <a:solidFill>
                            <a:schemeClr val="accent4"/>
                          </a:solidFill>
                          <a:latin typeface="+mn-lt"/>
                          <a:ea typeface="+mn-ea"/>
                          <a:cs typeface="+mn-cs"/>
                        </a:rPr>
                        <a:t>(-3%)</a:t>
                      </a:r>
                    </a:p>
                  </a:txBody>
                  <a:tcPr/>
                </a:tc>
                <a:extLst>
                  <a:ext uri="{0D108BD9-81ED-4DB2-BD59-A6C34878D82A}">
                    <a16:rowId xmlns:a16="http://schemas.microsoft.com/office/drawing/2014/main" val="458468984"/>
                  </a:ext>
                </a:extLst>
              </a:tr>
            </a:tbl>
          </a:graphicData>
        </a:graphic>
      </p:graphicFrame>
    </p:spTree>
    <p:extLst>
      <p:ext uri="{BB962C8B-B14F-4D97-AF65-F5344CB8AC3E}">
        <p14:creationId xmlns:p14="http://schemas.microsoft.com/office/powerpoint/2010/main" val="88317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FC5D-7222-4FCD-AEBE-5DE760AE69ED}"/>
              </a:ext>
            </a:extLst>
          </p:cNvPr>
          <p:cNvSpPr>
            <a:spLocks noGrp="1"/>
          </p:cNvSpPr>
          <p:nvPr>
            <p:ph type="title"/>
          </p:nvPr>
        </p:nvSpPr>
        <p:spPr/>
        <p:txBody>
          <a:bodyPr/>
          <a:lstStyle/>
          <a:p>
            <a:r>
              <a:rPr lang="en-US" dirty="0"/>
              <a:t>Full Storage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C3164BD-5018-4679-BD65-470C97650D25}"/>
                  </a:ext>
                </a:extLst>
              </p:cNvPr>
              <p:cNvSpPr>
                <a:spLocks noGrp="1"/>
              </p:cNvSpPr>
              <p:nvPr>
                <p:ph type="body" sz="quarter" idx="10"/>
              </p:nvPr>
            </p:nvSpPr>
            <p:spPr/>
            <p:txBody>
              <a:bodyPr>
                <a:normAutofit lnSpcReduction="10000"/>
              </a:bodyPr>
              <a:lstStyle/>
              <a:p>
                <a:pPr marL="457200" indent="-457200">
                  <a:buFont typeface="+mj-lt"/>
                  <a:buAutoNum type="arabicPeriod"/>
                </a:pPr>
                <a:r>
                  <a:rPr lang="en-US" dirty="0"/>
                  <a:t>Select: Full Storage</a:t>
                </a:r>
              </a:p>
              <a:p>
                <a:pPr marL="457200" indent="-457200">
                  <a:buFont typeface="+mj-lt"/>
                  <a:buAutoNum type="arabicPeriod"/>
                </a:pPr>
                <a:endParaRPr lang="en-US" dirty="0"/>
              </a:p>
              <a:p>
                <a:pPr marL="457200" indent="-457200">
                  <a:buFont typeface="+mj-lt"/>
                  <a:buAutoNum type="arabicPeriod"/>
                </a:pPr>
                <a:r>
                  <a:rPr lang="en-US" dirty="0"/>
                  <a:t>Select: Partial Storage, Storage Upstream</a:t>
                </a:r>
              </a:p>
              <a:p>
                <a:pPr lvl="1"/>
                <a:r>
                  <a:rPr lang="en-US" dirty="0"/>
                  <a:t>Storage (Ice) Setpoint = Loop Setpoint</a:t>
                </a:r>
              </a:p>
              <a:p>
                <a:pPr marL="971550" lvl="1" indent="-457200">
                  <a:buFont typeface="+mj-lt"/>
                  <a:buAutoNum type="arabicPeriod"/>
                </a:pPr>
                <a:endParaRPr lang="en-US" dirty="0"/>
              </a:p>
              <a:p>
                <a:pPr marL="457200" indent="-457200">
                  <a:buFont typeface="+mj-lt"/>
                  <a:buAutoNum type="arabicPeriod"/>
                </a:pPr>
                <a:r>
                  <a:rPr lang="en-US" dirty="0"/>
                  <a:t>Select: Partial Storage, Chiller Upstream</a:t>
                </a:r>
              </a:p>
              <a:p>
                <a:pPr lvl="1"/>
                <a:r>
                  <a:rPr lang="en-US" dirty="0"/>
                  <a:t>Chiller Setpoint = Loop Setpoint + Loop Design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en-US" dirty="0"/>
                  <a:t>T</a:t>
                </a:r>
              </a:p>
              <a:p>
                <a:pPr lvl="1"/>
                <a:r>
                  <a:rPr lang="en-US" dirty="0"/>
                  <a:t>Chiller Limiter = 0.0</a:t>
                </a:r>
              </a:p>
            </p:txBody>
          </p:sp>
        </mc:Choice>
        <mc:Fallback xmlns="">
          <p:sp>
            <p:nvSpPr>
              <p:cNvPr id="3" name="Text Placeholder 2">
                <a:extLst>
                  <a:ext uri="{FF2B5EF4-FFF2-40B4-BE49-F238E27FC236}">
                    <a16:creationId xmlns:a16="http://schemas.microsoft.com/office/drawing/2014/main" id="{7C3164BD-5018-4679-BD65-470C97650D25}"/>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201" t="-2708"/>
                </a:stretch>
              </a:blipFill>
            </p:spPr>
            <p:txBody>
              <a:bodyPr/>
              <a:lstStyle/>
              <a:p>
                <a:r>
                  <a:rPr lang="en-US">
                    <a:noFill/>
                  </a:rPr>
                  <a:t> </a:t>
                </a:r>
              </a:p>
            </p:txBody>
          </p:sp>
        </mc:Fallback>
      </mc:AlternateContent>
    </p:spTree>
    <p:extLst>
      <p:ext uri="{BB962C8B-B14F-4D97-AF65-F5344CB8AC3E}">
        <p14:creationId xmlns:p14="http://schemas.microsoft.com/office/powerpoint/2010/main" val="144047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749F1-8A92-4108-82EB-9057434DAB06}"/>
              </a:ext>
            </a:extLst>
          </p:cNvPr>
          <p:cNvSpPr>
            <a:spLocks noGrp="1"/>
          </p:cNvSpPr>
          <p:nvPr>
            <p:ph type="title"/>
          </p:nvPr>
        </p:nvSpPr>
        <p:spPr/>
        <p:txBody>
          <a:bodyPr/>
          <a:lstStyle/>
          <a:p>
            <a:r>
              <a:rPr lang="en-US" dirty="0"/>
              <a:t>Partial Storage:</a:t>
            </a:r>
            <a:br>
              <a:rPr lang="en-US" dirty="0"/>
            </a:br>
            <a:r>
              <a:rPr lang="en-US" dirty="0"/>
              <a:t>Load Leveling</a:t>
            </a:r>
          </a:p>
        </p:txBody>
      </p:sp>
      <p:sp>
        <p:nvSpPr>
          <p:cNvPr id="3" name="Text Placeholder 2">
            <a:extLst>
              <a:ext uri="{FF2B5EF4-FFF2-40B4-BE49-F238E27FC236}">
                <a16:creationId xmlns:a16="http://schemas.microsoft.com/office/drawing/2014/main" id="{4A06FB9A-4D25-40B8-B33C-D6AF3AF76F6C}"/>
              </a:ext>
            </a:extLst>
          </p:cNvPr>
          <p:cNvSpPr>
            <a:spLocks noGrp="1"/>
          </p:cNvSpPr>
          <p:nvPr>
            <p:ph type="body" sz="quarter" idx="10"/>
          </p:nvPr>
        </p:nvSpPr>
        <p:spPr/>
        <p:txBody>
          <a:bodyPr>
            <a:normAutofit/>
          </a:bodyPr>
          <a:lstStyle/>
          <a:p>
            <a:pPr marL="457200" indent="-457200">
              <a:buFont typeface="+mj-lt"/>
              <a:buAutoNum type="arabicPeriod"/>
            </a:pPr>
            <a:r>
              <a:rPr lang="en-US" dirty="0"/>
              <a:t>Select: Chiller Upstream, Downsize Chiller</a:t>
            </a:r>
          </a:p>
          <a:p>
            <a:pPr lvl="1" indent="-342900"/>
            <a:r>
              <a:rPr lang="en-US" dirty="0"/>
              <a:t>Chiller Setpoint = Loop Setpoint</a:t>
            </a:r>
          </a:p>
          <a:p>
            <a:pPr lvl="1" indent="-342900"/>
            <a:r>
              <a:rPr lang="en-US" dirty="0"/>
              <a:t>Requires Iteration to “Level” the Load</a:t>
            </a:r>
          </a:p>
          <a:p>
            <a:pPr lvl="1" indent="-342900"/>
            <a:endParaRPr lang="en-US" dirty="0"/>
          </a:p>
        </p:txBody>
      </p:sp>
    </p:spTree>
    <p:extLst>
      <p:ext uri="{BB962C8B-B14F-4D97-AF65-F5344CB8AC3E}">
        <p14:creationId xmlns:p14="http://schemas.microsoft.com/office/powerpoint/2010/main" val="251766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EA8C-FE72-4852-AFB9-79C6998C5BAA}"/>
              </a:ext>
            </a:extLst>
          </p:cNvPr>
          <p:cNvSpPr>
            <a:spLocks noGrp="1"/>
          </p:cNvSpPr>
          <p:nvPr>
            <p:ph type="title"/>
          </p:nvPr>
        </p:nvSpPr>
        <p:spPr/>
        <p:txBody>
          <a:bodyPr/>
          <a:lstStyle/>
          <a:p>
            <a:r>
              <a:rPr lang="en-US" dirty="0"/>
              <a:t>Partial Storage:</a:t>
            </a:r>
            <a:br>
              <a:rPr lang="en-US" dirty="0"/>
            </a:br>
            <a:r>
              <a:rPr lang="en-US" dirty="0"/>
              <a:t>Demand Limiting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2A33392-8364-44DE-A4AD-A3CDC609057F}"/>
                  </a:ext>
                </a:extLst>
              </p:cNvPr>
              <p:cNvSpPr>
                <a:spLocks noGrp="1"/>
              </p:cNvSpPr>
              <p:nvPr>
                <p:ph type="body" sz="quarter" idx="10"/>
              </p:nvPr>
            </p:nvSpPr>
            <p:spPr/>
            <p:txBody>
              <a:bodyPr/>
              <a:lstStyle/>
              <a:p>
                <a:pPr marL="457200" indent="-457200">
                  <a:buFont typeface="+mj-lt"/>
                  <a:buAutoNum type="arabicPeriod"/>
                </a:pPr>
                <a:r>
                  <a:rPr lang="en-US" dirty="0"/>
                  <a:t>Select: Chiller Upstream, Apply Chiller Limiter</a:t>
                </a:r>
              </a:p>
              <a:p>
                <a:pPr lvl="1"/>
                <a:r>
                  <a:rPr lang="en-US" dirty="0"/>
                  <a:t>Uses Fraction to Set Max </a:t>
                </a:r>
                <a14:m>
                  <m:oMath xmlns:m="http://schemas.openxmlformats.org/officeDocument/2006/math">
                    <m:r>
                      <m:rPr>
                        <m:sty m:val="p"/>
                      </m:rPr>
                      <a:rPr lang="el-GR" i="1">
                        <a:latin typeface="Cambria Math" panose="02040503050406030204" pitchFamily="18" charset="0"/>
                        <a:ea typeface="Cambria Math" panose="02040503050406030204" pitchFamily="18" charset="0"/>
                      </a:rPr>
                      <m:t>Δ</m:t>
                    </m:r>
                  </m:oMath>
                </a14:m>
                <a:r>
                  <a:rPr lang="en-US" dirty="0"/>
                  <a:t>T Across Chiller</a:t>
                </a:r>
              </a:p>
              <a:p>
                <a:pPr lvl="1"/>
                <a:r>
                  <a:rPr lang="en-US" dirty="0"/>
                  <a:t>Will Not Exceed Limit, Even if Ice Runs Out</a:t>
                </a:r>
              </a:p>
              <a:p>
                <a:pPr lvl="1"/>
                <a:endParaRPr lang="en-US" dirty="0"/>
              </a:p>
              <a:p>
                <a:pPr marL="457200" indent="-457200">
                  <a:buFont typeface="+mj-lt"/>
                  <a:buAutoNum type="arabicPeriod"/>
                </a:pPr>
                <a:r>
                  <a:rPr lang="en-US" dirty="0"/>
                  <a:t>Select: Storage Upstream,  Set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en-US" dirty="0"/>
                  <a:t>T Across Chiller</a:t>
                </a:r>
              </a:p>
              <a:p>
                <a:pPr lvl="1"/>
                <a:r>
                  <a:rPr lang="en-US" dirty="0"/>
                  <a:t>Chiller Will Meet Load if Ice Runs Out</a:t>
                </a:r>
              </a:p>
            </p:txBody>
          </p:sp>
        </mc:Choice>
        <mc:Fallback xmlns="">
          <p:sp>
            <p:nvSpPr>
              <p:cNvPr id="3" name="Text Placeholder 2">
                <a:extLst>
                  <a:ext uri="{FF2B5EF4-FFF2-40B4-BE49-F238E27FC236}">
                    <a16:creationId xmlns:a16="http://schemas.microsoft.com/office/drawing/2014/main" id="{A2A33392-8364-44DE-A4AD-A3CDC609057F}"/>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201" t="-1625"/>
                </a:stretch>
              </a:blipFill>
            </p:spPr>
            <p:txBody>
              <a:bodyPr/>
              <a:lstStyle/>
              <a:p>
                <a:r>
                  <a:rPr lang="en-US">
                    <a:noFill/>
                  </a:rPr>
                  <a:t> </a:t>
                </a:r>
              </a:p>
            </p:txBody>
          </p:sp>
        </mc:Fallback>
      </mc:AlternateContent>
    </p:spTree>
    <p:extLst>
      <p:ext uri="{BB962C8B-B14F-4D97-AF65-F5344CB8AC3E}">
        <p14:creationId xmlns:p14="http://schemas.microsoft.com/office/powerpoint/2010/main" val="303597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C357-D79D-437D-A95C-675928AD5F99}"/>
              </a:ext>
            </a:extLst>
          </p:cNvPr>
          <p:cNvSpPr>
            <a:spLocks noGrp="1"/>
          </p:cNvSpPr>
          <p:nvPr>
            <p:ph type="title"/>
          </p:nvPr>
        </p:nvSpPr>
        <p:spPr/>
        <p:txBody>
          <a:bodyPr/>
          <a:lstStyle/>
          <a:p>
            <a:r>
              <a:rPr lang="en-US" dirty="0"/>
              <a:t>Objectives of the Measure</a:t>
            </a:r>
          </a:p>
        </p:txBody>
      </p:sp>
      <p:sp>
        <p:nvSpPr>
          <p:cNvPr id="3" name="Text Placeholder 2">
            <a:extLst>
              <a:ext uri="{FF2B5EF4-FFF2-40B4-BE49-F238E27FC236}">
                <a16:creationId xmlns:a16="http://schemas.microsoft.com/office/drawing/2014/main" id="{5DAC6DC6-55F7-49AD-A06A-7F6967DC7034}"/>
              </a:ext>
            </a:extLst>
          </p:cNvPr>
          <p:cNvSpPr>
            <a:spLocks noGrp="1"/>
          </p:cNvSpPr>
          <p:nvPr>
            <p:ph type="body" sz="quarter" idx="10"/>
          </p:nvPr>
        </p:nvSpPr>
        <p:spPr/>
        <p:txBody>
          <a:bodyPr/>
          <a:lstStyle/>
          <a:p>
            <a:r>
              <a:rPr lang="en-US" dirty="0"/>
              <a:t>Implement rapid and accurate modeling solution for evaluation of ice storage using building energy models</a:t>
            </a:r>
          </a:p>
          <a:p>
            <a:endParaRPr lang="en-US" dirty="0"/>
          </a:p>
          <a:p>
            <a:r>
              <a:rPr lang="en-US" dirty="0"/>
              <a:t>Permits parametric analysis of design and control options</a:t>
            </a:r>
          </a:p>
          <a:p>
            <a:endParaRPr lang="en-US" dirty="0"/>
          </a:p>
          <a:p>
            <a:r>
              <a:rPr lang="en-US" dirty="0"/>
              <a:t>Implements ASHRAE Design Guide for Cool Thermal Storage configuration options and recommended controls</a:t>
            </a:r>
          </a:p>
        </p:txBody>
      </p:sp>
    </p:spTree>
    <p:extLst>
      <p:ext uri="{BB962C8B-B14F-4D97-AF65-F5344CB8AC3E}">
        <p14:creationId xmlns:p14="http://schemas.microsoft.com/office/powerpoint/2010/main" val="137452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F6B9-4F11-4948-A8D5-6989DC42C399}"/>
              </a:ext>
            </a:extLst>
          </p:cNvPr>
          <p:cNvSpPr>
            <a:spLocks noGrp="1"/>
          </p:cNvSpPr>
          <p:nvPr>
            <p:ph type="title"/>
          </p:nvPr>
        </p:nvSpPr>
        <p:spPr/>
        <p:txBody>
          <a:bodyPr/>
          <a:lstStyle/>
          <a:p>
            <a:r>
              <a:rPr lang="en-US" dirty="0"/>
              <a:t>Discharge Priorities</a:t>
            </a:r>
          </a:p>
        </p:txBody>
      </p:sp>
      <p:sp>
        <p:nvSpPr>
          <p:cNvPr id="3" name="Text Placeholder 2">
            <a:extLst>
              <a:ext uri="{FF2B5EF4-FFF2-40B4-BE49-F238E27FC236}">
                <a16:creationId xmlns:a16="http://schemas.microsoft.com/office/drawing/2014/main" id="{AD35BD7F-562C-412B-9B9A-D1ABD5B001B0}"/>
              </a:ext>
            </a:extLst>
          </p:cNvPr>
          <p:cNvSpPr>
            <a:spLocks noGrp="1"/>
          </p:cNvSpPr>
          <p:nvPr>
            <p:ph type="body" sz="quarter" idx="10"/>
          </p:nvPr>
        </p:nvSpPr>
        <p:spPr/>
        <p:txBody>
          <a:bodyPr>
            <a:normAutofit lnSpcReduction="10000"/>
          </a:bodyPr>
          <a:lstStyle/>
          <a:p>
            <a:pPr marL="0" indent="0">
              <a:buNone/>
            </a:pPr>
            <a:r>
              <a:rPr lang="en-US" dirty="0"/>
              <a:t>Configuration Matters:</a:t>
            </a:r>
          </a:p>
          <a:p>
            <a:r>
              <a:rPr lang="en-US" dirty="0"/>
              <a:t>Chiller Priority –&gt; Select </a:t>
            </a:r>
            <a:r>
              <a:rPr lang="en-US" u="sng" dirty="0"/>
              <a:t>Storage Upstream</a:t>
            </a:r>
          </a:p>
          <a:p>
            <a:pPr lvl="1"/>
            <a:r>
              <a:rPr lang="en-US" dirty="0"/>
              <a:t>Chiller Meets Load First, Up to a Maximum Value</a:t>
            </a:r>
          </a:p>
          <a:p>
            <a:pPr lvl="1"/>
            <a:r>
              <a:rPr lang="en-US" dirty="0"/>
              <a:t>Chiller Load More Uniform</a:t>
            </a:r>
          </a:p>
          <a:p>
            <a:pPr lvl="1"/>
            <a:endParaRPr lang="en-US" dirty="0"/>
          </a:p>
          <a:p>
            <a:r>
              <a:rPr lang="en-US" dirty="0"/>
              <a:t>Storage Priority –&gt; Select </a:t>
            </a:r>
            <a:r>
              <a:rPr lang="en-US" u="sng" dirty="0"/>
              <a:t>Chiller Upstream</a:t>
            </a:r>
          </a:p>
          <a:p>
            <a:pPr lvl="1"/>
            <a:r>
              <a:rPr lang="en-US" dirty="0"/>
              <a:t>Ice Meets Load First, Up to a Maximum Value</a:t>
            </a:r>
          </a:p>
          <a:p>
            <a:pPr lvl="1"/>
            <a:r>
              <a:rPr lang="en-US" dirty="0"/>
              <a:t>Ice Usage More Uniform</a:t>
            </a:r>
          </a:p>
        </p:txBody>
      </p:sp>
    </p:spTree>
    <p:extLst>
      <p:ext uri="{BB962C8B-B14F-4D97-AF65-F5344CB8AC3E}">
        <p14:creationId xmlns:p14="http://schemas.microsoft.com/office/powerpoint/2010/main" val="3081619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81DA-0A77-4133-AC0E-075B445BE38B}"/>
              </a:ext>
            </a:extLst>
          </p:cNvPr>
          <p:cNvSpPr>
            <a:spLocks noGrp="1"/>
          </p:cNvSpPr>
          <p:nvPr>
            <p:ph type="title"/>
          </p:nvPr>
        </p:nvSpPr>
        <p:spPr/>
        <p:txBody>
          <a:bodyPr/>
          <a:lstStyle/>
          <a:p>
            <a:r>
              <a:rPr lang="en-US" dirty="0" err="1"/>
              <a:t>Baseloading</a:t>
            </a:r>
            <a:r>
              <a:rPr lang="en-US" dirty="0"/>
              <a:t> with Multiple Chillers</a:t>
            </a:r>
          </a:p>
        </p:txBody>
      </p:sp>
      <p:sp>
        <p:nvSpPr>
          <p:cNvPr id="3" name="Text Placeholder 2">
            <a:extLst>
              <a:ext uri="{FF2B5EF4-FFF2-40B4-BE49-F238E27FC236}">
                <a16:creationId xmlns:a16="http://schemas.microsoft.com/office/drawing/2014/main" id="{0D5166D2-4DD4-4BA7-B3A1-9E2F572EC704}"/>
              </a:ext>
            </a:extLst>
          </p:cNvPr>
          <p:cNvSpPr>
            <a:spLocks noGrp="1"/>
          </p:cNvSpPr>
          <p:nvPr>
            <p:ph type="body" sz="quarter" idx="10"/>
          </p:nvPr>
        </p:nvSpPr>
        <p:spPr/>
        <p:txBody>
          <a:bodyPr/>
          <a:lstStyle/>
          <a:p>
            <a:pPr marL="457200" indent="-457200">
              <a:buFont typeface="+mj-lt"/>
              <a:buAutoNum type="arabicPeriod"/>
            </a:pPr>
            <a:r>
              <a:rPr lang="en-US" dirty="0"/>
              <a:t>Select: Single Chiller on Multiple-Chiller Loop</a:t>
            </a:r>
          </a:p>
          <a:p>
            <a:pPr marL="857250" lvl="1" indent="-457200"/>
            <a:r>
              <a:rPr lang="en-US" dirty="0"/>
              <a:t>Modifies Loop Setpoint Manager</a:t>
            </a:r>
          </a:p>
          <a:p>
            <a:pPr marL="857250" lvl="1" indent="-457200"/>
            <a:r>
              <a:rPr lang="en-US" dirty="0"/>
              <a:t>Modifies Selected Branch Components</a:t>
            </a:r>
          </a:p>
          <a:p>
            <a:pPr marL="857250" lvl="1" indent="-457200"/>
            <a:r>
              <a:rPr lang="en-US" dirty="0"/>
              <a:t>Limited Testing to Date</a:t>
            </a:r>
          </a:p>
        </p:txBody>
      </p:sp>
    </p:spTree>
    <p:extLst>
      <p:ext uri="{BB962C8B-B14F-4D97-AF65-F5344CB8AC3E}">
        <p14:creationId xmlns:p14="http://schemas.microsoft.com/office/powerpoint/2010/main" val="2741646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DAC2-7F06-42FE-8816-F2F792403604}"/>
              </a:ext>
            </a:extLst>
          </p:cNvPr>
          <p:cNvSpPr>
            <a:spLocks noGrp="1"/>
          </p:cNvSpPr>
          <p:nvPr>
            <p:ph type="title"/>
          </p:nvPr>
        </p:nvSpPr>
        <p:spPr/>
        <p:txBody>
          <a:bodyPr/>
          <a:lstStyle/>
          <a:p>
            <a:r>
              <a:rPr lang="en-US" dirty="0"/>
              <a:t>EMS Script:</a:t>
            </a:r>
            <a:br>
              <a:rPr lang="en-US" dirty="0"/>
            </a:br>
            <a:r>
              <a:rPr lang="en-US" dirty="0"/>
              <a:t>Chiller Limiter</a:t>
            </a:r>
          </a:p>
        </p:txBody>
      </p:sp>
      <p:pic>
        <p:nvPicPr>
          <p:cNvPr id="3" name="Picture 2">
            <a:extLst>
              <a:ext uri="{FF2B5EF4-FFF2-40B4-BE49-F238E27FC236}">
                <a16:creationId xmlns:a16="http://schemas.microsoft.com/office/drawing/2014/main" id="{CD5CE50C-674D-4189-AF9A-E15A8A2162E3}"/>
              </a:ext>
            </a:extLst>
          </p:cNvPr>
          <p:cNvPicPr>
            <a:picLocks noChangeAspect="1"/>
          </p:cNvPicPr>
          <p:nvPr/>
        </p:nvPicPr>
        <p:blipFill>
          <a:blip r:embed="rId2"/>
          <a:stretch>
            <a:fillRect/>
          </a:stretch>
        </p:blipFill>
        <p:spPr>
          <a:xfrm>
            <a:off x="457200" y="1967021"/>
            <a:ext cx="5208593" cy="1830743"/>
          </a:xfrm>
          <a:prstGeom prst="rect">
            <a:avLst/>
          </a:prstGeom>
        </p:spPr>
      </p:pic>
      <p:sp>
        <p:nvSpPr>
          <p:cNvPr id="4" name="TextBox 3">
            <a:extLst>
              <a:ext uri="{FF2B5EF4-FFF2-40B4-BE49-F238E27FC236}">
                <a16:creationId xmlns:a16="http://schemas.microsoft.com/office/drawing/2014/main" id="{18EB2385-D4A6-4E67-886E-6A587EBB476F}"/>
              </a:ext>
            </a:extLst>
          </p:cNvPr>
          <p:cNvSpPr txBox="1"/>
          <p:nvPr/>
        </p:nvSpPr>
        <p:spPr>
          <a:xfrm>
            <a:off x="5719189" y="2097562"/>
            <a:ext cx="3157833" cy="1569660"/>
          </a:xfrm>
          <a:prstGeom prst="rect">
            <a:avLst/>
          </a:prstGeom>
          <a:noFill/>
          <a:ln>
            <a:solidFill>
              <a:schemeClr val="tx1"/>
            </a:solidFill>
          </a:ln>
        </p:spPr>
        <p:txBody>
          <a:bodyPr wrap="square" rtlCol="0">
            <a:spAutoFit/>
          </a:bodyPr>
          <a:lstStyle/>
          <a:p>
            <a:r>
              <a:rPr lang="en-US" sz="1200" u="sng" dirty="0"/>
              <a:t>ICE_AV</a:t>
            </a:r>
            <a:r>
              <a:rPr lang="en-US" sz="1200" dirty="0"/>
              <a:t>: Ice Availability (On/Off)</a:t>
            </a:r>
          </a:p>
          <a:p>
            <a:r>
              <a:rPr lang="en-US" sz="1200" u="sng" dirty="0"/>
              <a:t>SP</a:t>
            </a:r>
            <a:r>
              <a:rPr lang="en-US" sz="1200" dirty="0"/>
              <a:t>: Chiller Setpoint Temperature</a:t>
            </a:r>
          </a:p>
          <a:p>
            <a:r>
              <a:rPr lang="en-US" sz="1200" u="sng" dirty="0"/>
              <a:t>SWT_SP</a:t>
            </a:r>
            <a:r>
              <a:rPr lang="en-US" sz="1200" dirty="0"/>
              <a:t>: Supply Water Setpoint Temperature</a:t>
            </a:r>
          </a:p>
          <a:p>
            <a:r>
              <a:rPr lang="en-US" sz="1200" u="sng" dirty="0"/>
              <a:t>EEWT</a:t>
            </a:r>
            <a:r>
              <a:rPr lang="en-US" sz="1200" dirty="0"/>
              <a:t>: Evaporator Entering Water Temperature</a:t>
            </a:r>
          </a:p>
          <a:p>
            <a:r>
              <a:rPr lang="en-US" sz="1200" u="sng" dirty="0" err="1"/>
              <a:t>dt_max</a:t>
            </a:r>
            <a:r>
              <a:rPr lang="en-US" sz="1200" dirty="0"/>
              <a:t>: Max Temperature Difference on Chiller</a:t>
            </a:r>
          </a:p>
          <a:p>
            <a:r>
              <a:rPr lang="en-US" sz="1200" b="1" u="sng" dirty="0"/>
              <a:t>ELWT</a:t>
            </a:r>
            <a:r>
              <a:rPr lang="en-US" sz="1200" dirty="0"/>
              <a:t>: Evaporator Leaving Water Temperature Setpoint Actuator</a:t>
            </a:r>
          </a:p>
          <a:p>
            <a:r>
              <a:rPr lang="en-US" sz="1200" u="sng" dirty="0" err="1"/>
              <a:t>Limit_Counter</a:t>
            </a:r>
            <a:r>
              <a:rPr lang="en-US" sz="1200" dirty="0"/>
              <a:t>: Instances of Limiter Use</a:t>
            </a:r>
          </a:p>
        </p:txBody>
      </p:sp>
    </p:spTree>
    <p:extLst>
      <p:ext uri="{BB962C8B-B14F-4D97-AF65-F5344CB8AC3E}">
        <p14:creationId xmlns:p14="http://schemas.microsoft.com/office/powerpoint/2010/main" val="222650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71E2-A306-43D7-85DF-BD7569DA44E1}"/>
              </a:ext>
            </a:extLst>
          </p:cNvPr>
          <p:cNvSpPr>
            <a:spLocks noGrp="1"/>
          </p:cNvSpPr>
          <p:nvPr>
            <p:ph type="title"/>
          </p:nvPr>
        </p:nvSpPr>
        <p:spPr/>
        <p:txBody>
          <a:bodyPr/>
          <a:lstStyle/>
          <a:p>
            <a:r>
              <a:rPr lang="en-US" dirty="0"/>
              <a:t>User Inputs</a:t>
            </a:r>
          </a:p>
        </p:txBody>
      </p:sp>
      <p:pic>
        <p:nvPicPr>
          <p:cNvPr id="23" name="Picture 22">
            <a:extLst>
              <a:ext uri="{FF2B5EF4-FFF2-40B4-BE49-F238E27FC236}">
                <a16:creationId xmlns:a16="http://schemas.microsoft.com/office/drawing/2014/main" id="{7FD3E229-F782-4941-872E-B3ED7489DF22}"/>
              </a:ext>
            </a:extLst>
          </p:cNvPr>
          <p:cNvPicPr>
            <a:picLocks noChangeAspect="1"/>
          </p:cNvPicPr>
          <p:nvPr/>
        </p:nvPicPr>
        <p:blipFill>
          <a:blip r:embed="rId2"/>
          <a:stretch>
            <a:fillRect/>
          </a:stretch>
        </p:blipFill>
        <p:spPr>
          <a:xfrm>
            <a:off x="457200" y="1554480"/>
            <a:ext cx="4974336" cy="2392238"/>
          </a:xfrm>
          <a:prstGeom prst="rect">
            <a:avLst/>
          </a:prstGeom>
          <a:ln>
            <a:solidFill>
              <a:schemeClr val="tx1"/>
            </a:solidFill>
          </a:ln>
        </p:spPr>
      </p:pic>
      <p:sp>
        <p:nvSpPr>
          <p:cNvPr id="24" name="TextBox 23">
            <a:extLst>
              <a:ext uri="{FF2B5EF4-FFF2-40B4-BE49-F238E27FC236}">
                <a16:creationId xmlns:a16="http://schemas.microsoft.com/office/drawing/2014/main" id="{521C3DC1-73BA-48C0-A946-D4691FFE97A2}"/>
              </a:ext>
            </a:extLst>
          </p:cNvPr>
          <p:cNvSpPr txBox="1"/>
          <p:nvPr/>
        </p:nvSpPr>
        <p:spPr>
          <a:xfrm>
            <a:off x="6267783" y="1281529"/>
            <a:ext cx="1546193" cy="646331"/>
          </a:xfrm>
          <a:prstGeom prst="rect">
            <a:avLst/>
          </a:prstGeom>
          <a:noFill/>
        </p:spPr>
        <p:txBody>
          <a:bodyPr wrap="none" rtlCol="0">
            <a:spAutoFit/>
          </a:bodyPr>
          <a:lstStyle/>
          <a:p>
            <a:r>
              <a:rPr lang="en-US" dirty="0"/>
              <a:t>Partial Storage</a:t>
            </a:r>
          </a:p>
          <a:p>
            <a:r>
              <a:rPr lang="en-US" dirty="0"/>
              <a:t>Full Storage</a:t>
            </a:r>
          </a:p>
        </p:txBody>
      </p:sp>
      <p:sp>
        <p:nvSpPr>
          <p:cNvPr id="25" name="TextBox 24">
            <a:extLst>
              <a:ext uri="{FF2B5EF4-FFF2-40B4-BE49-F238E27FC236}">
                <a16:creationId xmlns:a16="http://schemas.microsoft.com/office/drawing/2014/main" id="{C9FED678-F043-4F61-830C-D7057A5FBF37}"/>
              </a:ext>
            </a:extLst>
          </p:cNvPr>
          <p:cNvSpPr txBox="1"/>
          <p:nvPr/>
        </p:nvSpPr>
        <p:spPr>
          <a:xfrm>
            <a:off x="6267783" y="2345223"/>
            <a:ext cx="1868204" cy="646331"/>
          </a:xfrm>
          <a:prstGeom prst="rect">
            <a:avLst/>
          </a:prstGeom>
          <a:noFill/>
        </p:spPr>
        <p:txBody>
          <a:bodyPr wrap="none" rtlCol="0">
            <a:spAutoFit/>
          </a:bodyPr>
          <a:lstStyle/>
          <a:p>
            <a:r>
              <a:rPr lang="en-US" dirty="0"/>
              <a:t>Chiller Upstream</a:t>
            </a:r>
          </a:p>
          <a:p>
            <a:r>
              <a:rPr lang="en-US" dirty="0"/>
              <a:t>Storage Upstream</a:t>
            </a:r>
          </a:p>
        </p:txBody>
      </p:sp>
      <p:sp>
        <p:nvSpPr>
          <p:cNvPr id="26" name="TextBox 25">
            <a:extLst>
              <a:ext uri="{FF2B5EF4-FFF2-40B4-BE49-F238E27FC236}">
                <a16:creationId xmlns:a16="http://schemas.microsoft.com/office/drawing/2014/main" id="{C3803A01-9C0B-4390-8260-E372E6EA5881}"/>
              </a:ext>
            </a:extLst>
          </p:cNvPr>
          <p:cNvSpPr txBox="1"/>
          <p:nvPr/>
        </p:nvSpPr>
        <p:spPr>
          <a:xfrm>
            <a:off x="6267783" y="3492677"/>
            <a:ext cx="1410964" cy="646331"/>
          </a:xfrm>
          <a:prstGeom prst="rect">
            <a:avLst/>
          </a:prstGeom>
          <a:noFill/>
        </p:spPr>
        <p:txBody>
          <a:bodyPr wrap="none" rtlCol="0">
            <a:spAutoFit/>
          </a:bodyPr>
          <a:lstStyle/>
          <a:p>
            <a:r>
              <a:rPr lang="en-US" dirty="0"/>
              <a:t>Inside Melt</a:t>
            </a:r>
          </a:p>
          <a:p>
            <a:r>
              <a:rPr lang="en-US" dirty="0"/>
              <a:t>Outside Melt</a:t>
            </a:r>
          </a:p>
        </p:txBody>
      </p:sp>
      <p:cxnSp>
        <p:nvCxnSpPr>
          <p:cNvPr id="28" name="Straight Arrow Connector 27">
            <a:extLst>
              <a:ext uri="{FF2B5EF4-FFF2-40B4-BE49-F238E27FC236}">
                <a16:creationId xmlns:a16="http://schemas.microsoft.com/office/drawing/2014/main" id="{85EC9350-C7E6-4561-915C-4B79A7E8ED98}"/>
              </a:ext>
            </a:extLst>
          </p:cNvPr>
          <p:cNvCxnSpPr>
            <a:stCxn id="24" idx="1"/>
          </p:cNvCxnSpPr>
          <p:nvPr/>
        </p:nvCxnSpPr>
        <p:spPr>
          <a:xfrm flipH="1">
            <a:off x="5448300" y="1604695"/>
            <a:ext cx="819483" cy="4146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1B1E211D-90C5-4A06-A98F-1728366124A9}"/>
              </a:ext>
            </a:extLst>
          </p:cNvPr>
          <p:cNvCxnSpPr>
            <a:cxnSpLocks/>
            <a:stCxn id="25" idx="1"/>
          </p:cNvCxnSpPr>
          <p:nvPr/>
        </p:nvCxnSpPr>
        <p:spPr>
          <a:xfrm flipH="1" flipV="1">
            <a:off x="5448300" y="2583457"/>
            <a:ext cx="819483" cy="84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A535C77-7A6C-4B5C-857B-7C8E57757393}"/>
              </a:ext>
            </a:extLst>
          </p:cNvPr>
          <p:cNvCxnSpPr>
            <a:stCxn id="26" idx="1"/>
          </p:cNvCxnSpPr>
          <p:nvPr/>
        </p:nvCxnSpPr>
        <p:spPr>
          <a:xfrm flipH="1" flipV="1">
            <a:off x="5448300" y="3792789"/>
            <a:ext cx="819483" cy="230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33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71E2-A306-43D7-85DF-BD7569DA44E1}"/>
              </a:ext>
            </a:extLst>
          </p:cNvPr>
          <p:cNvSpPr>
            <a:spLocks noGrp="1"/>
          </p:cNvSpPr>
          <p:nvPr>
            <p:ph type="title"/>
          </p:nvPr>
        </p:nvSpPr>
        <p:spPr/>
        <p:txBody>
          <a:bodyPr/>
          <a:lstStyle/>
          <a:p>
            <a:r>
              <a:rPr lang="en-US" dirty="0"/>
              <a:t>User Inputs</a:t>
            </a:r>
          </a:p>
        </p:txBody>
      </p:sp>
      <p:sp>
        <p:nvSpPr>
          <p:cNvPr id="10" name="TextBox 9">
            <a:extLst>
              <a:ext uri="{FF2B5EF4-FFF2-40B4-BE49-F238E27FC236}">
                <a16:creationId xmlns:a16="http://schemas.microsoft.com/office/drawing/2014/main" id="{F8E1F35E-6C3B-4B2F-8B82-0D4502C5616D}"/>
              </a:ext>
            </a:extLst>
          </p:cNvPr>
          <p:cNvSpPr txBox="1"/>
          <p:nvPr/>
        </p:nvSpPr>
        <p:spPr>
          <a:xfrm>
            <a:off x="6248732" y="2647217"/>
            <a:ext cx="2240422" cy="369332"/>
          </a:xfrm>
          <a:prstGeom prst="rect">
            <a:avLst/>
          </a:prstGeom>
          <a:noFill/>
        </p:spPr>
        <p:txBody>
          <a:bodyPr wrap="square" rtlCol="0">
            <a:spAutoFit/>
          </a:bodyPr>
          <a:lstStyle/>
          <a:p>
            <a:r>
              <a:rPr lang="en-US" dirty="0"/>
              <a:t>Chiller Downsizing</a:t>
            </a:r>
          </a:p>
        </p:txBody>
      </p:sp>
      <p:sp>
        <p:nvSpPr>
          <p:cNvPr id="11" name="TextBox 10">
            <a:extLst>
              <a:ext uri="{FF2B5EF4-FFF2-40B4-BE49-F238E27FC236}">
                <a16:creationId xmlns:a16="http://schemas.microsoft.com/office/drawing/2014/main" id="{EC71EB95-49DD-46F7-AAF2-35C01224D5E7}"/>
              </a:ext>
            </a:extLst>
          </p:cNvPr>
          <p:cNvSpPr txBox="1"/>
          <p:nvPr/>
        </p:nvSpPr>
        <p:spPr>
          <a:xfrm>
            <a:off x="6267783" y="3796629"/>
            <a:ext cx="2104807" cy="646331"/>
          </a:xfrm>
          <a:prstGeom prst="rect">
            <a:avLst/>
          </a:prstGeom>
          <a:noFill/>
        </p:spPr>
        <p:txBody>
          <a:bodyPr wrap="none" rtlCol="0">
            <a:spAutoFit/>
          </a:bodyPr>
          <a:lstStyle/>
          <a:p>
            <a:r>
              <a:rPr lang="en-US" dirty="0"/>
              <a:t>Chiller De-Rate</a:t>
            </a:r>
          </a:p>
          <a:p>
            <a:r>
              <a:rPr lang="en-US" dirty="0"/>
              <a:t>During Ice Discharge</a:t>
            </a:r>
          </a:p>
        </p:txBody>
      </p:sp>
      <p:cxnSp>
        <p:nvCxnSpPr>
          <p:cNvPr id="13" name="Straight Arrow Connector 12">
            <a:extLst>
              <a:ext uri="{FF2B5EF4-FFF2-40B4-BE49-F238E27FC236}">
                <a16:creationId xmlns:a16="http://schemas.microsoft.com/office/drawing/2014/main" id="{90A2FE42-758D-41F8-BA52-664F4A4B1805}"/>
              </a:ext>
            </a:extLst>
          </p:cNvPr>
          <p:cNvCxnSpPr>
            <a:cxnSpLocks/>
            <a:stCxn id="10" idx="1"/>
          </p:cNvCxnSpPr>
          <p:nvPr/>
        </p:nvCxnSpPr>
        <p:spPr>
          <a:xfrm flipH="1">
            <a:off x="5448302" y="2831883"/>
            <a:ext cx="800430" cy="3318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B736CCA-3133-4293-B9CF-D1D695B861A8}"/>
              </a:ext>
            </a:extLst>
          </p:cNvPr>
          <p:cNvCxnSpPr>
            <a:cxnSpLocks/>
            <a:stCxn id="11" idx="1"/>
          </p:cNvCxnSpPr>
          <p:nvPr/>
        </p:nvCxnSpPr>
        <p:spPr>
          <a:xfrm flipH="1" flipV="1">
            <a:off x="5429251" y="3796629"/>
            <a:ext cx="838532" cy="3231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CE8736A7-C3B2-4B4C-806C-12FB52BF4F63}"/>
              </a:ext>
            </a:extLst>
          </p:cNvPr>
          <p:cNvPicPr>
            <a:picLocks noChangeAspect="1"/>
          </p:cNvPicPr>
          <p:nvPr/>
        </p:nvPicPr>
        <p:blipFill>
          <a:blip r:embed="rId2"/>
          <a:stretch>
            <a:fillRect/>
          </a:stretch>
        </p:blipFill>
        <p:spPr>
          <a:xfrm>
            <a:off x="454914" y="1554480"/>
            <a:ext cx="4974336" cy="2366432"/>
          </a:xfrm>
          <a:prstGeom prst="rect">
            <a:avLst/>
          </a:prstGeom>
          <a:ln>
            <a:solidFill>
              <a:schemeClr val="tx1"/>
            </a:solidFill>
          </a:ln>
        </p:spPr>
      </p:pic>
    </p:spTree>
    <p:extLst>
      <p:ext uri="{BB962C8B-B14F-4D97-AF65-F5344CB8AC3E}">
        <p14:creationId xmlns:p14="http://schemas.microsoft.com/office/powerpoint/2010/main" val="278583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50A0-0DFB-4CB7-89E4-FA4F99D54327}"/>
              </a:ext>
            </a:extLst>
          </p:cNvPr>
          <p:cNvSpPr>
            <a:spLocks noGrp="1"/>
          </p:cNvSpPr>
          <p:nvPr>
            <p:ph type="title"/>
          </p:nvPr>
        </p:nvSpPr>
        <p:spPr/>
        <p:txBody>
          <a:bodyPr/>
          <a:lstStyle/>
          <a:p>
            <a:r>
              <a:rPr lang="en-US" dirty="0"/>
              <a:t>User Inputs</a:t>
            </a:r>
          </a:p>
        </p:txBody>
      </p:sp>
      <p:pic>
        <p:nvPicPr>
          <p:cNvPr id="9" name="Picture 8">
            <a:extLst>
              <a:ext uri="{FF2B5EF4-FFF2-40B4-BE49-F238E27FC236}">
                <a16:creationId xmlns:a16="http://schemas.microsoft.com/office/drawing/2014/main" id="{DA6B0D2D-4D41-4313-A455-79FF0C2BB121}"/>
              </a:ext>
            </a:extLst>
          </p:cNvPr>
          <p:cNvPicPr>
            <a:picLocks noChangeAspect="1"/>
          </p:cNvPicPr>
          <p:nvPr/>
        </p:nvPicPr>
        <p:blipFill>
          <a:blip r:embed="rId2"/>
          <a:stretch>
            <a:fillRect/>
          </a:stretch>
        </p:blipFill>
        <p:spPr>
          <a:xfrm>
            <a:off x="457200" y="1554480"/>
            <a:ext cx="4972050" cy="2667000"/>
          </a:xfrm>
          <a:prstGeom prst="rect">
            <a:avLst/>
          </a:prstGeom>
          <a:ln>
            <a:solidFill>
              <a:schemeClr val="tx1"/>
            </a:solidFill>
          </a:ln>
        </p:spPr>
      </p:pic>
      <p:sp>
        <p:nvSpPr>
          <p:cNvPr id="11" name="TextBox 10">
            <a:extLst>
              <a:ext uri="{FF2B5EF4-FFF2-40B4-BE49-F238E27FC236}">
                <a16:creationId xmlns:a16="http://schemas.microsoft.com/office/drawing/2014/main" id="{05078ACF-4F93-4C92-9D05-9548C0EA0365}"/>
              </a:ext>
            </a:extLst>
          </p:cNvPr>
          <p:cNvSpPr txBox="1"/>
          <p:nvPr/>
        </p:nvSpPr>
        <p:spPr>
          <a:xfrm>
            <a:off x="6309360" y="2593361"/>
            <a:ext cx="2110435" cy="646331"/>
          </a:xfrm>
          <a:prstGeom prst="rect">
            <a:avLst/>
          </a:prstGeom>
          <a:noFill/>
        </p:spPr>
        <p:txBody>
          <a:bodyPr wrap="square" rtlCol="0">
            <a:spAutoFit/>
          </a:bodyPr>
          <a:lstStyle/>
          <a:p>
            <a:r>
              <a:rPr lang="en-US" dirty="0"/>
              <a:t>Setpoint Between Chiller and Ice Tank</a:t>
            </a:r>
          </a:p>
        </p:txBody>
      </p:sp>
      <p:cxnSp>
        <p:nvCxnSpPr>
          <p:cNvPr id="12" name="Straight Arrow Connector 11">
            <a:extLst>
              <a:ext uri="{FF2B5EF4-FFF2-40B4-BE49-F238E27FC236}">
                <a16:creationId xmlns:a16="http://schemas.microsoft.com/office/drawing/2014/main" id="{251FECBD-4F45-43B0-BD75-916ED3486350}"/>
              </a:ext>
            </a:extLst>
          </p:cNvPr>
          <p:cNvCxnSpPr>
            <a:cxnSpLocks/>
          </p:cNvCxnSpPr>
          <p:nvPr/>
        </p:nvCxnSpPr>
        <p:spPr>
          <a:xfrm flipH="1">
            <a:off x="5468112" y="2899171"/>
            <a:ext cx="84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13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6963C2-4F48-4FC2-9F30-6871B940C9CC}"/>
              </a:ext>
            </a:extLst>
          </p:cNvPr>
          <p:cNvSpPr>
            <a:spLocks noGrp="1"/>
          </p:cNvSpPr>
          <p:nvPr>
            <p:ph type="title"/>
          </p:nvPr>
        </p:nvSpPr>
        <p:spPr/>
        <p:txBody>
          <a:bodyPr/>
          <a:lstStyle/>
          <a:p>
            <a:r>
              <a:rPr lang="en-US" dirty="0"/>
              <a:t>Multiple Ways to </a:t>
            </a:r>
            <a:br>
              <a:rPr lang="en-US" dirty="0"/>
            </a:br>
            <a:r>
              <a:rPr lang="en-US" dirty="0"/>
              <a:t>Achieve Controls</a:t>
            </a:r>
          </a:p>
        </p:txBody>
      </p:sp>
      <p:sp>
        <p:nvSpPr>
          <p:cNvPr id="5" name="Text Placeholder 4">
            <a:extLst>
              <a:ext uri="{FF2B5EF4-FFF2-40B4-BE49-F238E27FC236}">
                <a16:creationId xmlns:a16="http://schemas.microsoft.com/office/drawing/2014/main" id="{49E2D3B4-AF7F-454F-A780-52E45EFB5569}"/>
              </a:ext>
            </a:extLst>
          </p:cNvPr>
          <p:cNvSpPr>
            <a:spLocks noGrp="1"/>
          </p:cNvSpPr>
          <p:nvPr>
            <p:ph type="body" sz="quarter" idx="10"/>
          </p:nvPr>
        </p:nvSpPr>
        <p:spPr/>
        <p:txBody>
          <a:bodyPr>
            <a:normAutofit/>
          </a:bodyPr>
          <a:lstStyle/>
          <a:p>
            <a:r>
              <a:rPr lang="en-US" dirty="0"/>
              <a:t>Documentation provides “recipes” translating Design Guide terms into measure inputs</a:t>
            </a:r>
          </a:p>
          <a:p>
            <a:pPr lvl="1"/>
            <a:r>
              <a:rPr lang="en-US" dirty="0"/>
              <a:t>Full Storage</a:t>
            </a:r>
          </a:p>
          <a:p>
            <a:pPr lvl="1"/>
            <a:r>
              <a:rPr lang="en-US" dirty="0"/>
              <a:t>Partial Storage </a:t>
            </a:r>
          </a:p>
          <a:p>
            <a:pPr lvl="2"/>
            <a:r>
              <a:rPr lang="en-US" dirty="0"/>
              <a:t>Load Leveling</a:t>
            </a:r>
          </a:p>
          <a:p>
            <a:pPr lvl="2"/>
            <a:r>
              <a:rPr lang="en-US" dirty="0"/>
              <a:t>Demand Limiting</a:t>
            </a:r>
          </a:p>
          <a:p>
            <a:pPr lvl="2"/>
            <a:r>
              <a:rPr lang="en-US" dirty="0"/>
              <a:t>Ice Priority</a:t>
            </a:r>
          </a:p>
          <a:p>
            <a:pPr lvl="2"/>
            <a:r>
              <a:rPr lang="en-US" dirty="0"/>
              <a:t>Chiller Priority</a:t>
            </a:r>
          </a:p>
        </p:txBody>
      </p:sp>
    </p:spTree>
    <p:extLst>
      <p:ext uri="{BB962C8B-B14F-4D97-AF65-F5344CB8AC3E}">
        <p14:creationId xmlns:p14="http://schemas.microsoft.com/office/powerpoint/2010/main" val="3346762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293D24-EFF8-4034-9876-3982A5F35C92}"/>
              </a:ext>
            </a:extLst>
          </p:cNvPr>
          <p:cNvSpPr>
            <a:spLocks noGrp="1"/>
          </p:cNvSpPr>
          <p:nvPr>
            <p:ph type="title"/>
          </p:nvPr>
        </p:nvSpPr>
        <p:spPr/>
        <p:txBody>
          <a:bodyPr/>
          <a:lstStyle/>
          <a:p>
            <a:r>
              <a:rPr lang="en-US" dirty="0"/>
              <a:t>Discussion</a:t>
            </a:r>
          </a:p>
        </p:txBody>
      </p:sp>
      <p:sp>
        <p:nvSpPr>
          <p:cNvPr id="4" name="Text Placeholder 3">
            <a:extLst>
              <a:ext uri="{FF2B5EF4-FFF2-40B4-BE49-F238E27FC236}">
                <a16:creationId xmlns:a16="http://schemas.microsoft.com/office/drawing/2014/main" id="{A1C9B2C3-97D1-46AD-A032-F87796F16C46}"/>
              </a:ext>
            </a:extLst>
          </p:cNvPr>
          <p:cNvSpPr>
            <a:spLocks noGrp="1"/>
          </p:cNvSpPr>
          <p:nvPr>
            <p:ph type="body" sz="quarter" idx="10"/>
          </p:nvPr>
        </p:nvSpPr>
        <p:spPr/>
        <p:txBody>
          <a:bodyPr/>
          <a:lstStyle/>
          <a:p>
            <a:pPr marL="0" indent="0">
              <a:buNone/>
            </a:pPr>
            <a:endParaRPr lang="en-US" dirty="0"/>
          </a:p>
        </p:txBody>
      </p:sp>
    </p:spTree>
    <p:extLst>
      <p:ext uri="{BB962C8B-B14F-4D97-AF65-F5344CB8AC3E}">
        <p14:creationId xmlns:p14="http://schemas.microsoft.com/office/powerpoint/2010/main" val="39118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24DC9FB-DE10-4DFF-9F32-ECF1D316F4E4}"/>
              </a:ext>
            </a:extLst>
          </p:cNvPr>
          <p:cNvSpPr>
            <a:spLocks noGrp="1"/>
          </p:cNvSpPr>
          <p:nvPr>
            <p:ph type="body" sz="quarter" idx="10"/>
          </p:nvPr>
        </p:nvSpPr>
        <p:spPr/>
        <p:txBody>
          <a:bodyPr/>
          <a:lstStyle/>
          <a:p>
            <a:r>
              <a:rPr lang="en-US" dirty="0"/>
              <a:t>Thank you!</a:t>
            </a:r>
          </a:p>
        </p:txBody>
      </p:sp>
      <p:sp>
        <p:nvSpPr>
          <p:cNvPr id="2" name="Text Placeholder 1">
            <a:extLst>
              <a:ext uri="{FF2B5EF4-FFF2-40B4-BE49-F238E27FC236}">
                <a16:creationId xmlns:a16="http://schemas.microsoft.com/office/drawing/2014/main" id="{DB2A8638-6D62-4EFE-BBDD-427EA21CBA0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9628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E947-1B6C-4D03-AE04-E273A054EBD8}"/>
              </a:ext>
            </a:extLst>
          </p:cNvPr>
          <p:cNvSpPr>
            <a:spLocks noGrp="1"/>
          </p:cNvSpPr>
          <p:nvPr>
            <p:ph type="title"/>
          </p:nvPr>
        </p:nvSpPr>
        <p:spPr/>
        <p:txBody>
          <a:bodyPr/>
          <a:lstStyle/>
          <a:p>
            <a:r>
              <a:rPr lang="en-US" dirty="0"/>
              <a:t>Model 2: Partial Storage</a:t>
            </a:r>
            <a:br>
              <a:rPr lang="en-US" dirty="0"/>
            </a:br>
            <a:r>
              <a:rPr lang="en-US" dirty="0"/>
              <a:t>Secondary School</a:t>
            </a:r>
          </a:p>
        </p:txBody>
      </p:sp>
      <p:sp>
        <p:nvSpPr>
          <p:cNvPr id="3" name="Text Placeholder 2">
            <a:extLst>
              <a:ext uri="{FF2B5EF4-FFF2-40B4-BE49-F238E27FC236}">
                <a16:creationId xmlns:a16="http://schemas.microsoft.com/office/drawing/2014/main" id="{7DB5A0AC-4399-4BE1-8019-B1DD612E871F}"/>
              </a:ext>
            </a:extLst>
          </p:cNvPr>
          <p:cNvSpPr>
            <a:spLocks noGrp="1"/>
          </p:cNvSpPr>
          <p:nvPr>
            <p:ph type="body" sz="quarter" idx="10"/>
          </p:nvPr>
        </p:nvSpPr>
        <p:spPr/>
        <p:txBody>
          <a:bodyPr>
            <a:normAutofit/>
          </a:bodyPr>
          <a:lstStyle/>
          <a:p>
            <a:pPr marL="0" indent="0">
              <a:buNone/>
            </a:pPr>
            <a:r>
              <a:rPr lang="en-US" dirty="0"/>
              <a:t>Secondary School (2010):</a:t>
            </a:r>
          </a:p>
          <a:p>
            <a:r>
              <a:rPr lang="en-US" dirty="0"/>
              <a:t>Climate zone 2A</a:t>
            </a:r>
          </a:p>
          <a:p>
            <a:r>
              <a:rPr lang="en-US" dirty="0"/>
              <a:t>Houston, TX weather (TMY3)</a:t>
            </a:r>
          </a:p>
          <a:p>
            <a:r>
              <a:rPr lang="en-US" dirty="0"/>
              <a:t>210,000 ft</a:t>
            </a:r>
            <a:r>
              <a:rPr lang="en-US" baseline="30000" dirty="0"/>
              <a:t>2</a:t>
            </a:r>
            <a:r>
              <a:rPr lang="en-US" dirty="0"/>
              <a:t> conditioned space</a:t>
            </a:r>
          </a:p>
          <a:p>
            <a:r>
              <a:rPr lang="en-US" dirty="0"/>
              <a:t>Air-cooled screw chiller (downsized)</a:t>
            </a:r>
          </a:p>
          <a:p>
            <a:r>
              <a:rPr lang="en-US" dirty="0"/>
              <a:t>2000 ton-hours of ice storage</a:t>
            </a:r>
          </a:p>
          <a:p>
            <a:r>
              <a:rPr lang="en-US" dirty="0"/>
              <a:t>Chiller-upstream, storage-priority 0800-2000 on weekdays</a:t>
            </a:r>
          </a:p>
        </p:txBody>
      </p:sp>
      <p:pic>
        <p:nvPicPr>
          <p:cNvPr id="10" name="Picture 9">
            <a:extLst>
              <a:ext uri="{FF2B5EF4-FFF2-40B4-BE49-F238E27FC236}">
                <a16:creationId xmlns:a16="http://schemas.microsoft.com/office/drawing/2014/main" id="{86826D5B-BC30-47BA-9C38-074673802ECB}"/>
              </a:ext>
            </a:extLst>
          </p:cNvPr>
          <p:cNvPicPr>
            <a:picLocks/>
          </p:cNvPicPr>
          <p:nvPr/>
        </p:nvPicPr>
        <p:blipFill>
          <a:blip r:embed="rId2"/>
          <a:stretch>
            <a:fillRect/>
          </a:stretch>
        </p:blipFill>
        <p:spPr>
          <a:xfrm>
            <a:off x="5468303" y="1371600"/>
            <a:ext cx="3108960" cy="2286000"/>
          </a:xfrm>
          <a:prstGeom prst="rect">
            <a:avLst/>
          </a:prstGeom>
        </p:spPr>
      </p:pic>
    </p:spTree>
    <p:extLst>
      <p:ext uri="{BB962C8B-B14F-4D97-AF65-F5344CB8AC3E}">
        <p14:creationId xmlns:p14="http://schemas.microsoft.com/office/powerpoint/2010/main" val="3108329070"/>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presentation-2019" id="{E8A68D52-70D5-1F45-9E2B-50DC26CDF849}" vid="{0CCD6724-4B42-BC4D-AA89-F63B9FDE5D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3327</TotalTime>
  <Words>502</Words>
  <Application>Microsoft Office PowerPoint</Application>
  <PresentationFormat>On-screen Show (16:9)</PresentationFormat>
  <Paragraphs>127</Paragraphs>
  <Slides>22</Slides>
  <Notes>0</Notes>
  <HiddenSlides>14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Cambria Math</vt:lpstr>
      <vt:lpstr>Office Theme</vt:lpstr>
      <vt:lpstr>PowerPoint Presentation</vt:lpstr>
      <vt:lpstr>Objectives of the Measure</vt:lpstr>
      <vt:lpstr>User Inputs</vt:lpstr>
      <vt:lpstr>User Inputs</vt:lpstr>
      <vt:lpstr>User Inputs</vt:lpstr>
      <vt:lpstr>Multiple Ways to  Achieve Controls</vt:lpstr>
      <vt:lpstr>Discussion</vt:lpstr>
      <vt:lpstr>PowerPoint Presentation</vt:lpstr>
      <vt:lpstr>Model 2: Partial Storage Secondary School</vt:lpstr>
      <vt:lpstr>Secondary School: Chiller Electric Power</vt:lpstr>
      <vt:lpstr>Secondary School: Facility Electric Power</vt:lpstr>
      <vt:lpstr>Secondary School: Monthly Peak Demand </vt:lpstr>
      <vt:lpstr>Secondary School: Ice Use</vt:lpstr>
      <vt:lpstr>Secondary School: Facility Load Duration</vt:lpstr>
      <vt:lpstr>Results Summary</vt:lpstr>
      <vt:lpstr>Results Summary</vt:lpstr>
      <vt:lpstr>Full Storage</vt:lpstr>
      <vt:lpstr>Partial Storage: Load Leveling</vt:lpstr>
      <vt:lpstr>Partial Storage: Demand Limiting</vt:lpstr>
      <vt:lpstr>Discharge Priorities</vt:lpstr>
      <vt:lpstr>Baseloading with Multiple Chillers</vt:lpstr>
      <vt:lpstr>EMS Script: Chiller Limiter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 Preferred 16:9 Widescreen Presentation Template (.pptx)</dc:title>
  <dc:subject>PowerPoint presentation template for newer wide-screen monitors and TVs.</dc:subject>
  <dc:creator>NREL</dc:creator>
  <cp:keywords/>
  <dc:description/>
  <cp:lastModifiedBy>Heine, Karl</cp:lastModifiedBy>
  <cp:revision>204</cp:revision>
  <cp:lastPrinted>2018-01-04T20:30:58Z</cp:lastPrinted>
  <dcterms:created xsi:type="dcterms:W3CDTF">2019-02-01T22:56:44Z</dcterms:created>
  <dcterms:modified xsi:type="dcterms:W3CDTF">2019-09-20T14:55:41Z</dcterms:modified>
  <cp:category/>
</cp:coreProperties>
</file>