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02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Basic Structure of a C Program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Welcome to this presentation on the structure of a C program! Understanding the components, execution flow, compilation process, and best practices will empower you to write efficient and error-free code.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771174"/>
            <a:ext cx="6776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Components of a C Program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09888"/>
            <a:ext cx="5166122" cy="1663184"/>
          </a:xfrm>
          <a:prstGeom prst="roundRect">
            <a:avLst>
              <a:gd name="adj" fmla="val 601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1458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Header Files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626287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Include necessary libraries to access predefined functions and define data types.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09888"/>
            <a:ext cx="5166122" cy="1663184"/>
          </a:xfrm>
          <a:prstGeom prst="roundRect">
            <a:avLst>
              <a:gd name="adj" fmla="val 601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14586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Global Variables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626287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Store data accessible by all functions and blocks within the program.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663184"/>
          </a:xfrm>
          <a:prstGeom prst="roundRect">
            <a:avLst>
              <a:gd name="adj" fmla="val 601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All Tokens in C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51164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 keywords, identifiers, constants, strings, operators, and punctuation symbols.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663184"/>
          </a:xfrm>
          <a:prstGeom prst="roundRect">
            <a:avLst>
              <a:gd name="adj" fmla="val 6012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Functions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511641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Blocks of code that perform specific tasks and can be reused throughout the program.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887968"/>
            <a:ext cx="731198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Execution Flow in a C Program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026682"/>
            <a:ext cx="44410" cy="5314950"/>
          </a:xfrm>
          <a:prstGeom prst="roundRect">
            <a:avLst>
              <a:gd name="adj" fmla="val 225151"/>
            </a:avLst>
          </a:prstGeom>
          <a:solidFill>
            <a:srgbClr val="F9C59F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42798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F9C59F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2002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48823" y="2241947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248853"/>
            <a:ext cx="25011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Program Entry Point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729270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main() function is the starting point of execution in a C program.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53883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F9C59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3111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25963" y="3352800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27502" y="3359706"/>
            <a:ext cx="2265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Order of Execution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384012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Statements are executed sequentially unless controlled by conditional and looping statements.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64540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F9C59F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4176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2153" y="4459367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466273"/>
            <a:ext cx="28952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Conditional Statements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4946690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Control the flow of execution based on conditions using if-else and switch.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6287631" y="575196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F9C59F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228" y="552426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18343" y="5565934"/>
            <a:ext cx="19371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3621762" y="5572839"/>
            <a:ext cx="2471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Looping Statements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2037993" y="605325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Repeatedly execute a block of code based on a condition using for and while loops.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FFF8F0"/>
          </a:solidFill>
          <a:ln w="11192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029903" y="496133"/>
            <a:ext cx="6984682" cy="563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40"/>
              </a:lnSpc>
              <a:buNone/>
            </a:pPr>
            <a:r>
              <a:rPr lang="en-US" sz="3552" kern="0" spc="-10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Compilation Process of a C Program</a:t>
            </a:r>
            <a:endParaRPr lang="en-US" sz="3552" dirty="0"/>
          </a:p>
        </p:txBody>
      </p:sp>
      <p:sp>
        <p:nvSpPr>
          <p:cNvPr id="5" name="Shape 3"/>
          <p:cNvSpPr/>
          <p:nvPr/>
        </p:nvSpPr>
        <p:spPr>
          <a:xfrm>
            <a:off x="3282553" y="1420773"/>
            <a:ext cx="36076" cy="6314718"/>
          </a:xfrm>
          <a:prstGeom prst="roundRect">
            <a:avLst>
              <a:gd name="adj" fmla="val 225065"/>
            </a:avLst>
          </a:prstGeom>
          <a:solidFill>
            <a:srgbClr val="F9C59F"/>
          </a:solidFill>
          <a:ln/>
        </p:spPr>
      </p:sp>
      <p:sp>
        <p:nvSpPr>
          <p:cNvPr id="6" name="Shape 4"/>
          <p:cNvSpPr/>
          <p:nvPr/>
        </p:nvSpPr>
        <p:spPr>
          <a:xfrm>
            <a:off x="3503474" y="1746468"/>
            <a:ext cx="631508" cy="36076"/>
          </a:xfrm>
          <a:prstGeom prst="roundRect">
            <a:avLst>
              <a:gd name="adj" fmla="val 225065"/>
            </a:avLst>
          </a:prstGeom>
          <a:solidFill>
            <a:srgbClr val="F9C59F"/>
          </a:solidFill>
          <a:ln/>
        </p:spPr>
      </p:sp>
      <p:sp>
        <p:nvSpPr>
          <p:cNvPr id="7" name="Shape 5"/>
          <p:cNvSpPr/>
          <p:nvPr/>
        </p:nvSpPr>
        <p:spPr>
          <a:xfrm>
            <a:off x="3097590" y="1561624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FCE2CF"/>
          </a:solidFill>
          <a:ln w="11192">
            <a:solidFill>
              <a:srgbClr val="F9C59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245108" y="1595438"/>
            <a:ext cx="110728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kern="0" spc="-2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131" dirty="0"/>
          </a:p>
        </p:txBody>
      </p:sp>
      <p:sp>
        <p:nvSpPr>
          <p:cNvPr id="9" name="Text 7"/>
          <p:cNvSpPr/>
          <p:nvPr/>
        </p:nvSpPr>
        <p:spPr>
          <a:xfrm>
            <a:off x="4292798" y="1601153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kern="0" spc="-5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Preprocessing</a:t>
            </a:r>
            <a:endParaRPr lang="en-US" sz="1776" dirty="0"/>
          </a:p>
        </p:txBody>
      </p:sp>
      <p:sp>
        <p:nvSpPr>
          <p:cNvPr id="10" name="Text 8"/>
          <p:cNvSpPr/>
          <p:nvPr/>
        </p:nvSpPr>
        <p:spPr>
          <a:xfrm>
            <a:off x="4292798" y="1991201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Handle #include and #define directives and perform macro expansions.</a:t>
            </a:r>
            <a:endParaRPr lang="en-US" sz="1421" dirty="0"/>
          </a:p>
        </p:txBody>
      </p:sp>
      <p:sp>
        <p:nvSpPr>
          <p:cNvPr id="11" name="Shape 9"/>
          <p:cNvSpPr/>
          <p:nvPr/>
        </p:nvSpPr>
        <p:spPr>
          <a:xfrm>
            <a:off x="3503474" y="3370243"/>
            <a:ext cx="631508" cy="36076"/>
          </a:xfrm>
          <a:prstGeom prst="roundRect">
            <a:avLst>
              <a:gd name="adj" fmla="val 225065"/>
            </a:avLst>
          </a:prstGeom>
          <a:solidFill>
            <a:srgbClr val="F9C59F"/>
          </a:solidFill>
          <a:ln/>
        </p:spPr>
      </p:sp>
      <p:sp>
        <p:nvSpPr>
          <p:cNvPr id="12" name="Shape 10"/>
          <p:cNvSpPr/>
          <p:nvPr/>
        </p:nvSpPr>
        <p:spPr>
          <a:xfrm>
            <a:off x="3097590" y="3185398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FCE2CF"/>
          </a:solidFill>
          <a:ln w="11192">
            <a:solidFill>
              <a:srgbClr val="F9C59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3226058" y="3219212"/>
            <a:ext cx="148828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kern="0" spc="-2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131" dirty="0"/>
          </a:p>
        </p:txBody>
      </p:sp>
      <p:sp>
        <p:nvSpPr>
          <p:cNvPr id="14" name="Text 12"/>
          <p:cNvSpPr/>
          <p:nvPr/>
        </p:nvSpPr>
        <p:spPr>
          <a:xfrm>
            <a:off x="4292798" y="3224927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kern="0" spc="-5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Compilation</a:t>
            </a:r>
            <a:endParaRPr lang="en-US" sz="1776" dirty="0"/>
          </a:p>
        </p:txBody>
      </p:sp>
      <p:sp>
        <p:nvSpPr>
          <p:cNvPr id="15" name="Text 13"/>
          <p:cNvSpPr/>
          <p:nvPr/>
        </p:nvSpPr>
        <p:spPr>
          <a:xfrm>
            <a:off x="4292798" y="3614976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Translated source code to assembly language or directly to machine code.</a:t>
            </a:r>
            <a:endParaRPr lang="en-US" sz="1421" dirty="0"/>
          </a:p>
        </p:txBody>
      </p:sp>
      <p:sp>
        <p:nvSpPr>
          <p:cNvPr id="16" name="Shape 14"/>
          <p:cNvSpPr/>
          <p:nvPr/>
        </p:nvSpPr>
        <p:spPr>
          <a:xfrm>
            <a:off x="3503474" y="4994017"/>
            <a:ext cx="631508" cy="36076"/>
          </a:xfrm>
          <a:prstGeom prst="roundRect">
            <a:avLst>
              <a:gd name="adj" fmla="val 225065"/>
            </a:avLst>
          </a:prstGeom>
          <a:solidFill>
            <a:srgbClr val="F9C59F"/>
          </a:solidFill>
          <a:ln/>
        </p:spPr>
      </p:sp>
      <p:sp>
        <p:nvSpPr>
          <p:cNvPr id="17" name="Shape 15"/>
          <p:cNvSpPr/>
          <p:nvPr/>
        </p:nvSpPr>
        <p:spPr>
          <a:xfrm>
            <a:off x="3097590" y="4809173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FCE2CF"/>
          </a:solidFill>
          <a:ln w="11192">
            <a:solidFill>
              <a:srgbClr val="F9C59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3226058" y="4842986"/>
            <a:ext cx="148828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kern="0" spc="-2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131" dirty="0"/>
          </a:p>
        </p:txBody>
      </p:sp>
      <p:sp>
        <p:nvSpPr>
          <p:cNvPr id="19" name="Text 17"/>
          <p:cNvSpPr/>
          <p:nvPr/>
        </p:nvSpPr>
        <p:spPr>
          <a:xfrm>
            <a:off x="4292798" y="4848701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kern="0" spc="-5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Assembly</a:t>
            </a:r>
            <a:endParaRPr lang="en-US" sz="1776" dirty="0"/>
          </a:p>
        </p:txBody>
      </p:sp>
      <p:sp>
        <p:nvSpPr>
          <p:cNvPr id="20" name="Text 18"/>
          <p:cNvSpPr/>
          <p:nvPr/>
        </p:nvSpPr>
        <p:spPr>
          <a:xfrm>
            <a:off x="4292798" y="5238750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Convert assembly code into machine code specific to the target machine.</a:t>
            </a:r>
            <a:endParaRPr lang="en-US" sz="1421" dirty="0"/>
          </a:p>
        </p:txBody>
      </p:sp>
      <p:sp>
        <p:nvSpPr>
          <p:cNvPr id="21" name="Shape 19"/>
          <p:cNvSpPr/>
          <p:nvPr/>
        </p:nvSpPr>
        <p:spPr>
          <a:xfrm>
            <a:off x="3503474" y="6617791"/>
            <a:ext cx="631508" cy="36076"/>
          </a:xfrm>
          <a:prstGeom prst="roundRect">
            <a:avLst>
              <a:gd name="adj" fmla="val 225065"/>
            </a:avLst>
          </a:prstGeom>
          <a:solidFill>
            <a:srgbClr val="F9C59F"/>
          </a:solidFill>
          <a:ln/>
        </p:spPr>
      </p:sp>
      <p:sp>
        <p:nvSpPr>
          <p:cNvPr id="22" name="Shape 20"/>
          <p:cNvSpPr/>
          <p:nvPr/>
        </p:nvSpPr>
        <p:spPr>
          <a:xfrm>
            <a:off x="3097590" y="6432947"/>
            <a:ext cx="405884" cy="405884"/>
          </a:xfrm>
          <a:prstGeom prst="roundRect">
            <a:avLst>
              <a:gd name="adj" fmla="val 20004"/>
            </a:avLst>
          </a:prstGeom>
          <a:solidFill>
            <a:srgbClr val="FCE2CF"/>
          </a:solidFill>
          <a:ln w="11192">
            <a:solidFill>
              <a:srgbClr val="F9C59F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3222248" y="6466761"/>
            <a:ext cx="156448" cy="3382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4"/>
              </a:lnSpc>
              <a:buNone/>
            </a:pPr>
            <a:r>
              <a:rPr lang="en-US" sz="2131" kern="0" spc="-2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131" dirty="0"/>
          </a:p>
        </p:txBody>
      </p:sp>
      <p:sp>
        <p:nvSpPr>
          <p:cNvPr id="24" name="Text 22"/>
          <p:cNvSpPr/>
          <p:nvPr/>
        </p:nvSpPr>
        <p:spPr>
          <a:xfrm>
            <a:off x="4292798" y="6472476"/>
            <a:ext cx="1804273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776" kern="0" spc="-5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Linking</a:t>
            </a:r>
            <a:endParaRPr lang="en-US" sz="1776" dirty="0"/>
          </a:p>
        </p:txBody>
      </p:sp>
      <p:sp>
        <p:nvSpPr>
          <p:cNvPr id="25" name="Text 23"/>
          <p:cNvSpPr/>
          <p:nvPr/>
        </p:nvSpPr>
        <p:spPr>
          <a:xfrm>
            <a:off x="4292798" y="6862524"/>
            <a:ext cx="7307580" cy="288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3"/>
              </a:lnSpc>
              <a:buNone/>
            </a:pPr>
            <a:r>
              <a:rPr lang="en-US" sz="1421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Combine object files and libraries to create an executable file.</a:t>
            </a:r>
            <a:endParaRPr lang="en-US" sz="142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913703"/>
            <a:ext cx="74291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Common Errors in C Programs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1149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21587" y="5156597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1912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Syntax Errors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671661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Violations of the language rules, such as missing semicolons or incorrect variable names.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51149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90962" y="5156597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51912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Logic Errors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5671661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Flaws in the algorithm or the sequence of statements, resulting in incorrect program output.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51149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379387" y="5156597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51912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Runtime Errors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671661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Errors that occur during program execution, like division by zero or accessing invalid memory.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765578"/>
            <a:ext cx="100152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Best Practices for Structuring C Programs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15377"/>
            <a:ext cx="223206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Modularization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070509"/>
            <a:ext cx="22320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Break down code into smaller, reusable functions for improved clarity and maintainability.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819650" y="3015377"/>
            <a:ext cx="223206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Naming Conventions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4819650" y="4070509"/>
            <a:ext cx="22320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meaningful names for variables, functions, and files to enhance code readability.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307" y="3015377"/>
            <a:ext cx="223206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 of Comments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601307" y="4070509"/>
            <a:ext cx="22320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 comments to explain the purpose, inputs, outputs, and logic of significant code sections.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382964" y="3015377"/>
            <a:ext cx="223206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Indentation and Formatting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10382964" y="4070509"/>
            <a:ext cx="22320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Follow a consistent indentation style and formatting guidelines for enhanced code readability.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8074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19463"/>
            <a:ext cx="3370064" cy="3051840"/>
          </a:xfrm>
          <a:prstGeom prst="roundRect">
            <a:avLst>
              <a:gd name="adj" fmla="val 3663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555444"/>
            <a:ext cx="23487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Recap of Key Points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3586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explored the components, execution flow, compilation process, common errors, and best practices in C programming.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319463"/>
            <a:ext cx="3370064" cy="3051840"/>
          </a:xfrm>
          <a:prstGeom prst="roundRect">
            <a:avLst>
              <a:gd name="adj" fmla="val 3663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555444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Importance of Proper Structure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383048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well-structured program enhances readability, maintainability, and overall code quality.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319463"/>
            <a:ext cx="3370064" cy="3051840"/>
          </a:xfrm>
          <a:prstGeom prst="roundRect">
            <a:avLst>
              <a:gd name="adj" fmla="val 3663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555444"/>
            <a:ext cx="27595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Apply Your Knowledge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3586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Start writing structured C programs and experience the rewards of efficient and error-free code.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450</Words>
  <Application>Microsoft Office PowerPoint</Application>
  <PresentationFormat>Custom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Bitter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AHMAD FAISAL SAHIBZADA</cp:lastModifiedBy>
  <cp:revision>4</cp:revision>
  <dcterms:created xsi:type="dcterms:W3CDTF">2023-12-18T09:10:03Z</dcterms:created>
  <dcterms:modified xsi:type="dcterms:W3CDTF">2023-12-21T07:23:29Z</dcterms:modified>
</cp:coreProperties>
</file>