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3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29030" y="1675090"/>
            <a:ext cx="7058739" cy="31278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210"/>
              </a:lnSpc>
              <a:buNone/>
            </a:pPr>
            <a:r>
              <a:rPr lang="en-US" sz="6568" b="1" kern="0" spc="-131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Types and Their Values in C Language</a:t>
            </a:r>
            <a:endParaRPr lang="en-US" sz="6568" dirty="0"/>
          </a:p>
        </p:txBody>
      </p:sp>
      <p:sp>
        <p:nvSpPr>
          <p:cNvPr id="6" name="Text 2"/>
          <p:cNvSpPr/>
          <p:nvPr/>
        </p:nvSpPr>
        <p:spPr>
          <a:xfrm>
            <a:off x="6529030" y="5220057"/>
            <a:ext cx="7058739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Welcome to our presentation on data types and their values in the C language. Get ready to explore the fundamentals and complexities of data types in this comprehensive guide.</a:t>
            </a:r>
            <a:endParaRPr lang="en-US" sz="218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042630" y="2415421"/>
            <a:ext cx="5561052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Introduction</a:t>
            </a:r>
            <a:endParaRPr lang="en-US" sz="5474" dirty="0"/>
          </a:p>
        </p:txBody>
      </p:sp>
      <p:sp>
        <p:nvSpPr>
          <p:cNvPr id="7" name="Text 3"/>
          <p:cNvSpPr/>
          <p:nvPr/>
        </p:nvSpPr>
        <p:spPr>
          <a:xfrm>
            <a:off x="1487448" y="3701296"/>
            <a:ext cx="12100322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503"/>
              </a:lnSpc>
              <a:buSzPct val="100000"/>
              <a:buChar char="•"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Overview of data types in C language</a:t>
            </a:r>
            <a:endParaRPr lang="en-US" sz="2189" dirty="0"/>
          </a:p>
        </p:txBody>
      </p:sp>
      <p:sp>
        <p:nvSpPr>
          <p:cNvPr id="8" name="Text 4"/>
          <p:cNvSpPr/>
          <p:nvPr/>
        </p:nvSpPr>
        <p:spPr>
          <a:xfrm>
            <a:off x="1487448" y="4257318"/>
            <a:ext cx="12100322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503"/>
              </a:lnSpc>
              <a:buSzPct val="100000"/>
              <a:buChar char="•"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Primitive Data Types</a:t>
            </a:r>
            <a:endParaRPr lang="en-US" sz="2189" dirty="0"/>
          </a:p>
        </p:txBody>
      </p:sp>
      <p:sp>
        <p:nvSpPr>
          <p:cNvPr id="9" name="Text 5"/>
          <p:cNvSpPr/>
          <p:nvPr/>
        </p:nvSpPr>
        <p:spPr>
          <a:xfrm>
            <a:off x="1487448" y="4813340"/>
            <a:ext cx="12100322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503"/>
              </a:lnSpc>
              <a:buSzPct val="100000"/>
              <a:buChar char="•"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Derived Data Types</a:t>
            </a:r>
            <a:endParaRPr lang="en-US" sz="2189" dirty="0"/>
          </a:p>
        </p:txBody>
      </p:sp>
      <p:sp>
        <p:nvSpPr>
          <p:cNvPr id="10" name="Text 6"/>
          <p:cNvSpPr/>
          <p:nvPr/>
        </p:nvSpPr>
        <p:spPr>
          <a:xfrm>
            <a:off x="1487448" y="5369362"/>
            <a:ext cx="12100322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503"/>
              </a:lnSpc>
              <a:buSzPct val="100000"/>
              <a:buChar char="•"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User-defined Data Types</a:t>
            </a:r>
            <a:endParaRPr lang="en-US" sz="218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959644"/>
            <a:ext cx="6046589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Primitive Data Types</a:t>
            </a:r>
            <a:endParaRPr lang="en-US" sz="5474" dirty="0"/>
          </a:p>
        </p:txBody>
      </p:sp>
      <p:sp>
        <p:nvSpPr>
          <p:cNvPr id="5" name="Shape 2"/>
          <p:cNvSpPr/>
          <p:nvPr/>
        </p:nvSpPr>
        <p:spPr>
          <a:xfrm>
            <a:off x="1042630" y="2384465"/>
            <a:ext cx="6133624" cy="2526149"/>
          </a:xfrm>
          <a:prstGeom prst="roundRect">
            <a:avLst>
              <a:gd name="adj" fmla="val 4953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337905" y="2679740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Integer Data Types</a:t>
            </a:r>
            <a:endParaRPr lang="en-US" sz="2737" dirty="0"/>
          </a:p>
        </p:txBody>
      </p:sp>
      <p:sp>
        <p:nvSpPr>
          <p:cNvPr id="7" name="Text 4"/>
          <p:cNvSpPr/>
          <p:nvPr/>
        </p:nvSpPr>
        <p:spPr>
          <a:xfrm>
            <a:off x="1337905" y="3280886"/>
            <a:ext cx="5543074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about the different integer data types in C and understand their range of values and usage in programming.</a:t>
            </a:r>
            <a:endParaRPr lang="en-US" sz="2189" dirty="0"/>
          </a:p>
        </p:txBody>
      </p:sp>
      <p:sp>
        <p:nvSpPr>
          <p:cNvPr id="8" name="Shape 5"/>
          <p:cNvSpPr/>
          <p:nvPr/>
        </p:nvSpPr>
        <p:spPr>
          <a:xfrm>
            <a:off x="7454265" y="2384465"/>
            <a:ext cx="6133624" cy="2526149"/>
          </a:xfrm>
          <a:prstGeom prst="roundRect">
            <a:avLst>
              <a:gd name="adj" fmla="val 4953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749540" y="2679740"/>
            <a:ext cx="3819168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Floating-Point Data Types</a:t>
            </a:r>
            <a:endParaRPr lang="en-US" sz="2737" dirty="0"/>
          </a:p>
        </p:txBody>
      </p:sp>
      <p:sp>
        <p:nvSpPr>
          <p:cNvPr id="10" name="Text 7"/>
          <p:cNvSpPr/>
          <p:nvPr/>
        </p:nvSpPr>
        <p:spPr>
          <a:xfrm>
            <a:off x="7749540" y="3280886"/>
            <a:ext cx="5543074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the floating-point data types in C and how they represent real numbers with decimal precision.</a:t>
            </a:r>
            <a:endParaRPr lang="en-US" sz="2189" dirty="0"/>
          </a:p>
        </p:txBody>
      </p:sp>
      <p:sp>
        <p:nvSpPr>
          <p:cNvPr id="11" name="Shape 8"/>
          <p:cNvSpPr/>
          <p:nvPr/>
        </p:nvSpPr>
        <p:spPr>
          <a:xfrm>
            <a:off x="1042630" y="5188625"/>
            <a:ext cx="6133624" cy="2081332"/>
          </a:xfrm>
          <a:prstGeom prst="roundRect">
            <a:avLst>
              <a:gd name="adj" fmla="val 601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337905" y="5483900"/>
            <a:ext cx="2999780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Character Data Type</a:t>
            </a:r>
            <a:endParaRPr lang="en-US" sz="2737" dirty="0"/>
          </a:p>
        </p:txBody>
      </p:sp>
      <p:sp>
        <p:nvSpPr>
          <p:cNvPr id="13" name="Text 10"/>
          <p:cNvSpPr/>
          <p:nvPr/>
        </p:nvSpPr>
        <p:spPr>
          <a:xfrm>
            <a:off x="1337905" y="6085046"/>
            <a:ext cx="5543074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character data type in C and its role in handling individual characters and ASCII values.</a:t>
            </a:r>
            <a:endParaRPr lang="en-US" sz="2189" dirty="0"/>
          </a:p>
        </p:txBody>
      </p:sp>
      <p:sp>
        <p:nvSpPr>
          <p:cNvPr id="14" name="Shape 11"/>
          <p:cNvSpPr/>
          <p:nvPr/>
        </p:nvSpPr>
        <p:spPr>
          <a:xfrm>
            <a:off x="7454265" y="5188625"/>
            <a:ext cx="6133624" cy="2081332"/>
          </a:xfrm>
          <a:prstGeom prst="roundRect">
            <a:avLst>
              <a:gd name="adj" fmla="val 601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749540" y="5483900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Boolean Data Type</a:t>
            </a:r>
            <a:endParaRPr lang="en-US" sz="2737" dirty="0"/>
          </a:p>
        </p:txBody>
      </p:sp>
      <p:sp>
        <p:nvSpPr>
          <p:cNvPr id="16" name="Text 13"/>
          <p:cNvSpPr/>
          <p:nvPr/>
        </p:nvSpPr>
        <p:spPr>
          <a:xfrm>
            <a:off x="7749540" y="6085046"/>
            <a:ext cx="5543074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Uncover the Boolean data type in C, which allows for logical operations and true/false evaluations.</a:t>
            </a:r>
            <a:endParaRPr lang="en-US" sz="218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9085064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764619"/>
            <a:ext cx="8774073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All Primitive Data Types Sizes </a:t>
            </a:r>
            <a:endParaRPr lang="en-US" sz="5474" dirty="0"/>
          </a:p>
        </p:txBody>
      </p:sp>
      <p:sp>
        <p:nvSpPr>
          <p:cNvPr id="5" name="Shape 2"/>
          <p:cNvSpPr/>
          <p:nvPr/>
        </p:nvSpPr>
        <p:spPr>
          <a:xfrm>
            <a:off x="1042630" y="2189440"/>
            <a:ext cx="12545139" cy="6131004"/>
          </a:xfrm>
          <a:prstGeom prst="roundRect">
            <a:avLst>
              <a:gd name="adj" fmla="val 2041"/>
            </a:avLst>
          </a:prstGeom>
          <a:noFill/>
          <a:ln w="17264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1059894" y="2206704"/>
            <a:ext cx="12510611" cy="123848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338143" y="2381131"/>
            <a:ext cx="1763316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Primitive Data Type</a:t>
            </a:r>
            <a:endParaRPr lang="en-US" sz="2189" dirty="0"/>
          </a:p>
        </p:txBody>
      </p:sp>
      <p:sp>
        <p:nvSpPr>
          <p:cNvPr id="8" name="Text 5"/>
          <p:cNvSpPr/>
          <p:nvPr/>
        </p:nvSpPr>
        <p:spPr>
          <a:xfrm>
            <a:off x="3665101" y="2381131"/>
            <a:ext cx="1938457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Format Specifier</a:t>
            </a:r>
            <a:endParaRPr lang="en-US" sz="2189" dirty="0"/>
          </a:p>
        </p:txBody>
      </p:sp>
      <p:sp>
        <p:nvSpPr>
          <p:cNvPr id="9" name="Text 6"/>
          <p:cNvSpPr/>
          <p:nvPr/>
        </p:nvSpPr>
        <p:spPr>
          <a:xfrm>
            <a:off x="6167199" y="2381131"/>
            <a:ext cx="2141101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Size (in bytes) in 32-bit architecture.</a:t>
            </a:r>
            <a:endParaRPr lang="en-US" sz="2189" dirty="0"/>
          </a:p>
        </p:txBody>
      </p:sp>
      <p:sp>
        <p:nvSpPr>
          <p:cNvPr id="10" name="Text 7"/>
          <p:cNvSpPr/>
          <p:nvPr/>
        </p:nvSpPr>
        <p:spPr>
          <a:xfrm>
            <a:off x="8871942" y="2381131"/>
            <a:ext cx="4420553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Value Range</a:t>
            </a:r>
            <a:endParaRPr lang="en-US" sz="2189" dirty="0"/>
          </a:p>
        </p:txBody>
      </p:sp>
      <p:sp>
        <p:nvSpPr>
          <p:cNvPr id="11" name="Shape 8"/>
          <p:cNvSpPr/>
          <p:nvPr/>
        </p:nvSpPr>
        <p:spPr>
          <a:xfrm>
            <a:off x="1059894" y="3445193"/>
            <a:ext cx="12510611" cy="79367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338143" y="3619619"/>
            <a:ext cx="1763316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char</a:t>
            </a:r>
            <a:endParaRPr lang="en-US" sz="2189" dirty="0"/>
          </a:p>
        </p:txBody>
      </p:sp>
      <p:sp>
        <p:nvSpPr>
          <p:cNvPr id="13" name="Text 10"/>
          <p:cNvSpPr/>
          <p:nvPr/>
        </p:nvSpPr>
        <p:spPr>
          <a:xfrm>
            <a:off x="3665101" y="3619619"/>
            <a:ext cx="1938457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%c</a:t>
            </a:r>
            <a:endParaRPr lang="en-US" sz="2189" dirty="0"/>
          </a:p>
        </p:txBody>
      </p:sp>
      <p:sp>
        <p:nvSpPr>
          <p:cNvPr id="14" name="Text 11"/>
          <p:cNvSpPr/>
          <p:nvPr/>
        </p:nvSpPr>
        <p:spPr>
          <a:xfrm>
            <a:off x="6167199" y="3619619"/>
            <a:ext cx="214110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</a:t>
            </a:r>
            <a:endParaRPr lang="en-US" sz="2189" dirty="0"/>
          </a:p>
        </p:txBody>
      </p:sp>
      <p:sp>
        <p:nvSpPr>
          <p:cNvPr id="15" name="Text 12"/>
          <p:cNvSpPr/>
          <p:nvPr/>
        </p:nvSpPr>
        <p:spPr>
          <a:xfrm>
            <a:off x="8871942" y="3619619"/>
            <a:ext cx="4420553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-128 to 127</a:t>
            </a:r>
            <a:endParaRPr lang="en-US" sz="2189" dirty="0"/>
          </a:p>
        </p:txBody>
      </p:sp>
      <p:sp>
        <p:nvSpPr>
          <p:cNvPr id="16" name="Shape 13"/>
          <p:cNvSpPr/>
          <p:nvPr/>
        </p:nvSpPr>
        <p:spPr>
          <a:xfrm>
            <a:off x="1059894" y="4238863"/>
            <a:ext cx="12510611" cy="79367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1338143" y="4413290"/>
            <a:ext cx="1763316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</a:t>
            </a:r>
            <a:endParaRPr lang="en-US" sz="2189" dirty="0"/>
          </a:p>
        </p:txBody>
      </p:sp>
      <p:sp>
        <p:nvSpPr>
          <p:cNvPr id="18" name="Text 15"/>
          <p:cNvSpPr/>
          <p:nvPr/>
        </p:nvSpPr>
        <p:spPr>
          <a:xfrm>
            <a:off x="3665101" y="4413290"/>
            <a:ext cx="1938457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%d</a:t>
            </a:r>
            <a:endParaRPr lang="en-US" sz="2189" dirty="0"/>
          </a:p>
        </p:txBody>
      </p:sp>
      <p:sp>
        <p:nvSpPr>
          <p:cNvPr id="19" name="Text 16"/>
          <p:cNvSpPr/>
          <p:nvPr/>
        </p:nvSpPr>
        <p:spPr>
          <a:xfrm>
            <a:off x="6167199" y="4413290"/>
            <a:ext cx="214110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</a:t>
            </a:r>
            <a:endParaRPr lang="en-US" sz="2189" dirty="0"/>
          </a:p>
        </p:txBody>
      </p:sp>
      <p:sp>
        <p:nvSpPr>
          <p:cNvPr id="20" name="Text 17"/>
          <p:cNvSpPr/>
          <p:nvPr/>
        </p:nvSpPr>
        <p:spPr>
          <a:xfrm>
            <a:off x="8871942" y="4413290"/>
            <a:ext cx="4420553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-32,768 to 32,767</a:t>
            </a:r>
            <a:endParaRPr lang="en-US" sz="2189" dirty="0"/>
          </a:p>
        </p:txBody>
      </p:sp>
      <p:sp>
        <p:nvSpPr>
          <p:cNvPr id="21" name="Shape 18"/>
          <p:cNvSpPr/>
          <p:nvPr/>
        </p:nvSpPr>
        <p:spPr>
          <a:xfrm>
            <a:off x="1059894" y="5032534"/>
            <a:ext cx="12510611" cy="79367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1338143" y="5206960"/>
            <a:ext cx="1763316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float</a:t>
            </a:r>
            <a:endParaRPr lang="en-US" sz="2189" dirty="0"/>
          </a:p>
        </p:txBody>
      </p:sp>
      <p:sp>
        <p:nvSpPr>
          <p:cNvPr id="23" name="Text 20"/>
          <p:cNvSpPr/>
          <p:nvPr/>
        </p:nvSpPr>
        <p:spPr>
          <a:xfrm>
            <a:off x="3665101" y="5206960"/>
            <a:ext cx="1938457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%f</a:t>
            </a:r>
            <a:endParaRPr lang="en-US" sz="2189" dirty="0"/>
          </a:p>
        </p:txBody>
      </p:sp>
      <p:sp>
        <p:nvSpPr>
          <p:cNvPr id="24" name="Text 21"/>
          <p:cNvSpPr/>
          <p:nvPr/>
        </p:nvSpPr>
        <p:spPr>
          <a:xfrm>
            <a:off x="6167199" y="5206960"/>
            <a:ext cx="214110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</a:t>
            </a:r>
            <a:endParaRPr lang="en-US" sz="2189" dirty="0"/>
          </a:p>
        </p:txBody>
      </p:sp>
      <p:sp>
        <p:nvSpPr>
          <p:cNvPr id="25" name="Text 22"/>
          <p:cNvSpPr/>
          <p:nvPr/>
        </p:nvSpPr>
        <p:spPr>
          <a:xfrm>
            <a:off x="8871942" y="5206960"/>
            <a:ext cx="4420553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1.2E-38 to 3.4E+38 (6 decimal places)</a:t>
            </a:r>
            <a:endParaRPr lang="en-US" sz="2189" dirty="0"/>
          </a:p>
        </p:txBody>
      </p:sp>
      <p:sp>
        <p:nvSpPr>
          <p:cNvPr id="26" name="Shape 23"/>
          <p:cNvSpPr/>
          <p:nvPr/>
        </p:nvSpPr>
        <p:spPr>
          <a:xfrm>
            <a:off x="1059894" y="5826204"/>
            <a:ext cx="12510611" cy="123848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7" name="Text 24"/>
          <p:cNvSpPr/>
          <p:nvPr/>
        </p:nvSpPr>
        <p:spPr>
          <a:xfrm>
            <a:off x="1338143" y="6000631"/>
            <a:ext cx="1763316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double</a:t>
            </a:r>
            <a:endParaRPr lang="en-US" sz="2189" dirty="0"/>
          </a:p>
        </p:txBody>
      </p:sp>
      <p:sp>
        <p:nvSpPr>
          <p:cNvPr id="28" name="Text 25"/>
          <p:cNvSpPr/>
          <p:nvPr/>
        </p:nvSpPr>
        <p:spPr>
          <a:xfrm>
            <a:off x="3665101" y="6000631"/>
            <a:ext cx="1938457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%lf</a:t>
            </a:r>
            <a:endParaRPr lang="en-US" sz="2189" dirty="0"/>
          </a:p>
        </p:txBody>
      </p:sp>
      <p:sp>
        <p:nvSpPr>
          <p:cNvPr id="29" name="Text 26"/>
          <p:cNvSpPr/>
          <p:nvPr/>
        </p:nvSpPr>
        <p:spPr>
          <a:xfrm>
            <a:off x="6167199" y="6000631"/>
            <a:ext cx="214110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8</a:t>
            </a:r>
            <a:endParaRPr lang="en-US" sz="2189" dirty="0"/>
          </a:p>
        </p:txBody>
      </p:sp>
      <p:sp>
        <p:nvSpPr>
          <p:cNvPr id="30" name="Text 27"/>
          <p:cNvSpPr/>
          <p:nvPr/>
        </p:nvSpPr>
        <p:spPr>
          <a:xfrm>
            <a:off x="8871942" y="6000631"/>
            <a:ext cx="4420553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2.3E-308 to 1.7E+308 (15 decimal places)</a:t>
            </a:r>
            <a:endParaRPr lang="en-US" sz="2189" dirty="0"/>
          </a:p>
        </p:txBody>
      </p:sp>
      <p:sp>
        <p:nvSpPr>
          <p:cNvPr id="31" name="Shape 28"/>
          <p:cNvSpPr/>
          <p:nvPr/>
        </p:nvSpPr>
        <p:spPr>
          <a:xfrm>
            <a:off x="1059894" y="7064692"/>
            <a:ext cx="12510611" cy="123848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2" name="Text 29"/>
          <p:cNvSpPr/>
          <p:nvPr/>
        </p:nvSpPr>
        <p:spPr>
          <a:xfrm>
            <a:off x="1338143" y="7239119"/>
            <a:ext cx="1763316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long double</a:t>
            </a:r>
            <a:endParaRPr lang="en-US" sz="2189" dirty="0"/>
          </a:p>
        </p:txBody>
      </p:sp>
      <p:sp>
        <p:nvSpPr>
          <p:cNvPr id="33" name="Text 30"/>
          <p:cNvSpPr/>
          <p:nvPr/>
        </p:nvSpPr>
        <p:spPr>
          <a:xfrm>
            <a:off x="3665101" y="7239119"/>
            <a:ext cx="1938457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%Lf</a:t>
            </a:r>
            <a:endParaRPr lang="en-US" sz="2189" dirty="0"/>
          </a:p>
        </p:txBody>
      </p:sp>
      <p:sp>
        <p:nvSpPr>
          <p:cNvPr id="34" name="Text 31"/>
          <p:cNvSpPr/>
          <p:nvPr/>
        </p:nvSpPr>
        <p:spPr>
          <a:xfrm>
            <a:off x="6167199" y="7239119"/>
            <a:ext cx="214110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10</a:t>
            </a:r>
            <a:endParaRPr lang="en-US" sz="2189" dirty="0"/>
          </a:p>
        </p:txBody>
      </p:sp>
      <p:sp>
        <p:nvSpPr>
          <p:cNvPr id="35" name="Text 32"/>
          <p:cNvSpPr/>
          <p:nvPr/>
        </p:nvSpPr>
        <p:spPr>
          <a:xfrm>
            <a:off x="8871942" y="7239119"/>
            <a:ext cx="4420553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3.4E-4932 to 1.1E+4932 (19 decimal places)</a:t>
            </a:r>
            <a:endParaRPr lang="en-US" sz="218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42630" y="1258967"/>
            <a:ext cx="7967305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Type Casting in C Language</a:t>
            </a:r>
            <a:endParaRPr lang="en-US" sz="5474" dirty="0"/>
          </a:p>
        </p:txBody>
      </p:sp>
      <p:sp>
        <p:nvSpPr>
          <p:cNvPr id="6" name="Text 2"/>
          <p:cNvSpPr/>
          <p:nvPr/>
        </p:nvSpPr>
        <p:spPr>
          <a:xfrm>
            <a:off x="1042630" y="2544842"/>
            <a:ext cx="8887539" cy="9048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Type casting is a way to convert a variable from one data type to another. It allows us to perform operations on different data types. Here's an example:</a:t>
            </a:r>
            <a:r>
              <a:rPr lang="en-US" sz="2189" kern="0" spc="-44" dirty="0">
                <a:solidFill>
                  <a:srgbClr val="272525"/>
                </a:solidFill>
                <a:highlight>
                  <a:srgbClr val="F7E9F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endParaRPr lang="en-US" sz="2189" dirty="0"/>
          </a:p>
        </p:txBody>
      </p:sp>
      <p:sp>
        <p:nvSpPr>
          <p:cNvPr id="7" name="Shape 3"/>
          <p:cNvSpPr/>
          <p:nvPr/>
        </p:nvSpPr>
        <p:spPr>
          <a:xfrm>
            <a:off x="9336643" y="3004899"/>
            <a:ext cx="83106" cy="403860"/>
          </a:xfrm>
          <a:prstGeom prst="roundRect">
            <a:avLst>
              <a:gd name="adj" fmla="val 50187"/>
            </a:avLst>
          </a:prstGeom>
          <a:solidFill>
            <a:srgbClr val="F7E9FB"/>
          </a:solidFill>
          <a:ln/>
        </p:spPr>
      </p:sp>
      <p:sp>
        <p:nvSpPr>
          <p:cNvPr id="8" name="Text 4"/>
          <p:cNvSpPr/>
          <p:nvPr/>
        </p:nvSpPr>
        <p:spPr>
          <a:xfrm>
            <a:off x="1042630" y="3762494"/>
            <a:ext cx="8887539" cy="460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highlight>
                  <a:srgbClr val="F7E9F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 x = 10; </a:t>
            </a:r>
            <a:endParaRPr lang="en-US" sz="2189" dirty="0"/>
          </a:p>
        </p:txBody>
      </p:sp>
      <p:sp>
        <p:nvSpPr>
          <p:cNvPr id="9" name="Text 5"/>
          <p:cNvSpPr/>
          <p:nvPr/>
        </p:nvSpPr>
        <p:spPr>
          <a:xfrm>
            <a:off x="1042630" y="4535329"/>
            <a:ext cx="8887539" cy="460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highlight>
                  <a:srgbClr val="F7E9F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double y = 4.5; </a:t>
            </a:r>
            <a:endParaRPr lang="en-US" sz="2189" dirty="0"/>
          </a:p>
        </p:txBody>
      </p:sp>
      <p:sp>
        <p:nvSpPr>
          <p:cNvPr id="10" name="Text 6"/>
          <p:cNvSpPr/>
          <p:nvPr/>
        </p:nvSpPr>
        <p:spPr>
          <a:xfrm>
            <a:off x="1042630" y="5308163"/>
            <a:ext cx="8887539" cy="460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highlight>
                  <a:srgbClr val="F7E9F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 result = (int)(x + y); </a:t>
            </a:r>
            <a:endParaRPr lang="en-US" sz="2189" dirty="0"/>
          </a:p>
        </p:txBody>
      </p:sp>
      <p:sp>
        <p:nvSpPr>
          <p:cNvPr id="11" name="Text 7"/>
          <p:cNvSpPr/>
          <p:nvPr/>
        </p:nvSpPr>
        <p:spPr>
          <a:xfrm>
            <a:off x="1042630" y="6080998"/>
            <a:ext cx="8887539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this example, the result is the sum of x and y, but it is type casted to an integer using (int) to truncate the decimal part.</a:t>
            </a:r>
            <a:endParaRPr lang="en-US" sz="218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0044946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764619"/>
            <a:ext cx="5685830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Derived Data Types</a:t>
            </a:r>
            <a:endParaRPr lang="en-US" sz="5474" dirty="0"/>
          </a:p>
        </p:txBody>
      </p:sp>
      <p:sp>
        <p:nvSpPr>
          <p:cNvPr id="5" name="Shape 2"/>
          <p:cNvSpPr/>
          <p:nvPr/>
        </p:nvSpPr>
        <p:spPr>
          <a:xfrm>
            <a:off x="7287458" y="2189440"/>
            <a:ext cx="55602" cy="7090886"/>
          </a:xfrm>
          <a:prstGeom prst="roundRect">
            <a:avLst>
              <a:gd name="adj" fmla="val 225036"/>
            </a:avLst>
          </a:prstGeom>
          <a:solidFill>
            <a:srgbClr val="E1A9EF"/>
          </a:solidFill>
          <a:ln/>
        </p:spPr>
      </p:sp>
      <p:sp>
        <p:nvSpPr>
          <p:cNvPr id="6" name="Shape 3"/>
          <p:cNvSpPr/>
          <p:nvPr/>
        </p:nvSpPr>
        <p:spPr>
          <a:xfrm>
            <a:off x="7627977" y="2691586"/>
            <a:ext cx="973098" cy="55602"/>
          </a:xfrm>
          <a:prstGeom prst="roundRect">
            <a:avLst>
              <a:gd name="adj" fmla="val 225036"/>
            </a:avLst>
          </a:prstGeom>
          <a:solidFill>
            <a:srgbClr val="E1A9EF"/>
          </a:solidFill>
          <a:ln/>
        </p:spPr>
      </p:sp>
      <p:sp>
        <p:nvSpPr>
          <p:cNvPr id="7" name="Shape 4"/>
          <p:cNvSpPr/>
          <p:nvPr/>
        </p:nvSpPr>
        <p:spPr>
          <a:xfrm>
            <a:off x="7002423" y="2406729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01257" y="2458879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3284" dirty="0"/>
          </a:p>
        </p:txBody>
      </p:sp>
      <p:sp>
        <p:nvSpPr>
          <p:cNvPr id="9" name="Text 6"/>
          <p:cNvSpPr/>
          <p:nvPr/>
        </p:nvSpPr>
        <p:spPr>
          <a:xfrm>
            <a:off x="8844439" y="2467451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Arrays</a:t>
            </a:r>
            <a:endParaRPr lang="en-US" sz="2737" dirty="0"/>
          </a:p>
        </p:txBody>
      </p:sp>
      <p:sp>
        <p:nvSpPr>
          <p:cNvPr id="10" name="Text 7"/>
          <p:cNvSpPr/>
          <p:nvPr/>
        </p:nvSpPr>
        <p:spPr>
          <a:xfrm>
            <a:off x="8844439" y="3068598"/>
            <a:ext cx="4743331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 the concept of arrays in C and how to allocate and manipulate a collection of elements of the same data type.</a:t>
            </a:r>
            <a:endParaRPr lang="en-US" sz="2189" dirty="0"/>
          </a:p>
        </p:txBody>
      </p:sp>
      <p:sp>
        <p:nvSpPr>
          <p:cNvPr id="11" name="Shape 8"/>
          <p:cNvSpPr/>
          <p:nvPr/>
        </p:nvSpPr>
        <p:spPr>
          <a:xfrm>
            <a:off x="6029325" y="4081760"/>
            <a:ext cx="973098" cy="55602"/>
          </a:xfrm>
          <a:prstGeom prst="roundRect">
            <a:avLst>
              <a:gd name="adj" fmla="val 225036"/>
            </a:avLst>
          </a:prstGeom>
          <a:solidFill>
            <a:srgbClr val="E1A9EF"/>
          </a:solidFill>
          <a:ln/>
        </p:spPr>
      </p:sp>
      <p:sp>
        <p:nvSpPr>
          <p:cNvPr id="12" name="Shape 9"/>
          <p:cNvSpPr/>
          <p:nvPr/>
        </p:nvSpPr>
        <p:spPr>
          <a:xfrm>
            <a:off x="7002423" y="3796903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01257" y="3849053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3284" dirty="0"/>
          </a:p>
        </p:txBody>
      </p:sp>
      <p:sp>
        <p:nvSpPr>
          <p:cNvPr id="14" name="Text 11"/>
          <p:cNvSpPr/>
          <p:nvPr/>
        </p:nvSpPr>
        <p:spPr>
          <a:xfrm>
            <a:off x="3005495" y="3857625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Structures</a:t>
            </a:r>
            <a:endParaRPr lang="en-US" sz="2737" dirty="0"/>
          </a:p>
        </p:txBody>
      </p:sp>
      <p:sp>
        <p:nvSpPr>
          <p:cNvPr id="15" name="Text 12"/>
          <p:cNvSpPr/>
          <p:nvPr/>
        </p:nvSpPr>
        <p:spPr>
          <a:xfrm>
            <a:off x="1042630" y="4458772"/>
            <a:ext cx="4743331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the power of structures in C, allowing you to bundle different data types into a single custom-defined type.</a:t>
            </a:r>
            <a:endParaRPr lang="en-US" sz="2189" dirty="0"/>
          </a:p>
        </p:txBody>
      </p:sp>
      <p:sp>
        <p:nvSpPr>
          <p:cNvPr id="16" name="Shape 13"/>
          <p:cNvSpPr/>
          <p:nvPr/>
        </p:nvSpPr>
        <p:spPr>
          <a:xfrm>
            <a:off x="7627977" y="5906036"/>
            <a:ext cx="973098" cy="55602"/>
          </a:xfrm>
          <a:prstGeom prst="roundRect">
            <a:avLst>
              <a:gd name="adj" fmla="val 225036"/>
            </a:avLst>
          </a:prstGeom>
          <a:solidFill>
            <a:srgbClr val="E1A9EF"/>
          </a:solidFill>
          <a:ln/>
        </p:spPr>
      </p:sp>
      <p:sp>
        <p:nvSpPr>
          <p:cNvPr id="17" name="Shape 14"/>
          <p:cNvSpPr/>
          <p:nvPr/>
        </p:nvSpPr>
        <p:spPr>
          <a:xfrm>
            <a:off x="7002423" y="5621179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01257" y="5673328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3284" dirty="0"/>
          </a:p>
        </p:txBody>
      </p:sp>
      <p:sp>
        <p:nvSpPr>
          <p:cNvPr id="19" name="Text 16"/>
          <p:cNvSpPr/>
          <p:nvPr/>
        </p:nvSpPr>
        <p:spPr>
          <a:xfrm>
            <a:off x="8844439" y="5681901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Unions</a:t>
            </a:r>
            <a:endParaRPr lang="en-US" sz="2737" dirty="0"/>
          </a:p>
        </p:txBody>
      </p:sp>
      <p:sp>
        <p:nvSpPr>
          <p:cNvPr id="20" name="Text 17"/>
          <p:cNvSpPr/>
          <p:nvPr/>
        </p:nvSpPr>
        <p:spPr>
          <a:xfrm>
            <a:off x="8844439" y="6283047"/>
            <a:ext cx="4743331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versatility of unions in C, enabling you to define a single variable that can hold different data types.</a:t>
            </a:r>
            <a:endParaRPr lang="en-US" sz="2189" dirty="0"/>
          </a:p>
        </p:txBody>
      </p:sp>
      <p:sp>
        <p:nvSpPr>
          <p:cNvPr id="21" name="Shape 18"/>
          <p:cNvSpPr/>
          <p:nvPr/>
        </p:nvSpPr>
        <p:spPr>
          <a:xfrm>
            <a:off x="6029325" y="7290852"/>
            <a:ext cx="973098" cy="55602"/>
          </a:xfrm>
          <a:prstGeom prst="roundRect">
            <a:avLst>
              <a:gd name="adj" fmla="val 225036"/>
            </a:avLst>
          </a:prstGeom>
          <a:solidFill>
            <a:srgbClr val="E1A9EF"/>
          </a:solidFill>
          <a:ln/>
        </p:spPr>
      </p:sp>
      <p:sp>
        <p:nvSpPr>
          <p:cNvPr id="22" name="Shape 19"/>
          <p:cNvSpPr/>
          <p:nvPr/>
        </p:nvSpPr>
        <p:spPr>
          <a:xfrm>
            <a:off x="7002423" y="7005995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7201257" y="7058144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3284" dirty="0"/>
          </a:p>
        </p:txBody>
      </p:sp>
      <p:sp>
        <p:nvSpPr>
          <p:cNvPr id="24" name="Text 21"/>
          <p:cNvSpPr/>
          <p:nvPr/>
        </p:nvSpPr>
        <p:spPr>
          <a:xfrm>
            <a:off x="3005495" y="7066717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Pointers</a:t>
            </a:r>
            <a:endParaRPr lang="en-US" sz="2737" dirty="0"/>
          </a:p>
        </p:txBody>
      </p:sp>
      <p:sp>
        <p:nvSpPr>
          <p:cNvPr id="25" name="Text 22"/>
          <p:cNvSpPr/>
          <p:nvPr/>
        </p:nvSpPr>
        <p:spPr>
          <a:xfrm>
            <a:off x="1042630" y="7667863"/>
            <a:ext cx="4743331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Unlock the potential of pointers in C, essential for memory manipulation and efficient data structures.</a:t>
            </a:r>
            <a:endParaRPr lang="en-US" sz="218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2140863"/>
            <a:ext cx="7193637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User-defined Data Types</a:t>
            </a:r>
            <a:endParaRPr lang="en-US" sz="5474" dirty="0"/>
          </a:p>
        </p:txBody>
      </p:sp>
      <p:sp>
        <p:nvSpPr>
          <p:cNvPr id="5" name="Text 2"/>
          <p:cNvSpPr/>
          <p:nvPr/>
        </p:nvSpPr>
        <p:spPr>
          <a:xfrm>
            <a:off x="1042630" y="3704749"/>
            <a:ext cx="3336608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Enums</a:t>
            </a:r>
            <a:endParaRPr lang="en-US" sz="3284" dirty="0"/>
          </a:p>
        </p:txBody>
      </p:sp>
      <p:sp>
        <p:nvSpPr>
          <p:cNvPr id="6" name="Text 3"/>
          <p:cNvSpPr/>
          <p:nvPr/>
        </p:nvSpPr>
        <p:spPr>
          <a:xfrm>
            <a:off x="1042630" y="4504015"/>
            <a:ext cx="5933361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how to create custom enumerated types in C to represent sets of symbolic constants with human-readable values.</a:t>
            </a:r>
            <a:endParaRPr lang="en-US" sz="2189" dirty="0"/>
          </a:p>
        </p:txBody>
      </p:sp>
      <p:sp>
        <p:nvSpPr>
          <p:cNvPr id="7" name="Text 4"/>
          <p:cNvSpPr/>
          <p:nvPr/>
        </p:nvSpPr>
        <p:spPr>
          <a:xfrm>
            <a:off x="7662029" y="3704749"/>
            <a:ext cx="3336608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Typedefs</a:t>
            </a:r>
            <a:endParaRPr lang="en-US" sz="3284" dirty="0"/>
          </a:p>
        </p:txBody>
      </p:sp>
      <p:sp>
        <p:nvSpPr>
          <p:cNvPr id="8" name="Text 5"/>
          <p:cNvSpPr/>
          <p:nvPr/>
        </p:nvSpPr>
        <p:spPr>
          <a:xfrm>
            <a:off x="7662029" y="4504015"/>
            <a:ext cx="5933361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the power of typedefs in C, allowing you to create aliases for existing data types, enhancing code readability and maintainability.</a:t>
            </a:r>
            <a:endParaRPr lang="en-US" sz="218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42630" y="1690926"/>
            <a:ext cx="5561052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</a:t>
            </a:r>
            <a:endParaRPr lang="en-US" sz="5474" dirty="0"/>
          </a:p>
        </p:txBody>
      </p:sp>
      <p:sp>
        <p:nvSpPr>
          <p:cNvPr id="6" name="Shape 2"/>
          <p:cNvSpPr/>
          <p:nvPr/>
        </p:nvSpPr>
        <p:spPr>
          <a:xfrm>
            <a:off x="1042630" y="3194090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41465" y="3246239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3284" dirty="0"/>
          </a:p>
        </p:txBody>
      </p:sp>
      <p:sp>
        <p:nvSpPr>
          <p:cNvPr id="8" name="Text 4"/>
          <p:cNvSpPr/>
          <p:nvPr/>
        </p:nvSpPr>
        <p:spPr>
          <a:xfrm>
            <a:off x="1946196" y="3289578"/>
            <a:ext cx="3401258" cy="868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Summary of the main points covered</a:t>
            </a:r>
            <a:endParaRPr lang="en-US" sz="2737" dirty="0"/>
          </a:p>
        </p:txBody>
      </p:sp>
      <p:sp>
        <p:nvSpPr>
          <p:cNvPr id="9" name="Text 5"/>
          <p:cNvSpPr/>
          <p:nvPr/>
        </p:nvSpPr>
        <p:spPr>
          <a:xfrm>
            <a:off x="1946196" y="4325064"/>
            <a:ext cx="340125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Recap the essential concepts and key points regarding data types in C and their significance in programming.</a:t>
            </a:r>
            <a:endParaRPr lang="en-US" sz="2189" dirty="0"/>
          </a:p>
        </p:txBody>
      </p:sp>
      <p:sp>
        <p:nvSpPr>
          <p:cNvPr id="10" name="Shape 6"/>
          <p:cNvSpPr/>
          <p:nvPr/>
        </p:nvSpPr>
        <p:spPr>
          <a:xfrm>
            <a:off x="5625465" y="3194090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24299" y="3246239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3284" dirty="0"/>
          </a:p>
        </p:txBody>
      </p:sp>
      <p:sp>
        <p:nvSpPr>
          <p:cNvPr id="12" name="Text 8"/>
          <p:cNvSpPr/>
          <p:nvPr/>
        </p:nvSpPr>
        <p:spPr>
          <a:xfrm>
            <a:off x="6529030" y="3289578"/>
            <a:ext cx="3401258" cy="1303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Importance of understanding data types and their values</a:t>
            </a:r>
            <a:endParaRPr lang="en-US" sz="2737" dirty="0"/>
          </a:p>
        </p:txBody>
      </p:sp>
      <p:sp>
        <p:nvSpPr>
          <p:cNvPr id="13" name="Text 9"/>
          <p:cNvSpPr/>
          <p:nvPr/>
        </p:nvSpPr>
        <p:spPr>
          <a:xfrm>
            <a:off x="6529030" y="4759404"/>
            <a:ext cx="340125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Realize the critical role of mastering data types for writing efficient, robust, and error-free C programs.</a:t>
            </a:r>
            <a:endParaRPr lang="en-US" sz="218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517</Words>
  <Application>Microsoft Office PowerPoint</Application>
  <PresentationFormat>Custom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adonis-web</vt:lpstr>
      <vt:lpstr>Arial</vt:lpstr>
      <vt:lpstr>Calibri</vt:lpstr>
      <vt:lpstr>Consolas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AHMAD FAISAL SAHIBZADA</cp:lastModifiedBy>
  <cp:revision>2</cp:revision>
  <dcterms:created xsi:type="dcterms:W3CDTF">2023-12-23T06:39:31Z</dcterms:created>
  <dcterms:modified xsi:type="dcterms:W3CDTF">2023-12-23T10:53:57Z</dcterms:modified>
</cp:coreProperties>
</file>