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1" r:id="rId3"/>
    <p:sldId id="258" r:id="rId4"/>
    <p:sldId id="259" r:id="rId5"/>
    <p:sldId id="260" r:id="rId6"/>
    <p:sldId id="262" r:id="rId7"/>
    <p:sldId id="263" r:id="rId8"/>
    <p:sldId id="264"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82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7264">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529030" y="1751528"/>
            <a:ext cx="7058739" cy="2085261"/>
          </a:xfrm>
          <a:prstGeom prst="rect">
            <a:avLst/>
          </a:prstGeom>
          <a:noFill/>
          <a:ln/>
        </p:spPr>
        <p:txBody>
          <a:bodyPr wrap="square" rtlCol="0" anchor="t"/>
          <a:lstStyle/>
          <a:p>
            <a:pPr marL="0" indent="0">
              <a:lnSpc>
                <a:spcPts val="8210"/>
              </a:lnSpc>
              <a:buNone/>
            </a:pPr>
            <a:r>
              <a:rPr lang="en-US" sz="6568" b="1" kern="0" spc="-131" dirty="0">
                <a:solidFill>
                  <a:srgbClr val="000000"/>
                </a:solidFill>
                <a:latin typeface="adonis-web" pitchFamily="34" charset="0"/>
                <a:ea typeface="adonis-web" pitchFamily="34" charset="-122"/>
                <a:cs typeface="adonis-web" pitchFamily="34" charset="-120"/>
              </a:rPr>
              <a:t>Escape Sequence in C Language</a:t>
            </a:r>
            <a:endParaRPr lang="en-US" sz="6568" dirty="0"/>
          </a:p>
        </p:txBody>
      </p:sp>
      <p:sp>
        <p:nvSpPr>
          <p:cNvPr id="6" name="Text 2"/>
          <p:cNvSpPr/>
          <p:nvPr/>
        </p:nvSpPr>
        <p:spPr>
          <a:xfrm>
            <a:off x="6529030" y="4253865"/>
            <a:ext cx="7058739" cy="2224087"/>
          </a:xfrm>
          <a:prstGeom prst="rect">
            <a:avLst/>
          </a:prstGeom>
          <a:noFill/>
          <a:ln/>
        </p:spPr>
        <p:txBody>
          <a:bodyPr wrap="square" rtlCol="0" anchor="t"/>
          <a:lstStyle/>
          <a:p>
            <a:pPr marL="0" indent="0">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Escape sequences in C are special sequences of characters that are used to represent certain characters that cannot be directly typed or displayed. In this presentation, we will explore the various escape sequences defined in C and how to use them effectively.</a:t>
            </a:r>
            <a:endParaRPr lang="en-US" sz="2189"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7264">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700230" y="1468398"/>
            <a:ext cx="8887539" cy="1737598"/>
          </a:xfrm>
          <a:prstGeom prst="rect">
            <a:avLst/>
          </a:prstGeom>
          <a:noFill/>
          <a:ln/>
        </p:spPr>
        <p:txBody>
          <a:bodyPr wrap="square" rtlCol="0" anchor="t"/>
          <a:lstStyle/>
          <a:p>
            <a:pPr marL="0" indent="0">
              <a:lnSpc>
                <a:spcPts val="6842"/>
              </a:lnSpc>
              <a:buNone/>
            </a:pPr>
            <a:r>
              <a:rPr lang="en-US" sz="5474" b="1" kern="0" spc="-109" dirty="0">
                <a:solidFill>
                  <a:srgbClr val="000000"/>
                </a:solidFill>
                <a:latin typeface="adonis-web" pitchFamily="34" charset="0"/>
                <a:ea typeface="adonis-web" pitchFamily="34" charset="-122"/>
                <a:cs typeface="adonis-web" pitchFamily="34" charset="-120"/>
              </a:rPr>
              <a:t>The Significance of Backslash in C Escape Sequences</a:t>
            </a:r>
            <a:endParaRPr lang="en-US" sz="5474" dirty="0"/>
          </a:p>
        </p:txBody>
      </p:sp>
      <p:sp>
        <p:nvSpPr>
          <p:cNvPr id="6" name="Shape 2"/>
          <p:cNvSpPr/>
          <p:nvPr/>
        </p:nvSpPr>
        <p:spPr>
          <a:xfrm>
            <a:off x="4700230" y="3840361"/>
            <a:ext cx="625554" cy="625554"/>
          </a:xfrm>
          <a:prstGeom prst="roundRect">
            <a:avLst>
              <a:gd name="adj" fmla="val 20002"/>
            </a:avLst>
          </a:prstGeom>
          <a:solidFill>
            <a:srgbClr val="F0D4F7"/>
          </a:solidFill>
          <a:ln w="17264">
            <a:solidFill>
              <a:srgbClr val="E1A9EF"/>
            </a:solidFill>
            <a:prstDash val="solid"/>
          </a:ln>
        </p:spPr>
      </p:sp>
      <p:sp>
        <p:nvSpPr>
          <p:cNvPr id="7" name="Text 3"/>
          <p:cNvSpPr/>
          <p:nvPr/>
        </p:nvSpPr>
        <p:spPr>
          <a:xfrm>
            <a:off x="4899065" y="3892510"/>
            <a:ext cx="227886" cy="521256"/>
          </a:xfrm>
          <a:prstGeom prst="rect">
            <a:avLst/>
          </a:prstGeom>
          <a:noFill/>
          <a:ln/>
        </p:spPr>
        <p:txBody>
          <a:bodyPr wrap="none" rtlCol="0" anchor="t"/>
          <a:lstStyle/>
          <a:p>
            <a:pPr marL="0" indent="0" algn="ctr">
              <a:lnSpc>
                <a:spcPts val="4105"/>
              </a:lnSpc>
              <a:buNone/>
            </a:pPr>
            <a:r>
              <a:rPr lang="en-US" sz="3284" b="1" kern="0" spc="-66" dirty="0">
                <a:solidFill>
                  <a:srgbClr val="272525"/>
                </a:solidFill>
                <a:latin typeface="adonis-web" pitchFamily="34" charset="0"/>
                <a:ea typeface="adonis-web" pitchFamily="34" charset="-122"/>
                <a:cs typeface="adonis-web" pitchFamily="34" charset="-120"/>
              </a:rPr>
              <a:t>1</a:t>
            </a:r>
            <a:endParaRPr lang="en-US" sz="3284" dirty="0"/>
          </a:p>
        </p:txBody>
      </p:sp>
      <p:sp>
        <p:nvSpPr>
          <p:cNvPr id="8" name="Text 4"/>
          <p:cNvSpPr/>
          <p:nvPr/>
        </p:nvSpPr>
        <p:spPr>
          <a:xfrm>
            <a:off x="5603796" y="3935849"/>
            <a:ext cx="2780467" cy="434340"/>
          </a:xfrm>
          <a:prstGeom prst="rect">
            <a:avLst/>
          </a:prstGeom>
          <a:noFill/>
          <a:ln/>
        </p:spPr>
        <p:txBody>
          <a:bodyPr wrap="none" rtlCol="0" anchor="t"/>
          <a:lstStyle/>
          <a:p>
            <a:pPr marL="0" indent="0">
              <a:lnSpc>
                <a:spcPts val="3421"/>
              </a:lnSpc>
              <a:buNone/>
            </a:pPr>
            <a:r>
              <a:rPr lang="en-US" sz="2737" b="1" kern="0" spc="-55" dirty="0">
                <a:solidFill>
                  <a:srgbClr val="272525"/>
                </a:solidFill>
                <a:latin typeface="adonis-web" pitchFamily="34" charset="0"/>
                <a:ea typeface="adonis-web" pitchFamily="34" charset="-122"/>
                <a:cs typeface="adonis-web" pitchFamily="34" charset="-120"/>
              </a:rPr>
              <a:t>Escape Character</a:t>
            </a:r>
            <a:endParaRPr lang="en-US" sz="2737" dirty="0"/>
          </a:p>
        </p:txBody>
      </p:sp>
      <p:sp>
        <p:nvSpPr>
          <p:cNvPr id="9" name="Text 5"/>
          <p:cNvSpPr/>
          <p:nvPr/>
        </p:nvSpPr>
        <p:spPr>
          <a:xfrm>
            <a:off x="5603796" y="4536996"/>
            <a:ext cx="3401258" cy="2224087"/>
          </a:xfrm>
          <a:prstGeom prst="rect">
            <a:avLst/>
          </a:prstGeom>
          <a:noFill/>
          <a:ln/>
        </p:spPr>
        <p:txBody>
          <a:bodyPr wrap="square" rtlCol="0" anchor="t"/>
          <a:lstStyle/>
          <a:p>
            <a:pPr marL="0" indent="0">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The backslash acts as an escape character and indicates that the following character should be interpreted differently.</a:t>
            </a:r>
            <a:endParaRPr lang="en-US" sz="2189" dirty="0"/>
          </a:p>
        </p:txBody>
      </p:sp>
      <p:sp>
        <p:nvSpPr>
          <p:cNvPr id="10" name="Shape 6"/>
          <p:cNvSpPr/>
          <p:nvPr/>
        </p:nvSpPr>
        <p:spPr>
          <a:xfrm>
            <a:off x="9283065" y="3840361"/>
            <a:ext cx="625554" cy="625554"/>
          </a:xfrm>
          <a:prstGeom prst="roundRect">
            <a:avLst>
              <a:gd name="adj" fmla="val 20002"/>
            </a:avLst>
          </a:prstGeom>
          <a:solidFill>
            <a:srgbClr val="F0D4F7"/>
          </a:solidFill>
          <a:ln w="17264">
            <a:solidFill>
              <a:srgbClr val="E1A9EF"/>
            </a:solidFill>
            <a:prstDash val="solid"/>
          </a:ln>
        </p:spPr>
      </p:sp>
      <p:sp>
        <p:nvSpPr>
          <p:cNvPr id="11" name="Text 7"/>
          <p:cNvSpPr/>
          <p:nvPr/>
        </p:nvSpPr>
        <p:spPr>
          <a:xfrm>
            <a:off x="9481899" y="3892510"/>
            <a:ext cx="227886" cy="521256"/>
          </a:xfrm>
          <a:prstGeom prst="rect">
            <a:avLst/>
          </a:prstGeom>
          <a:noFill/>
          <a:ln/>
        </p:spPr>
        <p:txBody>
          <a:bodyPr wrap="none" rtlCol="0" anchor="t"/>
          <a:lstStyle/>
          <a:p>
            <a:pPr marL="0" indent="0" algn="ctr">
              <a:lnSpc>
                <a:spcPts val="4105"/>
              </a:lnSpc>
              <a:buNone/>
            </a:pPr>
            <a:r>
              <a:rPr lang="en-US" sz="3284" b="1" kern="0" spc="-66" dirty="0">
                <a:solidFill>
                  <a:srgbClr val="272525"/>
                </a:solidFill>
                <a:latin typeface="adonis-web" pitchFamily="34" charset="0"/>
                <a:ea typeface="adonis-web" pitchFamily="34" charset="-122"/>
                <a:cs typeface="adonis-web" pitchFamily="34" charset="-120"/>
              </a:rPr>
              <a:t>2</a:t>
            </a:r>
            <a:endParaRPr lang="en-US" sz="3284" dirty="0"/>
          </a:p>
        </p:txBody>
      </p:sp>
      <p:sp>
        <p:nvSpPr>
          <p:cNvPr id="12" name="Text 8"/>
          <p:cNvSpPr/>
          <p:nvPr/>
        </p:nvSpPr>
        <p:spPr>
          <a:xfrm>
            <a:off x="10186630" y="3935849"/>
            <a:ext cx="3053120" cy="434340"/>
          </a:xfrm>
          <a:prstGeom prst="rect">
            <a:avLst/>
          </a:prstGeom>
          <a:noFill/>
          <a:ln/>
        </p:spPr>
        <p:txBody>
          <a:bodyPr wrap="none" rtlCol="0" anchor="t"/>
          <a:lstStyle/>
          <a:p>
            <a:pPr marL="0" indent="0">
              <a:lnSpc>
                <a:spcPts val="3421"/>
              </a:lnSpc>
              <a:buNone/>
            </a:pPr>
            <a:r>
              <a:rPr lang="en-US" sz="2737" b="1" kern="0" spc="-55" dirty="0">
                <a:solidFill>
                  <a:srgbClr val="272525"/>
                </a:solidFill>
                <a:latin typeface="adonis-web" pitchFamily="34" charset="0"/>
                <a:ea typeface="adonis-web" pitchFamily="34" charset="-122"/>
                <a:cs typeface="adonis-web" pitchFamily="34" charset="-120"/>
              </a:rPr>
              <a:t>Used in Combination</a:t>
            </a:r>
            <a:endParaRPr lang="en-US" sz="2737" dirty="0"/>
          </a:p>
        </p:txBody>
      </p:sp>
      <p:sp>
        <p:nvSpPr>
          <p:cNvPr id="13" name="Text 9"/>
          <p:cNvSpPr/>
          <p:nvPr/>
        </p:nvSpPr>
        <p:spPr>
          <a:xfrm>
            <a:off x="10186630" y="4536996"/>
            <a:ext cx="3401258" cy="1779270"/>
          </a:xfrm>
          <a:prstGeom prst="rect">
            <a:avLst/>
          </a:prstGeom>
          <a:noFill/>
          <a:ln/>
        </p:spPr>
        <p:txBody>
          <a:bodyPr wrap="square" rtlCol="0" anchor="t"/>
          <a:lstStyle/>
          <a:p>
            <a:pPr marL="0" indent="0">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Backslash is used in combination with other characters to form escape sequences.</a:t>
            </a:r>
            <a:endParaRPr lang="en-US" sz="218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7264">
            <a:solidFill>
              <a:srgbClr val="FFFFFF">
                <a:alpha val="64000"/>
              </a:srgbClr>
            </a:solidFill>
            <a:prstDash val="solid"/>
          </a:ln>
        </p:spPr>
      </p:sp>
      <p:graphicFrame>
        <p:nvGraphicFramePr>
          <p:cNvPr id="9" name="Table 8">
            <a:extLst>
              <a:ext uri="{FF2B5EF4-FFF2-40B4-BE49-F238E27FC236}">
                <a16:creationId xmlns:a16="http://schemas.microsoft.com/office/drawing/2014/main" id="{050AE769-5D1B-6E34-7196-CE253B82C253}"/>
              </a:ext>
            </a:extLst>
          </p:cNvPr>
          <p:cNvGraphicFramePr>
            <a:graphicFrameLocks noGrp="1"/>
          </p:cNvGraphicFramePr>
          <p:nvPr>
            <p:extLst>
              <p:ext uri="{D42A27DB-BD31-4B8C-83A1-F6EECF244321}">
                <p14:modId xmlns:p14="http://schemas.microsoft.com/office/powerpoint/2010/main" val="1649557801"/>
              </p:ext>
            </p:extLst>
          </p:nvPr>
        </p:nvGraphicFramePr>
        <p:xfrm>
          <a:off x="2438400" y="811161"/>
          <a:ext cx="9753600" cy="6853276"/>
        </p:xfrm>
        <a:graphic>
          <a:graphicData uri="http://schemas.openxmlformats.org/drawingml/2006/table">
            <a:tbl>
              <a:tblPr firstRow="1" bandRow="1">
                <a:tableStyleId>{21E4AEA4-8DFA-4A89-87EB-49C32662AFE0}</a:tableStyleId>
              </a:tblPr>
              <a:tblGrid>
                <a:gridCol w="2177845">
                  <a:extLst>
                    <a:ext uri="{9D8B030D-6E8A-4147-A177-3AD203B41FA5}">
                      <a16:colId xmlns:a16="http://schemas.microsoft.com/office/drawing/2014/main" val="103789703"/>
                    </a:ext>
                  </a:extLst>
                </a:gridCol>
                <a:gridCol w="7575755">
                  <a:extLst>
                    <a:ext uri="{9D8B030D-6E8A-4147-A177-3AD203B41FA5}">
                      <a16:colId xmlns:a16="http://schemas.microsoft.com/office/drawing/2014/main" val="976492154"/>
                    </a:ext>
                  </a:extLst>
                </a:gridCol>
              </a:tblGrid>
              <a:tr h="529115">
                <a:tc>
                  <a:txBody>
                    <a:bodyPr/>
                    <a:lstStyle/>
                    <a:p>
                      <a:r>
                        <a:rPr lang="en-US" sz="2800" dirty="0"/>
                        <a:t>Character </a:t>
                      </a:r>
                    </a:p>
                  </a:txBody>
                  <a:tcPr/>
                </a:tc>
                <a:tc>
                  <a:txBody>
                    <a:bodyPr/>
                    <a:lstStyle/>
                    <a:p>
                      <a:r>
                        <a:rPr lang="en-US" sz="2800" dirty="0"/>
                        <a:t>usage</a:t>
                      </a:r>
                    </a:p>
                  </a:txBody>
                  <a:tcPr/>
                </a:tc>
                <a:extLst>
                  <a:ext uri="{0D108BD9-81ED-4DB2-BD59-A6C34878D82A}">
                    <a16:rowId xmlns:a16="http://schemas.microsoft.com/office/drawing/2014/main" val="352443123"/>
                  </a:ext>
                </a:extLst>
              </a:tr>
              <a:tr h="665505">
                <a:tc>
                  <a:txBody>
                    <a:bodyPr/>
                    <a:lstStyle/>
                    <a:p>
                      <a:r>
                        <a:rPr lang="en-US" sz="1800" b="0" i="0" kern="1200" dirty="0">
                          <a:solidFill>
                            <a:schemeClr val="dk1"/>
                          </a:solidFill>
                          <a:effectLst/>
                          <a:latin typeface="+mn-lt"/>
                          <a:ea typeface="+mn-ea"/>
                          <a:cs typeface="+mn-cs"/>
                        </a:rPr>
                        <a:t>\n: Newline</a:t>
                      </a:r>
                      <a:endParaRPr lang="en-US" dirty="0"/>
                    </a:p>
                  </a:txBody>
                  <a:tcPr/>
                </a:tc>
                <a:tc>
                  <a:txBody>
                    <a:bodyPr/>
                    <a:lstStyle/>
                    <a:p>
                      <a:r>
                        <a:rPr lang="en-US" sz="1800" b="0" i="0" kern="1200" dirty="0">
                          <a:solidFill>
                            <a:schemeClr val="dk1"/>
                          </a:solidFill>
                          <a:effectLst/>
                          <a:latin typeface="+mn-lt"/>
                          <a:ea typeface="+mn-ea"/>
                          <a:cs typeface="+mn-cs"/>
                        </a:rPr>
                        <a:t>Moves the cursor to the beginning of the next line. </a:t>
                      </a:r>
                      <a:endParaRPr lang="en-US" dirty="0"/>
                    </a:p>
                  </a:txBody>
                  <a:tcPr/>
                </a:tc>
                <a:extLst>
                  <a:ext uri="{0D108BD9-81ED-4DB2-BD59-A6C34878D82A}">
                    <a16:rowId xmlns:a16="http://schemas.microsoft.com/office/drawing/2014/main" val="925746534"/>
                  </a:ext>
                </a:extLst>
              </a:tr>
              <a:tr h="608338">
                <a:tc>
                  <a:txBody>
                    <a:bodyPr/>
                    <a:lstStyle/>
                    <a:p>
                      <a:r>
                        <a:rPr lang="en-US" sz="1800" b="0" i="0" kern="1200" dirty="0">
                          <a:solidFill>
                            <a:schemeClr val="dk1"/>
                          </a:solidFill>
                          <a:effectLst/>
                          <a:latin typeface="+mn-lt"/>
                          <a:ea typeface="+mn-ea"/>
                          <a:cs typeface="+mn-cs"/>
                        </a:rPr>
                        <a:t>\t: Horizontal Tab</a:t>
                      </a:r>
                      <a:endParaRPr lang="en-US" dirty="0"/>
                    </a:p>
                  </a:txBody>
                  <a:tcPr/>
                </a:tc>
                <a:tc>
                  <a:txBody>
                    <a:bodyPr/>
                    <a:lstStyle/>
                    <a:p>
                      <a:r>
                        <a:rPr lang="en-US" sz="1800" b="0" i="0" kern="1200" dirty="0">
                          <a:solidFill>
                            <a:schemeClr val="dk1"/>
                          </a:solidFill>
                          <a:effectLst/>
                          <a:latin typeface="+mn-lt"/>
                          <a:ea typeface="+mn-ea"/>
                          <a:cs typeface="+mn-cs"/>
                        </a:rPr>
                        <a:t>Causes the cursor to skip to the next tab stop. </a:t>
                      </a:r>
                      <a:endParaRPr lang="en-US" dirty="0"/>
                    </a:p>
                  </a:txBody>
                  <a:tcPr/>
                </a:tc>
                <a:extLst>
                  <a:ext uri="{0D108BD9-81ED-4DB2-BD59-A6C34878D82A}">
                    <a16:rowId xmlns:a16="http://schemas.microsoft.com/office/drawing/2014/main" val="498193137"/>
                  </a:ext>
                </a:extLst>
              </a:tr>
              <a:tr h="683817">
                <a:tc>
                  <a:txBody>
                    <a:bodyPr/>
                    <a:lstStyle/>
                    <a:p>
                      <a:r>
                        <a:rPr lang="en-US" sz="1800" b="0" i="0" kern="1200" dirty="0">
                          <a:solidFill>
                            <a:schemeClr val="dk1"/>
                          </a:solidFill>
                          <a:effectLst/>
                          <a:latin typeface="+mn-lt"/>
                          <a:ea typeface="+mn-ea"/>
                          <a:cs typeface="+mn-cs"/>
                        </a:rPr>
                        <a:t>\v: Vertical Tab</a:t>
                      </a:r>
                      <a:endParaRPr lang="en-US" dirty="0"/>
                    </a:p>
                  </a:txBody>
                  <a:tcPr/>
                </a:tc>
                <a:tc>
                  <a:txBody>
                    <a:bodyPr/>
                    <a:lstStyle/>
                    <a:p>
                      <a:r>
                        <a:rPr lang="en-US" sz="1800" b="0" i="0" kern="1200" dirty="0">
                          <a:solidFill>
                            <a:schemeClr val="dk1"/>
                          </a:solidFill>
                          <a:effectLst/>
                          <a:latin typeface="+mn-lt"/>
                          <a:ea typeface="+mn-ea"/>
                          <a:cs typeface="+mn-cs"/>
                        </a:rPr>
                        <a:t>Moves the cursor to the next vertical tab position.</a:t>
                      </a:r>
                      <a:endParaRPr lang="en-US" dirty="0"/>
                    </a:p>
                  </a:txBody>
                  <a:tcPr/>
                </a:tc>
                <a:extLst>
                  <a:ext uri="{0D108BD9-81ED-4DB2-BD59-A6C34878D82A}">
                    <a16:rowId xmlns:a16="http://schemas.microsoft.com/office/drawing/2014/main" val="3000585024"/>
                  </a:ext>
                </a:extLst>
              </a:tr>
              <a:tr h="685644">
                <a:tc>
                  <a:txBody>
                    <a:bodyPr/>
                    <a:lstStyle/>
                    <a:p>
                      <a:r>
                        <a:rPr lang="en-US" sz="1800" b="0" i="0" kern="1200" dirty="0">
                          <a:solidFill>
                            <a:schemeClr val="dk1"/>
                          </a:solidFill>
                          <a:effectLst/>
                          <a:latin typeface="+mn-lt"/>
                          <a:ea typeface="+mn-ea"/>
                          <a:cs typeface="+mn-cs"/>
                        </a:rPr>
                        <a:t>\\: Backslash</a:t>
                      </a:r>
                      <a:endParaRPr lang="en-US" dirty="0"/>
                    </a:p>
                  </a:txBody>
                  <a:tcPr/>
                </a:tc>
                <a:tc>
                  <a:txBody>
                    <a:bodyPr/>
                    <a:lstStyle/>
                    <a:p>
                      <a:r>
                        <a:rPr lang="en-US" sz="1800" b="0" i="0" kern="1200" dirty="0">
                          <a:solidFill>
                            <a:schemeClr val="dk1"/>
                          </a:solidFill>
                          <a:effectLst/>
                          <a:latin typeface="+mn-lt"/>
                          <a:ea typeface="+mn-ea"/>
                          <a:cs typeface="+mn-cs"/>
                        </a:rPr>
                        <a:t>Prints a literal backslash.</a:t>
                      </a:r>
                      <a:endParaRPr lang="en-US" dirty="0"/>
                    </a:p>
                  </a:txBody>
                  <a:tcPr/>
                </a:tc>
                <a:extLst>
                  <a:ext uri="{0D108BD9-81ED-4DB2-BD59-A6C34878D82A}">
                    <a16:rowId xmlns:a16="http://schemas.microsoft.com/office/drawing/2014/main" val="1131008075"/>
                  </a:ext>
                </a:extLst>
              </a:tr>
              <a:tr h="702219">
                <a:tc>
                  <a:txBody>
                    <a:bodyPr/>
                    <a:lstStyle/>
                    <a:p>
                      <a:r>
                        <a:rPr lang="en-US" sz="1800" b="0" i="0" kern="1200" dirty="0">
                          <a:solidFill>
                            <a:schemeClr val="dk1"/>
                          </a:solidFill>
                          <a:effectLst/>
                          <a:latin typeface="+mn-lt"/>
                          <a:ea typeface="+mn-ea"/>
                          <a:cs typeface="+mn-cs"/>
                        </a:rPr>
                        <a:t>\': Single Quote</a:t>
                      </a:r>
                      <a:endParaRPr lang="en-US" dirty="0"/>
                    </a:p>
                  </a:txBody>
                  <a:tcPr/>
                </a:tc>
                <a:tc>
                  <a:txBody>
                    <a:bodyPr/>
                    <a:lstStyle/>
                    <a:p>
                      <a:r>
                        <a:rPr lang="en-US" sz="1800" b="0" i="0" kern="1200" dirty="0">
                          <a:solidFill>
                            <a:schemeClr val="dk1"/>
                          </a:solidFill>
                          <a:effectLst/>
                          <a:latin typeface="+mn-lt"/>
                          <a:ea typeface="+mn-ea"/>
                          <a:cs typeface="+mn-cs"/>
                        </a:rPr>
                        <a:t>Prints a single quote character.</a:t>
                      </a:r>
                      <a:endParaRPr lang="en-US" dirty="0"/>
                    </a:p>
                  </a:txBody>
                  <a:tcPr/>
                </a:tc>
                <a:extLst>
                  <a:ext uri="{0D108BD9-81ED-4DB2-BD59-A6C34878D82A}">
                    <a16:rowId xmlns:a16="http://schemas.microsoft.com/office/drawing/2014/main" val="3731121333"/>
                  </a:ext>
                </a:extLst>
              </a:tr>
              <a:tr h="694571">
                <a:tc>
                  <a:txBody>
                    <a:bodyPr/>
                    <a:lstStyle/>
                    <a:p>
                      <a:r>
                        <a:rPr lang="en-US" sz="1800" b="0" i="0" kern="1200" dirty="0">
                          <a:solidFill>
                            <a:schemeClr val="dk1"/>
                          </a:solidFill>
                          <a:effectLst/>
                          <a:latin typeface="+mn-lt"/>
                          <a:ea typeface="+mn-ea"/>
                          <a:cs typeface="+mn-cs"/>
                        </a:rPr>
                        <a:t>\": Double Quote</a:t>
                      </a:r>
                      <a:endParaRPr lang="en-US" dirty="0"/>
                    </a:p>
                  </a:txBody>
                  <a:tcPr/>
                </a:tc>
                <a:tc>
                  <a:txBody>
                    <a:bodyPr/>
                    <a:lstStyle/>
                    <a:p>
                      <a:r>
                        <a:rPr lang="fr-FR" sz="1800" b="0" i="0" kern="1200" dirty="0" err="1">
                          <a:solidFill>
                            <a:schemeClr val="dk1"/>
                          </a:solidFill>
                          <a:effectLst/>
                          <a:latin typeface="+mn-lt"/>
                          <a:ea typeface="+mn-ea"/>
                          <a:cs typeface="+mn-cs"/>
                        </a:rPr>
                        <a:t>Prints</a:t>
                      </a:r>
                      <a:r>
                        <a:rPr lang="fr-FR" sz="1800" b="0" i="0" kern="1200" dirty="0">
                          <a:solidFill>
                            <a:schemeClr val="dk1"/>
                          </a:solidFill>
                          <a:effectLst/>
                          <a:latin typeface="+mn-lt"/>
                          <a:ea typeface="+mn-ea"/>
                          <a:cs typeface="+mn-cs"/>
                        </a:rPr>
                        <a:t> a double </a:t>
                      </a:r>
                      <a:r>
                        <a:rPr lang="fr-FR" sz="1800" b="0" i="0" kern="1200" dirty="0" err="1">
                          <a:solidFill>
                            <a:schemeClr val="dk1"/>
                          </a:solidFill>
                          <a:effectLst/>
                          <a:latin typeface="+mn-lt"/>
                          <a:ea typeface="+mn-ea"/>
                          <a:cs typeface="+mn-cs"/>
                        </a:rPr>
                        <a:t>quote</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character</a:t>
                      </a:r>
                      <a:r>
                        <a:rPr lang="fr-FR"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641467783"/>
                  </a:ext>
                </a:extLst>
              </a:tr>
              <a:tr h="776391">
                <a:tc>
                  <a:txBody>
                    <a:bodyPr/>
                    <a:lstStyle/>
                    <a:p>
                      <a:r>
                        <a:rPr lang="en-US" sz="1800" b="0" i="0" kern="1200" dirty="0">
                          <a:solidFill>
                            <a:schemeClr val="dk1"/>
                          </a:solidFill>
                          <a:effectLst/>
                          <a:latin typeface="+mn-lt"/>
                          <a:ea typeface="+mn-ea"/>
                          <a:cs typeface="+mn-cs"/>
                        </a:rPr>
                        <a:t>\a: Alert</a:t>
                      </a:r>
                      <a:endParaRPr lang="en-US" dirty="0"/>
                    </a:p>
                  </a:txBody>
                  <a:tcPr/>
                </a:tc>
                <a:tc>
                  <a:txBody>
                    <a:bodyPr/>
                    <a:lstStyle/>
                    <a:p>
                      <a:r>
                        <a:rPr lang="en-US" sz="1800" b="0" i="0" kern="1200" dirty="0">
                          <a:solidFill>
                            <a:schemeClr val="dk1"/>
                          </a:solidFill>
                          <a:effectLst/>
                          <a:latin typeface="+mn-lt"/>
                          <a:ea typeface="+mn-ea"/>
                          <a:cs typeface="+mn-cs"/>
                        </a:rPr>
                        <a:t>Produces an audible or visible alert. </a:t>
                      </a:r>
                      <a:endParaRPr lang="en-US" dirty="0"/>
                    </a:p>
                  </a:txBody>
                  <a:tcPr/>
                </a:tc>
                <a:extLst>
                  <a:ext uri="{0D108BD9-81ED-4DB2-BD59-A6C34878D82A}">
                    <a16:rowId xmlns:a16="http://schemas.microsoft.com/office/drawing/2014/main" val="924282598"/>
                  </a:ext>
                </a:extLst>
              </a:tr>
              <a:tr h="604684">
                <a:tc>
                  <a:txBody>
                    <a:bodyPr/>
                    <a:lstStyle/>
                    <a:p>
                      <a:r>
                        <a:rPr lang="en-US" sz="1800" b="0" i="0" kern="1200" dirty="0">
                          <a:solidFill>
                            <a:schemeClr val="dk1"/>
                          </a:solidFill>
                          <a:effectLst/>
                          <a:latin typeface="+mn-lt"/>
                          <a:ea typeface="+mn-ea"/>
                          <a:cs typeface="+mn-cs"/>
                        </a:rPr>
                        <a:t>\?: Question Mark</a:t>
                      </a:r>
                      <a:endParaRPr lang="en-US" dirty="0"/>
                    </a:p>
                  </a:txBody>
                  <a:tcPr/>
                </a:tc>
                <a:tc>
                  <a:txBody>
                    <a:bodyPr/>
                    <a:lstStyle/>
                    <a:p>
                      <a:r>
                        <a:rPr lang="en-US" sz="1800" b="0" i="0" kern="1200" dirty="0">
                          <a:solidFill>
                            <a:schemeClr val="dk1"/>
                          </a:solidFill>
                          <a:effectLst/>
                          <a:latin typeface="+mn-lt"/>
                          <a:ea typeface="+mn-ea"/>
                          <a:cs typeface="+mn-cs"/>
                        </a:rPr>
                        <a:t>Prints a question mark. </a:t>
                      </a:r>
                      <a:endParaRPr lang="en-US" dirty="0"/>
                    </a:p>
                  </a:txBody>
                  <a:tcPr/>
                </a:tc>
                <a:extLst>
                  <a:ext uri="{0D108BD9-81ED-4DB2-BD59-A6C34878D82A}">
                    <a16:rowId xmlns:a16="http://schemas.microsoft.com/office/drawing/2014/main" val="3015192865"/>
                  </a:ext>
                </a:extLst>
              </a:tr>
              <a:tr h="902992">
                <a:tc>
                  <a:txBody>
                    <a:bodyPr/>
                    <a:lstStyle/>
                    <a:p>
                      <a:r>
                        <a:rPr lang="en-US" sz="1800" b="0" i="0" kern="1200" dirty="0">
                          <a:solidFill>
                            <a:schemeClr val="dk1"/>
                          </a:solidFill>
                          <a:effectLst/>
                          <a:latin typeface="+mn-lt"/>
                          <a:ea typeface="+mn-ea"/>
                          <a:cs typeface="+mn-cs"/>
                        </a:rPr>
                        <a:t>\0: Null Character</a:t>
                      </a:r>
                      <a:endParaRPr lang="en-US" dirty="0"/>
                    </a:p>
                  </a:txBody>
                  <a:tcPr/>
                </a:tc>
                <a:tc>
                  <a:txBody>
                    <a:bodyPr/>
                    <a:lstStyle/>
                    <a:p>
                      <a:r>
                        <a:rPr lang="en-US" sz="1800" b="0" i="0" kern="1200" dirty="0">
                          <a:solidFill>
                            <a:schemeClr val="dk1"/>
                          </a:solidFill>
                          <a:effectLst/>
                          <a:latin typeface="+mn-lt"/>
                          <a:ea typeface="+mn-ea"/>
                          <a:cs typeface="+mn-cs"/>
                        </a:rPr>
                        <a:t>Represents the null character (ASCII value 0); often used in strings to denote the end of the string.</a:t>
                      </a:r>
                      <a:endParaRPr lang="en-US" dirty="0"/>
                    </a:p>
                  </a:txBody>
                  <a:tcPr/>
                </a:tc>
                <a:extLst>
                  <a:ext uri="{0D108BD9-81ED-4DB2-BD59-A6C34878D82A}">
                    <a16:rowId xmlns:a16="http://schemas.microsoft.com/office/drawing/2014/main" val="2337676297"/>
                  </a:ext>
                </a:extLst>
              </a:tr>
            </a:tbl>
          </a:graphicData>
        </a:graphic>
      </p:graphicFrame>
      <p:sp>
        <p:nvSpPr>
          <p:cNvPr id="10" name="TextBox 9">
            <a:extLst>
              <a:ext uri="{FF2B5EF4-FFF2-40B4-BE49-F238E27FC236}">
                <a16:creationId xmlns:a16="http://schemas.microsoft.com/office/drawing/2014/main" id="{FDDDBF78-3ECF-DF76-40BE-8FC537EBE8CA}"/>
              </a:ext>
            </a:extLst>
          </p:cNvPr>
          <p:cNvSpPr txBox="1"/>
          <p:nvPr/>
        </p:nvSpPr>
        <p:spPr>
          <a:xfrm>
            <a:off x="2438400" y="14749"/>
            <a:ext cx="6721264" cy="584775"/>
          </a:xfrm>
          <a:prstGeom prst="rect">
            <a:avLst/>
          </a:prstGeom>
          <a:noFill/>
        </p:spPr>
        <p:txBody>
          <a:bodyPr wrap="none" rtlCol="0">
            <a:spAutoFit/>
          </a:bodyPr>
          <a:lstStyle/>
          <a:p>
            <a:r>
              <a:rPr lang="en-US" sz="3200" b="1" dirty="0"/>
              <a:t>Escape Sequences used in C language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18565"/>
          </a:xfrm>
          <a:prstGeom prst="rect">
            <a:avLst/>
          </a:prstGeom>
          <a:solidFill>
            <a:srgbClr val="FFFFFF">
              <a:alpha val="75000"/>
            </a:srgbClr>
          </a:solidFill>
          <a:ln w="17264">
            <a:solidFill>
              <a:srgbClr val="FFFFFF">
                <a:alpha val="64000"/>
              </a:srgbClr>
            </a:solidFill>
            <a:prstDash val="solid"/>
          </a:ln>
        </p:spPr>
      </p:sp>
      <p:sp>
        <p:nvSpPr>
          <p:cNvPr id="4" name="Text 1"/>
          <p:cNvSpPr/>
          <p:nvPr/>
        </p:nvSpPr>
        <p:spPr>
          <a:xfrm>
            <a:off x="1042630" y="764619"/>
            <a:ext cx="12545139" cy="1737598"/>
          </a:xfrm>
          <a:prstGeom prst="rect">
            <a:avLst/>
          </a:prstGeom>
          <a:noFill/>
          <a:ln/>
        </p:spPr>
        <p:txBody>
          <a:bodyPr wrap="square" rtlCol="0" anchor="t"/>
          <a:lstStyle/>
          <a:p>
            <a:pPr marL="0" indent="0">
              <a:lnSpc>
                <a:spcPts val="6842"/>
              </a:lnSpc>
              <a:buNone/>
            </a:pPr>
            <a:r>
              <a:rPr lang="en-US" sz="5474" b="1" kern="0" spc="-109" dirty="0">
                <a:solidFill>
                  <a:srgbClr val="000000"/>
                </a:solidFill>
                <a:latin typeface="adonis-web" pitchFamily="34" charset="0"/>
                <a:ea typeface="adonis-web" pitchFamily="34" charset="-122"/>
                <a:cs typeface="adonis-web" pitchFamily="34" charset="-120"/>
              </a:rPr>
              <a:t>Examples of Commonly Used Escape Sequences in C</a:t>
            </a:r>
            <a:endParaRPr lang="en-US" sz="5474" dirty="0"/>
          </a:p>
        </p:txBody>
      </p:sp>
      <p:pic>
        <p:nvPicPr>
          <p:cNvPr id="5" name="Image 1" descr="preencoded.png"/>
          <p:cNvPicPr>
            <a:picLocks noChangeAspect="1"/>
          </p:cNvPicPr>
          <p:nvPr/>
        </p:nvPicPr>
        <p:blipFill>
          <a:blip r:embed="rId4"/>
          <a:stretch>
            <a:fillRect/>
          </a:stretch>
        </p:blipFill>
        <p:spPr>
          <a:xfrm>
            <a:off x="1042630" y="3058239"/>
            <a:ext cx="3903583" cy="2412563"/>
          </a:xfrm>
          <a:prstGeom prst="rect">
            <a:avLst/>
          </a:prstGeom>
        </p:spPr>
      </p:pic>
      <p:sp>
        <p:nvSpPr>
          <p:cNvPr id="6" name="Text 2"/>
          <p:cNvSpPr/>
          <p:nvPr/>
        </p:nvSpPr>
        <p:spPr>
          <a:xfrm>
            <a:off x="1042630" y="5818346"/>
            <a:ext cx="2780467" cy="434340"/>
          </a:xfrm>
          <a:prstGeom prst="rect">
            <a:avLst/>
          </a:prstGeom>
          <a:noFill/>
          <a:ln/>
        </p:spPr>
        <p:txBody>
          <a:bodyPr wrap="none" rtlCol="0" anchor="t"/>
          <a:lstStyle/>
          <a:p>
            <a:pPr marL="0" indent="0" algn="l">
              <a:lnSpc>
                <a:spcPts val="3421"/>
              </a:lnSpc>
              <a:buNone/>
            </a:pPr>
            <a:r>
              <a:rPr lang="en-US" sz="2737" b="1" kern="0" spc="-55" dirty="0">
                <a:solidFill>
                  <a:srgbClr val="000000"/>
                </a:solidFill>
                <a:latin typeface="adonis-web" pitchFamily="34" charset="0"/>
                <a:ea typeface="adonis-web" pitchFamily="34" charset="-122"/>
                <a:cs typeface="adonis-web" pitchFamily="34" charset="-120"/>
              </a:rPr>
              <a:t>"\n"</a:t>
            </a:r>
            <a:endParaRPr lang="en-US" sz="2737" dirty="0"/>
          </a:p>
        </p:txBody>
      </p:sp>
      <p:sp>
        <p:nvSpPr>
          <p:cNvPr id="7" name="Text 3"/>
          <p:cNvSpPr/>
          <p:nvPr/>
        </p:nvSpPr>
        <p:spPr>
          <a:xfrm>
            <a:off x="1042630" y="6419493"/>
            <a:ext cx="3903583" cy="889635"/>
          </a:xfrm>
          <a:prstGeom prst="rect">
            <a:avLst/>
          </a:prstGeom>
          <a:noFill/>
          <a:ln/>
        </p:spPr>
        <p:txBody>
          <a:bodyPr wrap="square" rtlCol="0" anchor="t"/>
          <a:lstStyle/>
          <a:p>
            <a:pPr marL="0" indent="0" algn="l">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Inserts a newline into the output, creating a new line.</a:t>
            </a:r>
            <a:endParaRPr lang="en-US" sz="2189" dirty="0"/>
          </a:p>
        </p:txBody>
      </p:sp>
      <p:pic>
        <p:nvPicPr>
          <p:cNvPr id="8" name="Image 2" descr="preencoded.png"/>
          <p:cNvPicPr>
            <a:picLocks noChangeAspect="1"/>
          </p:cNvPicPr>
          <p:nvPr/>
        </p:nvPicPr>
        <p:blipFill>
          <a:blip r:embed="rId5"/>
          <a:stretch>
            <a:fillRect/>
          </a:stretch>
        </p:blipFill>
        <p:spPr>
          <a:xfrm>
            <a:off x="5363289" y="3058239"/>
            <a:ext cx="3903702" cy="2412563"/>
          </a:xfrm>
          <a:prstGeom prst="rect">
            <a:avLst/>
          </a:prstGeom>
        </p:spPr>
      </p:pic>
      <p:sp>
        <p:nvSpPr>
          <p:cNvPr id="9" name="Text 4"/>
          <p:cNvSpPr/>
          <p:nvPr/>
        </p:nvSpPr>
        <p:spPr>
          <a:xfrm>
            <a:off x="5363289" y="5818346"/>
            <a:ext cx="2780467" cy="434340"/>
          </a:xfrm>
          <a:prstGeom prst="rect">
            <a:avLst/>
          </a:prstGeom>
          <a:noFill/>
          <a:ln/>
        </p:spPr>
        <p:txBody>
          <a:bodyPr wrap="none" rtlCol="0" anchor="t"/>
          <a:lstStyle/>
          <a:p>
            <a:pPr marL="0" indent="0" algn="l">
              <a:lnSpc>
                <a:spcPts val="3421"/>
              </a:lnSpc>
              <a:buNone/>
            </a:pPr>
            <a:r>
              <a:rPr lang="en-US" sz="2737" b="1" kern="0" spc="-55" dirty="0">
                <a:solidFill>
                  <a:srgbClr val="000000"/>
                </a:solidFill>
                <a:latin typeface="adonis-web" pitchFamily="34" charset="0"/>
                <a:ea typeface="adonis-web" pitchFamily="34" charset="-122"/>
                <a:cs typeface="adonis-web" pitchFamily="34" charset="-120"/>
              </a:rPr>
              <a:t>"\t"</a:t>
            </a:r>
            <a:endParaRPr lang="en-US" sz="2737" dirty="0"/>
          </a:p>
        </p:txBody>
      </p:sp>
      <p:sp>
        <p:nvSpPr>
          <p:cNvPr id="10" name="Text 5"/>
          <p:cNvSpPr/>
          <p:nvPr/>
        </p:nvSpPr>
        <p:spPr>
          <a:xfrm>
            <a:off x="5363289" y="6419493"/>
            <a:ext cx="3903702" cy="889635"/>
          </a:xfrm>
          <a:prstGeom prst="rect">
            <a:avLst/>
          </a:prstGeom>
          <a:noFill/>
          <a:ln/>
        </p:spPr>
        <p:txBody>
          <a:bodyPr wrap="square" rtlCol="0" anchor="t"/>
          <a:lstStyle/>
          <a:p>
            <a:pPr marL="0" indent="0" algn="l">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Inserts a tab into the output, creating horizontal spacing.</a:t>
            </a:r>
            <a:endParaRPr lang="en-US" sz="2189" dirty="0"/>
          </a:p>
        </p:txBody>
      </p:sp>
      <p:pic>
        <p:nvPicPr>
          <p:cNvPr id="11" name="Image 3" descr="preencoded.png"/>
          <p:cNvPicPr>
            <a:picLocks noChangeAspect="1"/>
          </p:cNvPicPr>
          <p:nvPr/>
        </p:nvPicPr>
        <p:blipFill>
          <a:blip r:embed="rId6"/>
          <a:stretch>
            <a:fillRect/>
          </a:stretch>
        </p:blipFill>
        <p:spPr>
          <a:xfrm>
            <a:off x="9684068" y="3058239"/>
            <a:ext cx="3903702" cy="2412563"/>
          </a:xfrm>
          <a:prstGeom prst="rect">
            <a:avLst/>
          </a:prstGeom>
        </p:spPr>
      </p:pic>
      <p:sp>
        <p:nvSpPr>
          <p:cNvPr id="12" name="Text 6"/>
          <p:cNvSpPr/>
          <p:nvPr/>
        </p:nvSpPr>
        <p:spPr>
          <a:xfrm>
            <a:off x="9684068" y="5818346"/>
            <a:ext cx="2780467" cy="434340"/>
          </a:xfrm>
          <a:prstGeom prst="rect">
            <a:avLst/>
          </a:prstGeom>
          <a:noFill/>
          <a:ln/>
        </p:spPr>
        <p:txBody>
          <a:bodyPr wrap="none" rtlCol="0" anchor="t"/>
          <a:lstStyle/>
          <a:p>
            <a:pPr marL="0" indent="0" algn="l">
              <a:lnSpc>
                <a:spcPts val="3421"/>
              </a:lnSpc>
              <a:buNone/>
            </a:pPr>
            <a:r>
              <a:rPr lang="en-US" sz="2737" b="1" kern="0" spc="-55" dirty="0">
                <a:solidFill>
                  <a:srgbClr val="000000"/>
                </a:solidFill>
                <a:latin typeface="adonis-web" pitchFamily="34" charset="0"/>
                <a:ea typeface="adonis-web" pitchFamily="34" charset="-122"/>
                <a:cs typeface="adonis-web" pitchFamily="34" charset="-120"/>
              </a:rPr>
              <a:t>"\b"</a:t>
            </a:r>
            <a:endParaRPr lang="en-US" sz="2737" dirty="0"/>
          </a:p>
        </p:txBody>
      </p:sp>
      <p:sp>
        <p:nvSpPr>
          <p:cNvPr id="13" name="Text 7"/>
          <p:cNvSpPr/>
          <p:nvPr/>
        </p:nvSpPr>
        <p:spPr>
          <a:xfrm>
            <a:off x="9684068" y="6419493"/>
            <a:ext cx="3903702" cy="1334453"/>
          </a:xfrm>
          <a:prstGeom prst="rect">
            <a:avLst/>
          </a:prstGeom>
          <a:noFill/>
          <a:ln/>
        </p:spPr>
        <p:txBody>
          <a:bodyPr wrap="square" rtlCol="0" anchor="t"/>
          <a:lstStyle/>
          <a:p>
            <a:pPr marL="0" indent="0" algn="l">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Moves the cursor back one character, erasing the previous character.</a:t>
            </a:r>
            <a:endParaRPr lang="en-US" sz="218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7264">
            <a:solidFill>
              <a:srgbClr val="FFFFFF">
                <a:alpha val="64000"/>
              </a:srgbClr>
            </a:solidFill>
            <a:prstDash val="solid"/>
          </a:ln>
        </p:spPr>
      </p:sp>
      <p:sp>
        <p:nvSpPr>
          <p:cNvPr id="4" name="Text 1"/>
          <p:cNvSpPr/>
          <p:nvPr/>
        </p:nvSpPr>
        <p:spPr>
          <a:xfrm>
            <a:off x="1042630" y="898565"/>
            <a:ext cx="10171152" cy="868799"/>
          </a:xfrm>
          <a:prstGeom prst="rect">
            <a:avLst/>
          </a:prstGeom>
          <a:noFill/>
          <a:ln/>
        </p:spPr>
        <p:txBody>
          <a:bodyPr wrap="none" rtlCol="0" anchor="t"/>
          <a:lstStyle/>
          <a:p>
            <a:pPr marL="0" indent="0">
              <a:lnSpc>
                <a:spcPts val="6842"/>
              </a:lnSpc>
              <a:buNone/>
            </a:pPr>
            <a:r>
              <a:rPr lang="en-US" sz="5474" b="1" kern="0" spc="-109" dirty="0">
                <a:solidFill>
                  <a:srgbClr val="000000"/>
                </a:solidFill>
                <a:latin typeface="adonis-web" pitchFamily="34" charset="0"/>
                <a:ea typeface="adonis-web" pitchFamily="34" charset="-122"/>
                <a:cs typeface="adonis-web" pitchFamily="34" charset="-120"/>
              </a:rPr>
              <a:t>Examples of Escape Sequences in C</a:t>
            </a:r>
            <a:endParaRPr lang="en-US" sz="5474" dirty="0"/>
          </a:p>
        </p:txBody>
      </p:sp>
      <p:sp>
        <p:nvSpPr>
          <p:cNvPr id="5" name="Text 2"/>
          <p:cNvSpPr/>
          <p:nvPr/>
        </p:nvSpPr>
        <p:spPr>
          <a:xfrm>
            <a:off x="1042630" y="2462451"/>
            <a:ext cx="2780467" cy="434340"/>
          </a:xfrm>
          <a:prstGeom prst="rect">
            <a:avLst/>
          </a:prstGeom>
          <a:noFill/>
          <a:ln/>
        </p:spPr>
        <p:txBody>
          <a:bodyPr wrap="none" rtlCol="0" anchor="t"/>
          <a:lstStyle/>
          <a:p>
            <a:pPr marL="0" indent="0">
              <a:lnSpc>
                <a:spcPts val="3421"/>
              </a:lnSpc>
              <a:buNone/>
            </a:pPr>
            <a:r>
              <a:rPr lang="en-US" sz="2737" b="1" kern="0" spc="-55" dirty="0">
                <a:solidFill>
                  <a:srgbClr val="000000"/>
                </a:solidFill>
                <a:latin typeface="adonis-web" pitchFamily="34" charset="0"/>
                <a:ea typeface="adonis-web" pitchFamily="34" charset="-122"/>
                <a:cs typeface="adonis-web" pitchFamily="34" charset="-120"/>
              </a:rPr>
              <a:t>\n</a:t>
            </a:r>
            <a:endParaRPr lang="en-US" sz="2737" dirty="0"/>
          </a:p>
        </p:txBody>
      </p:sp>
      <p:sp>
        <p:nvSpPr>
          <p:cNvPr id="6" name="Text 3"/>
          <p:cNvSpPr/>
          <p:nvPr/>
        </p:nvSpPr>
        <p:spPr>
          <a:xfrm>
            <a:off x="1042630" y="3174802"/>
            <a:ext cx="3728918" cy="1334453"/>
          </a:xfrm>
          <a:prstGeom prst="rect">
            <a:avLst/>
          </a:prstGeom>
          <a:noFill/>
          <a:ln/>
        </p:spPr>
        <p:txBody>
          <a:bodyPr wrap="square" rtlCol="0" anchor="t"/>
          <a:lstStyle/>
          <a:p>
            <a:pPr marL="0" indent="0">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The following code will print "Hello" on one line, and "World" on the next:</a:t>
            </a:r>
            <a:endParaRPr lang="en-US" sz="2189" dirty="0"/>
          </a:p>
        </p:txBody>
      </p:sp>
      <p:sp>
        <p:nvSpPr>
          <p:cNvPr id="7" name="Shape 4"/>
          <p:cNvSpPr/>
          <p:nvPr/>
        </p:nvSpPr>
        <p:spPr>
          <a:xfrm>
            <a:off x="1042630" y="4822031"/>
            <a:ext cx="3728918" cy="861774"/>
          </a:xfrm>
          <a:prstGeom prst="roundRect">
            <a:avLst>
              <a:gd name="adj" fmla="val 14519"/>
            </a:avLst>
          </a:prstGeom>
          <a:solidFill>
            <a:srgbClr val="F7E9FB"/>
          </a:solidFill>
          <a:ln/>
        </p:spPr>
      </p:sp>
      <p:sp>
        <p:nvSpPr>
          <p:cNvPr id="8" name="Shape 5"/>
          <p:cNvSpPr/>
          <p:nvPr/>
        </p:nvSpPr>
        <p:spPr>
          <a:xfrm>
            <a:off x="1028819" y="4822031"/>
            <a:ext cx="3756541" cy="861774"/>
          </a:xfrm>
          <a:prstGeom prst="roundRect">
            <a:avLst>
              <a:gd name="adj" fmla="val 4840"/>
            </a:avLst>
          </a:prstGeom>
          <a:solidFill>
            <a:srgbClr val="F7E9FB"/>
          </a:solidFill>
          <a:ln/>
        </p:spPr>
      </p:sp>
      <p:sp>
        <p:nvSpPr>
          <p:cNvPr id="9" name="Text 6"/>
          <p:cNvSpPr/>
          <p:nvPr/>
        </p:nvSpPr>
        <p:spPr>
          <a:xfrm>
            <a:off x="1306830" y="5030510"/>
            <a:ext cx="3200519" cy="444818"/>
          </a:xfrm>
          <a:prstGeom prst="rect">
            <a:avLst/>
          </a:prstGeom>
          <a:noFill/>
          <a:ln/>
        </p:spPr>
        <p:txBody>
          <a:bodyPr wrap="none" rtlCol="0" anchor="t"/>
          <a:lstStyle/>
          <a:p>
            <a:pPr marL="0" indent="0">
              <a:lnSpc>
                <a:spcPts val="3503"/>
              </a:lnSpc>
              <a:buNone/>
            </a:pPr>
            <a:r>
              <a:rPr lang="en-US" sz="2189" kern="0" spc="-44" dirty="0">
                <a:solidFill>
                  <a:srgbClr val="272525"/>
                </a:solidFill>
                <a:highlight>
                  <a:srgbClr val="F7E9FB"/>
                </a:highlight>
                <a:latin typeface="Consolas" pitchFamily="34" charset="0"/>
                <a:ea typeface="Consolas" pitchFamily="34" charset="-122"/>
                <a:cs typeface="Consolas" pitchFamily="34" charset="-120"/>
              </a:rPr>
              <a:t>printf("Hello\nWorld");</a:t>
            </a:r>
            <a:endParaRPr lang="en-US" sz="2189" dirty="0"/>
          </a:p>
        </p:txBody>
      </p:sp>
      <p:sp>
        <p:nvSpPr>
          <p:cNvPr id="10" name="Text 7"/>
          <p:cNvSpPr/>
          <p:nvPr/>
        </p:nvSpPr>
        <p:spPr>
          <a:xfrm>
            <a:off x="5457587" y="2462451"/>
            <a:ext cx="2780467" cy="434340"/>
          </a:xfrm>
          <a:prstGeom prst="rect">
            <a:avLst/>
          </a:prstGeom>
          <a:noFill/>
          <a:ln/>
        </p:spPr>
        <p:txBody>
          <a:bodyPr wrap="none" rtlCol="0" anchor="t"/>
          <a:lstStyle/>
          <a:p>
            <a:pPr marL="0" indent="0">
              <a:lnSpc>
                <a:spcPts val="3421"/>
              </a:lnSpc>
              <a:buNone/>
            </a:pPr>
            <a:r>
              <a:rPr lang="en-US" sz="2737" b="1" kern="0" spc="-55" dirty="0">
                <a:solidFill>
                  <a:srgbClr val="000000"/>
                </a:solidFill>
                <a:latin typeface="adonis-web" pitchFamily="34" charset="0"/>
                <a:ea typeface="adonis-web" pitchFamily="34" charset="-122"/>
                <a:cs typeface="adonis-web" pitchFamily="34" charset="-120"/>
              </a:rPr>
              <a:t>\t</a:t>
            </a:r>
            <a:endParaRPr lang="en-US" sz="2737" dirty="0"/>
          </a:p>
        </p:txBody>
      </p:sp>
      <p:sp>
        <p:nvSpPr>
          <p:cNvPr id="11" name="Text 8"/>
          <p:cNvSpPr/>
          <p:nvPr/>
        </p:nvSpPr>
        <p:spPr>
          <a:xfrm>
            <a:off x="5457587" y="3174802"/>
            <a:ext cx="3728918" cy="1334453"/>
          </a:xfrm>
          <a:prstGeom prst="rect">
            <a:avLst/>
          </a:prstGeom>
          <a:noFill/>
          <a:ln/>
        </p:spPr>
        <p:txBody>
          <a:bodyPr wrap="square" rtlCol="0" anchor="t"/>
          <a:lstStyle/>
          <a:p>
            <a:pPr marL="0" indent="0">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The following code will print "Name: Alice" with a tab between "Name:" and "Alice":</a:t>
            </a:r>
            <a:endParaRPr lang="en-US" sz="2189" dirty="0"/>
          </a:p>
        </p:txBody>
      </p:sp>
      <p:sp>
        <p:nvSpPr>
          <p:cNvPr id="12" name="Shape 9"/>
          <p:cNvSpPr/>
          <p:nvPr/>
        </p:nvSpPr>
        <p:spPr>
          <a:xfrm>
            <a:off x="5457587" y="4822031"/>
            <a:ext cx="3728918" cy="861774"/>
          </a:xfrm>
          <a:prstGeom prst="roundRect">
            <a:avLst>
              <a:gd name="adj" fmla="val 14519"/>
            </a:avLst>
          </a:prstGeom>
          <a:solidFill>
            <a:srgbClr val="F7E9FB"/>
          </a:solidFill>
          <a:ln/>
        </p:spPr>
      </p:sp>
      <p:sp>
        <p:nvSpPr>
          <p:cNvPr id="13" name="Shape 10"/>
          <p:cNvSpPr/>
          <p:nvPr/>
        </p:nvSpPr>
        <p:spPr>
          <a:xfrm>
            <a:off x="5443776" y="4822031"/>
            <a:ext cx="3756541" cy="861774"/>
          </a:xfrm>
          <a:prstGeom prst="roundRect">
            <a:avLst>
              <a:gd name="adj" fmla="val 4840"/>
            </a:avLst>
          </a:prstGeom>
          <a:solidFill>
            <a:srgbClr val="F7E9FB"/>
          </a:solidFill>
          <a:ln/>
        </p:spPr>
      </p:sp>
      <p:sp>
        <p:nvSpPr>
          <p:cNvPr id="14" name="Text 11"/>
          <p:cNvSpPr/>
          <p:nvPr/>
        </p:nvSpPr>
        <p:spPr>
          <a:xfrm>
            <a:off x="5721787" y="5030510"/>
            <a:ext cx="3200519" cy="444818"/>
          </a:xfrm>
          <a:prstGeom prst="rect">
            <a:avLst/>
          </a:prstGeom>
          <a:noFill/>
          <a:ln/>
        </p:spPr>
        <p:txBody>
          <a:bodyPr wrap="none" rtlCol="0" anchor="t"/>
          <a:lstStyle/>
          <a:p>
            <a:pPr marL="0" indent="0">
              <a:lnSpc>
                <a:spcPts val="3503"/>
              </a:lnSpc>
              <a:buNone/>
            </a:pPr>
            <a:r>
              <a:rPr lang="en-US" sz="2189" kern="0" spc="-44" dirty="0">
                <a:solidFill>
                  <a:srgbClr val="272525"/>
                </a:solidFill>
                <a:highlight>
                  <a:srgbClr val="F7E9FB"/>
                </a:highlight>
                <a:latin typeface="Consolas" pitchFamily="34" charset="0"/>
                <a:ea typeface="Consolas" pitchFamily="34" charset="-122"/>
                <a:cs typeface="Consolas" pitchFamily="34" charset="-120"/>
              </a:rPr>
              <a:t>printf("Name:\tAlice");</a:t>
            </a:r>
            <a:endParaRPr lang="en-US" sz="2189" dirty="0"/>
          </a:p>
        </p:txBody>
      </p:sp>
      <p:sp>
        <p:nvSpPr>
          <p:cNvPr id="15" name="Text 12"/>
          <p:cNvSpPr/>
          <p:nvPr/>
        </p:nvSpPr>
        <p:spPr>
          <a:xfrm>
            <a:off x="9872543" y="2462451"/>
            <a:ext cx="2780467" cy="434340"/>
          </a:xfrm>
          <a:prstGeom prst="rect">
            <a:avLst/>
          </a:prstGeom>
          <a:noFill/>
          <a:ln/>
        </p:spPr>
        <p:txBody>
          <a:bodyPr wrap="none" rtlCol="0" anchor="t"/>
          <a:lstStyle/>
          <a:p>
            <a:pPr marL="0" indent="0">
              <a:lnSpc>
                <a:spcPts val="3421"/>
              </a:lnSpc>
              <a:buNone/>
            </a:pPr>
            <a:r>
              <a:rPr lang="en-US" sz="2737" b="1" kern="0" spc="-55" dirty="0">
                <a:solidFill>
                  <a:srgbClr val="000000"/>
                </a:solidFill>
                <a:latin typeface="adonis-web" pitchFamily="34" charset="0"/>
                <a:ea typeface="adonis-web" pitchFamily="34" charset="-122"/>
                <a:cs typeface="adonis-web" pitchFamily="34" charset="-120"/>
              </a:rPr>
              <a:t>\"</a:t>
            </a:r>
            <a:endParaRPr lang="en-US" sz="2737" dirty="0"/>
          </a:p>
        </p:txBody>
      </p:sp>
      <p:sp>
        <p:nvSpPr>
          <p:cNvPr id="16" name="Text 13"/>
          <p:cNvSpPr/>
          <p:nvPr/>
        </p:nvSpPr>
        <p:spPr>
          <a:xfrm>
            <a:off x="9872543" y="3174802"/>
            <a:ext cx="3728918" cy="2224087"/>
          </a:xfrm>
          <a:prstGeom prst="rect">
            <a:avLst/>
          </a:prstGeom>
          <a:noFill/>
          <a:ln/>
        </p:spPr>
        <p:txBody>
          <a:bodyPr wrap="square" rtlCol="0" anchor="t"/>
          <a:lstStyle/>
          <a:p>
            <a:pPr marL="0" indent="0">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For double quotes or single quotes in our string, we need to use the backslash character  before the quote character to escape it:</a:t>
            </a:r>
            <a:endParaRPr lang="en-US" sz="2189" dirty="0"/>
          </a:p>
        </p:txBody>
      </p:sp>
      <p:sp>
        <p:nvSpPr>
          <p:cNvPr id="17" name="Shape 14"/>
          <p:cNvSpPr/>
          <p:nvPr/>
        </p:nvSpPr>
        <p:spPr>
          <a:xfrm>
            <a:off x="9872543" y="5711666"/>
            <a:ext cx="3728918" cy="1306592"/>
          </a:xfrm>
          <a:prstGeom prst="roundRect">
            <a:avLst>
              <a:gd name="adj" fmla="val 9576"/>
            </a:avLst>
          </a:prstGeom>
          <a:solidFill>
            <a:srgbClr val="F7E9FB"/>
          </a:solidFill>
          <a:ln/>
        </p:spPr>
      </p:sp>
      <p:sp>
        <p:nvSpPr>
          <p:cNvPr id="18" name="Shape 15"/>
          <p:cNvSpPr/>
          <p:nvPr/>
        </p:nvSpPr>
        <p:spPr>
          <a:xfrm>
            <a:off x="9858732" y="5711666"/>
            <a:ext cx="3756541" cy="1306592"/>
          </a:xfrm>
          <a:prstGeom prst="roundRect">
            <a:avLst>
              <a:gd name="adj" fmla="val 3192"/>
            </a:avLst>
          </a:prstGeom>
          <a:solidFill>
            <a:srgbClr val="F7E9FB"/>
          </a:solidFill>
          <a:ln/>
        </p:spPr>
      </p:sp>
      <p:sp>
        <p:nvSpPr>
          <p:cNvPr id="19" name="Text 16"/>
          <p:cNvSpPr/>
          <p:nvPr/>
        </p:nvSpPr>
        <p:spPr>
          <a:xfrm>
            <a:off x="10136743" y="5920145"/>
            <a:ext cx="3200519" cy="889635"/>
          </a:xfrm>
          <a:prstGeom prst="rect">
            <a:avLst/>
          </a:prstGeom>
          <a:noFill/>
          <a:ln/>
        </p:spPr>
        <p:txBody>
          <a:bodyPr wrap="square" rtlCol="0" anchor="t"/>
          <a:lstStyle/>
          <a:p>
            <a:pPr marL="0" indent="0">
              <a:lnSpc>
                <a:spcPts val="3503"/>
              </a:lnSpc>
              <a:buNone/>
            </a:pPr>
            <a:r>
              <a:rPr lang="en-US" sz="2189" kern="0" spc="-44" dirty="0">
                <a:solidFill>
                  <a:srgbClr val="272525"/>
                </a:solidFill>
                <a:highlight>
                  <a:srgbClr val="F7E9FB"/>
                </a:highlight>
                <a:latin typeface="Consolas" pitchFamily="34" charset="0"/>
                <a:ea typeface="Consolas" pitchFamily="34" charset="-122"/>
                <a:cs typeface="Consolas" pitchFamily="34" charset="-120"/>
              </a:rPr>
              <a:t>printf("She said,\"Hello!\"\n");</a:t>
            </a:r>
            <a:endParaRPr lang="en-US" sz="218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04776"/>
          </a:xfrm>
          <a:prstGeom prst="rect">
            <a:avLst/>
          </a:prstGeom>
          <a:solidFill>
            <a:srgbClr val="FFFFFF">
              <a:alpha val="75000"/>
            </a:srgbClr>
          </a:solidFill>
          <a:ln w="17264">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504776"/>
          </a:xfrm>
          <a:prstGeom prst="rect">
            <a:avLst/>
          </a:prstGeom>
        </p:spPr>
      </p:pic>
      <p:sp>
        <p:nvSpPr>
          <p:cNvPr id="5" name="Text 1"/>
          <p:cNvSpPr/>
          <p:nvPr/>
        </p:nvSpPr>
        <p:spPr>
          <a:xfrm>
            <a:off x="4700230" y="98487"/>
            <a:ext cx="8887539" cy="1737598"/>
          </a:xfrm>
          <a:prstGeom prst="rect">
            <a:avLst/>
          </a:prstGeom>
          <a:noFill/>
          <a:ln/>
        </p:spPr>
        <p:txBody>
          <a:bodyPr wrap="square" rtlCol="0" anchor="t"/>
          <a:lstStyle/>
          <a:p>
            <a:pPr marL="0" indent="0">
              <a:lnSpc>
                <a:spcPts val="6842"/>
              </a:lnSpc>
              <a:buNone/>
            </a:pPr>
            <a:r>
              <a:rPr lang="en-US" sz="5474" b="1" kern="0" spc="-109" dirty="0">
                <a:solidFill>
                  <a:srgbClr val="000000"/>
                </a:solidFill>
                <a:latin typeface="adonis-web" pitchFamily="34" charset="0"/>
                <a:ea typeface="adonis-web" pitchFamily="34" charset="-122"/>
                <a:cs typeface="adonis-web" pitchFamily="34" charset="-120"/>
              </a:rPr>
              <a:t>How to Escape Escape Sequences in C</a:t>
            </a:r>
            <a:endParaRPr lang="en-US" sz="5474" dirty="0"/>
          </a:p>
        </p:txBody>
      </p:sp>
      <p:sp>
        <p:nvSpPr>
          <p:cNvPr id="6" name="Shape 2"/>
          <p:cNvSpPr/>
          <p:nvPr/>
        </p:nvSpPr>
        <p:spPr>
          <a:xfrm>
            <a:off x="5089565" y="2253161"/>
            <a:ext cx="55602" cy="6251615"/>
          </a:xfrm>
          <a:prstGeom prst="roundRect">
            <a:avLst>
              <a:gd name="adj" fmla="val 225036"/>
            </a:avLst>
          </a:prstGeom>
          <a:solidFill>
            <a:srgbClr val="E1A9EF"/>
          </a:solidFill>
          <a:ln/>
        </p:spPr>
      </p:sp>
      <p:sp>
        <p:nvSpPr>
          <p:cNvPr id="7" name="Shape 3"/>
          <p:cNvSpPr/>
          <p:nvPr/>
        </p:nvSpPr>
        <p:spPr>
          <a:xfrm>
            <a:off x="5430083" y="2755308"/>
            <a:ext cx="973098" cy="55602"/>
          </a:xfrm>
          <a:prstGeom prst="roundRect">
            <a:avLst>
              <a:gd name="adj" fmla="val 225036"/>
            </a:avLst>
          </a:prstGeom>
          <a:solidFill>
            <a:srgbClr val="E1A9EF"/>
          </a:solidFill>
          <a:ln/>
        </p:spPr>
      </p:sp>
      <p:sp>
        <p:nvSpPr>
          <p:cNvPr id="8" name="Shape 4"/>
          <p:cNvSpPr/>
          <p:nvPr/>
        </p:nvSpPr>
        <p:spPr>
          <a:xfrm>
            <a:off x="4804529" y="2470451"/>
            <a:ext cx="625554" cy="625554"/>
          </a:xfrm>
          <a:prstGeom prst="roundRect">
            <a:avLst>
              <a:gd name="adj" fmla="val 20002"/>
            </a:avLst>
          </a:prstGeom>
          <a:solidFill>
            <a:srgbClr val="F0D4F7"/>
          </a:solidFill>
          <a:ln w="17264">
            <a:solidFill>
              <a:srgbClr val="E1A9EF"/>
            </a:solidFill>
            <a:prstDash val="solid"/>
          </a:ln>
        </p:spPr>
      </p:sp>
      <p:sp>
        <p:nvSpPr>
          <p:cNvPr id="9" name="Text 5"/>
          <p:cNvSpPr/>
          <p:nvPr/>
        </p:nvSpPr>
        <p:spPr>
          <a:xfrm>
            <a:off x="5003363" y="2522600"/>
            <a:ext cx="227886" cy="521256"/>
          </a:xfrm>
          <a:prstGeom prst="rect">
            <a:avLst/>
          </a:prstGeom>
          <a:noFill/>
          <a:ln/>
        </p:spPr>
        <p:txBody>
          <a:bodyPr wrap="none" rtlCol="0" anchor="t"/>
          <a:lstStyle/>
          <a:p>
            <a:pPr marL="0" indent="0" algn="ctr">
              <a:lnSpc>
                <a:spcPts val="4105"/>
              </a:lnSpc>
              <a:buNone/>
            </a:pPr>
            <a:r>
              <a:rPr lang="en-US" sz="3284" b="1" kern="0" spc="-66" dirty="0">
                <a:solidFill>
                  <a:srgbClr val="272525"/>
                </a:solidFill>
                <a:latin typeface="adonis-web" pitchFamily="34" charset="0"/>
                <a:ea typeface="adonis-web" pitchFamily="34" charset="-122"/>
                <a:cs typeface="adonis-web" pitchFamily="34" charset="-120"/>
              </a:rPr>
              <a:t>1</a:t>
            </a:r>
            <a:endParaRPr lang="en-US" sz="3284" dirty="0"/>
          </a:p>
        </p:txBody>
      </p:sp>
      <p:sp>
        <p:nvSpPr>
          <p:cNvPr id="10" name="Text 6"/>
          <p:cNvSpPr/>
          <p:nvPr/>
        </p:nvSpPr>
        <p:spPr>
          <a:xfrm>
            <a:off x="6646545" y="2531172"/>
            <a:ext cx="2780467" cy="434340"/>
          </a:xfrm>
          <a:prstGeom prst="rect">
            <a:avLst/>
          </a:prstGeom>
          <a:noFill/>
          <a:ln/>
        </p:spPr>
        <p:txBody>
          <a:bodyPr wrap="none" rtlCol="0" anchor="t"/>
          <a:lstStyle/>
          <a:p>
            <a:pPr marL="0" indent="0" algn="l">
              <a:lnSpc>
                <a:spcPts val="3421"/>
              </a:lnSpc>
              <a:buNone/>
            </a:pPr>
            <a:r>
              <a:rPr lang="en-US" sz="2737" b="1" kern="0" spc="-55" dirty="0">
                <a:solidFill>
                  <a:srgbClr val="272525"/>
                </a:solidFill>
                <a:latin typeface="adonis-web" pitchFamily="34" charset="0"/>
                <a:ea typeface="adonis-web" pitchFamily="34" charset="-122"/>
                <a:cs typeface="adonis-web" pitchFamily="34" charset="-120"/>
              </a:rPr>
              <a:t>Double Backslash</a:t>
            </a:r>
            <a:endParaRPr lang="en-US" sz="2737" dirty="0"/>
          </a:p>
        </p:txBody>
      </p:sp>
      <p:sp>
        <p:nvSpPr>
          <p:cNvPr id="11" name="Text 7"/>
          <p:cNvSpPr/>
          <p:nvPr/>
        </p:nvSpPr>
        <p:spPr>
          <a:xfrm>
            <a:off x="6646545" y="3132319"/>
            <a:ext cx="6941225" cy="889635"/>
          </a:xfrm>
          <a:prstGeom prst="rect">
            <a:avLst/>
          </a:prstGeom>
          <a:noFill/>
          <a:ln/>
        </p:spPr>
        <p:txBody>
          <a:bodyPr wrap="square" rtlCol="0" anchor="t"/>
          <a:lstStyle/>
          <a:p>
            <a:pPr marL="0" indent="0" algn="l">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Use two backslashes (\\) in a sequence to represent a single backslash.</a:t>
            </a:r>
            <a:endParaRPr lang="en-US" sz="2189" dirty="0"/>
          </a:p>
        </p:txBody>
      </p:sp>
      <p:sp>
        <p:nvSpPr>
          <p:cNvPr id="12" name="Shape 8"/>
          <p:cNvSpPr/>
          <p:nvPr/>
        </p:nvSpPr>
        <p:spPr>
          <a:xfrm>
            <a:off x="5430083" y="5080122"/>
            <a:ext cx="973098" cy="55602"/>
          </a:xfrm>
          <a:prstGeom prst="roundRect">
            <a:avLst>
              <a:gd name="adj" fmla="val 225036"/>
            </a:avLst>
          </a:prstGeom>
          <a:solidFill>
            <a:srgbClr val="E1A9EF"/>
          </a:solidFill>
          <a:ln/>
        </p:spPr>
      </p:sp>
      <p:sp>
        <p:nvSpPr>
          <p:cNvPr id="13" name="Shape 9"/>
          <p:cNvSpPr/>
          <p:nvPr/>
        </p:nvSpPr>
        <p:spPr>
          <a:xfrm>
            <a:off x="4804529" y="4795265"/>
            <a:ext cx="625554" cy="625554"/>
          </a:xfrm>
          <a:prstGeom prst="roundRect">
            <a:avLst>
              <a:gd name="adj" fmla="val 20002"/>
            </a:avLst>
          </a:prstGeom>
          <a:solidFill>
            <a:srgbClr val="F0D4F7"/>
          </a:solidFill>
          <a:ln w="17264">
            <a:solidFill>
              <a:srgbClr val="E1A9EF"/>
            </a:solidFill>
            <a:prstDash val="solid"/>
          </a:ln>
        </p:spPr>
      </p:sp>
      <p:sp>
        <p:nvSpPr>
          <p:cNvPr id="14" name="Text 10"/>
          <p:cNvSpPr/>
          <p:nvPr/>
        </p:nvSpPr>
        <p:spPr>
          <a:xfrm>
            <a:off x="5003363" y="4847414"/>
            <a:ext cx="227886" cy="521256"/>
          </a:xfrm>
          <a:prstGeom prst="rect">
            <a:avLst/>
          </a:prstGeom>
          <a:noFill/>
          <a:ln/>
        </p:spPr>
        <p:txBody>
          <a:bodyPr wrap="none" rtlCol="0" anchor="t"/>
          <a:lstStyle/>
          <a:p>
            <a:pPr marL="0" indent="0" algn="ctr">
              <a:lnSpc>
                <a:spcPts val="4105"/>
              </a:lnSpc>
              <a:buNone/>
            </a:pPr>
            <a:r>
              <a:rPr lang="en-US" sz="3284" b="1" kern="0" spc="-66" dirty="0">
                <a:solidFill>
                  <a:srgbClr val="272525"/>
                </a:solidFill>
                <a:latin typeface="adonis-web" pitchFamily="34" charset="0"/>
                <a:ea typeface="adonis-web" pitchFamily="34" charset="-122"/>
                <a:cs typeface="adonis-web" pitchFamily="34" charset="-120"/>
              </a:rPr>
              <a:t>2</a:t>
            </a:r>
            <a:endParaRPr lang="en-US" sz="3284" dirty="0"/>
          </a:p>
        </p:txBody>
      </p:sp>
      <p:sp>
        <p:nvSpPr>
          <p:cNvPr id="15" name="Text 11"/>
          <p:cNvSpPr/>
          <p:nvPr/>
        </p:nvSpPr>
        <p:spPr>
          <a:xfrm>
            <a:off x="6646545" y="4855987"/>
            <a:ext cx="2780467" cy="434340"/>
          </a:xfrm>
          <a:prstGeom prst="rect">
            <a:avLst/>
          </a:prstGeom>
          <a:noFill/>
          <a:ln/>
        </p:spPr>
        <p:txBody>
          <a:bodyPr wrap="none" rtlCol="0" anchor="t"/>
          <a:lstStyle/>
          <a:p>
            <a:pPr marL="0" indent="0" algn="l">
              <a:lnSpc>
                <a:spcPts val="3421"/>
              </a:lnSpc>
              <a:buNone/>
            </a:pPr>
            <a:r>
              <a:rPr lang="en-US" sz="2737" b="1" kern="0" spc="-55" dirty="0">
                <a:solidFill>
                  <a:srgbClr val="272525"/>
                </a:solidFill>
                <a:latin typeface="adonis-web" pitchFamily="34" charset="0"/>
                <a:ea typeface="adonis-web" pitchFamily="34" charset="-122"/>
                <a:cs typeface="adonis-web" pitchFamily="34" charset="-120"/>
              </a:rPr>
              <a:t>Example</a:t>
            </a:r>
            <a:endParaRPr lang="en-US" sz="2737" dirty="0"/>
          </a:p>
        </p:txBody>
      </p:sp>
      <p:sp>
        <p:nvSpPr>
          <p:cNvPr id="16" name="Text 12"/>
          <p:cNvSpPr/>
          <p:nvPr/>
        </p:nvSpPr>
        <p:spPr>
          <a:xfrm>
            <a:off x="6646545" y="5457133"/>
            <a:ext cx="6941225" cy="889635"/>
          </a:xfrm>
          <a:prstGeom prst="rect">
            <a:avLst/>
          </a:prstGeom>
          <a:noFill/>
          <a:ln/>
        </p:spPr>
        <p:txBody>
          <a:bodyPr wrap="square" rtlCol="0" anchor="t"/>
          <a:lstStyle/>
          <a:p>
            <a:pPr marL="0" indent="0" algn="l">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For example, to print a backslash character, use the sequence "\\\\".</a:t>
            </a:r>
            <a:endParaRPr lang="en-US" sz="2189" dirty="0"/>
          </a:p>
        </p:txBody>
      </p:sp>
      <p:sp>
        <p:nvSpPr>
          <p:cNvPr id="17" name="Shape 13"/>
          <p:cNvSpPr/>
          <p:nvPr/>
        </p:nvSpPr>
        <p:spPr>
          <a:xfrm>
            <a:off x="5430083" y="7404936"/>
            <a:ext cx="973098" cy="55602"/>
          </a:xfrm>
          <a:prstGeom prst="roundRect">
            <a:avLst>
              <a:gd name="adj" fmla="val 225036"/>
            </a:avLst>
          </a:prstGeom>
          <a:solidFill>
            <a:srgbClr val="E1A9EF"/>
          </a:solidFill>
          <a:ln/>
        </p:spPr>
      </p:sp>
      <p:sp>
        <p:nvSpPr>
          <p:cNvPr id="18" name="Shape 14"/>
          <p:cNvSpPr/>
          <p:nvPr/>
        </p:nvSpPr>
        <p:spPr>
          <a:xfrm>
            <a:off x="4804529" y="7120079"/>
            <a:ext cx="625554" cy="625554"/>
          </a:xfrm>
          <a:prstGeom prst="roundRect">
            <a:avLst>
              <a:gd name="adj" fmla="val 20002"/>
            </a:avLst>
          </a:prstGeom>
          <a:solidFill>
            <a:srgbClr val="F0D4F7"/>
          </a:solidFill>
          <a:ln w="17264">
            <a:solidFill>
              <a:srgbClr val="E1A9EF"/>
            </a:solidFill>
            <a:prstDash val="solid"/>
          </a:ln>
        </p:spPr>
      </p:sp>
      <p:sp>
        <p:nvSpPr>
          <p:cNvPr id="19" name="Text 15"/>
          <p:cNvSpPr/>
          <p:nvPr/>
        </p:nvSpPr>
        <p:spPr>
          <a:xfrm>
            <a:off x="5003363" y="7172229"/>
            <a:ext cx="227886" cy="521256"/>
          </a:xfrm>
          <a:prstGeom prst="rect">
            <a:avLst/>
          </a:prstGeom>
          <a:noFill/>
          <a:ln/>
        </p:spPr>
        <p:txBody>
          <a:bodyPr wrap="none" rtlCol="0" anchor="t"/>
          <a:lstStyle/>
          <a:p>
            <a:pPr marL="0" indent="0" algn="ctr">
              <a:lnSpc>
                <a:spcPts val="4105"/>
              </a:lnSpc>
              <a:buNone/>
            </a:pPr>
            <a:r>
              <a:rPr lang="en-US" sz="3284" b="1" kern="0" spc="-66" dirty="0">
                <a:solidFill>
                  <a:srgbClr val="272525"/>
                </a:solidFill>
                <a:latin typeface="adonis-web" pitchFamily="34" charset="0"/>
                <a:ea typeface="adonis-web" pitchFamily="34" charset="-122"/>
                <a:cs typeface="adonis-web" pitchFamily="34" charset="-120"/>
              </a:rPr>
              <a:t>3</a:t>
            </a:r>
            <a:endParaRPr lang="en-US" sz="3284" dirty="0"/>
          </a:p>
        </p:txBody>
      </p:sp>
      <p:sp>
        <p:nvSpPr>
          <p:cNvPr id="20" name="Text 16"/>
          <p:cNvSpPr/>
          <p:nvPr/>
        </p:nvSpPr>
        <p:spPr>
          <a:xfrm>
            <a:off x="6646545" y="7180801"/>
            <a:ext cx="2780467" cy="434340"/>
          </a:xfrm>
          <a:prstGeom prst="rect">
            <a:avLst/>
          </a:prstGeom>
          <a:noFill/>
          <a:ln/>
        </p:spPr>
        <p:txBody>
          <a:bodyPr wrap="none" rtlCol="0" anchor="t"/>
          <a:lstStyle/>
          <a:p>
            <a:pPr marL="0" indent="0" algn="l">
              <a:lnSpc>
                <a:spcPts val="3421"/>
              </a:lnSpc>
              <a:buNone/>
            </a:pPr>
            <a:r>
              <a:rPr lang="en-US" sz="2737" b="1" kern="0" spc="-55" dirty="0">
                <a:solidFill>
                  <a:srgbClr val="272525"/>
                </a:solidFill>
                <a:latin typeface="adonis-web" pitchFamily="34" charset="0"/>
                <a:ea typeface="adonis-web" pitchFamily="34" charset="-122"/>
                <a:cs typeface="adonis-web" pitchFamily="34" charset="-120"/>
              </a:rPr>
              <a:t>Output</a:t>
            </a:r>
            <a:endParaRPr lang="en-US" sz="2737" dirty="0"/>
          </a:p>
        </p:txBody>
      </p:sp>
      <p:sp>
        <p:nvSpPr>
          <p:cNvPr id="21" name="Text 17"/>
          <p:cNvSpPr/>
          <p:nvPr/>
        </p:nvSpPr>
        <p:spPr>
          <a:xfrm>
            <a:off x="6646545" y="7781948"/>
            <a:ext cx="6941225" cy="444818"/>
          </a:xfrm>
          <a:prstGeom prst="rect">
            <a:avLst/>
          </a:prstGeom>
          <a:noFill/>
          <a:ln/>
        </p:spPr>
        <p:txBody>
          <a:bodyPr wrap="none" rtlCol="0" anchor="t"/>
          <a:lstStyle/>
          <a:p>
            <a:pPr marL="0" indent="0" algn="l">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The output will be a single backslash: "\\".</a:t>
            </a:r>
            <a:endParaRPr lang="en-US" sz="218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7264">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700110" y="263174"/>
            <a:ext cx="8887539" cy="1737598"/>
          </a:xfrm>
          <a:prstGeom prst="rect">
            <a:avLst/>
          </a:prstGeom>
          <a:noFill/>
          <a:ln/>
        </p:spPr>
        <p:txBody>
          <a:bodyPr wrap="square" rtlCol="0" anchor="t"/>
          <a:lstStyle/>
          <a:p>
            <a:pPr marL="0" indent="0">
              <a:lnSpc>
                <a:spcPts val="6842"/>
              </a:lnSpc>
              <a:buNone/>
            </a:pPr>
            <a:r>
              <a:rPr lang="en-US" sz="5474" b="1" kern="0" spc="-109" dirty="0">
                <a:solidFill>
                  <a:srgbClr val="000000"/>
                </a:solidFill>
                <a:latin typeface="adonis-web" pitchFamily="34" charset="0"/>
                <a:ea typeface="adonis-web" pitchFamily="34" charset="-122"/>
                <a:cs typeface="adonis-web" pitchFamily="34" charset="-120"/>
              </a:rPr>
              <a:t>Limitations of Using Escape Sequences in C</a:t>
            </a:r>
            <a:endParaRPr lang="en-US" sz="5474" dirty="0"/>
          </a:p>
        </p:txBody>
      </p:sp>
      <p:sp>
        <p:nvSpPr>
          <p:cNvPr id="6" name="Shape 2"/>
          <p:cNvSpPr/>
          <p:nvPr/>
        </p:nvSpPr>
        <p:spPr>
          <a:xfrm>
            <a:off x="4700110" y="2417848"/>
            <a:ext cx="4304824" cy="2970967"/>
          </a:xfrm>
          <a:prstGeom prst="roundRect">
            <a:avLst>
              <a:gd name="adj" fmla="val 4212"/>
            </a:avLst>
          </a:prstGeom>
          <a:solidFill>
            <a:srgbClr val="F0D4F7"/>
          </a:solidFill>
          <a:ln w="17264">
            <a:solidFill>
              <a:srgbClr val="E1A9EF"/>
            </a:solidFill>
            <a:prstDash val="solid"/>
          </a:ln>
        </p:spPr>
      </p:sp>
      <p:sp>
        <p:nvSpPr>
          <p:cNvPr id="7" name="Text 3"/>
          <p:cNvSpPr/>
          <p:nvPr/>
        </p:nvSpPr>
        <p:spPr>
          <a:xfrm>
            <a:off x="4995385" y="2713123"/>
            <a:ext cx="2922270" cy="434340"/>
          </a:xfrm>
          <a:prstGeom prst="rect">
            <a:avLst/>
          </a:prstGeom>
          <a:noFill/>
          <a:ln/>
        </p:spPr>
        <p:txBody>
          <a:bodyPr wrap="none" rtlCol="0" anchor="t"/>
          <a:lstStyle/>
          <a:p>
            <a:pPr marL="0" indent="0">
              <a:lnSpc>
                <a:spcPts val="3421"/>
              </a:lnSpc>
              <a:buNone/>
            </a:pPr>
            <a:r>
              <a:rPr lang="en-US" sz="2737" b="1" kern="0" spc="-55" dirty="0">
                <a:solidFill>
                  <a:srgbClr val="272525"/>
                </a:solidFill>
                <a:latin typeface="adonis-web" pitchFamily="34" charset="0"/>
                <a:ea typeface="adonis-web" pitchFamily="34" charset="-122"/>
                <a:cs typeface="adonis-web" pitchFamily="34" charset="-120"/>
              </a:rPr>
              <a:t>Complex Sequences</a:t>
            </a:r>
            <a:endParaRPr lang="en-US" sz="2737" dirty="0"/>
          </a:p>
        </p:txBody>
      </p:sp>
      <p:sp>
        <p:nvSpPr>
          <p:cNvPr id="8" name="Text 4"/>
          <p:cNvSpPr/>
          <p:nvPr/>
        </p:nvSpPr>
        <p:spPr>
          <a:xfrm>
            <a:off x="4995385" y="3314270"/>
            <a:ext cx="3714274" cy="1334453"/>
          </a:xfrm>
          <a:prstGeom prst="rect">
            <a:avLst/>
          </a:prstGeom>
          <a:noFill/>
          <a:ln/>
        </p:spPr>
        <p:txBody>
          <a:bodyPr wrap="square" rtlCol="0" anchor="t"/>
          <a:lstStyle/>
          <a:p>
            <a:pPr marL="0" indent="0">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Complex escape sequences can make code harder to read and understand.</a:t>
            </a:r>
            <a:endParaRPr lang="en-US" sz="2189" dirty="0"/>
          </a:p>
        </p:txBody>
      </p:sp>
      <p:sp>
        <p:nvSpPr>
          <p:cNvPr id="9" name="Shape 5"/>
          <p:cNvSpPr/>
          <p:nvPr/>
        </p:nvSpPr>
        <p:spPr>
          <a:xfrm>
            <a:off x="9282945" y="2417848"/>
            <a:ext cx="4304824" cy="2970967"/>
          </a:xfrm>
          <a:prstGeom prst="roundRect">
            <a:avLst>
              <a:gd name="adj" fmla="val 4212"/>
            </a:avLst>
          </a:prstGeom>
          <a:solidFill>
            <a:srgbClr val="F0D4F7"/>
          </a:solidFill>
          <a:ln w="17264">
            <a:solidFill>
              <a:srgbClr val="E1A9EF"/>
            </a:solidFill>
            <a:prstDash val="solid"/>
          </a:ln>
        </p:spPr>
      </p:sp>
      <p:sp>
        <p:nvSpPr>
          <p:cNvPr id="10" name="Text 6"/>
          <p:cNvSpPr/>
          <p:nvPr/>
        </p:nvSpPr>
        <p:spPr>
          <a:xfrm>
            <a:off x="9578220" y="2713123"/>
            <a:ext cx="3053834" cy="434340"/>
          </a:xfrm>
          <a:prstGeom prst="rect">
            <a:avLst/>
          </a:prstGeom>
          <a:noFill/>
          <a:ln/>
        </p:spPr>
        <p:txBody>
          <a:bodyPr wrap="none" rtlCol="0" anchor="t"/>
          <a:lstStyle/>
          <a:p>
            <a:pPr marL="0" indent="0">
              <a:lnSpc>
                <a:spcPts val="3421"/>
              </a:lnSpc>
              <a:buNone/>
            </a:pPr>
            <a:r>
              <a:rPr lang="en-US" sz="2737" b="1" kern="0" spc="-55" dirty="0">
                <a:solidFill>
                  <a:srgbClr val="272525"/>
                </a:solidFill>
                <a:latin typeface="adonis-web" pitchFamily="34" charset="0"/>
                <a:ea typeface="adonis-web" pitchFamily="34" charset="-122"/>
                <a:cs typeface="adonis-web" pitchFamily="34" charset="-120"/>
              </a:rPr>
              <a:t>Language Specificity</a:t>
            </a:r>
            <a:endParaRPr lang="en-US" sz="2737" dirty="0"/>
          </a:p>
        </p:txBody>
      </p:sp>
      <p:sp>
        <p:nvSpPr>
          <p:cNvPr id="11" name="Text 7"/>
          <p:cNvSpPr/>
          <p:nvPr/>
        </p:nvSpPr>
        <p:spPr>
          <a:xfrm>
            <a:off x="9578220" y="3314270"/>
            <a:ext cx="3714274" cy="1779270"/>
          </a:xfrm>
          <a:prstGeom prst="rect">
            <a:avLst/>
          </a:prstGeom>
          <a:noFill/>
          <a:ln/>
        </p:spPr>
        <p:txBody>
          <a:bodyPr wrap="square" rtlCol="0" anchor="t"/>
          <a:lstStyle/>
          <a:p>
            <a:pPr marL="0" indent="0">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Escape sequences may vary or have different interpretations in different programming languages.</a:t>
            </a:r>
            <a:endParaRPr lang="en-US" sz="2189" dirty="0"/>
          </a:p>
        </p:txBody>
      </p:sp>
      <p:sp>
        <p:nvSpPr>
          <p:cNvPr id="12" name="Shape 8"/>
          <p:cNvSpPr/>
          <p:nvPr/>
        </p:nvSpPr>
        <p:spPr>
          <a:xfrm>
            <a:off x="4700110" y="5666826"/>
            <a:ext cx="8887539" cy="2081332"/>
          </a:xfrm>
          <a:prstGeom prst="roundRect">
            <a:avLst>
              <a:gd name="adj" fmla="val 6012"/>
            </a:avLst>
          </a:prstGeom>
          <a:solidFill>
            <a:srgbClr val="F0D4F7"/>
          </a:solidFill>
          <a:ln w="17264">
            <a:solidFill>
              <a:srgbClr val="E1A9EF"/>
            </a:solidFill>
            <a:prstDash val="solid"/>
          </a:ln>
        </p:spPr>
      </p:sp>
      <p:sp>
        <p:nvSpPr>
          <p:cNvPr id="13" name="Text 9"/>
          <p:cNvSpPr/>
          <p:nvPr/>
        </p:nvSpPr>
        <p:spPr>
          <a:xfrm>
            <a:off x="4995385" y="5962101"/>
            <a:ext cx="3987522" cy="434340"/>
          </a:xfrm>
          <a:prstGeom prst="rect">
            <a:avLst/>
          </a:prstGeom>
          <a:noFill/>
          <a:ln/>
        </p:spPr>
        <p:txBody>
          <a:bodyPr wrap="none" rtlCol="0" anchor="t"/>
          <a:lstStyle/>
          <a:p>
            <a:pPr marL="0" indent="0">
              <a:lnSpc>
                <a:spcPts val="3421"/>
              </a:lnSpc>
              <a:buNone/>
            </a:pPr>
            <a:r>
              <a:rPr lang="en-US" sz="2737" b="1" kern="0" spc="-55" dirty="0">
                <a:solidFill>
                  <a:srgbClr val="272525"/>
                </a:solidFill>
                <a:latin typeface="adonis-web" pitchFamily="34" charset="0"/>
                <a:ea typeface="adonis-web" pitchFamily="34" charset="-122"/>
                <a:cs typeface="adonis-web" pitchFamily="34" charset="-120"/>
              </a:rPr>
              <a:t>Not All Characters Covered</a:t>
            </a:r>
            <a:endParaRPr lang="en-US" sz="2737" dirty="0"/>
          </a:p>
        </p:txBody>
      </p:sp>
      <p:sp>
        <p:nvSpPr>
          <p:cNvPr id="14" name="Text 10"/>
          <p:cNvSpPr/>
          <p:nvPr/>
        </p:nvSpPr>
        <p:spPr>
          <a:xfrm>
            <a:off x="4995385" y="6563247"/>
            <a:ext cx="8296989" cy="889635"/>
          </a:xfrm>
          <a:prstGeom prst="rect">
            <a:avLst/>
          </a:prstGeom>
          <a:noFill/>
          <a:ln/>
        </p:spPr>
        <p:txBody>
          <a:bodyPr wrap="square" rtlCol="0" anchor="t"/>
          <a:lstStyle/>
          <a:p>
            <a:pPr marL="0" indent="0">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Escape sequences do not cover all characters or situations, necessitating alternative approaches.</a:t>
            </a:r>
            <a:endParaRPr lang="en-US" sz="218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7264">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3475673"/>
          </a:xfrm>
          <a:prstGeom prst="rect">
            <a:avLst/>
          </a:prstGeom>
        </p:spPr>
      </p:pic>
      <p:sp>
        <p:nvSpPr>
          <p:cNvPr id="5" name="Text 1"/>
          <p:cNvSpPr/>
          <p:nvPr/>
        </p:nvSpPr>
        <p:spPr>
          <a:xfrm>
            <a:off x="1042630" y="4320064"/>
            <a:ext cx="5561052" cy="868799"/>
          </a:xfrm>
          <a:prstGeom prst="rect">
            <a:avLst/>
          </a:prstGeom>
          <a:noFill/>
          <a:ln/>
        </p:spPr>
        <p:txBody>
          <a:bodyPr wrap="none" rtlCol="0" anchor="t"/>
          <a:lstStyle/>
          <a:p>
            <a:pPr marL="0" indent="0">
              <a:lnSpc>
                <a:spcPts val="6842"/>
              </a:lnSpc>
              <a:buNone/>
            </a:pPr>
            <a:r>
              <a:rPr lang="en-US" sz="5474" b="1" kern="0" spc="-109" dirty="0">
                <a:solidFill>
                  <a:srgbClr val="000000"/>
                </a:solidFill>
                <a:latin typeface="adonis-web" pitchFamily="34" charset="0"/>
                <a:ea typeface="adonis-web" pitchFamily="34" charset="-122"/>
                <a:cs typeface="adonis-web" pitchFamily="34" charset="-120"/>
              </a:rPr>
              <a:t>Conclusion</a:t>
            </a:r>
            <a:endParaRPr lang="en-US" sz="5474" dirty="0"/>
          </a:p>
        </p:txBody>
      </p:sp>
      <p:sp>
        <p:nvSpPr>
          <p:cNvPr id="6" name="Text 2"/>
          <p:cNvSpPr/>
          <p:nvPr/>
        </p:nvSpPr>
        <p:spPr>
          <a:xfrm>
            <a:off x="1042630" y="5605939"/>
            <a:ext cx="12545139" cy="1779270"/>
          </a:xfrm>
          <a:prstGeom prst="rect">
            <a:avLst/>
          </a:prstGeom>
          <a:noFill/>
          <a:ln/>
        </p:spPr>
        <p:txBody>
          <a:bodyPr wrap="square" rtlCol="0" anchor="t"/>
          <a:lstStyle/>
          <a:p>
            <a:pPr marL="0" indent="0">
              <a:lnSpc>
                <a:spcPts val="3503"/>
              </a:lnSpc>
              <a:buNone/>
            </a:pPr>
            <a:r>
              <a:rPr lang="en-US" sz="2189" kern="0" spc="-44" dirty="0">
                <a:solidFill>
                  <a:srgbClr val="272525"/>
                </a:solidFill>
                <a:latin typeface="Source Sans Pro" pitchFamily="34" charset="0"/>
                <a:ea typeface="Source Sans Pro" pitchFamily="34" charset="-122"/>
                <a:cs typeface="Source Sans Pro" pitchFamily="34" charset="-120"/>
              </a:rPr>
              <a:t>Escape sequences in C are powerful tools for representing special characters in string literals and character constants. While they provide flexibility, it's important to consider their limitations and ensure readability of code. Understanding and utilizing escape sequences effectively can enhance the clarity and functionality of your C programs.</a:t>
            </a:r>
            <a:endParaRPr lang="en-US" sz="218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534</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adonis-web</vt:lpstr>
      <vt:lpstr>Arial</vt:lpstr>
      <vt:lpstr>Calibri</vt:lpstr>
      <vt:lpstr>Consolas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AHMAD FAISAL SAHIBZADA</cp:lastModifiedBy>
  <cp:revision>11</cp:revision>
  <dcterms:created xsi:type="dcterms:W3CDTF">2023-12-23T06:20:54Z</dcterms:created>
  <dcterms:modified xsi:type="dcterms:W3CDTF">2023-12-25T07:30:20Z</dcterms:modified>
</cp:coreProperties>
</file>