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80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529030" y="2196346"/>
            <a:ext cx="7058739" cy="20852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210"/>
              </a:lnSpc>
              <a:buNone/>
            </a:pPr>
            <a:r>
              <a:rPr lang="en-US" sz="656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Indentations in C Language</a:t>
            </a:r>
            <a:endParaRPr lang="en-US" sz="6568" dirty="0"/>
          </a:p>
        </p:txBody>
      </p:sp>
      <p:sp>
        <p:nvSpPr>
          <p:cNvPr id="6" name="Text 3"/>
          <p:cNvSpPr/>
          <p:nvPr/>
        </p:nvSpPr>
        <p:spPr>
          <a:xfrm>
            <a:off x="6529030" y="4698683"/>
            <a:ext cx="7058739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 this presentation, we will explore the importance of proper indentation in C programming and examine common indentation styles used. Let's dive in!</a:t>
            </a:r>
            <a:endParaRPr lang="en-US" sz="2189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1042630" y="1612344"/>
            <a:ext cx="9601200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Why Indentation Matters</a:t>
            </a:r>
            <a:endParaRPr lang="en-US" sz="5474" dirty="0"/>
          </a:p>
        </p:txBody>
      </p:sp>
      <p:sp>
        <p:nvSpPr>
          <p:cNvPr id="5" name="Shape 3"/>
          <p:cNvSpPr/>
          <p:nvPr/>
        </p:nvSpPr>
        <p:spPr>
          <a:xfrm>
            <a:off x="1042630" y="3254454"/>
            <a:ext cx="625554" cy="625554"/>
          </a:xfrm>
          <a:prstGeom prst="roundRect">
            <a:avLst>
              <a:gd name="adj" fmla="val 13335"/>
            </a:avLst>
          </a:prstGeom>
          <a:solidFill>
            <a:srgbClr val="171542"/>
          </a:solidFill>
          <a:ln/>
        </p:spPr>
      </p:sp>
      <p:sp>
        <p:nvSpPr>
          <p:cNvPr id="6" name="Text 4"/>
          <p:cNvSpPr/>
          <p:nvPr/>
        </p:nvSpPr>
        <p:spPr>
          <a:xfrm>
            <a:off x="1275398" y="3306604"/>
            <a:ext cx="160020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3284" dirty="0"/>
          </a:p>
        </p:txBody>
      </p:sp>
      <p:sp>
        <p:nvSpPr>
          <p:cNvPr id="7" name="Text 5"/>
          <p:cNvSpPr/>
          <p:nvPr/>
        </p:nvSpPr>
        <p:spPr>
          <a:xfrm>
            <a:off x="1946196" y="3349943"/>
            <a:ext cx="2780467" cy="4419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Readability </a:t>
            </a:r>
            <a:r>
              <a:rPr lang="en-US" sz="2737" b="1" dirty="0">
                <a:solidFill>
                  <a:srgbClr val="000000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📖</a:t>
            </a:r>
            <a:endParaRPr lang="en-US" sz="2737" dirty="0"/>
          </a:p>
        </p:txBody>
      </p:sp>
      <p:sp>
        <p:nvSpPr>
          <p:cNvPr id="8" name="Text 6"/>
          <p:cNvSpPr/>
          <p:nvPr/>
        </p:nvSpPr>
        <p:spPr>
          <a:xfrm>
            <a:off x="1946196" y="3958709"/>
            <a:ext cx="3092768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Indentation enhances code readability, making it easier to understand and maintain.</a:t>
            </a:r>
            <a:endParaRPr lang="en-US" sz="2189" dirty="0"/>
          </a:p>
        </p:txBody>
      </p:sp>
      <p:sp>
        <p:nvSpPr>
          <p:cNvPr id="9" name="Shape 7"/>
          <p:cNvSpPr/>
          <p:nvPr/>
        </p:nvSpPr>
        <p:spPr>
          <a:xfrm>
            <a:off x="5316974" y="3254454"/>
            <a:ext cx="625554" cy="625554"/>
          </a:xfrm>
          <a:prstGeom prst="roundRect">
            <a:avLst>
              <a:gd name="adj" fmla="val 13335"/>
            </a:avLst>
          </a:prstGeom>
          <a:solidFill>
            <a:srgbClr val="171542"/>
          </a:solidFill>
          <a:ln/>
        </p:spPr>
      </p:sp>
      <p:sp>
        <p:nvSpPr>
          <p:cNvPr id="10" name="Text 8"/>
          <p:cNvSpPr/>
          <p:nvPr/>
        </p:nvSpPr>
        <p:spPr>
          <a:xfrm>
            <a:off x="5500211" y="3306604"/>
            <a:ext cx="259080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3284" dirty="0"/>
          </a:p>
        </p:txBody>
      </p:sp>
      <p:sp>
        <p:nvSpPr>
          <p:cNvPr id="11" name="Text 9"/>
          <p:cNvSpPr/>
          <p:nvPr/>
        </p:nvSpPr>
        <p:spPr>
          <a:xfrm>
            <a:off x="6220539" y="3349943"/>
            <a:ext cx="3092768" cy="8763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Error Detection </a:t>
            </a:r>
            <a:r>
              <a:rPr lang="en-US" sz="2737" b="1" dirty="0">
                <a:solidFill>
                  <a:srgbClr val="000000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🔍</a:t>
            </a:r>
            <a:endParaRPr lang="en-US" sz="2737" dirty="0"/>
          </a:p>
        </p:txBody>
      </p:sp>
      <p:sp>
        <p:nvSpPr>
          <p:cNvPr id="12" name="Text 10"/>
          <p:cNvSpPr/>
          <p:nvPr/>
        </p:nvSpPr>
        <p:spPr>
          <a:xfrm>
            <a:off x="6220539" y="4393049"/>
            <a:ext cx="3092768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Proper indentation helps identify missing or mismatched brackets, improving code accuracy.</a:t>
            </a:r>
            <a:endParaRPr lang="en-US" sz="2189" dirty="0"/>
          </a:p>
        </p:txBody>
      </p:sp>
      <p:sp>
        <p:nvSpPr>
          <p:cNvPr id="13" name="Shape 11"/>
          <p:cNvSpPr/>
          <p:nvPr/>
        </p:nvSpPr>
        <p:spPr>
          <a:xfrm>
            <a:off x="9591318" y="3254454"/>
            <a:ext cx="625554" cy="625554"/>
          </a:xfrm>
          <a:prstGeom prst="roundRect">
            <a:avLst>
              <a:gd name="adj" fmla="val 13335"/>
            </a:avLst>
          </a:prstGeom>
          <a:solidFill>
            <a:srgbClr val="171542"/>
          </a:solidFill>
          <a:ln/>
        </p:spPr>
      </p:sp>
      <p:sp>
        <p:nvSpPr>
          <p:cNvPr id="14" name="Text 12"/>
          <p:cNvSpPr/>
          <p:nvPr/>
        </p:nvSpPr>
        <p:spPr>
          <a:xfrm>
            <a:off x="9770745" y="3306604"/>
            <a:ext cx="266700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3284" dirty="0"/>
          </a:p>
        </p:txBody>
      </p:sp>
      <p:sp>
        <p:nvSpPr>
          <p:cNvPr id="15" name="Text 13"/>
          <p:cNvSpPr/>
          <p:nvPr/>
        </p:nvSpPr>
        <p:spPr>
          <a:xfrm>
            <a:off x="10494883" y="3349943"/>
            <a:ext cx="3092768" cy="8763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Collaboration </a:t>
            </a:r>
            <a:r>
              <a:rPr lang="en-US" sz="2737" b="1" dirty="0">
                <a:solidFill>
                  <a:srgbClr val="000000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🤝</a:t>
            </a:r>
            <a:endParaRPr lang="en-US" sz="2737" dirty="0"/>
          </a:p>
        </p:txBody>
      </p:sp>
      <p:sp>
        <p:nvSpPr>
          <p:cNvPr id="16" name="Text 14"/>
          <p:cNvSpPr/>
          <p:nvPr/>
        </p:nvSpPr>
        <p:spPr>
          <a:xfrm>
            <a:off x="10494883" y="4393049"/>
            <a:ext cx="3092768" cy="22240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Consistent indentation allows teams to collaborate seamlessly by following a uniform style.</a:t>
            </a:r>
            <a:endParaRPr lang="en-US" sz="2189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1042630" y="994172"/>
            <a:ext cx="10774680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Syntax Rules for Indentation</a:t>
            </a:r>
            <a:endParaRPr lang="en-US" sz="5474" dirty="0"/>
          </a:p>
        </p:txBody>
      </p:sp>
      <p:sp>
        <p:nvSpPr>
          <p:cNvPr id="5" name="Shape 3"/>
          <p:cNvSpPr/>
          <p:nvPr/>
        </p:nvSpPr>
        <p:spPr>
          <a:xfrm>
            <a:off x="1042630" y="2418993"/>
            <a:ext cx="6133624" cy="2337681"/>
          </a:xfrm>
          <a:prstGeom prst="roundRect">
            <a:avLst>
              <a:gd name="adj" fmla="val 4075"/>
            </a:avLst>
          </a:prstGeom>
          <a:solidFill>
            <a:srgbClr val="171542"/>
          </a:solidFill>
          <a:ln/>
        </p:spPr>
      </p:sp>
      <p:sp>
        <p:nvSpPr>
          <p:cNvPr id="6" name="Text 4"/>
          <p:cNvSpPr/>
          <p:nvPr/>
        </p:nvSpPr>
        <p:spPr>
          <a:xfrm>
            <a:off x="1320641" y="2697004"/>
            <a:ext cx="3329940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Brace Placement</a:t>
            </a:r>
            <a:endParaRPr lang="en-US" sz="2737" dirty="0"/>
          </a:p>
        </p:txBody>
      </p:sp>
      <p:sp>
        <p:nvSpPr>
          <p:cNvPr id="7" name="Text 5"/>
          <p:cNvSpPr/>
          <p:nvPr/>
        </p:nvSpPr>
        <p:spPr>
          <a:xfrm>
            <a:off x="1320641" y="3298150"/>
            <a:ext cx="5577602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503"/>
              </a:lnSpc>
            </a:pPr>
            <a:r>
              <a:rPr lang="en-US" sz="2189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Curly braces should be placed at the same level of indentation as the surrounding code.</a:t>
            </a:r>
            <a:endParaRPr lang="en-US" sz="2189" dirty="0"/>
          </a:p>
          <a:p>
            <a:pPr marL="0" indent="0">
              <a:lnSpc>
                <a:spcPts val="3503"/>
              </a:lnSpc>
              <a:buNone/>
            </a:pPr>
            <a:endParaRPr lang="en-US" sz="2189" dirty="0"/>
          </a:p>
        </p:txBody>
      </p:sp>
      <p:sp>
        <p:nvSpPr>
          <p:cNvPr id="8" name="Shape 6"/>
          <p:cNvSpPr/>
          <p:nvPr/>
        </p:nvSpPr>
        <p:spPr>
          <a:xfrm>
            <a:off x="7454265" y="2418993"/>
            <a:ext cx="6133624" cy="2337681"/>
          </a:xfrm>
          <a:prstGeom prst="roundRect">
            <a:avLst>
              <a:gd name="adj" fmla="val 4075"/>
            </a:avLst>
          </a:prstGeom>
          <a:solidFill>
            <a:srgbClr val="171542"/>
          </a:solidFill>
          <a:ln/>
        </p:spPr>
      </p:sp>
      <p:sp>
        <p:nvSpPr>
          <p:cNvPr id="9" name="Text 7"/>
          <p:cNvSpPr/>
          <p:nvPr/>
        </p:nvSpPr>
        <p:spPr>
          <a:xfrm>
            <a:off x="7732276" y="2697004"/>
            <a:ext cx="3703320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Consistent Spacing</a:t>
            </a:r>
            <a:endParaRPr lang="en-US" sz="2737" dirty="0"/>
          </a:p>
        </p:txBody>
      </p:sp>
      <p:sp>
        <p:nvSpPr>
          <p:cNvPr id="10" name="Text 8"/>
          <p:cNvSpPr/>
          <p:nvPr/>
        </p:nvSpPr>
        <p:spPr>
          <a:xfrm>
            <a:off x="7732276" y="3298150"/>
            <a:ext cx="5577602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Use either spaces or tabs to maintain consistent spacing for indentation.</a:t>
            </a:r>
            <a:endParaRPr lang="en-US" sz="2189" dirty="0"/>
          </a:p>
        </p:txBody>
      </p:sp>
      <p:sp>
        <p:nvSpPr>
          <p:cNvPr id="11" name="Shape 9"/>
          <p:cNvSpPr/>
          <p:nvPr/>
        </p:nvSpPr>
        <p:spPr>
          <a:xfrm>
            <a:off x="1034296" y="5034685"/>
            <a:ext cx="6133624" cy="2845713"/>
          </a:xfrm>
          <a:prstGeom prst="roundRect">
            <a:avLst>
              <a:gd name="adj" fmla="val 3348"/>
            </a:avLst>
          </a:prstGeom>
          <a:solidFill>
            <a:srgbClr val="171542"/>
          </a:solidFill>
          <a:ln/>
        </p:spPr>
      </p:sp>
      <p:sp>
        <p:nvSpPr>
          <p:cNvPr id="12" name="Text 10"/>
          <p:cNvSpPr/>
          <p:nvPr/>
        </p:nvSpPr>
        <p:spPr>
          <a:xfrm>
            <a:off x="1320641" y="5316915"/>
            <a:ext cx="3848100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Aligning Statements</a:t>
            </a:r>
            <a:endParaRPr lang="en-US" sz="2737" dirty="0"/>
          </a:p>
        </p:txBody>
      </p:sp>
      <p:sp>
        <p:nvSpPr>
          <p:cNvPr id="13" name="Text 11"/>
          <p:cNvSpPr/>
          <p:nvPr/>
        </p:nvSpPr>
        <p:spPr>
          <a:xfrm>
            <a:off x="1320641" y="5918062"/>
            <a:ext cx="5577602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Align statements within a block to improve readability and organization.</a:t>
            </a:r>
            <a:endParaRPr lang="en-US" sz="2189" dirty="0"/>
          </a:p>
        </p:txBody>
      </p:sp>
      <p:sp>
        <p:nvSpPr>
          <p:cNvPr id="14" name="Shape 12"/>
          <p:cNvSpPr/>
          <p:nvPr/>
        </p:nvSpPr>
        <p:spPr>
          <a:xfrm>
            <a:off x="7445931" y="5034685"/>
            <a:ext cx="6133624" cy="2845713"/>
          </a:xfrm>
          <a:prstGeom prst="roundRect">
            <a:avLst>
              <a:gd name="adj" fmla="val 3348"/>
            </a:avLst>
          </a:prstGeom>
          <a:solidFill>
            <a:srgbClr val="171542"/>
          </a:solidFill>
          <a:ln/>
        </p:spPr>
      </p:sp>
      <p:sp>
        <p:nvSpPr>
          <p:cNvPr id="15" name="Text 13"/>
          <p:cNvSpPr/>
          <p:nvPr/>
        </p:nvSpPr>
        <p:spPr>
          <a:xfrm>
            <a:off x="7732276" y="5316915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Comments</a:t>
            </a:r>
            <a:endParaRPr lang="en-US" sz="2737" dirty="0"/>
          </a:p>
        </p:txBody>
      </p:sp>
      <p:sp>
        <p:nvSpPr>
          <p:cNvPr id="16" name="Text 14"/>
          <p:cNvSpPr/>
          <p:nvPr/>
        </p:nvSpPr>
        <p:spPr>
          <a:xfrm>
            <a:off x="7732276" y="5918062"/>
            <a:ext cx="5577602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Place comments in line with the code they refer to, maintaining the same level of indentation.</a:t>
            </a:r>
            <a:endParaRPr lang="en-US" sz="2189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59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42630" y="764619"/>
            <a:ext cx="8887539" cy="10088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Common Indentation Styles</a:t>
            </a:r>
            <a:endParaRPr lang="en-US" sz="5474" dirty="0"/>
          </a:p>
        </p:txBody>
      </p:sp>
      <p:sp>
        <p:nvSpPr>
          <p:cNvPr id="6" name="Shape 3"/>
          <p:cNvSpPr/>
          <p:nvPr/>
        </p:nvSpPr>
        <p:spPr>
          <a:xfrm>
            <a:off x="1442442" y="1941195"/>
            <a:ext cx="34647" cy="6696432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7" name="Shape 4"/>
          <p:cNvSpPr/>
          <p:nvPr/>
        </p:nvSpPr>
        <p:spPr>
          <a:xfrm>
            <a:off x="1772483" y="2453819"/>
            <a:ext cx="973098" cy="34647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8" name="Shape 5"/>
          <p:cNvSpPr/>
          <p:nvPr/>
        </p:nvSpPr>
        <p:spPr>
          <a:xfrm>
            <a:off x="1146929" y="2158485"/>
            <a:ext cx="625554" cy="625554"/>
          </a:xfrm>
          <a:prstGeom prst="roundRect">
            <a:avLst>
              <a:gd name="adj" fmla="val 13335"/>
            </a:avLst>
          </a:prstGeom>
          <a:solidFill>
            <a:srgbClr val="171542"/>
          </a:solidFill>
          <a:ln/>
        </p:spPr>
      </p:sp>
      <p:sp>
        <p:nvSpPr>
          <p:cNvPr id="9" name="Text 6"/>
          <p:cNvSpPr/>
          <p:nvPr/>
        </p:nvSpPr>
        <p:spPr>
          <a:xfrm>
            <a:off x="1379696" y="2210634"/>
            <a:ext cx="160020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3284" dirty="0"/>
          </a:p>
        </p:txBody>
      </p:sp>
      <p:sp>
        <p:nvSpPr>
          <p:cNvPr id="10" name="Text 7"/>
          <p:cNvSpPr/>
          <p:nvPr/>
        </p:nvSpPr>
        <p:spPr>
          <a:xfrm>
            <a:off x="2988945" y="2219206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21"/>
              </a:lnSpc>
              <a:buNone/>
            </a:pPr>
            <a:r>
              <a:rPr lang="en-US" sz="273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Allman Style</a:t>
            </a:r>
            <a:endParaRPr lang="en-US" sz="2737" dirty="0"/>
          </a:p>
        </p:txBody>
      </p:sp>
      <p:sp>
        <p:nvSpPr>
          <p:cNvPr id="11" name="Text 8"/>
          <p:cNvSpPr/>
          <p:nvPr/>
        </p:nvSpPr>
        <p:spPr>
          <a:xfrm>
            <a:off x="2988945" y="2820353"/>
            <a:ext cx="6941225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Each opening brace is placed on a new line, indented at the same level as the preceding code.</a:t>
            </a:r>
            <a:endParaRPr lang="en-US" sz="2189" dirty="0"/>
          </a:p>
        </p:txBody>
      </p:sp>
      <p:sp>
        <p:nvSpPr>
          <p:cNvPr id="12" name="Shape 9"/>
          <p:cNvSpPr/>
          <p:nvPr/>
        </p:nvSpPr>
        <p:spPr>
          <a:xfrm>
            <a:off x="1772483" y="4221839"/>
            <a:ext cx="973098" cy="34647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3" name="Shape 10"/>
          <p:cNvSpPr/>
          <p:nvPr/>
        </p:nvSpPr>
        <p:spPr>
          <a:xfrm>
            <a:off x="1146929" y="3926505"/>
            <a:ext cx="625554" cy="625554"/>
          </a:xfrm>
          <a:prstGeom prst="roundRect">
            <a:avLst>
              <a:gd name="adj" fmla="val 13335"/>
            </a:avLst>
          </a:prstGeom>
          <a:solidFill>
            <a:srgbClr val="171542"/>
          </a:solidFill>
          <a:ln/>
        </p:spPr>
      </p:sp>
      <p:sp>
        <p:nvSpPr>
          <p:cNvPr id="14" name="Text 11"/>
          <p:cNvSpPr/>
          <p:nvPr/>
        </p:nvSpPr>
        <p:spPr>
          <a:xfrm>
            <a:off x="1330166" y="3978654"/>
            <a:ext cx="259080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3284" dirty="0"/>
          </a:p>
        </p:txBody>
      </p:sp>
      <p:sp>
        <p:nvSpPr>
          <p:cNvPr id="15" name="Text 12"/>
          <p:cNvSpPr/>
          <p:nvPr/>
        </p:nvSpPr>
        <p:spPr>
          <a:xfrm>
            <a:off x="2988945" y="3987227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21"/>
              </a:lnSpc>
              <a:buNone/>
            </a:pPr>
            <a:r>
              <a:rPr lang="en-US" sz="273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K&amp;R Style</a:t>
            </a:r>
            <a:endParaRPr lang="en-US" sz="2737" dirty="0"/>
          </a:p>
        </p:txBody>
      </p:sp>
      <p:sp>
        <p:nvSpPr>
          <p:cNvPr id="16" name="Text 13"/>
          <p:cNvSpPr/>
          <p:nvPr/>
        </p:nvSpPr>
        <p:spPr>
          <a:xfrm>
            <a:off x="2988945" y="4588373"/>
            <a:ext cx="6941225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Opening brace is placed on the same line as the preceding code, indented at the same level.</a:t>
            </a:r>
            <a:endParaRPr lang="en-US" sz="2189" dirty="0"/>
          </a:p>
        </p:txBody>
      </p:sp>
      <p:sp>
        <p:nvSpPr>
          <p:cNvPr id="17" name="Shape 14"/>
          <p:cNvSpPr/>
          <p:nvPr/>
        </p:nvSpPr>
        <p:spPr>
          <a:xfrm>
            <a:off x="1744242" y="5866749"/>
            <a:ext cx="973098" cy="34647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8" name="Shape 15"/>
          <p:cNvSpPr/>
          <p:nvPr/>
        </p:nvSpPr>
        <p:spPr>
          <a:xfrm>
            <a:off x="1118688" y="5571414"/>
            <a:ext cx="625554" cy="625554"/>
          </a:xfrm>
          <a:prstGeom prst="roundRect">
            <a:avLst>
              <a:gd name="adj" fmla="val 13335"/>
            </a:avLst>
          </a:prstGeom>
          <a:solidFill>
            <a:srgbClr val="171542"/>
          </a:solidFill>
          <a:ln/>
        </p:spPr>
      </p:sp>
      <p:sp>
        <p:nvSpPr>
          <p:cNvPr id="19" name="Text 16"/>
          <p:cNvSpPr/>
          <p:nvPr/>
        </p:nvSpPr>
        <p:spPr>
          <a:xfrm>
            <a:off x="1298115" y="5623564"/>
            <a:ext cx="266700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3284" dirty="0"/>
          </a:p>
        </p:txBody>
      </p:sp>
      <p:sp>
        <p:nvSpPr>
          <p:cNvPr id="20" name="Text 17"/>
          <p:cNvSpPr/>
          <p:nvPr/>
        </p:nvSpPr>
        <p:spPr>
          <a:xfrm>
            <a:off x="2960704" y="5632136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21"/>
              </a:lnSpc>
              <a:buNone/>
            </a:pPr>
            <a:r>
              <a:rPr lang="en-US" sz="273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GNU Style</a:t>
            </a:r>
            <a:endParaRPr lang="en-US" sz="2737" dirty="0"/>
          </a:p>
        </p:txBody>
      </p:sp>
      <p:sp>
        <p:nvSpPr>
          <p:cNvPr id="21" name="Text 18"/>
          <p:cNvSpPr/>
          <p:nvPr/>
        </p:nvSpPr>
        <p:spPr>
          <a:xfrm>
            <a:off x="2960704" y="6233283"/>
            <a:ext cx="6941225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Opening brace is placed on the same line as the preceding code, indented with an additional level.</a:t>
            </a:r>
            <a:endParaRPr lang="en-US" sz="2189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473916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47391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700230" y="764619"/>
            <a:ext cx="8887539" cy="1737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Benefits of Proper Indentation</a:t>
            </a:r>
            <a:endParaRPr lang="en-US" sz="5474" dirty="0"/>
          </a:p>
        </p:txBody>
      </p:sp>
      <p:sp>
        <p:nvSpPr>
          <p:cNvPr id="6" name="Shape 3"/>
          <p:cNvSpPr/>
          <p:nvPr/>
        </p:nvSpPr>
        <p:spPr>
          <a:xfrm>
            <a:off x="4700230" y="3136583"/>
            <a:ext cx="625554" cy="625554"/>
          </a:xfrm>
          <a:prstGeom prst="roundRect">
            <a:avLst>
              <a:gd name="adj" fmla="val 13335"/>
            </a:avLst>
          </a:prstGeom>
          <a:solidFill>
            <a:srgbClr val="171542"/>
          </a:solidFill>
          <a:ln/>
        </p:spPr>
      </p:sp>
      <p:sp>
        <p:nvSpPr>
          <p:cNvPr id="7" name="Text 4"/>
          <p:cNvSpPr/>
          <p:nvPr/>
        </p:nvSpPr>
        <p:spPr>
          <a:xfrm>
            <a:off x="4932998" y="3188732"/>
            <a:ext cx="160020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3284" dirty="0"/>
          </a:p>
        </p:txBody>
      </p:sp>
      <p:sp>
        <p:nvSpPr>
          <p:cNvPr id="8" name="Text 5"/>
          <p:cNvSpPr/>
          <p:nvPr/>
        </p:nvSpPr>
        <p:spPr>
          <a:xfrm>
            <a:off x="5603796" y="3232071"/>
            <a:ext cx="2780467" cy="4419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Efficiency </a:t>
            </a:r>
            <a:r>
              <a:rPr lang="en-US" sz="2737" b="1" dirty="0">
                <a:solidFill>
                  <a:srgbClr val="000000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⌛️</a:t>
            </a:r>
            <a:endParaRPr lang="en-US" sz="2737" dirty="0"/>
          </a:p>
        </p:txBody>
      </p:sp>
      <p:sp>
        <p:nvSpPr>
          <p:cNvPr id="9" name="Text 6"/>
          <p:cNvSpPr/>
          <p:nvPr/>
        </p:nvSpPr>
        <p:spPr>
          <a:xfrm>
            <a:off x="5603796" y="3840837"/>
            <a:ext cx="3401258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Readable code is easier to debug and maintain, saving time and effort in the long run.</a:t>
            </a:r>
            <a:endParaRPr lang="en-US" sz="2189" dirty="0"/>
          </a:p>
        </p:txBody>
      </p:sp>
      <p:sp>
        <p:nvSpPr>
          <p:cNvPr id="10" name="Shape 7"/>
          <p:cNvSpPr/>
          <p:nvPr/>
        </p:nvSpPr>
        <p:spPr>
          <a:xfrm>
            <a:off x="9283065" y="3136583"/>
            <a:ext cx="625554" cy="625554"/>
          </a:xfrm>
          <a:prstGeom prst="roundRect">
            <a:avLst>
              <a:gd name="adj" fmla="val 13335"/>
            </a:avLst>
          </a:prstGeom>
          <a:solidFill>
            <a:srgbClr val="171542"/>
          </a:solidFill>
          <a:ln/>
        </p:spPr>
      </p:sp>
      <p:sp>
        <p:nvSpPr>
          <p:cNvPr id="11" name="Text 8"/>
          <p:cNvSpPr/>
          <p:nvPr/>
        </p:nvSpPr>
        <p:spPr>
          <a:xfrm>
            <a:off x="9466302" y="3188732"/>
            <a:ext cx="259080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3284" dirty="0"/>
          </a:p>
        </p:txBody>
      </p:sp>
      <p:sp>
        <p:nvSpPr>
          <p:cNvPr id="12" name="Text 9"/>
          <p:cNvSpPr/>
          <p:nvPr/>
        </p:nvSpPr>
        <p:spPr>
          <a:xfrm>
            <a:off x="10186630" y="3232071"/>
            <a:ext cx="3375660" cy="4419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Understanding </a:t>
            </a:r>
            <a:r>
              <a:rPr lang="en-US" sz="2737" b="1" dirty="0">
                <a:solidFill>
                  <a:srgbClr val="000000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🤔</a:t>
            </a:r>
            <a:endParaRPr lang="en-US" sz="2737" dirty="0"/>
          </a:p>
        </p:txBody>
      </p:sp>
      <p:sp>
        <p:nvSpPr>
          <p:cNvPr id="13" name="Text 10"/>
          <p:cNvSpPr/>
          <p:nvPr/>
        </p:nvSpPr>
        <p:spPr>
          <a:xfrm>
            <a:off x="10186630" y="3840837"/>
            <a:ext cx="3401258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Indents help programmers grasp the code logic and understand complex structures.</a:t>
            </a:r>
            <a:endParaRPr lang="en-US" sz="2189" dirty="0"/>
          </a:p>
        </p:txBody>
      </p:sp>
      <p:sp>
        <p:nvSpPr>
          <p:cNvPr id="14" name="Shape 11"/>
          <p:cNvSpPr/>
          <p:nvPr/>
        </p:nvSpPr>
        <p:spPr>
          <a:xfrm>
            <a:off x="4700230" y="6115407"/>
            <a:ext cx="625554" cy="625554"/>
          </a:xfrm>
          <a:prstGeom prst="roundRect">
            <a:avLst>
              <a:gd name="adj" fmla="val 13335"/>
            </a:avLst>
          </a:prstGeom>
          <a:solidFill>
            <a:srgbClr val="171542"/>
          </a:solidFill>
          <a:ln/>
        </p:spPr>
      </p:sp>
      <p:sp>
        <p:nvSpPr>
          <p:cNvPr id="15" name="Text 12"/>
          <p:cNvSpPr/>
          <p:nvPr/>
        </p:nvSpPr>
        <p:spPr>
          <a:xfrm>
            <a:off x="4879658" y="6167557"/>
            <a:ext cx="266700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3284" dirty="0"/>
          </a:p>
        </p:txBody>
      </p:sp>
      <p:sp>
        <p:nvSpPr>
          <p:cNvPr id="16" name="Text 13"/>
          <p:cNvSpPr/>
          <p:nvPr/>
        </p:nvSpPr>
        <p:spPr>
          <a:xfrm>
            <a:off x="5603796" y="6210895"/>
            <a:ext cx="2887980" cy="4419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Consistency </a:t>
            </a:r>
            <a:r>
              <a:rPr lang="en-US" sz="2737" b="1" dirty="0">
                <a:solidFill>
                  <a:srgbClr val="000000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✅</a:t>
            </a:r>
            <a:endParaRPr lang="en-US" sz="2737" dirty="0"/>
          </a:p>
        </p:txBody>
      </p:sp>
      <p:sp>
        <p:nvSpPr>
          <p:cNvPr id="17" name="Text 14"/>
          <p:cNvSpPr/>
          <p:nvPr/>
        </p:nvSpPr>
        <p:spPr>
          <a:xfrm>
            <a:off x="5603796" y="6819662"/>
            <a:ext cx="7983974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Consistent indentation creates a cohesive codebase, improving collaboration and scalability.</a:t>
            </a:r>
            <a:endParaRPr lang="en-US" sz="2189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1042630" y="764619"/>
            <a:ext cx="12545139" cy="1737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Properly Indented C Code Examples</a:t>
            </a:r>
            <a:endParaRPr lang="en-US" sz="54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629" y="2060554"/>
            <a:ext cx="3903583" cy="241256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42629" y="4820661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21"/>
              </a:lnSpc>
              <a:buNone/>
            </a:pPr>
            <a:r>
              <a:rPr lang="en-US" sz="273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Structures</a:t>
            </a:r>
            <a:endParaRPr lang="en-US" sz="2737" dirty="0"/>
          </a:p>
        </p:txBody>
      </p:sp>
      <p:sp>
        <p:nvSpPr>
          <p:cNvPr id="7" name="Text 4"/>
          <p:cNvSpPr/>
          <p:nvPr/>
        </p:nvSpPr>
        <p:spPr>
          <a:xfrm>
            <a:off x="1042629" y="5421808"/>
            <a:ext cx="3903583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Properly indented code for defining and using structures in C programming.</a:t>
            </a:r>
            <a:endParaRPr lang="en-US" sz="2189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288" y="2060554"/>
            <a:ext cx="3903702" cy="241256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363288" y="4820661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21"/>
              </a:lnSpc>
              <a:buNone/>
            </a:pPr>
            <a:r>
              <a:rPr lang="en-US" sz="273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Functions</a:t>
            </a:r>
            <a:endParaRPr lang="en-US" sz="2737" dirty="0"/>
          </a:p>
        </p:txBody>
      </p:sp>
      <p:sp>
        <p:nvSpPr>
          <p:cNvPr id="10" name="Text 6"/>
          <p:cNvSpPr/>
          <p:nvPr/>
        </p:nvSpPr>
        <p:spPr>
          <a:xfrm>
            <a:off x="5363288" y="5421808"/>
            <a:ext cx="3903702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Clear indentation for function definitions and function calls in C code.</a:t>
            </a:r>
            <a:endParaRPr lang="en-US" sz="2189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4067" y="2060554"/>
            <a:ext cx="3903702" cy="2412563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684067" y="4820661"/>
            <a:ext cx="3903702" cy="8686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421"/>
              </a:lnSpc>
              <a:buNone/>
            </a:pPr>
            <a:r>
              <a:rPr lang="en-US" sz="273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Loops &amp; Conditionals</a:t>
            </a:r>
            <a:endParaRPr lang="en-US" sz="2737" dirty="0"/>
          </a:p>
        </p:txBody>
      </p:sp>
      <p:sp>
        <p:nvSpPr>
          <p:cNvPr id="13" name="Text 8"/>
          <p:cNvSpPr/>
          <p:nvPr/>
        </p:nvSpPr>
        <p:spPr>
          <a:xfrm>
            <a:off x="9684067" y="5856148"/>
            <a:ext cx="3903702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503"/>
              </a:lnSpc>
            </a:pPr>
            <a:r>
              <a:rPr lang="en-US" sz="2189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Readable indentation for loops and conditional statements, improving code flow.</a:t>
            </a:r>
            <a:endParaRPr lang="en-US" sz="2189" dirty="0"/>
          </a:p>
          <a:p>
            <a:pPr marL="0" indent="0" algn="l">
              <a:lnSpc>
                <a:spcPts val="3503"/>
              </a:lnSpc>
              <a:buNone/>
            </a:pPr>
            <a:endParaRPr lang="en-US" sz="2189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1042630" y="2378988"/>
            <a:ext cx="5561052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Conclusion</a:t>
            </a:r>
            <a:endParaRPr lang="en-US" sz="5474" dirty="0"/>
          </a:p>
        </p:txBody>
      </p:sp>
      <p:sp>
        <p:nvSpPr>
          <p:cNvPr id="5" name="Shape 3"/>
          <p:cNvSpPr/>
          <p:nvPr/>
        </p:nvSpPr>
        <p:spPr>
          <a:xfrm>
            <a:off x="1042630" y="3803809"/>
            <a:ext cx="12545139" cy="2046803"/>
          </a:xfrm>
          <a:prstGeom prst="roundRect">
            <a:avLst>
              <a:gd name="adj" fmla="val 4075"/>
            </a:avLst>
          </a:prstGeom>
          <a:solidFill>
            <a:srgbClr val="171542"/>
          </a:solidFill>
          <a:ln/>
        </p:spPr>
      </p:sp>
      <p:sp>
        <p:nvSpPr>
          <p:cNvPr id="6" name="Text 4"/>
          <p:cNvSpPr/>
          <p:nvPr/>
        </p:nvSpPr>
        <p:spPr>
          <a:xfrm>
            <a:off x="1320641" y="4081820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Clean Code</a:t>
            </a:r>
            <a:endParaRPr lang="en-US" sz="2737" dirty="0"/>
          </a:p>
        </p:txBody>
      </p:sp>
      <p:sp>
        <p:nvSpPr>
          <p:cNvPr id="7" name="Text 5"/>
          <p:cNvSpPr/>
          <p:nvPr/>
        </p:nvSpPr>
        <p:spPr>
          <a:xfrm>
            <a:off x="1320641" y="4682966"/>
            <a:ext cx="11989118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Proper indentation improves code clarity and maintainability. Enhance your C programming skills with consistent and readable code!</a:t>
            </a:r>
            <a:endParaRPr lang="en-US" sz="2189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353</Words>
  <Application>Microsoft Office PowerPoint</Application>
  <PresentationFormat>Custom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Arimo</vt:lpstr>
      <vt:lpstr>Calibri</vt:lpstr>
      <vt:lpstr>Syne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AHMAD FAISAL SAHIBZADA</cp:lastModifiedBy>
  <cp:revision>6</cp:revision>
  <dcterms:created xsi:type="dcterms:W3CDTF">2023-12-31T06:24:26Z</dcterms:created>
  <dcterms:modified xsi:type="dcterms:W3CDTF">2024-01-11T06:51:09Z</dcterms:modified>
</cp:coreProperties>
</file>