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13" r:id="rId4"/>
    <p:sldId id="281" r:id="rId5"/>
    <p:sldId id="301" r:id="rId6"/>
    <p:sldId id="327" r:id="rId7"/>
    <p:sldId id="304" r:id="rId8"/>
    <p:sldId id="305" r:id="rId9"/>
    <p:sldId id="329" r:id="rId10"/>
    <p:sldId id="303" r:id="rId11"/>
    <p:sldId id="330" r:id="rId12"/>
    <p:sldId id="307" r:id="rId13"/>
    <p:sldId id="308" r:id="rId14"/>
    <p:sldId id="309" r:id="rId15"/>
    <p:sldId id="310" r:id="rId16"/>
    <p:sldId id="311" r:id="rId17"/>
    <p:sldId id="315" r:id="rId18"/>
    <p:sldId id="318" r:id="rId19"/>
    <p:sldId id="317" r:id="rId20"/>
    <p:sldId id="319" r:id="rId21"/>
    <p:sldId id="320" r:id="rId22"/>
    <p:sldId id="321" r:id="rId23"/>
    <p:sldId id="323" r:id="rId24"/>
    <p:sldId id="322" r:id="rId25"/>
    <p:sldId id="324" r:id="rId26"/>
    <p:sldId id="325" r:id="rId27"/>
    <p:sldId id="326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262" r:id="rId3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67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114801" y="901908"/>
            <a:ext cx="410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Bases de datos no relacionales - MongoDB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elemento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602900" y="1609244"/>
            <a:ext cx="802537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$exists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Determina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hay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$type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Selecciona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campo es del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tipo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especificado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77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comparación – Ejemplo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407C20-84AC-4F36-BE8E-D3FD1B43DC69}"/>
              </a:ext>
            </a:extLst>
          </p:cNvPr>
          <p:cNvSpPr txBox="1"/>
          <p:nvPr/>
        </p:nvSpPr>
        <p:spPr>
          <a:xfrm>
            <a:off x="698500" y="1587500"/>
            <a:ext cx="78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Encontrar todos los ítems cuyo status sea tipo </a:t>
            </a:r>
            <a:r>
              <a:rPr lang="es-CO" sz="2000" dirty="0" err="1"/>
              <a:t>string</a:t>
            </a:r>
            <a:endParaRPr lang="es-CO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E3174A-BCC4-4758-A84E-B2B33CCFA814}"/>
              </a:ext>
            </a:extLst>
          </p:cNvPr>
          <p:cNvSpPr txBox="1"/>
          <p:nvPr/>
        </p:nvSpPr>
        <p:spPr>
          <a:xfrm>
            <a:off x="641350" y="3155891"/>
            <a:ext cx="78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Encontrar todos los </a:t>
            </a:r>
            <a:r>
              <a:rPr lang="es-CO" sz="2000" dirty="0" err="1"/>
              <a:t>size</a:t>
            </a:r>
            <a:r>
              <a:rPr lang="es-CO" sz="2000" dirty="0"/>
              <a:t> cuya cantidad de elementos sea 3</a:t>
            </a:r>
          </a:p>
        </p:txBody>
      </p:sp>
    </p:spTree>
    <p:extLst>
      <p:ext uri="{BB962C8B-B14F-4D97-AF65-F5344CB8AC3E}">
        <p14:creationId xmlns:p14="http://schemas.microsoft.com/office/powerpoint/2010/main" val="12435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evaluación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602900" y="1729825"/>
            <a:ext cx="802537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jsonSchema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basado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esquema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JSON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proporcionado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$regex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Selecciona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cuyos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coínciden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una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expresión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regular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específica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4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evaluación II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602900" y="1729825"/>
            <a:ext cx="802537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$text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búsquedas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$where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Retorna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satisfacen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determinada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expresión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JavaScript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3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arreglos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602900" y="1287698"/>
            <a:ext cx="8025373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$all =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Coincide con arreglos que contienen todos los elementos especificados en la consulta.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elemMatch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Selecciona documentos si el elemento en el campo del arreglo coincide con todas las condiciones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elemMatch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especificadas.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9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arreglos II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602900" y="2161904"/>
            <a:ext cx="802537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$size =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Selecciona documentos si el campo del arreglo tiene un tamaño especificado.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varios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602900" y="1468568"/>
            <a:ext cx="802537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$comment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Agrega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comentario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predicado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consulta.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$rand =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 un flotante aleatorio entre 0 y 1.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345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Ejemplos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760055-437A-4BFC-BA47-A9EA7466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71823"/>
              </p:ext>
            </p:extLst>
          </p:nvPr>
        </p:nvGraphicFramePr>
        <p:xfrm>
          <a:off x="537588" y="2552385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000" b="0" dirty="0"/>
                        <a:t>SELECT * FROM </a:t>
                      </a:r>
                      <a:r>
                        <a:rPr lang="es-CO" sz="2000" b="0" dirty="0" err="1"/>
                        <a:t>inventory</a:t>
                      </a:r>
                      <a:endParaRPr lang="es-CO" sz="20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8F2A4DF-2F5E-4FDE-9099-0932A29A0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50905"/>
              </p:ext>
            </p:extLst>
          </p:nvPr>
        </p:nvGraphicFramePr>
        <p:xfrm>
          <a:off x="3606520" y="3500801"/>
          <a:ext cx="2845359" cy="470894"/>
        </p:xfrm>
        <a:graphic>
          <a:graphicData uri="http://schemas.openxmlformats.org/drawingml/2006/table">
            <a:tbl>
              <a:tblPr/>
              <a:tblGrid>
                <a:gridCol w="2845359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000" b="1" dirty="0" err="1"/>
                        <a:t>db.inventory.find</a:t>
                      </a:r>
                      <a:r>
                        <a:rPr lang="es-CO" sz="2000" b="1" dirty="0"/>
                        <a:t>( {}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C40BAAD-742B-4BD6-9185-EFEC85974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0701"/>
              </p:ext>
            </p:extLst>
          </p:nvPr>
        </p:nvGraphicFramePr>
        <p:xfrm>
          <a:off x="554334" y="1398266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dirty="0"/>
                        <a:t>SELECCIONAR TODOS LOS DOCUMENTOS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Ejemplos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17A0BF2-71BC-4CF4-8F93-A589167E6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48173"/>
              </p:ext>
            </p:extLst>
          </p:nvPr>
        </p:nvGraphicFramePr>
        <p:xfrm>
          <a:off x="554334" y="2201416"/>
          <a:ext cx="5189972" cy="470894"/>
        </p:xfrm>
        <a:graphic>
          <a:graphicData uri="http://schemas.openxmlformats.org/drawingml/2006/table">
            <a:tbl>
              <a:tblPr/>
              <a:tblGrid>
                <a:gridCol w="5189972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000" b="0" dirty="0"/>
                        <a:t>SELECT * FROM inventory WHERE status = "D"</a:t>
                      </a:r>
                      <a:endParaRPr lang="es-CO" sz="20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C898ACB-0299-4367-B9C7-E959001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84183"/>
              </p:ext>
            </p:extLst>
          </p:nvPr>
        </p:nvGraphicFramePr>
        <p:xfrm>
          <a:off x="3516924" y="3914720"/>
          <a:ext cx="3737986" cy="470894"/>
        </p:xfrm>
        <a:graphic>
          <a:graphicData uri="http://schemas.openxmlformats.org/drawingml/2006/table">
            <a:tbl>
              <a:tblPr/>
              <a:tblGrid>
                <a:gridCol w="3737986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000" b="1" dirty="0" err="1"/>
                        <a:t>db.inventory.find</a:t>
                      </a:r>
                      <a:r>
                        <a:rPr lang="es-CO" sz="2000" b="1" dirty="0"/>
                        <a:t>( { status: </a:t>
                      </a:r>
                      <a:r>
                        <a:rPr lang="en-US" sz="2000" b="1" dirty="0"/>
                        <a:t>"</a:t>
                      </a:r>
                      <a:r>
                        <a:rPr lang="es-CO" sz="2000" b="1" dirty="0"/>
                        <a:t>D</a:t>
                      </a:r>
                      <a:r>
                        <a:rPr lang="en-US" sz="2000" b="1" dirty="0"/>
                        <a:t>"</a:t>
                      </a:r>
                      <a:r>
                        <a:rPr lang="es-CO" sz="2000" b="1" dirty="0"/>
                        <a:t> }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C40BAAD-742B-4BD6-9185-EFEC85974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27891"/>
              </p:ext>
            </p:extLst>
          </p:nvPr>
        </p:nvGraphicFramePr>
        <p:xfrm>
          <a:off x="554334" y="1234625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dirty="0"/>
                        <a:t>SELECCIONES DE IGUALDAD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D20E29B-F2B5-4597-99CA-AF8890645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5673"/>
              </p:ext>
            </p:extLst>
          </p:nvPr>
        </p:nvGraphicFramePr>
        <p:xfrm>
          <a:off x="3829678" y="3058068"/>
          <a:ext cx="2790929" cy="470894"/>
        </p:xfrm>
        <a:graphic>
          <a:graphicData uri="http://schemas.openxmlformats.org/drawingml/2006/table">
            <a:tbl>
              <a:tblPr/>
              <a:tblGrid>
                <a:gridCol w="2790929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000" b="1" dirty="0"/>
                        <a:t>{ &lt;field1&gt;: &lt;value1&gt;, ...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41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Ejemplos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760055-437A-4BFC-BA47-A9EA7466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34213"/>
              </p:ext>
            </p:extLst>
          </p:nvPr>
        </p:nvGraphicFramePr>
        <p:xfrm>
          <a:off x="617976" y="2218494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000" dirty="0"/>
                        <a:t>SELECT * FROM inventory WHERE status in ("A", "D")</a:t>
                      </a:r>
                      <a:endParaRPr lang="es-CO" sz="20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8F2A4DF-2F5E-4FDE-9099-0932A29A0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9302"/>
              </p:ext>
            </p:extLst>
          </p:nvPr>
        </p:nvGraphicFramePr>
        <p:xfrm>
          <a:off x="1934307" y="3141316"/>
          <a:ext cx="5320602" cy="470894"/>
        </p:xfrm>
        <a:graphic>
          <a:graphicData uri="http://schemas.openxmlformats.org/drawingml/2006/table">
            <a:tbl>
              <a:tblPr/>
              <a:tblGrid>
                <a:gridCol w="5320602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db.inventory.find</a:t>
                      </a:r>
                      <a:r>
                        <a:rPr lang="en-US" sz="2000" b="1" dirty="0"/>
                        <a:t>( { status: { $in: [ "A", "D" ] } } )</a:t>
                      </a:r>
                      <a:endParaRPr lang="es-CO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C898ACB-0299-4367-B9C7-E959001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75145"/>
              </p:ext>
            </p:extLst>
          </p:nvPr>
        </p:nvGraphicFramePr>
        <p:xfrm>
          <a:off x="1451987" y="4045173"/>
          <a:ext cx="6285243" cy="470894"/>
        </p:xfrm>
        <a:graphic>
          <a:graphicData uri="http://schemas.openxmlformats.org/drawingml/2006/table">
            <a:tbl>
              <a:tblPr/>
              <a:tblGrid>
                <a:gridCol w="6285243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000" b="1" dirty="0" err="1"/>
                        <a:t>db.inventory.find</a:t>
                      </a:r>
                      <a:r>
                        <a:rPr lang="es-CO" sz="2000" b="1" dirty="0"/>
                        <a:t>( { $</a:t>
                      </a:r>
                      <a:r>
                        <a:rPr lang="es-CO" sz="2000" b="1" dirty="0" err="1"/>
                        <a:t>or</a:t>
                      </a:r>
                      <a:r>
                        <a:rPr lang="es-CO" sz="2000" b="1" dirty="0"/>
                        <a:t>: [ { status: </a:t>
                      </a:r>
                      <a:r>
                        <a:rPr lang="en-US" sz="2000" b="1" dirty="0"/>
                        <a:t>"A"</a:t>
                      </a:r>
                      <a:r>
                        <a:rPr lang="es-CO" sz="2000" b="1" dirty="0"/>
                        <a:t> }, {status: </a:t>
                      </a:r>
                      <a:r>
                        <a:rPr lang="en-US" sz="2000" b="1" dirty="0"/>
                        <a:t>“D"</a:t>
                      </a:r>
                      <a:r>
                        <a:rPr lang="es-CO" sz="2000" b="1" dirty="0"/>
                        <a:t> } ] }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5549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dirty="0"/>
                        <a:t>OPERADORES DE CONSULTAS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7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315925" y="1616654"/>
            <a:ext cx="651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MongoDB - Consultas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460150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Ejemplos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760055-437A-4BFC-BA47-A9EA7466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05900"/>
              </p:ext>
            </p:extLst>
          </p:nvPr>
        </p:nvGraphicFramePr>
        <p:xfrm>
          <a:off x="617976" y="2218494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000" dirty="0"/>
                        <a:t>SELECT * FROM inventory WHERE status = "A" AND qty &lt; 30</a:t>
                      </a:r>
                      <a:endParaRPr lang="es-CO" sz="20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8F2A4DF-2F5E-4FDE-9099-0932A29A0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62933"/>
              </p:ext>
            </p:extLst>
          </p:nvPr>
        </p:nvGraphicFramePr>
        <p:xfrm>
          <a:off x="1934307" y="3141316"/>
          <a:ext cx="5320602" cy="470894"/>
        </p:xfrm>
        <a:graphic>
          <a:graphicData uri="http://schemas.openxmlformats.org/drawingml/2006/table">
            <a:tbl>
              <a:tblPr/>
              <a:tblGrid>
                <a:gridCol w="5320602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000" b="1" dirty="0" err="1"/>
                        <a:t>db.inventory.find</a:t>
                      </a:r>
                      <a:r>
                        <a:rPr lang="es-CO" sz="2000" b="1" dirty="0"/>
                        <a:t>( { status: "A", </a:t>
                      </a:r>
                      <a:r>
                        <a:rPr lang="es-CO" sz="2000" b="1" dirty="0" err="1"/>
                        <a:t>qty</a:t>
                      </a:r>
                      <a:r>
                        <a:rPr lang="es-CO" sz="2000" b="1" dirty="0"/>
                        <a:t>: { $</a:t>
                      </a:r>
                      <a:r>
                        <a:rPr lang="es-CO" sz="2000" b="1" dirty="0" err="1"/>
                        <a:t>lt</a:t>
                      </a:r>
                      <a:r>
                        <a:rPr lang="es-CO" sz="2000" b="1" dirty="0"/>
                        <a:t>: 30 } }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59246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dirty="0"/>
                        <a:t>OPERADORES DE CONSULTAS - AND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7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Ejemplos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760055-437A-4BFC-BA47-A9EA7466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02663"/>
              </p:ext>
            </p:extLst>
          </p:nvPr>
        </p:nvGraphicFramePr>
        <p:xfrm>
          <a:off x="617976" y="2218494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000" dirty="0"/>
                        <a:t>SELECT * FROM inventory WHERE status = "A" OR qty &lt; 30</a:t>
                      </a:r>
                      <a:endParaRPr lang="es-CO" sz="20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8F2A4DF-2F5E-4FDE-9099-0932A29A0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14686"/>
              </p:ext>
            </p:extLst>
          </p:nvPr>
        </p:nvGraphicFramePr>
        <p:xfrm>
          <a:off x="712382" y="3141316"/>
          <a:ext cx="6542528" cy="470894"/>
        </p:xfrm>
        <a:graphic>
          <a:graphicData uri="http://schemas.openxmlformats.org/drawingml/2006/table">
            <a:tbl>
              <a:tblPr/>
              <a:tblGrid>
                <a:gridCol w="6542528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000" b="1" dirty="0" err="1"/>
                        <a:t>db.inventory.find</a:t>
                      </a:r>
                      <a:r>
                        <a:rPr lang="es-CO" sz="2000" b="1" dirty="0"/>
                        <a:t>( { $</a:t>
                      </a:r>
                      <a:r>
                        <a:rPr lang="es-CO" sz="2000" b="1" dirty="0" err="1"/>
                        <a:t>or</a:t>
                      </a:r>
                      <a:r>
                        <a:rPr lang="es-CO" sz="2000" b="1" dirty="0"/>
                        <a:t>: [ { status: "A“}, {</a:t>
                      </a:r>
                      <a:r>
                        <a:rPr lang="es-CO" sz="2000" b="1" dirty="0" err="1"/>
                        <a:t>qty</a:t>
                      </a:r>
                      <a:r>
                        <a:rPr lang="es-CO" sz="2000" b="1" dirty="0"/>
                        <a:t>: { $</a:t>
                      </a:r>
                      <a:r>
                        <a:rPr lang="es-CO" sz="2000" b="1" dirty="0" err="1"/>
                        <a:t>lt</a:t>
                      </a:r>
                      <a:r>
                        <a:rPr lang="es-CO" sz="2000" b="1" dirty="0"/>
                        <a:t>: 30 }  } ] }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71233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dirty="0"/>
                        <a:t>OPERADORES DE CONSULTAS - OR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4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Ejemplos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760055-437A-4BFC-BA47-A9EA7466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43691"/>
              </p:ext>
            </p:extLst>
          </p:nvPr>
        </p:nvGraphicFramePr>
        <p:xfrm>
          <a:off x="617976" y="2218494"/>
          <a:ext cx="8229600" cy="70104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000" dirty="0"/>
                        <a:t>SELECT * FROM inventory WHERE status = "A" AND ( qty &lt; 30 OR item LIKE "p%")</a:t>
                      </a:r>
                      <a:endParaRPr lang="es-CO" sz="20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8F2A4DF-2F5E-4FDE-9099-0932A29A0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91122"/>
              </p:ext>
            </p:extLst>
          </p:nvPr>
        </p:nvGraphicFramePr>
        <p:xfrm>
          <a:off x="1426866" y="3141316"/>
          <a:ext cx="5998866" cy="1412682"/>
        </p:xfrm>
        <a:graphic>
          <a:graphicData uri="http://schemas.openxmlformats.org/drawingml/2006/table">
            <a:tbl>
              <a:tblPr/>
              <a:tblGrid>
                <a:gridCol w="5998866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000"/>
                        <a:t>status: "A",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  <a:tr h="470894">
                <a:tc>
                  <a:txBody>
                    <a:bodyPr/>
                    <a:lstStyle/>
                    <a:p>
                      <a:r>
                        <a:rPr lang="es-CO" sz="2000" dirty="0"/>
                        <a:t>$</a:t>
                      </a:r>
                      <a:r>
                        <a:rPr lang="es-CO" sz="2000" dirty="0" err="1"/>
                        <a:t>or</a:t>
                      </a:r>
                      <a:r>
                        <a:rPr lang="es-CO" sz="2000" dirty="0"/>
                        <a:t>: [ { </a:t>
                      </a:r>
                      <a:r>
                        <a:rPr lang="es-CO" sz="2000" dirty="0" err="1"/>
                        <a:t>qty</a:t>
                      </a:r>
                      <a:r>
                        <a:rPr lang="es-CO" sz="2000" dirty="0"/>
                        <a:t>: { $</a:t>
                      </a:r>
                      <a:r>
                        <a:rPr lang="es-CO" sz="2000" dirty="0" err="1"/>
                        <a:t>lt</a:t>
                      </a:r>
                      <a:r>
                        <a:rPr lang="es-CO" sz="2000" dirty="0"/>
                        <a:t>: 30 } }, { </a:t>
                      </a:r>
                      <a:r>
                        <a:rPr lang="es-CO" sz="2000" dirty="0" err="1"/>
                        <a:t>item</a:t>
                      </a:r>
                      <a:r>
                        <a:rPr lang="es-CO" sz="2000" dirty="0"/>
                        <a:t>: /^p/ } 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28396"/>
                  </a:ext>
                </a:extLst>
              </a:tr>
              <a:tr h="470894">
                <a:tc>
                  <a:txBody>
                    <a:bodyPr/>
                    <a:lstStyle/>
                    <a:p>
                      <a:r>
                        <a:rPr lang="es-CO" sz="2000" dirty="0"/>
                        <a:t>}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1395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28986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dirty="0"/>
                        <a:t>OPERADORES DE CONSULTAS – AND Y OR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Consultas en documentos embebidos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85550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DOCUMENTOS EMBEBIDOS EN ORDEN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99ADF9-2C5A-44D8-B40B-74114F2C8F32}"/>
              </a:ext>
            </a:extLst>
          </p:cNvPr>
          <p:cNvGraphicFramePr>
            <a:graphicFrameLocks noGrp="1"/>
          </p:cNvGraphicFramePr>
          <p:nvPr/>
        </p:nvGraphicFramePr>
        <p:xfrm>
          <a:off x="3032091" y="2005408"/>
          <a:ext cx="2788416" cy="470894"/>
        </p:xfrm>
        <a:graphic>
          <a:graphicData uri="http://schemas.openxmlformats.org/drawingml/2006/table">
            <a:tbl>
              <a:tblPr/>
              <a:tblGrid>
                <a:gridCol w="2788416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b="1" dirty="0"/>
                        <a:t>{ &lt;</a:t>
                      </a:r>
                      <a:r>
                        <a:rPr lang="es-CO" sz="2400" b="1" dirty="0" err="1"/>
                        <a:t>field</a:t>
                      </a:r>
                      <a:r>
                        <a:rPr lang="es-CO" sz="2400" b="1" dirty="0"/>
                        <a:t>&gt;: &lt;</a:t>
                      </a:r>
                      <a:r>
                        <a:rPr lang="es-CO" sz="2400" b="1" dirty="0" err="1"/>
                        <a:t>value</a:t>
                      </a:r>
                      <a:r>
                        <a:rPr lang="es-CO" sz="2400" b="1" dirty="0"/>
                        <a:t>&gt;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29C1095-37AD-4007-9413-8E79E13A3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98718"/>
              </p:ext>
            </p:extLst>
          </p:nvPr>
        </p:nvGraphicFramePr>
        <p:xfrm>
          <a:off x="1014047" y="2741251"/>
          <a:ext cx="7175360" cy="822960"/>
        </p:xfrm>
        <a:graphic>
          <a:graphicData uri="http://schemas.openxmlformats.org/drawingml/2006/table">
            <a:tbl>
              <a:tblPr/>
              <a:tblGrid>
                <a:gridCol w="717536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pPr algn="ctr"/>
                      <a:r>
                        <a:rPr lang="es-CO" sz="2400" b="0" dirty="0"/>
                        <a:t>&lt;</a:t>
                      </a:r>
                      <a:r>
                        <a:rPr lang="es-CO" sz="2400" b="0" dirty="0" err="1"/>
                        <a:t>value</a:t>
                      </a:r>
                      <a:r>
                        <a:rPr lang="es-CO" sz="2400" b="0" dirty="0"/>
                        <a:t>&gt;: Hace referencia al documento a consultar, el documento debe estar en el orden exacto del </a:t>
                      </a:r>
                      <a:r>
                        <a:rPr lang="es-CO" sz="2400" b="0" dirty="0" err="1"/>
                        <a:t>value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/>
        </p:nvGraphicFramePr>
        <p:xfrm>
          <a:off x="1194917" y="3830416"/>
          <a:ext cx="6813619" cy="470894"/>
        </p:xfrm>
        <a:graphic>
          <a:graphicData uri="http://schemas.openxmlformats.org/drawingml/2006/table">
            <a:tbl>
              <a:tblPr/>
              <a:tblGrid>
                <a:gridCol w="6813619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dirty="0" err="1"/>
                        <a:t>db.inventory.find</a:t>
                      </a:r>
                      <a:r>
                        <a:rPr lang="es-CO" sz="2400" dirty="0"/>
                        <a:t>( { </a:t>
                      </a:r>
                      <a:r>
                        <a:rPr lang="es-CO" sz="2400" dirty="0" err="1"/>
                        <a:t>size</a:t>
                      </a:r>
                      <a:r>
                        <a:rPr lang="es-CO" sz="2400" dirty="0"/>
                        <a:t>: { h: 14, w: 21, </a:t>
                      </a:r>
                      <a:r>
                        <a:rPr lang="es-CO" sz="2400" dirty="0" err="1"/>
                        <a:t>uom</a:t>
                      </a:r>
                      <a:r>
                        <a:rPr lang="es-CO" sz="2400" dirty="0"/>
                        <a:t>: "cm" } } )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81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Consultas en documentos embebidos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67629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DOCUMENTOS EMBEBIDOS EN DESORDEN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99ADF9-2C5A-44D8-B40B-74114F2C8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67368"/>
              </p:ext>
            </p:extLst>
          </p:nvPr>
        </p:nvGraphicFramePr>
        <p:xfrm>
          <a:off x="3189095" y="2603530"/>
          <a:ext cx="2765809" cy="470894"/>
        </p:xfrm>
        <a:graphic>
          <a:graphicData uri="http://schemas.openxmlformats.org/drawingml/2006/table">
            <a:tbl>
              <a:tblPr/>
              <a:tblGrid>
                <a:gridCol w="2765809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b="1" dirty="0"/>
                        <a:t>("</a:t>
                      </a:r>
                      <a:r>
                        <a:rPr lang="es-CO" sz="2400" b="1" dirty="0" err="1"/>
                        <a:t>field.nestedField</a:t>
                      </a:r>
                      <a:r>
                        <a:rPr lang="es-CO" sz="2400" b="1" dirty="0"/>
                        <a:t>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77643"/>
              </p:ext>
            </p:extLst>
          </p:nvPr>
        </p:nvGraphicFramePr>
        <p:xfrm>
          <a:off x="2486551" y="3759705"/>
          <a:ext cx="4492450" cy="470894"/>
        </p:xfrm>
        <a:graphic>
          <a:graphicData uri="http://schemas.openxmlformats.org/drawingml/2006/table">
            <a:tbl>
              <a:tblPr/>
              <a:tblGrid>
                <a:gridCol w="449245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b="0" dirty="0" err="1"/>
                        <a:t>db.inventory.find</a:t>
                      </a:r>
                      <a:r>
                        <a:rPr lang="es-CO" sz="2400" b="0" dirty="0"/>
                        <a:t>( {“</a:t>
                      </a:r>
                      <a:r>
                        <a:rPr lang="es-CO" sz="2400" b="0" dirty="0" err="1"/>
                        <a:t>size.h</a:t>
                      </a:r>
                      <a:r>
                        <a:rPr lang="es-CO" sz="2400" b="0" dirty="0"/>
                        <a:t>”: 14 }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7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Consultas en Arreglos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47746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CONSULTAS CON ORDEN ESPECÍFICO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15892"/>
              </p:ext>
            </p:extLst>
          </p:nvPr>
        </p:nvGraphicFramePr>
        <p:xfrm>
          <a:off x="1929286" y="3995152"/>
          <a:ext cx="5606980" cy="470894"/>
        </p:xfrm>
        <a:graphic>
          <a:graphicData uri="http://schemas.openxmlformats.org/drawingml/2006/table">
            <a:tbl>
              <a:tblPr/>
              <a:tblGrid>
                <a:gridCol w="560698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dirty="0" err="1"/>
                        <a:t>db.inventory.find</a:t>
                      </a:r>
                      <a:r>
                        <a:rPr lang="es-CO" sz="2400" dirty="0"/>
                        <a:t>( { tags: ["red", "</a:t>
                      </a:r>
                      <a:r>
                        <a:rPr lang="es-CO" sz="2400" dirty="0" err="1"/>
                        <a:t>blank</a:t>
                      </a:r>
                      <a:r>
                        <a:rPr lang="es-CO" sz="2400" dirty="0"/>
                        <a:t>"] } )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40FCB89-614D-4745-96E8-5B5B363636C6}"/>
              </a:ext>
            </a:extLst>
          </p:cNvPr>
          <p:cNvGraphicFramePr>
            <a:graphicFrameLocks noGrp="1"/>
          </p:cNvGraphicFramePr>
          <p:nvPr/>
        </p:nvGraphicFramePr>
        <p:xfrm>
          <a:off x="3032091" y="2005408"/>
          <a:ext cx="2788416" cy="470894"/>
        </p:xfrm>
        <a:graphic>
          <a:graphicData uri="http://schemas.openxmlformats.org/drawingml/2006/table">
            <a:tbl>
              <a:tblPr/>
              <a:tblGrid>
                <a:gridCol w="2788416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b="1" dirty="0"/>
                        <a:t>{ &lt;</a:t>
                      </a:r>
                      <a:r>
                        <a:rPr lang="es-CO" sz="2400" b="1" dirty="0" err="1"/>
                        <a:t>field</a:t>
                      </a:r>
                      <a:r>
                        <a:rPr lang="es-CO" sz="2400" b="1" dirty="0"/>
                        <a:t>&gt;: &lt;</a:t>
                      </a:r>
                      <a:r>
                        <a:rPr lang="es-CO" sz="2400" b="1" dirty="0" err="1"/>
                        <a:t>value</a:t>
                      </a:r>
                      <a:r>
                        <a:rPr lang="es-CO" sz="2400" b="1" dirty="0"/>
                        <a:t>&gt;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0EFA6B-E97B-4B28-96B1-050C344FF1A4}"/>
              </a:ext>
            </a:extLst>
          </p:cNvPr>
          <p:cNvSpPr txBox="1"/>
          <p:nvPr/>
        </p:nvSpPr>
        <p:spPr>
          <a:xfrm>
            <a:off x="1122905" y="2779246"/>
            <a:ext cx="68981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b="0" dirty="0"/>
              <a:t>&lt;</a:t>
            </a:r>
            <a:r>
              <a:rPr lang="es-CO" sz="2400" b="0" dirty="0" err="1"/>
              <a:t>value</a:t>
            </a:r>
            <a:r>
              <a:rPr lang="es-CO" sz="2400" b="0" dirty="0"/>
              <a:t>&gt;: Hace referencia al valor exacto del arreglo incluyendo el orden de los elementos.</a:t>
            </a:r>
          </a:p>
        </p:txBody>
      </p:sp>
    </p:spTree>
    <p:extLst>
      <p:ext uri="{BB962C8B-B14F-4D97-AF65-F5344CB8AC3E}">
        <p14:creationId xmlns:p14="http://schemas.microsoft.com/office/powerpoint/2010/main" val="295700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Consultas en Arreglos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35299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CONSULTAS SIN ORDEN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87190"/>
              </p:ext>
            </p:extLst>
          </p:nvPr>
        </p:nvGraphicFramePr>
        <p:xfrm>
          <a:off x="1359045" y="3770305"/>
          <a:ext cx="6747462" cy="470894"/>
        </p:xfrm>
        <a:graphic>
          <a:graphicData uri="http://schemas.openxmlformats.org/drawingml/2006/table">
            <a:tbl>
              <a:tblPr/>
              <a:tblGrid>
                <a:gridCol w="6747462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b="1" dirty="0" err="1"/>
                        <a:t>db.inventory.find</a:t>
                      </a:r>
                      <a:r>
                        <a:rPr lang="es-CO" sz="2400" b="1" dirty="0"/>
                        <a:t>( { tags: { $</a:t>
                      </a:r>
                      <a:r>
                        <a:rPr lang="es-CO" sz="2400" b="1" dirty="0" err="1"/>
                        <a:t>all</a:t>
                      </a:r>
                      <a:r>
                        <a:rPr lang="es-CO" sz="2400" b="1" dirty="0"/>
                        <a:t>: ["red", "</a:t>
                      </a:r>
                      <a:r>
                        <a:rPr lang="es-CO" sz="2400" b="1" dirty="0" err="1"/>
                        <a:t>blank</a:t>
                      </a:r>
                      <a:r>
                        <a:rPr lang="es-CO" sz="2400" b="1" dirty="0"/>
                        <a:t>"] } }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0EFA6B-E97B-4B28-96B1-050C344FF1A4}"/>
              </a:ext>
            </a:extLst>
          </p:cNvPr>
          <p:cNvSpPr txBox="1"/>
          <p:nvPr/>
        </p:nvSpPr>
        <p:spPr>
          <a:xfrm>
            <a:off x="617975" y="1966776"/>
            <a:ext cx="7993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/>
              <a:t>Para realizar consultas sobre arreglos que contengan específicamente ciertos valores sin tener en cuenta el orden o los demás elementos del arreglo se usa el operador $</a:t>
            </a:r>
            <a:r>
              <a:rPr lang="es-CO" sz="2400" dirty="0" err="1"/>
              <a:t>all</a:t>
            </a:r>
            <a:endParaRPr lang="es-CO" sz="2400" b="0" dirty="0"/>
          </a:p>
        </p:txBody>
      </p:sp>
    </p:spTree>
    <p:extLst>
      <p:ext uri="{BB962C8B-B14F-4D97-AF65-F5344CB8AC3E}">
        <p14:creationId xmlns:p14="http://schemas.microsoft.com/office/powerpoint/2010/main" val="247301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Consultas en Arreglos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/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CONSULTAS SIN ORDEN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98630"/>
              </p:ext>
            </p:extLst>
          </p:nvPr>
        </p:nvGraphicFramePr>
        <p:xfrm>
          <a:off x="2478179" y="3742333"/>
          <a:ext cx="4509193" cy="470894"/>
        </p:xfrm>
        <a:graphic>
          <a:graphicData uri="http://schemas.openxmlformats.org/drawingml/2006/table">
            <a:tbl>
              <a:tblPr/>
              <a:tblGrid>
                <a:gridCol w="4509193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b="1" dirty="0" err="1"/>
                        <a:t>db.inventory.find</a:t>
                      </a:r>
                      <a:r>
                        <a:rPr lang="es-CO" sz="2400" b="1" dirty="0"/>
                        <a:t>( { tags: "red" }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0EFA6B-E97B-4B28-96B1-050C344FF1A4}"/>
              </a:ext>
            </a:extLst>
          </p:cNvPr>
          <p:cNvSpPr txBox="1"/>
          <p:nvPr/>
        </p:nvSpPr>
        <p:spPr>
          <a:xfrm>
            <a:off x="617975" y="1966776"/>
            <a:ext cx="7993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/>
              <a:t>Para realizar consultas sobre arreglos que contengan al menos un elemento con un valor especifico</a:t>
            </a:r>
            <a:endParaRPr lang="es-CO" sz="2400" b="0" dirty="0"/>
          </a:p>
        </p:txBody>
      </p:sp>
    </p:spTree>
    <p:extLst>
      <p:ext uri="{BB962C8B-B14F-4D97-AF65-F5344CB8AC3E}">
        <p14:creationId xmlns:p14="http://schemas.microsoft.com/office/powerpoint/2010/main" val="340158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Índices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95880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EJECUCIÓN DE LA BÚSQUEDA POR DEFECTO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93404"/>
              </p:ext>
            </p:extLst>
          </p:nvPr>
        </p:nvGraphicFramePr>
        <p:xfrm>
          <a:off x="1463041" y="3742333"/>
          <a:ext cx="6154310" cy="470894"/>
        </p:xfrm>
        <a:graphic>
          <a:graphicData uri="http://schemas.openxmlformats.org/drawingml/2006/table">
            <a:tbl>
              <a:tblPr/>
              <a:tblGrid>
                <a:gridCol w="615431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b="1" dirty="0" err="1"/>
                        <a:t>db.inventory.find</a:t>
                      </a:r>
                      <a:r>
                        <a:rPr lang="es-CO" sz="2400" b="1" dirty="0"/>
                        <a:t>( {} ).</a:t>
                      </a:r>
                      <a:r>
                        <a:rPr lang="es-CO" sz="2400" b="1" dirty="0" err="1"/>
                        <a:t>explain</a:t>
                      </a:r>
                      <a:r>
                        <a:rPr lang="es-CO" sz="2400" b="1" dirty="0"/>
                        <a:t>(‘</a:t>
                      </a:r>
                      <a:r>
                        <a:rPr lang="es-CO" sz="2400" b="1" dirty="0" err="1"/>
                        <a:t>executionStats</a:t>
                      </a:r>
                      <a:r>
                        <a:rPr lang="es-CO" sz="2400" b="1" dirty="0"/>
                        <a:t>’)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0EFA6B-E97B-4B28-96B1-050C344FF1A4}"/>
              </a:ext>
            </a:extLst>
          </p:cNvPr>
          <p:cNvSpPr txBox="1"/>
          <p:nvPr/>
        </p:nvSpPr>
        <p:spPr>
          <a:xfrm>
            <a:off x="617975" y="1966776"/>
            <a:ext cx="79934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/>
              <a:t>Por defecto MongoDB busca la información escaneando todos los documentos a pesar de que el filtro solo regrese un resultado, la búsqueda es ineficiente cuando la cantidad de documentos es grande</a:t>
            </a:r>
            <a:endParaRPr lang="es-CO" sz="2400" b="0" dirty="0"/>
          </a:p>
        </p:txBody>
      </p:sp>
    </p:spTree>
    <p:extLst>
      <p:ext uri="{BB962C8B-B14F-4D97-AF65-F5344CB8AC3E}">
        <p14:creationId xmlns:p14="http://schemas.microsoft.com/office/powerpoint/2010/main" val="2673925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Índices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27117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CREACIÓN DE ÍNDICES (UN SOLO CAMPO)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2358"/>
              </p:ext>
            </p:extLst>
          </p:nvPr>
        </p:nvGraphicFramePr>
        <p:xfrm>
          <a:off x="1990775" y="2634341"/>
          <a:ext cx="5224006" cy="822960"/>
        </p:xfrm>
        <a:graphic>
          <a:graphicData uri="http://schemas.openxmlformats.org/drawingml/2006/table">
            <a:tbl>
              <a:tblPr/>
              <a:tblGrid>
                <a:gridCol w="5224006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db.collection.createIndex</a:t>
                      </a:r>
                      <a:r>
                        <a:rPr lang="en-US" sz="2400" b="1" dirty="0"/>
                        <a:t>( { name: -1 } )</a:t>
                      </a:r>
                    </a:p>
                    <a:p>
                      <a:r>
                        <a:rPr lang="en-US" sz="2400" b="0" dirty="0" err="1"/>
                        <a:t>Nombre</a:t>
                      </a:r>
                      <a:r>
                        <a:rPr lang="en-US" sz="2400" b="0" dirty="0"/>
                        <a:t> </a:t>
                      </a:r>
                      <a:r>
                        <a:rPr lang="en-US" sz="2400" b="0" dirty="0" err="1"/>
                        <a:t>índice</a:t>
                      </a:r>
                      <a:r>
                        <a:rPr lang="en-US" sz="2400" b="0" dirty="0"/>
                        <a:t>: name_1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0EFA6B-E97B-4B28-96B1-050C344FF1A4}"/>
              </a:ext>
            </a:extLst>
          </p:cNvPr>
          <p:cNvSpPr txBox="1"/>
          <p:nvPr/>
        </p:nvSpPr>
        <p:spPr>
          <a:xfrm>
            <a:off x="617975" y="1966776"/>
            <a:ext cx="7993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/>
              <a:t>db.collection.createIndex</a:t>
            </a:r>
            <a:r>
              <a:rPr lang="en-US" sz="2000" b="0" dirty="0"/>
              <a:t>( &lt;key and index type specification&gt;, &lt;options&gt; )</a:t>
            </a:r>
            <a:endParaRPr lang="es-CO" sz="2000" b="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E7FCE2-8833-4653-B53E-EFBAC22F06C4}"/>
              </a:ext>
            </a:extLst>
          </p:cNvPr>
          <p:cNvSpPr txBox="1"/>
          <p:nvPr/>
        </p:nvSpPr>
        <p:spPr>
          <a:xfrm>
            <a:off x="617976" y="3695931"/>
            <a:ext cx="7993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1: orden ascendente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0" dirty="0"/>
              <a:t>-1</a:t>
            </a:r>
            <a:r>
              <a:rPr lang="es-CO" sz="2000" dirty="0"/>
              <a:t>: orden descendente</a:t>
            </a:r>
            <a:endParaRPr lang="es-CO" sz="2000" b="0" dirty="0"/>
          </a:p>
        </p:txBody>
      </p:sp>
    </p:spTree>
    <p:extLst>
      <p:ext uri="{BB962C8B-B14F-4D97-AF65-F5344CB8AC3E}">
        <p14:creationId xmlns:p14="http://schemas.microsoft.com/office/powerpoint/2010/main" val="424996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Colección inicial</a:t>
            </a:r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760055-437A-4BFC-BA47-A9EA7466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48674"/>
              </p:ext>
            </p:extLst>
          </p:nvPr>
        </p:nvGraphicFramePr>
        <p:xfrm>
          <a:off x="617974" y="1681798"/>
          <a:ext cx="8229600" cy="277368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O" sz="2000" b="0"/>
                        <a:t>db.inventory.insertMany([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2000" b="0" dirty="0"/>
                        <a:t>{ </a:t>
                      </a:r>
                      <a:r>
                        <a:rPr lang="es-CO" sz="2000" b="0" dirty="0" err="1"/>
                        <a:t>item</a:t>
                      </a:r>
                      <a:r>
                        <a:rPr lang="es-CO" sz="2000" b="0" dirty="0"/>
                        <a:t>: "</a:t>
                      </a:r>
                      <a:r>
                        <a:rPr lang="es-CO" sz="2000" b="0" dirty="0" err="1"/>
                        <a:t>journal</a:t>
                      </a:r>
                      <a:r>
                        <a:rPr lang="es-CO" sz="2000" b="0" dirty="0"/>
                        <a:t>", </a:t>
                      </a:r>
                      <a:r>
                        <a:rPr lang="es-CO" sz="2000" b="0" dirty="0" err="1"/>
                        <a:t>qty</a:t>
                      </a:r>
                      <a:r>
                        <a:rPr lang="es-CO" sz="2000" b="0" dirty="0"/>
                        <a:t>: 25, </a:t>
                      </a:r>
                      <a:r>
                        <a:rPr lang="es-CO" sz="2000" b="0" dirty="0" err="1"/>
                        <a:t>size</a:t>
                      </a:r>
                      <a:r>
                        <a:rPr lang="es-CO" sz="2000" b="0" dirty="0"/>
                        <a:t>: { h: 14, w: 21, </a:t>
                      </a:r>
                      <a:r>
                        <a:rPr lang="es-CO" sz="2000" b="0" dirty="0" err="1"/>
                        <a:t>uom</a:t>
                      </a:r>
                      <a:r>
                        <a:rPr lang="es-CO" sz="2000" b="0" dirty="0"/>
                        <a:t>: "cm" }, status: "A" },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2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/>
                        <a:t>{ item: "notebook", qty: 50, size: { h: 8.5, w: 11, </a:t>
                      </a:r>
                      <a:r>
                        <a:rPr lang="en-US" sz="2000" b="0" dirty="0" err="1"/>
                        <a:t>uom</a:t>
                      </a:r>
                      <a:r>
                        <a:rPr lang="en-US" sz="2000" b="0" dirty="0"/>
                        <a:t>: "in" }, status: "A" },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82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2000" b="0"/>
                        <a:t>{ item: "paper", qty: 100, size: { h: 8.5, w: 11, uom: "in" }, status: "D" },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23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/>
                        <a:t>{ item: "planner", qty: 75, size: { h: 22.85, w: 30, uom: "cm" }, status: "D" },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30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/>
                        <a:t>{ item: "postcard", qty: 45, size: { h: 10, w: 15.25, </a:t>
                      </a:r>
                      <a:r>
                        <a:rPr lang="en-US" sz="2000" b="0" dirty="0" err="1"/>
                        <a:t>uom</a:t>
                      </a:r>
                      <a:r>
                        <a:rPr lang="en-US" sz="2000" b="0" dirty="0"/>
                        <a:t>: "cm" }, status: "A"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549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2000" b="0" dirty="0"/>
                        <a:t>]);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7291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151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Índices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79520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CREACIÓN DE ÍNDICES (VARIOS CAMPOS)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43155"/>
              </p:ext>
            </p:extLst>
          </p:nvPr>
        </p:nvGraphicFramePr>
        <p:xfrm>
          <a:off x="1497794" y="2634341"/>
          <a:ext cx="6233822" cy="1188720"/>
        </p:xfrm>
        <a:graphic>
          <a:graphicData uri="http://schemas.openxmlformats.org/drawingml/2006/table">
            <a:tbl>
              <a:tblPr/>
              <a:tblGrid>
                <a:gridCol w="6233822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db.collection.createIndex</a:t>
                      </a:r>
                      <a:r>
                        <a:rPr lang="en-US" sz="2400" b="1" dirty="0"/>
                        <a:t>( { name: -1, qty: -1 } )</a:t>
                      </a:r>
                    </a:p>
                    <a:p>
                      <a:endParaRPr lang="en-US" sz="2400" b="1" dirty="0"/>
                    </a:p>
                    <a:p>
                      <a:r>
                        <a:rPr lang="en-US" sz="2400" b="0" dirty="0" err="1"/>
                        <a:t>Nombre</a:t>
                      </a:r>
                      <a:r>
                        <a:rPr lang="en-US" sz="2400" b="0" dirty="0"/>
                        <a:t> </a:t>
                      </a:r>
                      <a:r>
                        <a:rPr lang="en-US" sz="2400" b="0" dirty="0" err="1"/>
                        <a:t>índice</a:t>
                      </a:r>
                      <a:r>
                        <a:rPr lang="en-US" sz="2400" b="0" dirty="0"/>
                        <a:t>: name_1_qty_-1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0EFA6B-E97B-4B28-96B1-050C344FF1A4}"/>
              </a:ext>
            </a:extLst>
          </p:cNvPr>
          <p:cNvSpPr txBox="1"/>
          <p:nvPr/>
        </p:nvSpPr>
        <p:spPr>
          <a:xfrm>
            <a:off x="617975" y="1966776"/>
            <a:ext cx="7993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/>
              <a:t>db.collection.createIndex</a:t>
            </a:r>
            <a:r>
              <a:rPr lang="en-US" sz="2000" b="0" dirty="0"/>
              <a:t>( &lt;key and index type specification&gt;, &lt;options&gt; )</a:t>
            </a:r>
            <a:endParaRPr lang="es-CO" sz="2000" b="0" dirty="0"/>
          </a:p>
        </p:txBody>
      </p:sp>
    </p:spTree>
    <p:extLst>
      <p:ext uri="{BB962C8B-B14F-4D97-AF65-F5344CB8AC3E}">
        <p14:creationId xmlns:p14="http://schemas.microsoft.com/office/powerpoint/2010/main" val="3081827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Índices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28097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CREACIÓN DE ÍNDICES (NOMBRE PERSONALIZADO)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26538"/>
              </p:ext>
            </p:extLst>
          </p:nvPr>
        </p:nvGraphicFramePr>
        <p:xfrm>
          <a:off x="1497794" y="2634341"/>
          <a:ext cx="6233822" cy="1554480"/>
        </p:xfrm>
        <a:graphic>
          <a:graphicData uri="http://schemas.openxmlformats.org/drawingml/2006/table">
            <a:tbl>
              <a:tblPr/>
              <a:tblGrid>
                <a:gridCol w="6233822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db.collection.createIndex</a:t>
                      </a:r>
                      <a:r>
                        <a:rPr lang="en-US" sz="2400" b="1" dirty="0"/>
                        <a:t>( </a:t>
                      </a:r>
                    </a:p>
                    <a:p>
                      <a:r>
                        <a:rPr lang="en-US" sz="2400" b="1" dirty="0"/>
                        <a:t>   { name: -1, qty: -1 },</a:t>
                      </a:r>
                    </a:p>
                    <a:p>
                      <a:r>
                        <a:rPr lang="en-US" sz="2400" b="1" dirty="0"/>
                        <a:t>   { name: “</a:t>
                      </a:r>
                      <a:r>
                        <a:rPr lang="en-US" sz="2400" b="1" dirty="0" err="1"/>
                        <a:t>indice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personalizado</a:t>
                      </a:r>
                      <a:r>
                        <a:rPr lang="en-US" sz="2400" b="1" dirty="0"/>
                        <a:t>”}</a:t>
                      </a:r>
                    </a:p>
                    <a:p>
                      <a:r>
                        <a:rPr lang="en-US" sz="2400" b="1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0EFA6B-E97B-4B28-96B1-050C344FF1A4}"/>
              </a:ext>
            </a:extLst>
          </p:cNvPr>
          <p:cNvSpPr txBox="1"/>
          <p:nvPr/>
        </p:nvSpPr>
        <p:spPr>
          <a:xfrm>
            <a:off x="617975" y="1966776"/>
            <a:ext cx="7993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/>
              <a:t>db.collection.createIndex</a:t>
            </a:r>
            <a:r>
              <a:rPr lang="en-US" sz="2000" b="0" dirty="0"/>
              <a:t>( &lt;key and index type specification&gt;, &lt;options&gt; )</a:t>
            </a:r>
            <a:endParaRPr lang="es-CO" sz="2000" b="0" dirty="0"/>
          </a:p>
        </p:txBody>
      </p:sp>
    </p:spTree>
    <p:extLst>
      <p:ext uri="{BB962C8B-B14F-4D97-AF65-F5344CB8AC3E}">
        <p14:creationId xmlns:p14="http://schemas.microsoft.com/office/powerpoint/2010/main" val="1847705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Índices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3084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CREACIÓN DE ÍNDICES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63B8D3CC-6F3B-4693-B5F1-855A0066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90" y="1730188"/>
            <a:ext cx="701137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32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Índices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13910"/>
              </p:ext>
            </p:extLst>
          </p:nvPr>
        </p:nvGraphicFramePr>
        <p:xfrm>
          <a:off x="617976" y="1228427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LISTAR ÍNDICES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E852BF6-588B-48EC-8DCF-99C44D8E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11706"/>
              </p:ext>
            </p:extLst>
          </p:nvPr>
        </p:nvGraphicFramePr>
        <p:xfrm>
          <a:off x="2990327" y="1816571"/>
          <a:ext cx="3484897" cy="470894"/>
        </p:xfrm>
        <a:graphic>
          <a:graphicData uri="http://schemas.openxmlformats.org/drawingml/2006/table">
            <a:tbl>
              <a:tblPr/>
              <a:tblGrid>
                <a:gridCol w="3484897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b="1" dirty="0" err="1"/>
                        <a:t>db.collection.getIndexes</a:t>
                      </a:r>
                      <a:r>
                        <a:rPr lang="es-CO" sz="2400" b="1" dirty="0"/>
                        <a:t>()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B20126C-2099-4397-B449-2FF3E796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6831"/>
              </p:ext>
            </p:extLst>
          </p:nvPr>
        </p:nvGraphicFramePr>
        <p:xfrm>
          <a:off x="617975" y="2700743"/>
          <a:ext cx="8229600" cy="47089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n-US" sz="2400" b="0" dirty="0"/>
                        <a:t>ELIMINAR ÍNDICES</a:t>
                      </a:r>
                      <a:endParaRPr lang="es-CO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1A2ACCB-4537-4E29-90DF-5CA0A93BA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24999"/>
              </p:ext>
            </p:extLst>
          </p:nvPr>
        </p:nvGraphicFramePr>
        <p:xfrm>
          <a:off x="2723322" y="3585810"/>
          <a:ext cx="4611755" cy="470894"/>
        </p:xfrm>
        <a:graphic>
          <a:graphicData uri="http://schemas.openxmlformats.org/drawingml/2006/table">
            <a:tbl>
              <a:tblPr/>
              <a:tblGrid>
                <a:gridCol w="4611755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r>
                        <a:rPr lang="es-CO" sz="2400" b="1" dirty="0" err="1"/>
                        <a:t>db.collection.dropIndex</a:t>
                      </a:r>
                      <a:r>
                        <a:rPr lang="es-CO" sz="2400" b="1" dirty="0"/>
                        <a:t>(‘name_1’)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22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Relaciones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04928"/>
              </p:ext>
            </p:extLst>
          </p:nvPr>
        </p:nvGraphicFramePr>
        <p:xfrm>
          <a:off x="617976" y="1228427"/>
          <a:ext cx="8229600" cy="344424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2883115"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Relaciones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en</a:t>
                      </a:r>
                      <a:r>
                        <a:rPr lang="en-US" sz="2000" b="0" dirty="0"/>
                        <a:t> mongo</a:t>
                      </a:r>
                    </a:p>
                    <a:p>
                      <a:endParaRPr lang="en-US" sz="2000" b="0" dirty="0"/>
                    </a:p>
                    <a:p>
                      <a:r>
                        <a:rPr lang="en-US" sz="2000" b="0" dirty="0"/>
                        <a:t>SQL: </a:t>
                      </a:r>
                    </a:p>
                    <a:p>
                      <a:r>
                        <a:rPr lang="es-CO" sz="2000" b="0" dirty="0"/>
                        <a:t>	Profesores, cursos</a:t>
                      </a:r>
                    </a:p>
                    <a:p>
                      <a:r>
                        <a:rPr lang="es-CO" sz="2000" b="0" dirty="0"/>
                        <a:t>	(</a:t>
                      </a:r>
                      <a:r>
                        <a:rPr lang="es-CO" sz="2000" b="0" dirty="0" err="1"/>
                        <a:t>Fk</a:t>
                      </a:r>
                      <a:r>
                        <a:rPr lang="es-CO" sz="2000" b="0" dirty="0"/>
                        <a:t>)</a:t>
                      </a:r>
                    </a:p>
                    <a:p>
                      <a:r>
                        <a:rPr lang="es-CO" sz="2000" b="0" dirty="0"/>
                        <a:t>	Cursos -&gt; profesor-&gt;id</a:t>
                      </a:r>
                    </a:p>
                    <a:p>
                      <a:r>
                        <a:rPr lang="es-CO" sz="2000" b="0" dirty="0"/>
                        <a:t>	Profesores: {								Cursos: {</a:t>
                      </a:r>
                    </a:p>
                    <a:p>
                      <a:r>
                        <a:rPr lang="es-CO" sz="2000" b="0" dirty="0"/>
                        <a:t>		_id: </a:t>
                      </a:r>
                      <a:r>
                        <a:rPr lang="es-CO" sz="2000" b="0" dirty="0" err="1"/>
                        <a:t>ObjectId</a:t>
                      </a:r>
                      <a:r>
                        <a:rPr lang="es-CO" sz="2000" b="0" dirty="0"/>
                        <a:t>(‘</a:t>
                      </a:r>
                      <a:r>
                        <a:rPr lang="es-CO" sz="2000" b="0" dirty="0" err="1"/>
                        <a:t>aasdfdkfjlasd</a:t>
                      </a:r>
                      <a:r>
                        <a:rPr lang="es-CO" sz="2000" b="0" dirty="0"/>
                        <a:t>’),				nombre: ‘Mongo’</a:t>
                      </a:r>
                    </a:p>
                    <a:p>
                      <a:r>
                        <a:rPr lang="es-CO" sz="2000" b="0" dirty="0"/>
                        <a:t>		nombre: ‘Edwin’							</a:t>
                      </a:r>
                      <a:r>
                        <a:rPr lang="es-CO" sz="2000" b="0" dirty="0" err="1"/>
                        <a:t>profesor_id</a:t>
                      </a:r>
                      <a:r>
                        <a:rPr lang="es-CO" sz="2000" b="0" dirty="0"/>
                        <a:t>: </a:t>
                      </a:r>
                      <a:r>
                        <a:rPr lang="es-CO" sz="2000" b="0" dirty="0" err="1"/>
                        <a:t>ObjectId</a:t>
                      </a:r>
                      <a:r>
                        <a:rPr lang="es-CO" sz="2000" b="0" dirty="0"/>
                        <a:t>(‘’)</a:t>
                      </a:r>
                    </a:p>
                    <a:p>
                      <a:r>
                        <a:rPr lang="es-CO" sz="2000" b="0" dirty="0"/>
                        <a:t>		</a:t>
                      </a:r>
                      <a:r>
                        <a:rPr lang="es-CO" sz="2000" b="0" dirty="0" err="1"/>
                        <a:t>dni</a:t>
                      </a:r>
                      <a:r>
                        <a:rPr lang="es-CO" sz="2000" b="0" dirty="0"/>
                        <a:t>: 6								}</a:t>
                      </a:r>
                    </a:p>
                    <a:p>
                      <a:r>
                        <a:rPr lang="es-CO" sz="2000" b="0" dirty="0"/>
                        <a:t>	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441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Relaciones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F25346-3B4C-4309-A8B0-5D544D47D0DF}"/>
              </a:ext>
            </a:extLst>
          </p:cNvPr>
          <p:cNvGraphicFramePr>
            <a:graphicFrameLocks noGrp="1"/>
          </p:cNvGraphicFramePr>
          <p:nvPr/>
        </p:nvGraphicFramePr>
        <p:xfrm>
          <a:off x="617976" y="1228427"/>
          <a:ext cx="8229600" cy="344424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2883115"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Relaciones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en</a:t>
                      </a:r>
                      <a:r>
                        <a:rPr lang="en-US" sz="2000" b="0" dirty="0"/>
                        <a:t> mongo</a:t>
                      </a:r>
                    </a:p>
                    <a:p>
                      <a:endParaRPr lang="en-US" sz="2000" b="0" dirty="0"/>
                    </a:p>
                    <a:p>
                      <a:r>
                        <a:rPr lang="en-US" sz="2000" b="0" dirty="0"/>
                        <a:t>SQL: </a:t>
                      </a:r>
                    </a:p>
                    <a:p>
                      <a:r>
                        <a:rPr lang="es-CO" sz="2000" b="0" dirty="0"/>
                        <a:t>	Profesores, cursos</a:t>
                      </a:r>
                    </a:p>
                    <a:p>
                      <a:r>
                        <a:rPr lang="es-CO" sz="2000" b="0" dirty="0"/>
                        <a:t>	(</a:t>
                      </a:r>
                      <a:r>
                        <a:rPr lang="es-CO" sz="2000" b="0" dirty="0" err="1"/>
                        <a:t>Fk</a:t>
                      </a:r>
                      <a:r>
                        <a:rPr lang="es-CO" sz="2000" b="0" dirty="0"/>
                        <a:t>)</a:t>
                      </a:r>
                    </a:p>
                    <a:p>
                      <a:r>
                        <a:rPr lang="es-CO" sz="2000" b="0" dirty="0"/>
                        <a:t>	Cursos -&gt; profesor-&gt;id</a:t>
                      </a:r>
                    </a:p>
                    <a:p>
                      <a:r>
                        <a:rPr lang="es-CO" sz="2000" b="0" dirty="0"/>
                        <a:t>	Profesores: {								Cursos: {</a:t>
                      </a:r>
                    </a:p>
                    <a:p>
                      <a:r>
                        <a:rPr lang="es-CO" sz="2000" b="0" dirty="0"/>
                        <a:t>		_id: </a:t>
                      </a:r>
                      <a:r>
                        <a:rPr lang="es-CO" sz="2000" b="0" dirty="0" err="1"/>
                        <a:t>ObjectId</a:t>
                      </a:r>
                      <a:r>
                        <a:rPr lang="es-CO" sz="2000" b="0" dirty="0"/>
                        <a:t>(‘</a:t>
                      </a:r>
                      <a:r>
                        <a:rPr lang="es-CO" sz="2000" b="0" dirty="0" err="1"/>
                        <a:t>aasdfdkfjlasd</a:t>
                      </a:r>
                      <a:r>
                        <a:rPr lang="es-CO" sz="2000" b="0" dirty="0"/>
                        <a:t>’),				nombre: ‘Mongo’</a:t>
                      </a:r>
                    </a:p>
                    <a:p>
                      <a:r>
                        <a:rPr lang="es-CO" sz="2000" b="0" dirty="0"/>
                        <a:t>		nombre: ‘Edwin’							</a:t>
                      </a:r>
                      <a:r>
                        <a:rPr lang="es-CO" sz="2000" b="0" dirty="0" err="1"/>
                        <a:t>profesor_id</a:t>
                      </a:r>
                      <a:r>
                        <a:rPr lang="es-CO" sz="2000" b="0" dirty="0"/>
                        <a:t>: </a:t>
                      </a:r>
                      <a:r>
                        <a:rPr lang="es-CO" sz="2000" b="0" dirty="0" err="1"/>
                        <a:t>ObjectId</a:t>
                      </a:r>
                      <a:r>
                        <a:rPr lang="es-CO" sz="2000" b="0" dirty="0"/>
                        <a:t>(‘’)</a:t>
                      </a:r>
                    </a:p>
                    <a:p>
                      <a:r>
                        <a:rPr lang="es-CO" sz="2000" b="0" dirty="0"/>
                        <a:t>		</a:t>
                      </a:r>
                      <a:r>
                        <a:rPr lang="es-CO" sz="2000" b="0" dirty="0" err="1"/>
                        <a:t>dni</a:t>
                      </a:r>
                      <a:r>
                        <a:rPr lang="es-CO" sz="2000" b="0" dirty="0"/>
                        <a:t>: 6								}</a:t>
                      </a:r>
                    </a:p>
                    <a:p>
                      <a:r>
                        <a:rPr lang="es-CO" sz="2000" b="0" dirty="0"/>
                        <a:t>	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438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29399"/>
            <a:ext cx="7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Cursores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3F2AA-9807-45B1-B9E2-0EB72C52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7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3230D12-5D41-4A68-8EF9-E73C4D5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63922"/>
              </p:ext>
            </p:extLst>
          </p:nvPr>
        </p:nvGraphicFramePr>
        <p:xfrm>
          <a:off x="1414939" y="1376998"/>
          <a:ext cx="7228522" cy="3383280"/>
        </p:xfrm>
        <a:graphic>
          <a:graphicData uri="http://schemas.openxmlformats.org/drawingml/2006/table">
            <a:tbl>
              <a:tblPr/>
              <a:tblGrid>
                <a:gridCol w="7228522">
                  <a:extLst>
                    <a:ext uri="{9D8B030D-6E8A-4147-A177-3AD203B41FA5}">
                      <a16:colId xmlns:a16="http://schemas.microsoft.com/office/drawing/2014/main" val="860841822"/>
                    </a:ext>
                  </a:extLst>
                </a:gridCol>
              </a:tblGrid>
              <a:tr h="4708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var cursor = </a:t>
                      </a:r>
                      <a:r>
                        <a:rPr lang="en-US" sz="2400" b="0" dirty="0" err="1"/>
                        <a:t>db.cursos.find</a:t>
                      </a:r>
                      <a:r>
                        <a:rPr lang="en-US" sz="2400" b="0" dirty="0"/>
                        <a:t>( {} )</a:t>
                      </a:r>
                      <a:endParaRPr lang="es-CO" sz="2400" b="0" dirty="0"/>
                    </a:p>
                    <a:p>
                      <a:endParaRPr lang="es-CO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2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O" sz="2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cursor.hasNext</a:t>
                      </a:r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s-CO" sz="2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objeto = </a:t>
                      </a:r>
                      <a:r>
                        <a:rPr lang="es-CO" sz="2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cursor.next</a:t>
                      </a:r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s-CO" sz="2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CO" sz="2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objeto.profesor_id</a:t>
                      </a:r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'62412fd23149afa1a03ff4ba') </a:t>
                      </a:r>
                    </a:p>
                    <a:p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s-CO" sz="2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O" sz="2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objeto.nombre</a:t>
                      </a:r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}</a:t>
                      </a:r>
                    </a:p>
                    <a:p>
                      <a:r>
                        <a:rPr lang="es-CO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367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comparación I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515726" y="1337939"/>
            <a:ext cx="811254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$eq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Igual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ó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Igual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(equal)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gt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Mayor que (greater than)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gte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Mayor o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igual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(greater or equal than)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$in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coincidan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los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especificados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array.</a:t>
            </a:r>
          </a:p>
        </p:txBody>
      </p:sp>
    </p:spTree>
    <p:extLst>
      <p:ext uri="{BB962C8B-B14F-4D97-AF65-F5344CB8AC3E}">
        <p14:creationId xmlns:p14="http://schemas.microsoft.com/office/powerpoint/2010/main" val="163755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comparación II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515726" y="1378132"/>
            <a:ext cx="811254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lt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(less than)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lte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igual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(less or equal than)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$ne =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Diferente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(not equal)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NO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coincidan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los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array (not in)	</a:t>
            </a:r>
          </a:p>
        </p:txBody>
      </p:sp>
    </p:spTree>
    <p:extLst>
      <p:ext uri="{BB962C8B-B14F-4D97-AF65-F5344CB8AC3E}">
        <p14:creationId xmlns:p14="http://schemas.microsoft.com/office/powerpoint/2010/main" val="205790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77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comparación – Ejemplo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407C20-84AC-4F36-BE8E-D3FD1B43DC69}"/>
              </a:ext>
            </a:extLst>
          </p:cNvPr>
          <p:cNvSpPr txBox="1"/>
          <p:nvPr/>
        </p:nvSpPr>
        <p:spPr>
          <a:xfrm>
            <a:off x="698500" y="1587500"/>
            <a:ext cx="78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Encontrar todos los ítems cuya cantidad (</a:t>
            </a:r>
            <a:r>
              <a:rPr lang="es-CO" sz="2000" dirty="0" err="1"/>
              <a:t>qty</a:t>
            </a:r>
            <a:r>
              <a:rPr lang="es-CO" sz="2000" dirty="0"/>
              <a:t>) sea menor o igual a 75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E3174A-BCC4-4758-A84E-B2B33CCFA814}"/>
              </a:ext>
            </a:extLst>
          </p:cNvPr>
          <p:cNvSpPr txBox="1"/>
          <p:nvPr/>
        </p:nvSpPr>
        <p:spPr>
          <a:xfrm>
            <a:off x="641350" y="3155891"/>
            <a:ext cx="78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Encontrar todos los ítems cuya cantidad (</a:t>
            </a:r>
            <a:r>
              <a:rPr lang="es-CO" sz="2000" dirty="0" err="1"/>
              <a:t>qty</a:t>
            </a:r>
            <a:r>
              <a:rPr lang="es-CO" sz="2000" dirty="0"/>
              <a:t>) se encuentre entre 25 y 75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F76FCD-B74F-4684-A533-F616A8EBB8B1}"/>
              </a:ext>
            </a:extLst>
          </p:cNvPr>
          <p:cNvSpPr txBox="1"/>
          <p:nvPr/>
        </p:nvSpPr>
        <p:spPr>
          <a:xfrm>
            <a:off x="698500" y="3771256"/>
            <a:ext cx="78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/>
              <a:t>db.inventory.find</a:t>
            </a:r>
            <a:r>
              <a:rPr lang="es-CO" sz="2000" dirty="0"/>
              <a:t>( { </a:t>
            </a:r>
            <a:r>
              <a:rPr lang="es-CO" sz="2000" dirty="0" err="1"/>
              <a:t>qty</a:t>
            </a:r>
            <a:r>
              <a:rPr lang="es-CO" sz="2000" dirty="0"/>
              <a:t>: {  $</a:t>
            </a:r>
            <a:r>
              <a:rPr lang="es-CO" sz="2000" dirty="0" err="1"/>
              <a:t>gt</a:t>
            </a:r>
            <a:r>
              <a:rPr lang="es-CO" sz="2000" dirty="0"/>
              <a:t>: 25, $</a:t>
            </a:r>
            <a:r>
              <a:rPr lang="es-CO" sz="2000" dirty="0" err="1"/>
              <a:t>lt</a:t>
            </a:r>
            <a:r>
              <a:rPr lang="es-CO" sz="2000" dirty="0"/>
              <a:t>: 75 }  } )</a:t>
            </a:r>
          </a:p>
        </p:txBody>
      </p:sp>
    </p:spTree>
    <p:extLst>
      <p:ext uri="{BB962C8B-B14F-4D97-AF65-F5344CB8AC3E}">
        <p14:creationId xmlns:p14="http://schemas.microsoft.com/office/powerpoint/2010/main" val="262643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lógicos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602900" y="1096778"/>
            <a:ext cx="8025373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$and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lógico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todas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cláusulas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una consulta y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devuelve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coíncidan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todas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cláusulas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$not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Invierte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expresión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consulta y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retorna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NO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coincidan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expresión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5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65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lógicos II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602900" y="1055747"/>
            <a:ext cx="8025373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$nor =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cláusulas de consulta con un NOR lógico devuelve todos los documentos que no coinciden con ambas cláusulas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$or = 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cláusulas de consulta con un OR lógico devuelve todos los documentos que coinciden con las condiciones de cualquiera de las cláusulas.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9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775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Operadores de comparación – Ejemplo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407C20-84AC-4F36-BE8E-D3FD1B43DC69}"/>
              </a:ext>
            </a:extLst>
          </p:cNvPr>
          <p:cNvSpPr txBox="1"/>
          <p:nvPr/>
        </p:nvSpPr>
        <p:spPr>
          <a:xfrm>
            <a:off x="698500" y="1587500"/>
            <a:ext cx="786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Encontrar todos los ítems cuya cantidad (</a:t>
            </a:r>
            <a:r>
              <a:rPr lang="es-CO" sz="2000" dirty="0" err="1"/>
              <a:t>qty</a:t>
            </a:r>
            <a:r>
              <a:rPr lang="es-CO" sz="2000" dirty="0"/>
              <a:t>) sea menor o igual a 50 y que tengan estatus “A”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E3174A-BCC4-4758-A84E-B2B33CCFA814}"/>
              </a:ext>
            </a:extLst>
          </p:cNvPr>
          <p:cNvSpPr txBox="1"/>
          <p:nvPr/>
        </p:nvSpPr>
        <p:spPr>
          <a:xfrm>
            <a:off x="641350" y="3155891"/>
            <a:ext cx="786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Encontrar todos los ítems cuyo nombre empiece por p </a:t>
            </a:r>
            <a:r>
              <a:rPr lang="es-CO" sz="2000" dirty="0" err="1"/>
              <a:t>ó</a:t>
            </a:r>
            <a:r>
              <a:rPr lang="es-CO" sz="2000" dirty="0"/>
              <a:t> que su estatus sea “D”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A6CB05-34E7-4563-877C-D9A13936C527}"/>
              </a:ext>
            </a:extLst>
          </p:cNvPr>
          <p:cNvSpPr txBox="1"/>
          <p:nvPr/>
        </p:nvSpPr>
        <p:spPr>
          <a:xfrm>
            <a:off x="698500" y="2351907"/>
            <a:ext cx="78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{ $and: [ { </a:t>
            </a:r>
            <a:r>
              <a:rPr lang="es-CO" sz="2000" dirty="0" err="1"/>
              <a:t>qty</a:t>
            </a:r>
            <a:r>
              <a:rPr lang="es-CO" sz="2000" dirty="0"/>
              <a:t>: { $</a:t>
            </a:r>
            <a:r>
              <a:rPr lang="es-CO" sz="2000" dirty="0" err="1"/>
              <a:t>lte</a:t>
            </a:r>
            <a:r>
              <a:rPr lang="es-CO" sz="2000" dirty="0"/>
              <a:t>: 50 } }, { status: “A” } ] 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CCC2E8-0B64-4E6B-95BE-E92C570B8674}"/>
              </a:ext>
            </a:extLst>
          </p:cNvPr>
          <p:cNvSpPr txBox="1"/>
          <p:nvPr/>
        </p:nvSpPr>
        <p:spPr>
          <a:xfrm>
            <a:off x="641350" y="4155341"/>
            <a:ext cx="78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{ $</a:t>
            </a:r>
            <a:r>
              <a:rPr lang="es-CO" sz="2000" dirty="0" err="1"/>
              <a:t>or</a:t>
            </a:r>
            <a:r>
              <a:rPr lang="es-CO" sz="2000" dirty="0"/>
              <a:t>: [ { </a:t>
            </a:r>
            <a:r>
              <a:rPr lang="es-CO" sz="2000" dirty="0" err="1"/>
              <a:t>item</a:t>
            </a:r>
            <a:r>
              <a:rPr lang="es-CO" sz="2000" dirty="0"/>
              <a:t>: /^p/}, { status: “D” } ] }</a:t>
            </a:r>
          </a:p>
        </p:txBody>
      </p:sp>
    </p:spTree>
    <p:extLst>
      <p:ext uri="{BB962C8B-B14F-4D97-AF65-F5344CB8AC3E}">
        <p14:creationId xmlns:p14="http://schemas.microsoft.com/office/powerpoint/2010/main" val="2852918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</TotalTime>
  <Words>1687</Words>
  <Application>Microsoft Office PowerPoint</Application>
  <PresentationFormat>Presentación en pantalla (16:9)</PresentationFormat>
  <Paragraphs>172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Edwin Willer Narváez Burbano</cp:lastModifiedBy>
  <cp:revision>34</cp:revision>
  <dcterms:created xsi:type="dcterms:W3CDTF">2019-11-27T03:16:21Z</dcterms:created>
  <dcterms:modified xsi:type="dcterms:W3CDTF">2022-03-30T16:56:40Z</dcterms:modified>
</cp:coreProperties>
</file>