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2"/>
  </p:notesMasterIdLst>
  <p:sldIdLst>
    <p:sldId id="256" r:id="rId2"/>
    <p:sldId id="258" r:id="rId3"/>
    <p:sldId id="259" r:id="rId4"/>
    <p:sldId id="270" r:id="rId5"/>
    <p:sldId id="287" r:id="rId6"/>
    <p:sldId id="271" r:id="rId7"/>
    <p:sldId id="273" r:id="rId8"/>
    <p:sldId id="272" r:id="rId9"/>
    <p:sldId id="279" r:id="rId10"/>
    <p:sldId id="280" r:id="rId11"/>
    <p:sldId id="281" r:id="rId12"/>
    <p:sldId id="274" r:id="rId13"/>
    <p:sldId id="283" r:id="rId14"/>
    <p:sldId id="284" r:id="rId15"/>
    <p:sldId id="282" r:id="rId16"/>
    <p:sldId id="285" r:id="rId17"/>
    <p:sldId id="286" r:id="rId18"/>
    <p:sldId id="275" r:id="rId19"/>
    <p:sldId id="276" r:id="rId20"/>
    <p:sldId id="27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BE0"/>
    <a:srgbClr val="00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8"/>
    <p:restoredTop sz="94660" autoAdjust="0"/>
  </p:normalViewPr>
  <p:slideViewPr>
    <p:cSldViewPr snapToGrid="0" snapToObjects="1">
      <p:cViewPr varScale="1">
        <p:scale>
          <a:sx n="138" d="100"/>
          <a:sy n="138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9900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361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3041F613-B466-1F13-4857-0927152D9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9485EF88-9D0E-8046-A4F2-4A43D2A843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620312A4-AC55-9437-6576-34F4F7952E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753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31932F96-98B3-E112-B13C-797649CC9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95BC740E-9238-FA1A-CCD3-111B4037F9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6355A7F5-F583-9D92-35A7-28BC7A063F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697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905CCD52-F35B-AEA9-3094-FBAD99193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050013C4-CED8-6BB9-E811-D4904CA28B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E59C1DF0-4DC4-23BA-7CD5-4E66E1D5A5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37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EBB6DDC1-B158-679E-458E-AD715520C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A33099F7-8BCC-B778-888A-ADABE80F8B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143C2ABC-68AD-AA15-BA8C-42B9C1133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506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958FBE0D-24F8-83E5-005C-98080A891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6624B4A0-F5BA-DF78-787C-4DC8FCE883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6942C40C-2273-FF62-F947-DC84AE52E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616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05FB12C-B704-8199-025A-178BA3D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D25C8520-AFA0-C009-1C81-3C34CB8C84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FDA76E50-F123-492B-9258-26E65FF358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12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64FE6714-7621-68EB-348C-A11D07B00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056FF074-AC65-1478-2EAE-220E9CE5AD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C8687554-E2CC-0D5D-4027-5C4D3606E4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545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5B336A76-9EFA-9F0B-2544-C1798EEE2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C64B477D-9704-B12B-6B8C-B46D6D5C7A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E484819B-F2DA-A97C-B0B2-F42F957768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564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42AEC45F-E2C2-08CA-0CDB-A0F050EF7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CE9D5FA4-386D-9A92-4582-FE306CFD54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A2F2CAE8-C484-D0D5-609F-F543A471DF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195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8686193-B38B-DE95-EAEA-80BDC7DCB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A41430D6-EBF4-6A4C-752B-057B272E26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3A6646BC-480D-F1E0-DACC-5FF925A90E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31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643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39A30B60-731D-8D7C-672D-743A12B36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>
            <a:extLst>
              <a:ext uri="{FF2B5EF4-FFF2-40B4-BE49-F238E27FC236}">
                <a16:creationId xmlns:a16="http://schemas.microsoft.com/office/drawing/2014/main" id="{5B58F1F7-A0B8-DA7A-5D09-73CF9B634C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>
            <a:extLst>
              <a:ext uri="{FF2B5EF4-FFF2-40B4-BE49-F238E27FC236}">
                <a16:creationId xmlns:a16="http://schemas.microsoft.com/office/drawing/2014/main" id="{62AA9592-C2B1-5732-4D1A-9E0C3DE27D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92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53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214FD009-8CDC-014A-7E4B-19F244A8C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DBAD38BF-0F3C-19B1-BA38-81CC3C5E97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88A6C888-F5CF-B06A-5159-4655DAAEEC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40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69C1790-703A-5E63-5D42-4A515AB9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4A06E3FB-0793-043B-9BBD-1D1E3133B2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2E411014-BE02-F197-9A74-66542B5F01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624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2C7E9479-85FB-23A5-E233-1BF592E9E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FD610B23-0C40-1774-23AA-BEC5465987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FF587270-8427-074C-7B4B-567CB3DED6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12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31BB067-D128-B973-7BBD-38C8D90A5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12C829A4-D002-B248-2BF2-8634865B69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B8A21F6D-DA6B-8F1F-5459-B9C81F5FE2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321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37CADBB7-A261-E345-9992-39A38F68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6A2B97C6-D2DB-3197-2B41-3715798CBE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1E602299-078A-F238-9DCA-84E41047D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09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30420225-FD56-3DD1-F326-0C1F8B71D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CBF9AD4F-A434-1532-F84E-3D85B47BBE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5A9F5375-F6A9-3443-C48E-C25D074D86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50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bg>
      <p:bgPr>
        <a:solidFill>
          <a:srgbClr val="00007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-11600" y="-11600"/>
            <a:ext cx="9144000" cy="5155200"/>
          </a:xfrm>
          <a:prstGeom prst="rect">
            <a:avLst/>
          </a:prstGeom>
          <a:solidFill>
            <a:srgbClr val="00007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299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1210674" y="316499"/>
            <a:ext cx="1436999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63782" y="1421476"/>
            <a:ext cx="7722618" cy="23745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ts val="5120"/>
              </a:lnSpc>
              <a:spcBef>
                <a:spcPts val="0"/>
              </a:spcBef>
              <a:buNone/>
              <a:defRPr sz="4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 rtl="0">
              <a:spcBef>
                <a:spcPts val="0"/>
              </a:spcBef>
              <a:buNone/>
              <a:defRPr sz="3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34100" y="3842700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20299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210251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210251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Shape 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49" y="303450"/>
            <a:ext cx="380271" cy="809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>
          <a:xfrm>
            <a:off x="1164216" y="1046711"/>
            <a:ext cx="6674686" cy="39139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accent4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 - 1 columna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72475" y="1681296"/>
            <a:ext cx="6293700" cy="29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>
          <a:xfrm>
            <a:off x="773460" y="656389"/>
            <a:ext cx="7140575" cy="42386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ex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5161450" y="1575850"/>
            <a:ext cx="3171900" cy="32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78"/>
              </a:buClr>
              <a:buAutoNum type="arabicPeriod"/>
              <a:defRPr b="1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2pPr>
            <a:lvl3pPr lvl="2" rtl="0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3pPr>
            <a:lvl4pPr lvl="3" rtl="0"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5pPr>
            <a:lvl6pPr lvl="5" rtl="0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6pPr>
            <a:lvl7pPr lvl="6" rtl="0"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7pPr>
            <a:lvl8pPr lvl="7" rtl="0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8pPr>
            <a:lvl9pPr lvl="8" rtl="0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2035725" y="1575850"/>
            <a:ext cx="3171900" cy="32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0078"/>
              </a:buClr>
              <a:buAutoNum type="arabicPeriod"/>
              <a:defRPr b="1">
                <a:solidFill>
                  <a:srgbClr val="000078"/>
                </a:solidFill>
              </a:defRPr>
            </a:lvl1pPr>
            <a:lvl2pPr lvl="1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2pPr>
            <a:lvl3pPr lvl="2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4pPr>
            <a:lvl5pPr lvl="4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5pPr>
            <a:lvl6pPr lvl="5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6pPr>
            <a:lvl7pPr lvl="6"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7pPr>
            <a:lvl8pPr lvl="7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8pPr>
            <a:lvl9pPr lvl="8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Shape 34"/>
          <p:cNvSpPr/>
          <p:nvPr/>
        </p:nvSpPr>
        <p:spPr>
          <a:xfrm>
            <a:off x="220300" y="14904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869050" y="1490475"/>
            <a:ext cx="8017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>
          <a:xfrm>
            <a:off x="773460" y="656389"/>
            <a:ext cx="7140575" cy="42386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raportada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78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803" y="0"/>
            <a:ext cx="1715100" cy="11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225972" y="234950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226250" y="282975"/>
            <a:ext cx="1234200" cy="3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226250" y="48615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225972" y="8322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468327" y="3937683"/>
            <a:ext cx="3057300" cy="3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UOC.universitat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468327" y="4216254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@UOCuniversitat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468327" y="4515026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UOCuniversitat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75" y="3998750"/>
            <a:ext cx="183987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09" y="4289063"/>
            <a:ext cx="208518" cy="17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365" y="4559751"/>
            <a:ext cx="191346" cy="19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0302" y="233214"/>
            <a:ext cx="5973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7">
            <a:alphaModFix/>
          </a:blip>
          <a:srcRect r="-11731" b="-11731"/>
          <a:stretch/>
        </p:blipFill>
        <p:spPr>
          <a:xfrm>
            <a:off x="867600" y="287650"/>
            <a:ext cx="9864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220300" y="4889475"/>
            <a:ext cx="86661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69050" y="65417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69050" y="23962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288950" y="6541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8288950" y="239050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Shape 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88950" y="287650"/>
            <a:ext cx="301625" cy="64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63733" y="1225905"/>
            <a:ext cx="7722618" cy="2526173"/>
          </a:xfrm>
        </p:spPr>
        <p:txBody>
          <a:bodyPr/>
          <a:lstStyle/>
          <a:p>
            <a:pPr lvl="0"/>
            <a:r>
              <a:rPr lang="es-ES" noProof="0" dirty="0"/>
              <a:t>Diferencias de sexo en la agresividad del melanoma: Un análisis del transcriptoma  </a:t>
            </a:r>
          </a:p>
          <a:p>
            <a:pPr lvl="0"/>
            <a:endParaRPr lang="es-ES" noProof="0" dirty="0"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r"/>
            <a:r>
              <a:rPr lang="es-ES" noProof="0" dirty="0"/>
              <a:t>Abel Pérez Barroso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1164216" y="939587"/>
            <a:ext cx="6674686" cy="391391"/>
          </a:xfrm>
        </p:spPr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55" name="Shape 55"/>
          <p:cNvSpPr/>
          <p:nvPr/>
        </p:nvSpPr>
        <p:spPr>
          <a:xfrm>
            <a:off x="220299" y="3865271"/>
            <a:ext cx="9138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es-ES" sz="1600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210251" y="3865271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lang="es-ES" sz="16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4FF6AB0D-9D28-5510-F937-3FBBE58F1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>
            <a:extLst>
              <a:ext uri="{FF2B5EF4-FFF2-40B4-BE49-F238E27FC236}">
                <a16:creationId xmlns:a16="http://schemas.microsoft.com/office/drawing/2014/main" id="{7DB50B6C-E85F-91D2-9909-CE8C6CBC05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3460" y="1588072"/>
            <a:ext cx="8110190" cy="290250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b="1" dirty="0"/>
              <a:t>Preprocesado de los datos</a:t>
            </a:r>
          </a:p>
          <a:p>
            <a:pPr lvl="0"/>
            <a:endParaRPr lang="es-E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Filtrado de las muestras: eliminación de muestras con datos incompletos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Unificación de los datos: homogeneización de formatos y anotaciones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Control de calidad: detección de </a:t>
            </a:r>
            <a:r>
              <a:rPr lang="es-ES" dirty="0" err="1"/>
              <a:t>outliers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Normalización: diseño </a:t>
            </a:r>
            <a:r>
              <a:rPr lang="es-ES" dirty="0" err="1"/>
              <a:t>DESeq</a:t>
            </a:r>
            <a:r>
              <a:rPr lang="es-ES" dirty="0"/>
              <a:t> de sexo + origen(“</a:t>
            </a:r>
            <a:r>
              <a:rPr lang="es-ES" dirty="0" err="1"/>
              <a:t>batch</a:t>
            </a:r>
            <a:r>
              <a:rPr lang="es-ES" dirty="0"/>
              <a:t>”)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b="1" noProof="0" dirty="0"/>
          </a:p>
          <a:p>
            <a:pPr lvl="0"/>
            <a:r>
              <a:rPr lang="es-ES" noProof="0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2B7FF-994B-4376-9EBD-18BACF6D6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2" name="Shape 89">
            <a:extLst>
              <a:ext uri="{FF2B5EF4-FFF2-40B4-BE49-F238E27FC236}">
                <a16:creationId xmlns:a16="http://schemas.microsoft.com/office/drawing/2014/main" id="{91E5951A-1BFA-8576-468A-393BF23153B5}"/>
              </a:ext>
            </a:extLst>
          </p:cNvPr>
          <p:cNvSpPr txBox="1">
            <a:spLocks/>
          </p:cNvSpPr>
          <p:nvPr/>
        </p:nvSpPr>
        <p:spPr>
          <a:xfrm>
            <a:off x="773460" y="974992"/>
            <a:ext cx="6989160" cy="60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000" b="1" noProof="0" dirty="0"/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176552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D62760D1-B459-9915-5FAF-2703D9D0D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>
            <a:extLst>
              <a:ext uri="{FF2B5EF4-FFF2-40B4-BE49-F238E27FC236}">
                <a16:creationId xmlns:a16="http://schemas.microsoft.com/office/drawing/2014/main" id="{0DB9754A-7DAE-EC9A-D760-16A6BC6669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3460" y="1588072"/>
            <a:ext cx="8110190" cy="290250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b="1" dirty="0"/>
              <a:t>Análisis de expresión diferencial</a:t>
            </a:r>
          </a:p>
          <a:p>
            <a:pPr lvl="0"/>
            <a:endParaRPr lang="es-E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Conversión de identificadores: utilizando </a:t>
            </a:r>
            <a:r>
              <a:rPr lang="es-ES" dirty="0" err="1"/>
              <a:t>mapIDs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noProof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Análisis </a:t>
            </a:r>
            <a:r>
              <a:rPr lang="es-ES" dirty="0" err="1"/>
              <a:t>enrichGO</a:t>
            </a: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noProof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Análisis de rutas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noProof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Visualización de los resultados</a:t>
            </a:r>
            <a:endParaRPr lang="es-ES" noProof="0" dirty="0"/>
          </a:p>
          <a:p>
            <a:pPr lvl="0"/>
            <a:r>
              <a:rPr lang="es-ES" noProof="0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95F89E-5AC6-C9ED-5542-5B637009A8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2" name="Shape 89">
            <a:extLst>
              <a:ext uri="{FF2B5EF4-FFF2-40B4-BE49-F238E27FC236}">
                <a16:creationId xmlns:a16="http://schemas.microsoft.com/office/drawing/2014/main" id="{5A9CF824-C9A5-C5F2-A1F3-3FBD97EB4292}"/>
              </a:ext>
            </a:extLst>
          </p:cNvPr>
          <p:cNvSpPr txBox="1">
            <a:spLocks/>
          </p:cNvSpPr>
          <p:nvPr/>
        </p:nvSpPr>
        <p:spPr>
          <a:xfrm>
            <a:off x="773460" y="974992"/>
            <a:ext cx="6989160" cy="60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000" b="1" noProof="0" dirty="0"/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191253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AAADEE6B-76C4-2417-931B-924C353B8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>
            <a:extLst>
              <a:ext uri="{FF2B5EF4-FFF2-40B4-BE49-F238E27FC236}">
                <a16:creationId xmlns:a16="http://schemas.microsoft.com/office/drawing/2014/main" id="{790504CE-F365-DE7C-6BAB-D94981FC3E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3460" y="1291279"/>
            <a:ext cx="8110190" cy="290250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b="1" dirty="0"/>
              <a:t>Resultados principales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 Enriquecimiento funcional</a:t>
            </a:r>
          </a:p>
          <a:p>
            <a:pPr lvl="0"/>
            <a:endParaRPr lang="es-ES" b="1" noProof="0" dirty="0"/>
          </a:p>
          <a:p>
            <a:pPr lvl="0"/>
            <a:r>
              <a:rPr lang="es-ES" noProof="0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926E3-A737-2C35-FA94-3D99639459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2" name="Shape 89">
            <a:extLst>
              <a:ext uri="{FF2B5EF4-FFF2-40B4-BE49-F238E27FC236}">
                <a16:creationId xmlns:a16="http://schemas.microsoft.com/office/drawing/2014/main" id="{C4637471-6F23-4C18-A90A-FF24F968A538}"/>
              </a:ext>
            </a:extLst>
          </p:cNvPr>
          <p:cNvSpPr txBox="1">
            <a:spLocks/>
          </p:cNvSpPr>
          <p:nvPr/>
        </p:nvSpPr>
        <p:spPr>
          <a:xfrm>
            <a:off x="773460" y="773279"/>
            <a:ext cx="6989160" cy="60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000" b="1" noProof="0" dirty="0"/>
              <a:t>Resultados</a:t>
            </a:r>
          </a:p>
        </p:txBody>
      </p:sp>
      <p:pic>
        <p:nvPicPr>
          <p:cNvPr id="4" name="Imagen 3" descr="Gráfico&#10;&#10;El contenido generado por IA puede ser incorrecto.">
            <a:extLst>
              <a:ext uri="{FF2B5EF4-FFF2-40B4-BE49-F238E27FC236}">
                <a16:creationId xmlns:a16="http://schemas.microsoft.com/office/drawing/2014/main" id="{222D2843-6245-1546-2F38-072960D87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60" y="1908498"/>
            <a:ext cx="3930158" cy="2947479"/>
          </a:xfrm>
          <a:prstGeom prst="rect">
            <a:avLst/>
          </a:prstGeom>
        </p:spPr>
      </p:pic>
      <p:pic>
        <p:nvPicPr>
          <p:cNvPr id="5" name="Imagen 4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B3736A0D-6240-2803-50FC-35F4B46AC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18" y="1923161"/>
            <a:ext cx="3872346" cy="29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7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E265C3DD-B9CA-DA41-F45B-02DE4B89B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>
            <a:extLst>
              <a:ext uri="{FF2B5EF4-FFF2-40B4-BE49-F238E27FC236}">
                <a16:creationId xmlns:a16="http://schemas.microsoft.com/office/drawing/2014/main" id="{21E6189E-E37F-2789-4BDD-4610ABE465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3460" y="1279179"/>
            <a:ext cx="8110190" cy="290250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b="1" dirty="0"/>
              <a:t>Resultados principales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Rutas biológicas </a:t>
            </a:r>
          </a:p>
          <a:p>
            <a:pPr lvl="0"/>
            <a:endParaRPr lang="es-ES" b="1" noProof="0" dirty="0"/>
          </a:p>
          <a:p>
            <a:pPr lvl="0"/>
            <a:r>
              <a:rPr lang="es-ES" noProof="0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1A07A7-8B30-98C4-DF1B-07A0D88010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2" name="Shape 89">
            <a:extLst>
              <a:ext uri="{FF2B5EF4-FFF2-40B4-BE49-F238E27FC236}">
                <a16:creationId xmlns:a16="http://schemas.microsoft.com/office/drawing/2014/main" id="{4799FF68-93AE-5F5C-1215-DF03DC8BFB4A}"/>
              </a:ext>
            </a:extLst>
          </p:cNvPr>
          <p:cNvSpPr txBox="1">
            <a:spLocks/>
          </p:cNvSpPr>
          <p:nvPr/>
        </p:nvSpPr>
        <p:spPr>
          <a:xfrm>
            <a:off x="773460" y="775441"/>
            <a:ext cx="6989160" cy="60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000" b="1" noProof="0" dirty="0"/>
              <a:t>Resultados</a:t>
            </a:r>
          </a:p>
        </p:txBody>
      </p:sp>
      <p:pic>
        <p:nvPicPr>
          <p:cNvPr id="6" name="Imagen 5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934D9BC5-ECEF-0688-31B9-70681F84D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55" y="1877542"/>
            <a:ext cx="4033709" cy="30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9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1158E697-6CE2-0F66-44A5-A6FEC0E35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>
            <a:extLst>
              <a:ext uri="{FF2B5EF4-FFF2-40B4-BE49-F238E27FC236}">
                <a16:creationId xmlns:a16="http://schemas.microsoft.com/office/drawing/2014/main" id="{6C3CCFCA-5516-4597-35FA-218DBCCFE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3460" y="1291279"/>
            <a:ext cx="8110190" cy="290250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b="1" dirty="0"/>
              <a:t>Resultados principales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 Gráficos </a:t>
            </a:r>
            <a:r>
              <a:rPr lang="es-ES" dirty="0" err="1"/>
              <a:t>volcano</a:t>
            </a:r>
            <a:r>
              <a:rPr lang="es-ES" dirty="0"/>
              <a:t> </a:t>
            </a:r>
            <a:r>
              <a:rPr lang="es-ES" dirty="0" err="1"/>
              <a:t>plot</a:t>
            </a:r>
            <a:r>
              <a:rPr lang="es-ES" dirty="0"/>
              <a:t> y </a:t>
            </a:r>
            <a:r>
              <a:rPr lang="es-ES" dirty="0" err="1"/>
              <a:t>heatmap</a:t>
            </a:r>
            <a:endParaRPr lang="es-ES" dirty="0"/>
          </a:p>
          <a:p>
            <a:pPr lvl="0"/>
            <a:endParaRPr lang="es-ES" b="1" noProof="0" dirty="0"/>
          </a:p>
          <a:p>
            <a:pPr lvl="0"/>
            <a:r>
              <a:rPr lang="es-ES" noProof="0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3F667F-7A23-7E52-7E94-08719FC9C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2" name="Shape 89">
            <a:extLst>
              <a:ext uri="{FF2B5EF4-FFF2-40B4-BE49-F238E27FC236}">
                <a16:creationId xmlns:a16="http://schemas.microsoft.com/office/drawing/2014/main" id="{E1065C7E-2110-6080-908E-0EDE9263503D}"/>
              </a:ext>
            </a:extLst>
          </p:cNvPr>
          <p:cNvSpPr txBox="1">
            <a:spLocks/>
          </p:cNvSpPr>
          <p:nvPr/>
        </p:nvSpPr>
        <p:spPr>
          <a:xfrm>
            <a:off x="773460" y="773279"/>
            <a:ext cx="6989160" cy="60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000" b="1" noProof="0" dirty="0"/>
              <a:t>Resultados</a:t>
            </a:r>
          </a:p>
        </p:txBody>
      </p:sp>
      <p:pic>
        <p:nvPicPr>
          <p:cNvPr id="6" name="Imagen 5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072F01DB-C2B8-7AFB-F9C0-88E8D7EB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60" y="1860574"/>
            <a:ext cx="3743122" cy="2807194"/>
          </a:xfrm>
          <a:prstGeom prst="rect">
            <a:avLst/>
          </a:prstGeo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E84CEEC5-7E73-9E1B-444D-57148722E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68749"/>
            <a:ext cx="3987252" cy="29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7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FB639237-7BF3-CFE1-5521-802D73468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>
            <a:extLst>
              <a:ext uri="{FF2B5EF4-FFF2-40B4-BE49-F238E27FC236}">
                <a16:creationId xmlns:a16="http://schemas.microsoft.com/office/drawing/2014/main" id="{8D8684DE-73E9-D900-79FE-E3AFDB5D50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3460" y="1255563"/>
            <a:ext cx="8110190" cy="290250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b="1" dirty="0"/>
              <a:t>Resultados cada sexo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Enriquecimiento funcional </a:t>
            </a:r>
            <a:r>
              <a:rPr lang="es-ES" dirty="0" err="1"/>
              <a:t>barplots</a:t>
            </a:r>
            <a:endParaRPr lang="es-ES" dirty="0"/>
          </a:p>
          <a:p>
            <a:pPr lvl="0"/>
            <a:endParaRPr lang="es-ES" b="1" noProof="0" dirty="0"/>
          </a:p>
          <a:p>
            <a:pPr lvl="0"/>
            <a:r>
              <a:rPr lang="es-ES" noProof="0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535F67-AE56-D3AE-A6CC-DE9E36570C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2" name="Shape 89">
            <a:extLst>
              <a:ext uri="{FF2B5EF4-FFF2-40B4-BE49-F238E27FC236}">
                <a16:creationId xmlns:a16="http://schemas.microsoft.com/office/drawing/2014/main" id="{5D4BE5C7-D3BB-1B31-BDBC-A76A73DACD81}"/>
              </a:ext>
            </a:extLst>
          </p:cNvPr>
          <p:cNvSpPr txBox="1">
            <a:spLocks/>
          </p:cNvSpPr>
          <p:nvPr/>
        </p:nvSpPr>
        <p:spPr>
          <a:xfrm>
            <a:off x="773460" y="775441"/>
            <a:ext cx="6989160" cy="60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000" b="1" noProof="0" dirty="0"/>
              <a:t>Resultados</a:t>
            </a:r>
          </a:p>
        </p:txBody>
      </p:sp>
      <p:pic>
        <p:nvPicPr>
          <p:cNvPr id="4" name="Imagen 3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FDF34B1F-3AAF-DF5E-68C4-6E5C23388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5" y="1845886"/>
            <a:ext cx="3964793" cy="2973427"/>
          </a:xfrm>
          <a:prstGeom prst="rect">
            <a:avLst/>
          </a:prstGeom>
        </p:spPr>
      </p:pic>
      <p:pic>
        <p:nvPicPr>
          <p:cNvPr id="5" name="Imagen 4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2F449ABF-F468-CC97-CAFB-8B0A672E8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846072"/>
            <a:ext cx="3964795" cy="29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0ED563B4-97B2-B773-B81A-7DFA9A108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>
            <a:extLst>
              <a:ext uri="{FF2B5EF4-FFF2-40B4-BE49-F238E27FC236}">
                <a16:creationId xmlns:a16="http://schemas.microsoft.com/office/drawing/2014/main" id="{A7AA9FD1-FD16-E22B-26F7-8B5DD22C14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3460" y="1255563"/>
            <a:ext cx="8110190" cy="290250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b="1" dirty="0"/>
              <a:t>Resultados cada sexo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Enriquecimiento funcional </a:t>
            </a:r>
            <a:r>
              <a:rPr lang="es-ES" dirty="0" err="1"/>
              <a:t>dotplots</a:t>
            </a:r>
            <a:endParaRPr lang="es-ES" dirty="0"/>
          </a:p>
          <a:p>
            <a:pPr lvl="0"/>
            <a:endParaRPr lang="es-ES" b="1" noProof="0" dirty="0"/>
          </a:p>
          <a:p>
            <a:pPr lvl="0"/>
            <a:r>
              <a:rPr lang="es-ES" noProof="0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EB3F20-B102-1E49-113E-27D149700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2" name="Shape 89">
            <a:extLst>
              <a:ext uri="{FF2B5EF4-FFF2-40B4-BE49-F238E27FC236}">
                <a16:creationId xmlns:a16="http://schemas.microsoft.com/office/drawing/2014/main" id="{8F3E15F9-D132-6CCE-3E96-EDA5B13EF58D}"/>
              </a:ext>
            </a:extLst>
          </p:cNvPr>
          <p:cNvSpPr txBox="1">
            <a:spLocks/>
          </p:cNvSpPr>
          <p:nvPr/>
        </p:nvSpPr>
        <p:spPr>
          <a:xfrm>
            <a:off x="773460" y="775441"/>
            <a:ext cx="6989160" cy="60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000" b="1" noProof="0" dirty="0"/>
              <a:t>Resultados</a:t>
            </a:r>
          </a:p>
        </p:txBody>
      </p:sp>
      <p:pic>
        <p:nvPicPr>
          <p:cNvPr id="6" name="Imagen 5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1187CF4F-3573-1247-A7EE-2D6F22E8D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6" y="1845718"/>
            <a:ext cx="3964794" cy="2973596"/>
          </a:xfrm>
          <a:prstGeom prst="rect">
            <a:avLst/>
          </a:prstGeom>
        </p:spPr>
      </p:pic>
      <p:pic>
        <p:nvPicPr>
          <p:cNvPr id="7" name="Imagen 6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D6B3C090-935C-962F-24E8-E06C62CDB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845718"/>
            <a:ext cx="3964793" cy="297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15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D3D88BF1-6A04-6A40-FF86-57E1168F3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>
            <a:extLst>
              <a:ext uri="{FF2B5EF4-FFF2-40B4-BE49-F238E27FC236}">
                <a16:creationId xmlns:a16="http://schemas.microsoft.com/office/drawing/2014/main" id="{609A0485-B0B3-E98E-C3A0-B36944B565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3460" y="1255563"/>
            <a:ext cx="8110190" cy="290250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b="1" dirty="0"/>
              <a:t>Resultados cada sexo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Rutas biológicas </a:t>
            </a:r>
            <a:r>
              <a:rPr lang="es-ES" dirty="0" err="1"/>
              <a:t>dotplots</a:t>
            </a:r>
            <a:endParaRPr lang="es-ES" dirty="0"/>
          </a:p>
          <a:p>
            <a:pPr lvl="0"/>
            <a:endParaRPr lang="es-ES" b="1" noProof="0" dirty="0"/>
          </a:p>
          <a:p>
            <a:pPr lvl="0"/>
            <a:r>
              <a:rPr lang="es-ES" noProof="0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C84BE-D1CE-197D-B027-140AE803F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2" name="Shape 89">
            <a:extLst>
              <a:ext uri="{FF2B5EF4-FFF2-40B4-BE49-F238E27FC236}">
                <a16:creationId xmlns:a16="http://schemas.microsoft.com/office/drawing/2014/main" id="{90B76B08-A5B4-BC1E-8896-D98A4836BFF7}"/>
              </a:ext>
            </a:extLst>
          </p:cNvPr>
          <p:cNvSpPr txBox="1">
            <a:spLocks/>
          </p:cNvSpPr>
          <p:nvPr/>
        </p:nvSpPr>
        <p:spPr>
          <a:xfrm>
            <a:off x="773460" y="775441"/>
            <a:ext cx="6989160" cy="60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000" b="1" noProof="0" dirty="0"/>
              <a:t>Resultados</a:t>
            </a:r>
          </a:p>
        </p:txBody>
      </p:sp>
      <p:pic>
        <p:nvPicPr>
          <p:cNvPr id="4" name="Imagen 3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195333C0-C3B3-EEA3-9114-639CB658C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8" y="1845601"/>
            <a:ext cx="3964793" cy="2973712"/>
          </a:xfrm>
          <a:prstGeom prst="rect">
            <a:avLst/>
          </a:prstGeom>
        </p:spPr>
      </p:pic>
      <p:pic>
        <p:nvPicPr>
          <p:cNvPr id="5" name="Imagen 4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12CD2EFA-F245-2963-2CB6-C3123B9C4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845601"/>
            <a:ext cx="3964794" cy="29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5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C4610110-FC9D-01A5-79C3-EA792155D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>
            <a:extLst>
              <a:ext uri="{FF2B5EF4-FFF2-40B4-BE49-F238E27FC236}">
                <a16:creationId xmlns:a16="http://schemas.microsoft.com/office/drawing/2014/main" id="{A7BBE8F7-87F3-FC4E-E1B5-8BA7711201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3460" y="1588072"/>
            <a:ext cx="8110190" cy="2902500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Diferencias transcriptómicas relevantes por sexo en el melanoma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Coincidencia con la bibliografía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Implicaciones clínicas</a:t>
            </a:r>
          </a:p>
          <a:p>
            <a:pPr lvl="0"/>
            <a:endParaRPr lang="es-ES" b="1" noProof="0" dirty="0"/>
          </a:p>
          <a:p>
            <a:pPr lvl="0"/>
            <a:r>
              <a:rPr lang="es-ES" noProof="0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C3143B-5219-11BC-776A-A943C0B5E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2" name="Shape 89">
            <a:extLst>
              <a:ext uri="{FF2B5EF4-FFF2-40B4-BE49-F238E27FC236}">
                <a16:creationId xmlns:a16="http://schemas.microsoft.com/office/drawing/2014/main" id="{EB3733EA-08D9-B133-63B0-362F8C5E66C9}"/>
              </a:ext>
            </a:extLst>
          </p:cNvPr>
          <p:cNvSpPr txBox="1">
            <a:spLocks/>
          </p:cNvSpPr>
          <p:nvPr/>
        </p:nvSpPr>
        <p:spPr>
          <a:xfrm>
            <a:off x="773460" y="974992"/>
            <a:ext cx="6989160" cy="60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000" b="1" noProof="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668897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1954BBB5-24EB-C3D5-3B22-8C8E0F138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>
            <a:extLst>
              <a:ext uri="{FF2B5EF4-FFF2-40B4-BE49-F238E27FC236}">
                <a16:creationId xmlns:a16="http://schemas.microsoft.com/office/drawing/2014/main" id="{00628FC9-B779-731D-2610-95809FFF05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3460" y="1588072"/>
            <a:ext cx="8110190" cy="2902500"/>
          </a:xfrm>
        </p:spPr>
        <p:txBody>
          <a:bodyPr/>
          <a:lstStyle/>
          <a:p>
            <a:pPr lvl="0"/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Ampliar el análisis a otros factores relevantes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Integrar nuevas variables clínicas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Desarrollar modelos predictivos personalizados</a:t>
            </a:r>
          </a:p>
          <a:p>
            <a:pPr lvl="0"/>
            <a:endParaRPr lang="es-ES" b="1" noProof="0" dirty="0"/>
          </a:p>
          <a:p>
            <a:pPr lvl="0"/>
            <a:r>
              <a:rPr lang="es-ES" noProof="0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F14564-4281-77CE-279F-BD4C514C5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2" name="Shape 89">
            <a:extLst>
              <a:ext uri="{FF2B5EF4-FFF2-40B4-BE49-F238E27FC236}">
                <a16:creationId xmlns:a16="http://schemas.microsoft.com/office/drawing/2014/main" id="{4B06DC5E-6123-5825-7D6E-C1C37F0D7F21}"/>
              </a:ext>
            </a:extLst>
          </p:cNvPr>
          <p:cNvSpPr txBox="1">
            <a:spLocks/>
          </p:cNvSpPr>
          <p:nvPr/>
        </p:nvSpPr>
        <p:spPr>
          <a:xfrm>
            <a:off x="773460" y="974992"/>
            <a:ext cx="6989160" cy="60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000" b="1" noProof="0" dirty="0"/>
              <a:t>Líneas futuras</a:t>
            </a:r>
          </a:p>
        </p:txBody>
      </p:sp>
    </p:spTree>
    <p:extLst>
      <p:ext uri="{BB962C8B-B14F-4D97-AF65-F5344CB8AC3E}">
        <p14:creationId xmlns:p14="http://schemas.microsoft.com/office/powerpoint/2010/main" val="41846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63782" y="1384489"/>
            <a:ext cx="7722618" cy="2374521"/>
          </a:xfrm>
        </p:spPr>
        <p:txBody>
          <a:bodyPr/>
          <a:lstStyle/>
          <a:p>
            <a:pPr lvl="0" algn="r"/>
            <a:r>
              <a:rPr lang="es-ES" sz="2000" noProof="0" dirty="0">
                <a:solidFill>
                  <a:schemeClr val="bg1"/>
                </a:solidFill>
                <a:effectLst/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Máster Universitario en Bioinformática y Bioestadística </a:t>
            </a:r>
            <a:br>
              <a:rPr lang="es-ES" sz="2000" noProof="0" dirty="0">
                <a:solidFill>
                  <a:schemeClr val="bg1"/>
                </a:solidFill>
                <a:effectLst/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noProof="0" dirty="0">
                <a:solidFill>
                  <a:schemeClr val="bg1"/>
                </a:solidFill>
                <a:effectLst/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UOC-UB</a:t>
            </a:r>
            <a:br>
              <a:rPr lang="es-ES" sz="2000" noProof="0" dirty="0"/>
            </a:br>
            <a:r>
              <a:rPr lang="es-ES" sz="2000" noProof="0" dirty="0"/>
              <a:t>Nombre del director/a: Teresa Torres Moral</a:t>
            </a:r>
            <a:br>
              <a:rPr lang="es-ES" sz="2000" noProof="0" dirty="0"/>
            </a:br>
            <a:r>
              <a:rPr lang="es-ES" sz="2000" noProof="0" dirty="0"/>
              <a:t>Nombre del PRA: Marta </a:t>
            </a:r>
            <a:r>
              <a:rPr lang="es-ES" sz="2000" noProof="0" dirty="0" err="1"/>
              <a:t>Gatnau</a:t>
            </a:r>
            <a:r>
              <a:rPr lang="es-ES" sz="2000" noProof="0" dirty="0"/>
              <a:t> </a:t>
            </a:r>
            <a:r>
              <a:rPr lang="es-ES" sz="2000" noProof="0" dirty="0" err="1"/>
              <a:t>Sarret</a:t>
            </a:r>
            <a:br>
              <a:rPr lang="es-ES" sz="2000" noProof="0" dirty="0"/>
            </a:br>
            <a:r>
              <a:rPr lang="es-ES" sz="2000" noProof="0" dirty="0"/>
              <a:t>Barcelona, 04 de Junio del 2025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1163782" y="1092085"/>
            <a:ext cx="6674686" cy="391391"/>
          </a:xfrm>
        </p:spPr>
        <p:txBody>
          <a:bodyPr/>
          <a:lstStyle/>
          <a:p>
            <a:r>
              <a:rPr lang="es-ES" noProof="0" dirty="0"/>
              <a:t>Desarrollo de Programas y Aplicaciones</a:t>
            </a:r>
          </a:p>
          <a:p>
            <a:endParaRPr lang="es-ES" noProof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B8D21F10-71BE-4AFA-08EE-4527FD573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>
            <a:extLst>
              <a:ext uri="{FF2B5EF4-FFF2-40B4-BE49-F238E27FC236}">
                <a16:creationId xmlns:a16="http://schemas.microsoft.com/office/drawing/2014/main" id="{1E9FC1B6-2030-4EA5-B869-2C9A402EBA9C}"/>
              </a:ext>
            </a:extLst>
          </p:cNvPr>
          <p:cNvSpPr txBox="1"/>
          <p:nvPr/>
        </p:nvSpPr>
        <p:spPr>
          <a:xfrm>
            <a:off x="468327" y="1007683"/>
            <a:ext cx="3057300" cy="3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800" noProof="0" dirty="0" err="1">
                <a:solidFill>
                  <a:srgbClr val="FFFFFF"/>
                </a:solidFill>
              </a:rPr>
              <a:t>facebook</a:t>
            </a:r>
            <a:endParaRPr lang="es-ES" sz="1800" noProof="0" dirty="0">
              <a:solidFill>
                <a:srgbClr val="FFFFFF"/>
              </a:solidFill>
            </a:endParaRPr>
          </a:p>
        </p:txBody>
      </p:sp>
      <p:sp>
        <p:nvSpPr>
          <p:cNvPr id="138" name="Shape 138">
            <a:extLst>
              <a:ext uri="{FF2B5EF4-FFF2-40B4-BE49-F238E27FC236}">
                <a16:creationId xmlns:a16="http://schemas.microsoft.com/office/drawing/2014/main" id="{BA0C72DF-3813-D417-51F7-BCF078251467}"/>
              </a:ext>
            </a:extLst>
          </p:cNvPr>
          <p:cNvSpPr txBox="1"/>
          <p:nvPr/>
        </p:nvSpPr>
        <p:spPr>
          <a:xfrm>
            <a:off x="468327" y="1286254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800" noProof="0" dirty="0">
                <a:solidFill>
                  <a:srgbClr val="FFFFFF"/>
                </a:solidFill>
              </a:rPr>
              <a:t>@twitter</a:t>
            </a:r>
          </a:p>
        </p:txBody>
      </p:sp>
      <p:sp>
        <p:nvSpPr>
          <p:cNvPr id="139" name="Shape 139">
            <a:extLst>
              <a:ext uri="{FF2B5EF4-FFF2-40B4-BE49-F238E27FC236}">
                <a16:creationId xmlns:a16="http://schemas.microsoft.com/office/drawing/2014/main" id="{4BA3B244-B916-1B84-D4F6-C0270859962D}"/>
              </a:ext>
            </a:extLst>
          </p:cNvPr>
          <p:cNvSpPr txBox="1"/>
          <p:nvPr/>
        </p:nvSpPr>
        <p:spPr>
          <a:xfrm>
            <a:off x="468327" y="1585026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800" noProof="0" dirty="0" err="1">
                <a:solidFill>
                  <a:srgbClr val="FFFFFF"/>
                </a:solidFill>
              </a:rPr>
              <a:t>instagram</a:t>
            </a:r>
            <a:endParaRPr lang="es-ES" sz="1800" noProof="0" dirty="0">
              <a:solidFill>
                <a:srgbClr val="FFFFFF"/>
              </a:solidFill>
            </a:endParaRPr>
          </a:p>
        </p:txBody>
      </p:sp>
      <p:pic>
        <p:nvPicPr>
          <p:cNvPr id="140" name="Shape 140">
            <a:extLst>
              <a:ext uri="{FF2B5EF4-FFF2-40B4-BE49-F238E27FC236}">
                <a16:creationId xmlns:a16="http://schemas.microsoft.com/office/drawing/2014/main" id="{000A5BC6-528E-4A4D-81F1-38FDE4B3AB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75" y="1068750"/>
            <a:ext cx="183987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>
            <a:extLst>
              <a:ext uri="{FF2B5EF4-FFF2-40B4-BE49-F238E27FC236}">
                <a16:creationId xmlns:a16="http://schemas.microsoft.com/office/drawing/2014/main" id="{92BA8731-CBC8-BBD6-285E-B97B3E50E11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09" y="1359063"/>
            <a:ext cx="208518" cy="17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>
            <a:extLst>
              <a:ext uri="{FF2B5EF4-FFF2-40B4-BE49-F238E27FC236}">
                <a16:creationId xmlns:a16="http://schemas.microsoft.com/office/drawing/2014/main" id="{068E9133-3871-1ECC-BCF3-CF4EFFA90B9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365" y="1629751"/>
            <a:ext cx="191346" cy="19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hape 53">
            <a:extLst>
              <a:ext uri="{FF2B5EF4-FFF2-40B4-BE49-F238E27FC236}">
                <a16:creationId xmlns:a16="http://schemas.microsoft.com/office/drawing/2014/main" id="{AD8D5FBC-0FF5-B908-F8AA-6C37667FFBBD}"/>
              </a:ext>
            </a:extLst>
          </p:cNvPr>
          <p:cNvSpPr txBox="1">
            <a:spLocks/>
          </p:cNvSpPr>
          <p:nvPr/>
        </p:nvSpPr>
        <p:spPr>
          <a:xfrm>
            <a:off x="1996977" y="2159355"/>
            <a:ext cx="7722618" cy="25261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sz="4600" dirty="0">
                <a:solidFill>
                  <a:schemeClr val="bg1"/>
                </a:solidFill>
              </a:rPr>
              <a:t>Gracias por su atención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153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2986050" y="1575850"/>
            <a:ext cx="3171900" cy="320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-ES" noProof="0" dirty="0"/>
              <a:t>Introducción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ES" noProof="0" dirty="0"/>
              <a:t>Objetivos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ES" dirty="0"/>
              <a:t>Impacto en sostenibilidad, ética y de diversidad</a:t>
            </a:r>
            <a:endParaRPr lang="es-ES" noProof="0" dirty="0"/>
          </a:p>
          <a:p>
            <a:pPr marL="457200" lvl="0" indent="-228600" rtl="0">
              <a:spcBef>
                <a:spcPts val="0"/>
              </a:spcBef>
            </a:pPr>
            <a:r>
              <a:rPr lang="es-ES" dirty="0"/>
              <a:t>Metodología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s-ES" dirty="0"/>
              <a:t>     4.1. Enfoque general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s-ES" dirty="0"/>
              <a:t>     4.2. Bases de datos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s-ES" dirty="0"/>
              <a:t>     4.3. Preprocesado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s-ES" dirty="0"/>
              <a:t>     4.4. Análisis diferencial</a:t>
            </a:r>
          </a:p>
          <a:p>
            <a:pPr marL="457200" lvl="0" indent="-228600" rtl="0">
              <a:spcBef>
                <a:spcPts val="0"/>
              </a:spcBef>
            </a:pPr>
            <a:endParaRPr lang="es-ES" dirty="0"/>
          </a:p>
          <a:p>
            <a:pPr marL="228600" lvl="0" rtl="0">
              <a:spcBef>
                <a:spcPts val="0"/>
              </a:spcBef>
              <a:buNone/>
            </a:pPr>
            <a:r>
              <a:rPr lang="es-ES" dirty="0"/>
              <a:t>	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773460" y="1490475"/>
            <a:ext cx="1890900" cy="159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3000" b="1" noProof="0" dirty="0">
                <a:solidFill>
                  <a:srgbClr val="000078"/>
                </a:solidFill>
              </a:rPr>
              <a:t>Índice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773460" y="656389"/>
            <a:ext cx="7140575" cy="423862"/>
          </a:xfrm>
        </p:spPr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2" name="Shape 75">
            <a:extLst>
              <a:ext uri="{FF2B5EF4-FFF2-40B4-BE49-F238E27FC236}">
                <a16:creationId xmlns:a16="http://schemas.microsoft.com/office/drawing/2014/main" id="{C59B2B72-EC9E-FB98-AA39-4F44A9DD1687}"/>
              </a:ext>
            </a:extLst>
          </p:cNvPr>
          <p:cNvSpPr txBox="1">
            <a:spLocks/>
          </p:cNvSpPr>
          <p:nvPr/>
        </p:nvSpPr>
        <p:spPr>
          <a:xfrm>
            <a:off x="5972100" y="1575850"/>
            <a:ext cx="3171900" cy="32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AutoNum type="arabicPeriod"/>
              <a:defRPr sz="14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AutoNum type="alpha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AutoNum type="roman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AutoNum type="arabi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AutoNum type="alpha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AutoNum type="roman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AutoNum type="arabi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AutoNum type="alpha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AutoNum type="romanLcPeriod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>
              <a:buNone/>
            </a:pPr>
            <a:r>
              <a:rPr lang="es-ES" dirty="0"/>
              <a:t>5. Resultados</a:t>
            </a:r>
          </a:p>
          <a:p>
            <a:pPr marL="228600">
              <a:buFontTx/>
              <a:buNone/>
            </a:pPr>
            <a:r>
              <a:rPr lang="es-ES" dirty="0"/>
              <a:t>     5.1. Resultados principales</a:t>
            </a:r>
          </a:p>
          <a:p>
            <a:pPr marL="228600">
              <a:buFontTx/>
              <a:buNone/>
            </a:pPr>
            <a:r>
              <a:rPr lang="es-ES" dirty="0"/>
              <a:t>     5.2. Resultados cada sexo</a:t>
            </a:r>
          </a:p>
          <a:p>
            <a:pPr marL="228600">
              <a:buFontTx/>
              <a:buNone/>
            </a:pPr>
            <a:r>
              <a:rPr lang="es-ES" dirty="0"/>
              <a:t>6. Conclusiones</a:t>
            </a:r>
          </a:p>
          <a:p>
            <a:pPr marL="228600">
              <a:buFontTx/>
              <a:buNone/>
            </a:pPr>
            <a:r>
              <a:rPr lang="es-ES" dirty="0"/>
              <a:t>7. Líneas futuras</a:t>
            </a:r>
          </a:p>
          <a:p>
            <a:pPr marL="228600">
              <a:buFontTx/>
              <a:buNone/>
            </a:pPr>
            <a:endParaRPr lang="es-ES" dirty="0"/>
          </a:p>
          <a:p>
            <a:pPr marL="457200" indent="-228600"/>
            <a:endParaRPr lang="es-ES" dirty="0"/>
          </a:p>
          <a:p>
            <a:pPr marL="228600">
              <a:buFontTx/>
              <a:buNone/>
            </a:pPr>
            <a:r>
              <a:rPr lang="es-ES" dirty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6AEA165D-7A60-9048-5BC3-21F1B0B99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>
            <a:extLst>
              <a:ext uri="{FF2B5EF4-FFF2-40B4-BE49-F238E27FC236}">
                <a16:creationId xmlns:a16="http://schemas.microsoft.com/office/drawing/2014/main" id="{91E48DE7-4F9D-4374-F953-830DDDAA57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3460" y="1965592"/>
            <a:ext cx="6293700" cy="290250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dirty="0"/>
              <a:t>¿Qué es el melanoma?</a:t>
            </a:r>
          </a:p>
          <a:p>
            <a:pPr lvl="0"/>
            <a:endParaRPr lang="es-ES" noProof="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dirty="0"/>
              <a:t>Breve contexto epidemiológico.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s-ES" noProof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¿Porqué es importante estudiar las diferencias entre sexos?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08DA92-466C-736F-7F77-144BFE30B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2" name="Shape 89">
            <a:extLst>
              <a:ext uri="{FF2B5EF4-FFF2-40B4-BE49-F238E27FC236}">
                <a16:creationId xmlns:a16="http://schemas.microsoft.com/office/drawing/2014/main" id="{76C793A3-D205-4C63-732F-B3E7F70F70DA}"/>
              </a:ext>
            </a:extLst>
          </p:cNvPr>
          <p:cNvSpPr txBox="1">
            <a:spLocks/>
          </p:cNvSpPr>
          <p:nvPr/>
        </p:nvSpPr>
        <p:spPr>
          <a:xfrm>
            <a:off x="773460" y="1090043"/>
            <a:ext cx="6989160" cy="92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000" b="1" noProof="0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424455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D7A413FC-D7D7-7FE4-D1CD-459D8E836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7B695-E182-5804-A19A-C7A04A289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2" name="Shape 89">
            <a:extLst>
              <a:ext uri="{FF2B5EF4-FFF2-40B4-BE49-F238E27FC236}">
                <a16:creationId xmlns:a16="http://schemas.microsoft.com/office/drawing/2014/main" id="{08E3ED2D-B160-AE59-EF5B-D4DB58CA9CBE}"/>
              </a:ext>
            </a:extLst>
          </p:cNvPr>
          <p:cNvSpPr txBox="1">
            <a:spLocks/>
          </p:cNvSpPr>
          <p:nvPr/>
        </p:nvSpPr>
        <p:spPr>
          <a:xfrm>
            <a:off x="773460" y="827717"/>
            <a:ext cx="6989160" cy="92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000" b="1" noProof="0" dirty="0"/>
              <a:t>Introducción</a:t>
            </a:r>
          </a:p>
        </p:txBody>
      </p:sp>
      <p:pic>
        <p:nvPicPr>
          <p:cNvPr id="4" name="Imagen 3" descr="Melanocyte developmental genes and melanoma. MITF and its many... |  Download Scientific Diagram">
            <a:extLst>
              <a:ext uri="{FF2B5EF4-FFF2-40B4-BE49-F238E27FC236}">
                <a16:creationId xmlns:a16="http://schemas.microsoft.com/office/drawing/2014/main" id="{75C68AD0-B741-BC69-A887-BAB6408C9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875" y="1456798"/>
            <a:ext cx="2978507" cy="3357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10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358A8FFB-E70D-8DA0-817E-7889872AD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>
            <a:extLst>
              <a:ext uri="{FF2B5EF4-FFF2-40B4-BE49-F238E27FC236}">
                <a16:creationId xmlns:a16="http://schemas.microsoft.com/office/drawing/2014/main" id="{5644E847-0B3E-927B-8C17-26B2456D5B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3460" y="1588072"/>
            <a:ext cx="8110190" cy="290250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b="1" noProof="0" dirty="0"/>
              <a:t>Objetivos generales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noProof="0" dirty="0"/>
              <a:t>Analizar las diferencias de sexo en la agresividad del melanoma mediante un enfoque bioinformático y bioestadístico, identificando factores moleculares e inmunológicos.</a:t>
            </a:r>
          </a:p>
          <a:p>
            <a:pPr lvl="0"/>
            <a:endParaRPr lang="es-ES" noProof="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b="1" dirty="0"/>
              <a:t>Objetivos parciales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Integrar y normalizar datos de diferentes bases para asegurar la comparabilidad.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Comparar la expresión génica diferencial entre hombres y mujeres con melanoma.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Evaluar las variaciones en la respuesta inmune asociadas al sexo en pacientes con melanoma.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Identificar patrones moleculares asociados a la mayor agresividad del melanoma en hombres.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0"/>
            <a:endParaRPr lang="es-ES" b="1" noProof="0" dirty="0"/>
          </a:p>
          <a:p>
            <a:pPr lvl="0"/>
            <a:r>
              <a:rPr lang="es-ES" noProof="0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4E4655-F572-66AA-566A-31845105CC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2" name="Shape 89">
            <a:extLst>
              <a:ext uri="{FF2B5EF4-FFF2-40B4-BE49-F238E27FC236}">
                <a16:creationId xmlns:a16="http://schemas.microsoft.com/office/drawing/2014/main" id="{1865835D-8BA3-5143-588F-5062DDEE6F8B}"/>
              </a:ext>
            </a:extLst>
          </p:cNvPr>
          <p:cNvSpPr txBox="1">
            <a:spLocks/>
          </p:cNvSpPr>
          <p:nvPr/>
        </p:nvSpPr>
        <p:spPr>
          <a:xfrm>
            <a:off x="773460" y="974992"/>
            <a:ext cx="6989160" cy="60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000" b="1" dirty="0"/>
              <a:t>Objetivos</a:t>
            </a:r>
            <a:endParaRPr lang="es-ES" sz="3000" b="1" noProof="0" dirty="0"/>
          </a:p>
        </p:txBody>
      </p:sp>
    </p:spTree>
    <p:extLst>
      <p:ext uri="{BB962C8B-B14F-4D97-AF65-F5344CB8AC3E}">
        <p14:creationId xmlns:p14="http://schemas.microsoft.com/office/powerpoint/2010/main" val="315160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DBE11230-9BD5-AA79-ED18-FF926D8C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>
            <a:extLst>
              <a:ext uri="{FF2B5EF4-FFF2-40B4-BE49-F238E27FC236}">
                <a16:creationId xmlns:a16="http://schemas.microsoft.com/office/drawing/2014/main" id="{D0FC9121-AA44-36B1-37B5-97DC301F81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3460" y="2101850"/>
            <a:ext cx="8110190" cy="2388722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b="1" noProof="0" dirty="0"/>
              <a:t>ODS 3: Salud y bienestar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s-ES" b="1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b="1" noProof="0" dirty="0"/>
              <a:t>ODS 5: Igualdad de género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s-E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noProof="0" dirty="0"/>
              <a:t>ODS 9: Industria, innovación e infraestructura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s-ES" b="1" noProof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0"/>
            <a:endParaRPr lang="es-ES" b="1" noProof="0" dirty="0"/>
          </a:p>
          <a:p>
            <a:pPr lvl="0"/>
            <a:r>
              <a:rPr lang="es-ES" noProof="0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BD6819-FBE2-25D2-3C81-400BE29AF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2" name="Shape 89">
            <a:extLst>
              <a:ext uri="{FF2B5EF4-FFF2-40B4-BE49-F238E27FC236}">
                <a16:creationId xmlns:a16="http://schemas.microsoft.com/office/drawing/2014/main" id="{488B60AD-D2DC-3A0B-D63A-A5AA7A5BDF44}"/>
              </a:ext>
            </a:extLst>
          </p:cNvPr>
          <p:cNvSpPr txBox="1">
            <a:spLocks/>
          </p:cNvSpPr>
          <p:nvPr/>
        </p:nvSpPr>
        <p:spPr>
          <a:xfrm>
            <a:off x="773460" y="974992"/>
            <a:ext cx="8110190" cy="60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000" b="1" noProof="0" dirty="0"/>
              <a:t>Impacto en sostenibilidad, ética y diversidad </a:t>
            </a:r>
          </a:p>
        </p:txBody>
      </p:sp>
    </p:spTree>
    <p:extLst>
      <p:ext uri="{BB962C8B-B14F-4D97-AF65-F5344CB8AC3E}">
        <p14:creationId xmlns:p14="http://schemas.microsoft.com/office/powerpoint/2010/main" val="213225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4E194661-16DF-22D2-09B9-19F1CE579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>
            <a:extLst>
              <a:ext uri="{FF2B5EF4-FFF2-40B4-BE49-F238E27FC236}">
                <a16:creationId xmlns:a16="http://schemas.microsoft.com/office/drawing/2014/main" id="{26AD9308-5918-2E01-C8C8-FF11932D8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3460" y="1588072"/>
            <a:ext cx="8110190" cy="290250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b="1" dirty="0"/>
              <a:t>Enfoque General</a:t>
            </a:r>
          </a:p>
          <a:p>
            <a:pPr lvl="0"/>
            <a:endParaRPr lang="es-E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Selección y obtención de las bases de datos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Preprocesado de los datos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Análisis de expresión diferencial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Visualización y resultados</a:t>
            </a:r>
          </a:p>
          <a:p>
            <a:pPr lvl="0"/>
            <a:endParaRPr lang="es-ES" b="1" noProof="0" dirty="0"/>
          </a:p>
          <a:p>
            <a:pPr lvl="0"/>
            <a:r>
              <a:rPr lang="es-ES" noProof="0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088E80-9B15-EF60-9A69-905A58D59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2" name="Shape 89">
            <a:extLst>
              <a:ext uri="{FF2B5EF4-FFF2-40B4-BE49-F238E27FC236}">
                <a16:creationId xmlns:a16="http://schemas.microsoft.com/office/drawing/2014/main" id="{16D204B6-6BE6-FE49-B5E0-974EC3D383BF}"/>
              </a:ext>
            </a:extLst>
          </p:cNvPr>
          <p:cNvSpPr txBox="1">
            <a:spLocks/>
          </p:cNvSpPr>
          <p:nvPr/>
        </p:nvSpPr>
        <p:spPr>
          <a:xfrm>
            <a:off x="773460" y="974992"/>
            <a:ext cx="6989160" cy="60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000" b="1" noProof="0" dirty="0"/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42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59A0017D-5381-1961-B490-FFCB9C071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>
            <a:extLst>
              <a:ext uri="{FF2B5EF4-FFF2-40B4-BE49-F238E27FC236}">
                <a16:creationId xmlns:a16="http://schemas.microsoft.com/office/drawing/2014/main" id="{8E92B4C0-9EB2-457C-0862-4C46E8C07E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3460" y="1588072"/>
            <a:ext cx="8110190" cy="290250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b="1" dirty="0"/>
              <a:t>Selección y obtención de las bases de datos</a:t>
            </a:r>
          </a:p>
          <a:p>
            <a:pPr lvl="0"/>
            <a:endParaRPr lang="es-E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Base de datos TCGA-SKCM</a:t>
            </a:r>
          </a:p>
          <a:p>
            <a:pPr lvl="0"/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Base de datos GSE94873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Base de datos GSE225063</a:t>
            </a:r>
          </a:p>
          <a:p>
            <a:pPr lvl="0"/>
            <a:endParaRPr lang="es-ES" b="1" noProof="0" dirty="0"/>
          </a:p>
          <a:p>
            <a:pPr lvl="0"/>
            <a:r>
              <a:rPr lang="es-ES" noProof="0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099A01-4D3C-2DB8-E185-25CB75AB0D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noProof="0" dirty="0"/>
              <a:t>Desarrollo de Programas y Aplicaciones</a:t>
            </a:r>
          </a:p>
        </p:txBody>
      </p:sp>
      <p:sp>
        <p:nvSpPr>
          <p:cNvPr id="2" name="Shape 89">
            <a:extLst>
              <a:ext uri="{FF2B5EF4-FFF2-40B4-BE49-F238E27FC236}">
                <a16:creationId xmlns:a16="http://schemas.microsoft.com/office/drawing/2014/main" id="{796A66FD-6D62-00E5-6128-A05D26ACD760}"/>
              </a:ext>
            </a:extLst>
          </p:cNvPr>
          <p:cNvSpPr txBox="1">
            <a:spLocks/>
          </p:cNvSpPr>
          <p:nvPr/>
        </p:nvSpPr>
        <p:spPr>
          <a:xfrm>
            <a:off x="773460" y="974992"/>
            <a:ext cx="6989160" cy="60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000" b="1" noProof="0" dirty="0"/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46159682"/>
      </p:ext>
    </p:extLst>
  </p:cSld>
  <p:clrMapOvr>
    <a:masterClrMapping/>
  </p:clrMapOvr>
</p:sld>
</file>

<file path=ppt/theme/theme1.xml><?xml version="1.0" encoding="utf-8"?>
<a:theme xmlns:a="http://schemas.openxmlformats.org/drawingml/2006/main" name="UOC">
  <a:themeElements>
    <a:clrScheme name="UOC masterbrand">
      <a:dk1>
        <a:srgbClr val="000078"/>
      </a:dk1>
      <a:lt1>
        <a:srgbClr val="FFFFFF"/>
      </a:lt1>
      <a:dk2>
        <a:srgbClr val="000000"/>
      </a:dk2>
      <a:lt2>
        <a:srgbClr val="FFFFFF"/>
      </a:lt2>
      <a:accent1>
        <a:srgbClr val="000078"/>
      </a:accent1>
      <a:accent2>
        <a:srgbClr val="212121"/>
      </a:accent2>
      <a:accent3>
        <a:srgbClr val="706F6F"/>
      </a:accent3>
      <a:accent4>
        <a:srgbClr val="73EDFF"/>
      </a:accent4>
      <a:accent5>
        <a:srgbClr val="D0D0D0"/>
      </a:accent5>
      <a:accent6>
        <a:srgbClr val="F8F8F8"/>
      </a:accent6>
      <a:hlink>
        <a:srgbClr val="000078"/>
      </a:hlink>
      <a:folHlink>
        <a:srgbClr val="73E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7" id="{48DB7E89-F737-D54E-B93E-04AE687F81A7}" vid="{6F742DA7-EF6F-3F45-BBF5-20F744AE2BC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 trabajo</Template>
  <TotalTime>495</TotalTime>
  <Words>531</Words>
  <Application>Microsoft Office PowerPoint</Application>
  <PresentationFormat>Presentación en pantalla (16:9)</PresentationFormat>
  <Paragraphs>168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Georgia</vt:lpstr>
      <vt:lpstr>Wingdings</vt:lpstr>
      <vt:lpstr>UOC</vt:lpstr>
      <vt:lpstr>Diferencias de sexo en la agresividad del melanoma: Un análisis del transcriptoma   </vt:lpstr>
      <vt:lpstr>Máster Universitario en Bioinformática y Bioestadística  UOC-UB Nombre del director/a: Teresa Torres Moral Nombre del PRA: Marta Gatnau Sarret Barcelona, 04 de Junio del 2025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Abel Pérez Barroso</dc:creator>
  <cp:lastModifiedBy>Abel Pérez Barroso</cp:lastModifiedBy>
  <cp:revision>34</cp:revision>
  <dcterms:created xsi:type="dcterms:W3CDTF">2025-05-25T14:28:11Z</dcterms:created>
  <dcterms:modified xsi:type="dcterms:W3CDTF">2025-06-02T21:11:42Z</dcterms:modified>
</cp:coreProperties>
</file>