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DE46F0-3679-437D-A62F-CECE75A151D7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14AC44-5391-4AEF-A788-F252FF5BD3DA}">
      <dgm:prSet/>
      <dgm:spPr/>
      <dgm:t>
        <a:bodyPr/>
        <a:lstStyle/>
        <a:p>
          <a:r>
            <a:rPr lang="en-US"/>
            <a:t>Hidden Markov Models - Introduction</a:t>
          </a:r>
        </a:p>
      </dgm:t>
    </dgm:pt>
    <dgm:pt modelId="{1AB869EA-B38C-4C20-B014-6DBF354D27EA}" type="parTrans" cxnId="{6FFB3D8E-A10F-4F81-9967-8667490A112E}">
      <dgm:prSet/>
      <dgm:spPr/>
      <dgm:t>
        <a:bodyPr/>
        <a:lstStyle/>
        <a:p>
          <a:endParaRPr lang="en-US"/>
        </a:p>
      </dgm:t>
    </dgm:pt>
    <dgm:pt modelId="{CE821056-C35B-4AD6-A55E-4CB62261641C}" type="sibTrans" cxnId="{6FFB3D8E-A10F-4F81-9967-8667490A112E}">
      <dgm:prSet/>
      <dgm:spPr/>
      <dgm:t>
        <a:bodyPr/>
        <a:lstStyle/>
        <a:p>
          <a:endParaRPr lang="en-US"/>
        </a:p>
      </dgm:t>
    </dgm:pt>
    <dgm:pt modelId="{6C03D0B8-2345-4015-857D-B220B236C4B6}">
      <dgm:prSet/>
      <dgm:spPr/>
      <dgm:t>
        <a:bodyPr/>
        <a:lstStyle/>
        <a:p>
          <a:r>
            <a:rPr lang="en-US" dirty="0"/>
            <a:t>Markov Chain, Property and Model</a:t>
          </a:r>
        </a:p>
      </dgm:t>
    </dgm:pt>
    <dgm:pt modelId="{14741C21-E47A-4F6B-B672-5146B1F66210}" type="parTrans" cxnId="{3A175045-4193-4B5F-ACDA-814FEDF5139B}">
      <dgm:prSet/>
      <dgm:spPr/>
      <dgm:t>
        <a:bodyPr/>
        <a:lstStyle/>
        <a:p>
          <a:endParaRPr lang="en-US"/>
        </a:p>
      </dgm:t>
    </dgm:pt>
    <dgm:pt modelId="{89914CD4-AE42-406F-966B-83A0D223CBFE}" type="sibTrans" cxnId="{3A175045-4193-4B5F-ACDA-814FEDF5139B}">
      <dgm:prSet/>
      <dgm:spPr/>
      <dgm:t>
        <a:bodyPr/>
        <a:lstStyle/>
        <a:p>
          <a:endParaRPr lang="en-US"/>
        </a:p>
      </dgm:t>
    </dgm:pt>
    <dgm:pt modelId="{6C8F610A-0901-4F3C-B6EC-CC3251DDDB0E}">
      <dgm:prSet/>
      <dgm:spPr/>
      <dgm:t>
        <a:bodyPr/>
        <a:lstStyle/>
        <a:p>
          <a:r>
            <a:rPr lang="en-US" dirty="0"/>
            <a:t>Types of Markov Models</a:t>
          </a:r>
        </a:p>
      </dgm:t>
    </dgm:pt>
    <dgm:pt modelId="{E3622002-C8B8-491C-93E9-2C7B02AFAF43}" type="parTrans" cxnId="{7DB661F8-0A6A-43A3-9E3B-BE7E4384D0BE}">
      <dgm:prSet/>
      <dgm:spPr/>
      <dgm:t>
        <a:bodyPr/>
        <a:lstStyle/>
        <a:p>
          <a:endParaRPr lang="en-US"/>
        </a:p>
      </dgm:t>
    </dgm:pt>
    <dgm:pt modelId="{096EA899-F89C-4916-AA64-6559F96D5920}" type="sibTrans" cxnId="{7DB661F8-0A6A-43A3-9E3B-BE7E4384D0BE}">
      <dgm:prSet/>
      <dgm:spPr/>
      <dgm:t>
        <a:bodyPr/>
        <a:lstStyle/>
        <a:p>
          <a:endParaRPr lang="en-US"/>
        </a:p>
      </dgm:t>
    </dgm:pt>
    <dgm:pt modelId="{F0ECB4AA-D46A-40BD-AE32-3DFFE6E5E9C9}">
      <dgm:prSet/>
      <dgm:spPr/>
      <dgm:t>
        <a:bodyPr/>
        <a:lstStyle/>
        <a:p>
          <a:r>
            <a:rPr lang="en-US" dirty="0"/>
            <a:t>Hidden Markov Model vs Simpler Markov Models</a:t>
          </a:r>
        </a:p>
      </dgm:t>
    </dgm:pt>
    <dgm:pt modelId="{A0F17E3D-24D2-4B3F-A049-B96F10518420}" type="parTrans" cxnId="{9D0CB276-0A12-42A5-BE56-68A237E512D7}">
      <dgm:prSet/>
      <dgm:spPr/>
      <dgm:t>
        <a:bodyPr/>
        <a:lstStyle/>
        <a:p>
          <a:endParaRPr lang="en-US"/>
        </a:p>
      </dgm:t>
    </dgm:pt>
    <dgm:pt modelId="{B2A9126E-12E6-4230-8FFD-A7B8E8AC1F71}" type="sibTrans" cxnId="{9D0CB276-0A12-42A5-BE56-68A237E512D7}">
      <dgm:prSet/>
      <dgm:spPr/>
      <dgm:t>
        <a:bodyPr/>
        <a:lstStyle/>
        <a:p>
          <a:endParaRPr lang="en-US"/>
        </a:p>
      </dgm:t>
    </dgm:pt>
    <dgm:pt modelId="{B5AA647D-FCFF-4A25-A802-1B1AF5C6974A}">
      <dgm:prSet/>
      <dgm:spPr/>
      <dgm:t>
        <a:bodyPr/>
        <a:lstStyle/>
        <a:p>
          <a:r>
            <a:rPr lang="en-US" dirty="0"/>
            <a:t>Example – Weather HMM</a:t>
          </a:r>
        </a:p>
      </dgm:t>
    </dgm:pt>
    <dgm:pt modelId="{0ABCF536-D425-450F-B7BB-E3A72EAFE3A9}" type="parTrans" cxnId="{AF553169-C48F-4316-9529-A8D709ED1F8C}">
      <dgm:prSet/>
      <dgm:spPr/>
      <dgm:t>
        <a:bodyPr/>
        <a:lstStyle/>
        <a:p>
          <a:endParaRPr lang="en-US"/>
        </a:p>
      </dgm:t>
    </dgm:pt>
    <dgm:pt modelId="{D4908241-304B-4F68-BFFE-03499C044351}" type="sibTrans" cxnId="{AF553169-C48F-4316-9529-A8D709ED1F8C}">
      <dgm:prSet/>
      <dgm:spPr/>
      <dgm:t>
        <a:bodyPr/>
        <a:lstStyle/>
        <a:p>
          <a:endParaRPr lang="en-US"/>
        </a:p>
      </dgm:t>
    </dgm:pt>
    <dgm:pt modelId="{6CB35610-604D-4B27-9818-A9956549ED9B}">
      <dgm:prSet/>
      <dgm:spPr/>
      <dgm:t>
        <a:bodyPr/>
        <a:lstStyle/>
        <a:p>
          <a:r>
            <a:rPr lang="en-US" dirty="0"/>
            <a:t>Learning and Mathematical Description</a:t>
          </a:r>
        </a:p>
      </dgm:t>
    </dgm:pt>
    <dgm:pt modelId="{4873D1C9-FC25-4ED7-AE53-4390E71604E4}" type="parTrans" cxnId="{C11EC74F-1C82-414E-8F93-06E0A88BA9AE}">
      <dgm:prSet/>
      <dgm:spPr/>
      <dgm:t>
        <a:bodyPr/>
        <a:lstStyle/>
        <a:p>
          <a:endParaRPr lang="en-US"/>
        </a:p>
      </dgm:t>
    </dgm:pt>
    <dgm:pt modelId="{78647EB3-DDF4-45BF-B06A-37C10D58367B}" type="sibTrans" cxnId="{C11EC74F-1C82-414E-8F93-06E0A88BA9AE}">
      <dgm:prSet/>
      <dgm:spPr/>
      <dgm:t>
        <a:bodyPr/>
        <a:lstStyle/>
        <a:p>
          <a:endParaRPr lang="en-US"/>
        </a:p>
      </dgm:t>
    </dgm:pt>
    <dgm:pt modelId="{3F86CAB4-F676-4E6F-9B63-9288FC2598DA}">
      <dgm:prSet/>
      <dgm:spPr/>
      <dgm:t>
        <a:bodyPr/>
        <a:lstStyle/>
        <a:p>
          <a:r>
            <a:rPr lang="en-US" dirty="0"/>
            <a:t>Three basic problems and Applications</a:t>
          </a:r>
        </a:p>
      </dgm:t>
    </dgm:pt>
    <dgm:pt modelId="{584D374B-9354-484C-BA4A-6BFA3B41B328}" type="parTrans" cxnId="{7E597DA4-829B-4A1A-8877-5E71CA829944}">
      <dgm:prSet/>
      <dgm:spPr/>
      <dgm:t>
        <a:bodyPr/>
        <a:lstStyle/>
        <a:p>
          <a:endParaRPr lang="en-US"/>
        </a:p>
      </dgm:t>
    </dgm:pt>
    <dgm:pt modelId="{04B7F43E-0583-48BF-8F29-F0F1CB9323D1}" type="sibTrans" cxnId="{7E597DA4-829B-4A1A-8877-5E71CA829944}">
      <dgm:prSet/>
      <dgm:spPr/>
      <dgm:t>
        <a:bodyPr/>
        <a:lstStyle/>
        <a:p>
          <a:endParaRPr lang="en-US"/>
        </a:p>
      </dgm:t>
    </dgm:pt>
    <dgm:pt modelId="{C74C5526-706C-4760-9070-C4BEA793AB00}" type="pres">
      <dgm:prSet presAssocID="{E3DE46F0-3679-437D-A62F-CECE75A151D7}" presName="linear" presStyleCnt="0">
        <dgm:presLayoutVars>
          <dgm:animLvl val="lvl"/>
          <dgm:resizeHandles val="exact"/>
        </dgm:presLayoutVars>
      </dgm:prSet>
      <dgm:spPr/>
    </dgm:pt>
    <dgm:pt modelId="{AED24A49-5CA4-4817-98D3-602B9CB63B7B}" type="pres">
      <dgm:prSet presAssocID="{5114AC44-5391-4AEF-A788-F252FF5BD3D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CFE34E6-DC85-4AAA-B803-E37A04AF7F73}" type="pres">
      <dgm:prSet presAssocID="{CE821056-C35B-4AD6-A55E-4CB62261641C}" presName="spacer" presStyleCnt="0"/>
      <dgm:spPr/>
    </dgm:pt>
    <dgm:pt modelId="{AAA72368-E909-4C82-BA5A-9D859D951857}" type="pres">
      <dgm:prSet presAssocID="{6C03D0B8-2345-4015-857D-B220B236C4B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081CC12-6FE6-4592-AC42-E764DA799EF9}" type="pres">
      <dgm:prSet presAssocID="{89914CD4-AE42-406F-966B-83A0D223CBFE}" presName="spacer" presStyleCnt="0"/>
      <dgm:spPr/>
    </dgm:pt>
    <dgm:pt modelId="{E3ACA180-E0A3-4B6E-8BAD-9C64098ADB1F}" type="pres">
      <dgm:prSet presAssocID="{6C8F610A-0901-4F3C-B6EC-CC3251DDDB0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C837655-481B-4207-A5D2-F43AA2865EA1}" type="pres">
      <dgm:prSet presAssocID="{096EA899-F89C-4916-AA64-6559F96D5920}" presName="spacer" presStyleCnt="0"/>
      <dgm:spPr/>
    </dgm:pt>
    <dgm:pt modelId="{0710A8E2-DB02-4C8E-9915-D2CBA4E97DAB}" type="pres">
      <dgm:prSet presAssocID="{F0ECB4AA-D46A-40BD-AE32-3DFFE6E5E9C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8CC5588-EC83-4F77-A804-A3DF2D7DC05D}" type="pres">
      <dgm:prSet presAssocID="{B2A9126E-12E6-4230-8FFD-A7B8E8AC1F71}" presName="spacer" presStyleCnt="0"/>
      <dgm:spPr/>
    </dgm:pt>
    <dgm:pt modelId="{1FEFC07C-3216-48CF-8DAC-1A4831B13A65}" type="pres">
      <dgm:prSet presAssocID="{B5AA647D-FCFF-4A25-A802-1B1AF5C6974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A035749-9316-4AF2-AD3D-0F60CBB9418C}" type="pres">
      <dgm:prSet presAssocID="{D4908241-304B-4F68-BFFE-03499C044351}" presName="spacer" presStyleCnt="0"/>
      <dgm:spPr/>
    </dgm:pt>
    <dgm:pt modelId="{1F5C21EF-C1CB-44E0-A702-CC92280B695A}" type="pres">
      <dgm:prSet presAssocID="{6CB35610-604D-4B27-9818-A9956549ED9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23ABA3B-0E2A-4C98-973A-D58708430040}" type="pres">
      <dgm:prSet presAssocID="{78647EB3-DDF4-45BF-B06A-37C10D58367B}" presName="spacer" presStyleCnt="0"/>
      <dgm:spPr/>
    </dgm:pt>
    <dgm:pt modelId="{0477693B-2E82-422B-A2D7-316E6BBD3AC6}" type="pres">
      <dgm:prSet presAssocID="{3F86CAB4-F676-4E6F-9B63-9288FC2598D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9451301-941B-4DED-AB4C-E82B70AA92A3}" type="presOf" srcId="{F0ECB4AA-D46A-40BD-AE32-3DFFE6E5E9C9}" destId="{0710A8E2-DB02-4C8E-9915-D2CBA4E97DAB}" srcOrd="0" destOrd="0" presId="urn:microsoft.com/office/officeart/2005/8/layout/vList2"/>
    <dgm:cxn modelId="{97C2592D-527E-4A00-929D-586C7FD592F2}" type="presOf" srcId="{5114AC44-5391-4AEF-A788-F252FF5BD3DA}" destId="{AED24A49-5CA4-4817-98D3-602B9CB63B7B}" srcOrd="0" destOrd="0" presId="urn:microsoft.com/office/officeart/2005/8/layout/vList2"/>
    <dgm:cxn modelId="{3A175045-4193-4B5F-ACDA-814FEDF5139B}" srcId="{E3DE46F0-3679-437D-A62F-CECE75A151D7}" destId="{6C03D0B8-2345-4015-857D-B220B236C4B6}" srcOrd="1" destOrd="0" parTransId="{14741C21-E47A-4F6B-B672-5146B1F66210}" sibTransId="{89914CD4-AE42-406F-966B-83A0D223CBFE}"/>
    <dgm:cxn modelId="{AF553169-C48F-4316-9529-A8D709ED1F8C}" srcId="{E3DE46F0-3679-437D-A62F-CECE75A151D7}" destId="{B5AA647D-FCFF-4A25-A802-1B1AF5C6974A}" srcOrd="4" destOrd="0" parTransId="{0ABCF536-D425-450F-B7BB-E3A72EAFE3A9}" sibTransId="{D4908241-304B-4F68-BFFE-03499C044351}"/>
    <dgm:cxn modelId="{C11EC74F-1C82-414E-8F93-06E0A88BA9AE}" srcId="{E3DE46F0-3679-437D-A62F-CECE75A151D7}" destId="{6CB35610-604D-4B27-9818-A9956549ED9B}" srcOrd="5" destOrd="0" parTransId="{4873D1C9-FC25-4ED7-AE53-4390E71604E4}" sibTransId="{78647EB3-DDF4-45BF-B06A-37C10D58367B}"/>
    <dgm:cxn modelId="{9D0CB276-0A12-42A5-BE56-68A237E512D7}" srcId="{E3DE46F0-3679-437D-A62F-CECE75A151D7}" destId="{F0ECB4AA-D46A-40BD-AE32-3DFFE6E5E9C9}" srcOrd="3" destOrd="0" parTransId="{A0F17E3D-24D2-4B3F-A049-B96F10518420}" sibTransId="{B2A9126E-12E6-4230-8FFD-A7B8E8AC1F71}"/>
    <dgm:cxn modelId="{E1115477-1E22-49A4-80FC-DC504C2F772A}" type="presOf" srcId="{6C03D0B8-2345-4015-857D-B220B236C4B6}" destId="{AAA72368-E909-4C82-BA5A-9D859D951857}" srcOrd="0" destOrd="0" presId="urn:microsoft.com/office/officeart/2005/8/layout/vList2"/>
    <dgm:cxn modelId="{0924DB79-2879-439E-A8B7-1BA0D71A6FCD}" type="presOf" srcId="{6CB35610-604D-4B27-9818-A9956549ED9B}" destId="{1F5C21EF-C1CB-44E0-A702-CC92280B695A}" srcOrd="0" destOrd="0" presId="urn:microsoft.com/office/officeart/2005/8/layout/vList2"/>
    <dgm:cxn modelId="{6FFB3D8E-A10F-4F81-9967-8667490A112E}" srcId="{E3DE46F0-3679-437D-A62F-CECE75A151D7}" destId="{5114AC44-5391-4AEF-A788-F252FF5BD3DA}" srcOrd="0" destOrd="0" parTransId="{1AB869EA-B38C-4C20-B014-6DBF354D27EA}" sibTransId="{CE821056-C35B-4AD6-A55E-4CB62261641C}"/>
    <dgm:cxn modelId="{0DB665A2-B13C-485E-A55F-9737C0CBC404}" type="presOf" srcId="{E3DE46F0-3679-437D-A62F-CECE75A151D7}" destId="{C74C5526-706C-4760-9070-C4BEA793AB00}" srcOrd="0" destOrd="0" presId="urn:microsoft.com/office/officeart/2005/8/layout/vList2"/>
    <dgm:cxn modelId="{7E597DA4-829B-4A1A-8877-5E71CA829944}" srcId="{E3DE46F0-3679-437D-A62F-CECE75A151D7}" destId="{3F86CAB4-F676-4E6F-9B63-9288FC2598DA}" srcOrd="6" destOrd="0" parTransId="{584D374B-9354-484C-BA4A-6BFA3B41B328}" sibTransId="{04B7F43E-0583-48BF-8F29-F0F1CB9323D1}"/>
    <dgm:cxn modelId="{752C3FC5-A64B-48BC-AFE4-7D7FDCD5F742}" type="presOf" srcId="{B5AA647D-FCFF-4A25-A802-1B1AF5C6974A}" destId="{1FEFC07C-3216-48CF-8DAC-1A4831B13A65}" srcOrd="0" destOrd="0" presId="urn:microsoft.com/office/officeart/2005/8/layout/vList2"/>
    <dgm:cxn modelId="{30ACE6DB-C2ED-4FAC-B11E-2C9B29B2BAC8}" type="presOf" srcId="{3F86CAB4-F676-4E6F-9B63-9288FC2598DA}" destId="{0477693B-2E82-422B-A2D7-316E6BBD3AC6}" srcOrd="0" destOrd="0" presId="urn:microsoft.com/office/officeart/2005/8/layout/vList2"/>
    <dgm:cxn modelId="{5E0AC2DF-FFEC-42DE-BF65-A174E46A31F3}" type="presOf" srcId="{6C8F610A-0901-4F3C-B6EC-CC3251DDDB0E}" destId="{E3ACA180-E0A3-4B6E-8BAD-9C64098ADB1F}" srcOrd="0" destOrd="0" presId="urn:microsoft.com/office/officeart/2005/8/layout/vList2"/>
    <dgm:cxn modelId="{7DB661F8-0A6A-43A3-9E3B-BE7E4384D0BE}" srcId="{E3DE46F0-3679-437D-A62F-CECE75A151D7}" destId="{6C8F610A-0901-4F3C-B6EC-CC3251DDDB0E}" srcOrd="2" destOrd="0" parTransId="{E3622002-C8B8-491C-93E9-2C7B02AFAF43}" sibTransId="{096EA899-F89C-4916-AA64-6559F96D5920}"/>
    <dgm:cxn modelId="{6AD16AEC-7E83-47DE-B834-AB851F68CB56}" type="presParOf" srcId="{C74C5526-706C-4760-9070-C4BEA793AB00}" destId="{AED24A49-5CA4-4817-98D3-602B9CB63B7B}" srcOrd="0" destOrd="0" presId="urn:microsoft.com/office/officeart/2005/8/layout/vList2"/>
    <dgm:cxn modelId="{FB1B5CF0-6717-47A5-8BCE-C3F9BB2603B6}" type="presParOf" srcId="{C74C5526-706C-4760-9070-C4BEA793AB00}" destId="{DCFE34E6-DC85-4AAA-B803-E37A04AF7F73}" srcOrd="1" destOrd="0" presId="urn:microsoft.com/office/officeart/2005/8/layout/vList2"/>
    <dgm:cxn modelId="{DF44637B-68FE-4840-A406-DA3EE7B17DCF}" type="presParOf" srcId="{C74C5526-706C-4760-9070-C4BEA793AB00}" destId="{AAA72368-E909-4C82-BA5A-9D859D951857}" srcOrd="2" destOrd="0" presId="urn:microsoft.com/office/officeart/2005/8/layout/vList2"/>
    <dgm:cxn modelId="{9387DB33-3A20-4266-96E1-EED87B7B1677}" type="presParOf" srcId="{C74C5526-706C-4760-9070-C4BEA793AB00}" destId="{D081CC12-6FE6-4592-AC42-E764DA799EF9}" srcOrd="3" destOrd="0" presId="urn:microsoft.com/office/officeart/2005/8/layout/vList2"/>
    <dgm:cxn modelId="{E91D59E0-9E75-4517-9224-66DCA3BF76B2}" type="presParOf" srcId="{C74C5526-706C-4760-9070-C4BEA793AB00}" destId="{E3ACA180-E0A3-4B6E-8BAD-9C64098ADB1F}" srcOrd="4" destOrd="0" presId="urn:microsoft.com/office/officeart/2005/8/layout/vList2"/>
    <dgm:cxn modelId="{082DEF3A-9EE9-470E-AAF5-DFD9630CE225}" type="presParOf" srcId="{C74C5526-706C-4760-9070-C4BEA793AB00}" destId="{DC837655-481B-4207-A5D2-F43AA2865EA1}" srcOrd="5" destOrd="0" presId="urn:microsoft.com/office/officeart/2005/8/layout/vList2"/>
    <dgm:cxn modelId="{2106BF54-C2AE-4817-A8CC-BE1F40EB1823}" type="presParOf" srcId="{C74C5526-706C-4760-9070-C4BEA793AB00}" destId="{0710A8E2-DB02-4C8E-9915-D2CBA4E97DAB}" srcOrd="6" destOrd="0" presId="urn:microsoft.com/office/officeart/2005/8/layout/vList2"/>
    <dgm:cxn modelId="{ACF27606-02A0-45C7-8516-C5035AB1B000}" type="presParOf" srcId="{C74C5526-706C-4760-9070-C4BEA793AB00}" destId="{38CC5588-EC83-4F77-A804-A3DF2D7DC05D}" srcOrd="7" destOrd="0" presId="urn:microsoft.com/office/officeart/2005/8/layout/vList2"/>
    <dgm:cxn modelId="{5DEAA0BD-8BC8-4B51-88EE-10E100735DF5}" type="presParOf" srcId="{C74C5526-706C-4760-9070-C4BEA793AB00}" destId="{1FEFC07C-3216-48CF-8DAC-1A4831B13A65}" srcOrd="8" destOrd="0" presId="urn:microsoft.com/office/officeart/2005/8/layout/vList2"/>
    <dgm:cxn modelId="{4F3BB373-8C8A-4A6F-A826-D4F715495E61}" type="presParOf" srcId="{C74C5526-706C-4760-9070-C4BEA793AB00}" destId="{8A035749-9316-4AF2-AD3D-0F60CBB9418C}" srcOrd="9" destOrd="0" presId="urn:microsoft.com/office/officeart/2005/8/layout/vList2"/>
    <dgm:cxn modelId="{41DBC78B-2D4E-4C47-9DC1-06AF3ADA728D}" type="presParOf" srcId="{C74C5526-706C-4760-9070-C4BEA793AB00}" destId="{1F5C21EF-C1CB-44E0-A702-CC92280B695A}" srcOrd="10" destOrd="0" presId="urn:microsoft.com/office/officeart/2005/8/layout/vList2"/>
    <dgm:cxn modelId="{1B88A409-B87D-4363-8AD8-78F4BF70A484}" type="presParOf" srcId="{C74C5526-706C-4760-9070-C4BEA793AB00}" destId="{523ABA3B-0E2A-4C98-973A-D58708430040}" srcOrd="11" destOrd="0" presId="urn:microsoft.com/office/officeart/2005/8/layout/vList2"/>
    <dgm:cxn modelId="{7779894A-6113-403A-AF5A-A99CA37CAC35}" type="presParOf" srcId="{C74C5526-706C-4760-9070-C4BEA793AB00}" destId="{0477693B-2E82-422B-A2D7-316E6BBD3AC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24A49-5CA4-4817-98D3-602B9CB63B7B}">
      <dsp:nvSpPr>
        <dsp:cNvPr id="0" name=""/>
        <dsp:cNvSpPr/>
      </dsp:nvSpPr>
      <dsp:spPr>
        <a:xfrm>
          <a:off x="0" y="595464"/>
          <a:ext cx="6832212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Hidden Markov Models - Introduction</a:t>
          </a:r>
        </a:p>
      </dsp:txBody>
      <dsp:txXfrm>
        <a:off x="25759" y="621223"/>
        <a:ext cx="6780694" cy="476152"/>
      </dsp:txXfrm>
    </dsp:sp>
    <dsp:sp modelId="{AAA72368-E909-4C82-BA5A-9D859D951857}">
      <dsp:nvSpPr>
        <dsp:cNvPr id="0" name=""/>
        <dsp:cNvSpPr/>
      </dsp:nvSpPr>
      <dsp:spPr>
        <a:xfrm>
          <a:off x="0" y="1186494"/>
          <a:ext cx="6832212" cy="527670"/>
        </a:xfrm>
        <a:prstGeom prst="roundRect">
          <a:avLst/>
        </a:prstGeom>
        <a:solidFill>
          <a:schemeClr val="accent2">
            <a:hueOff val="75528"/>
            <a:satOff val="-7999"/>
            <a:lumOff val="-196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Markov Chain, Property and Model</a:t>
          </a:r>
        </a:p>
      </dsp:txBody>
      <dsp:txXfrm>
        <a:off x="25759" y="1212253"/>
        <a:ext cx="6780694" cy="476152"/>
      </dsp:txXfrm>
    </dsp:sp>
    <dsp:sp modelId="{E3ACA180-E0A3-4B6E-8BAD-9C64098ADB1F}">
      <dsp:nvSpPr>
        <dsp:cNvPr id="0" name=""/>
        <dsp:cNvSpPr/>
      </dsp:nvSpPr>
      <dsp:spPr>
        <a:xfrm>
          <a:off x="0" y="1777524"/>
          <a:ext cx="6832212" cy="527670"/>
        </a:xfrm>
        <a:prstGeom prst="roundRect">
          <a:avLst/>
        </a:prstGeom>
        <a:solidFill>
          <a:schemeClr val="accent2">
            <a:hueOff val="151055"/>
            <a:satOff val="-15998"/>
            <a:lumOff val="-392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Types of Markov Models</a:t>
          </a:r>
        </a:p>
      </dsp:txBody>
      <dsp:txXfrm>
        <a:off x="25759" y="1803283"/>
        <a:ext cx="6780694" cy="476152"/>
      </dsp:txXfrm>
    </dsp:sp>
    <dsp:sp modelId="{0710A8E2-DB02-4C8E-9915-D2CBA4E97DAB}">
      <dsp:nvSpPr>
        <dsp:cNvPr id="0" name=""/>
        <dsp:cNvSpPr/>
      </dsp:nvSpPr>
      <dsp:spPr>
        <a:xfrm>
          <a:off x="0" y="2368554"/>
          <a:ext cx="6832212" cy="527670"/>
        </a:xfrm>
        <a:prstGeom prst="roundRect">
          <a:avLst/>
        </a:prstGeom>
        <a:solidFill>
          <a:schemeClr val="accent2">
            <a:hueOff val="226582"/>
            <a:satOff val="-23996"/>
            <a:lumOff val="-588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Hidden Markov Model vs Simpler Markov Models</a:t>
          </a:r>
        </a:p>
      </dsp:txBody>
      <dsp:txXfrm>
        <a:off x="25759" y="2394313"/>
        <a:ext cx="6780694" cy="476152"/>
      </dsp:txXfrm>
    </dsp:sp>
    <dsp:sp modelId="{1FEFC07C-3216-48CF-8DAC-1A4831B13A65}">
      <dsp:nvSpPr>
        <dsp:cNvPr id="0" name=""/>
        <dsp:cNvSpPr/>
      </dsp:nvSpPr>
      <dsp:spPr>
        <a:xfrm>
          <a:off x="0" y="2959584"/>
          <a:ext cx="6832212" cy="527670"/>
        </a:xfrm>
        <a:prstGeom prst="roundRect">
          <a:avLst/>
        </a:prstGeom>
        <a:solidFill>
          <a:schemeClr val="accent2">
            <a:hueOff val="302110"/>
            <a:satOff val="-31995"/>
            <a:lumOff val="-784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Example – Weather HMM</a:t>
          </a:r>
        </a:p>
      </dsp:txBody>
      <dsp:txXfrm>
        <a:off x="25759" y="2985343"/>
        <a:ext cx="6780694" cy="476152"/>
      </dsp:txXfrm>
    </dsp:sp>
    <dsp:sp modelId="{1F5C21EF-C1CB-44E0-A702-CC92280B695A}">
      <dsp:nvSpPr>
        <dsp:cNvPr id="0" name=""/>
        <dsp:cNvSpPr/>
      </dsp:nvSpPr>
      <dsp:spPr>
        <a:xfrm>
          <a:off x="0" y="3550614"/>
          <a:ext cx="6832212" cy="527670"/>
        </a:xfrm>
        <a:prstGeom prst="roundRect">
          <a:avLst/>
        </a:prstGeom>
        <a:solidFill>
          <a:schemeClr val="accent2">
            <a:hueOff val="377637"/>
            <a:satOff val="-39994"/>
            <a:lumOff val="-98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Learning and Mathematical Description</a:t>
          </a:r>
        </a:p>
      </dsp:txBody>
      <dsp:txXfrm>
        <a:off x="25759" y="3576373"/>
        <a:ext cx="6780694" cy="476152"/>
      </dsp:txXfrm>
    </dsp:sp>
    <dsp:sp modelId="{0477693B-2E82-422B-A2D7-316E6BBD3AC6}">
      <dsp:nvSpPr>
        <dsp:cNvPr id="0" name=""/>
        <dsp:cNvSpPr/>
      </dsp:nvSpPr>
      <dsp:spPr>
        <a:xfrm>
          <a:off x="0" y="4141644"/>
          <a:ext cx="6832212" cy="527670"/>
        </a:xfrm>
        <a:prstGeom prst="roundRect">
          <a:avLst/>
        </a:prstGeom>
        <a:solidFill>
          <a:schemeClr val="accent2">
            <a:hueOff val="453165"/>
            <a:satOff val="-47993"/>
            <a:lumOff val="-1176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Three basic problems and Applications</a:t>
          </a:r>
        </a:p>
      </dsp:txBody>
      <dsp:txXfrm>
        <a:off x="25759" y="4167403"/>
        <a:ext cx="6780694" cy="4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F4C03-C6BA-4BAF-A289-1A8F23746624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152CC-2A4C-4A5A-A085-B1703E006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152CC-2A4C-4A5A-A085-B1703E0069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6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790-A907-48C6-9FBC-2D322E54B8D3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ABE4DFF-1041-40EB-960B-AE10560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790-A907-48C6-9FBC-2D322E54B8D3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BE4DFF-1041-40EB-960B-AE10560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8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790-A907-48C6-9FBC-2D322E54B8D3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BE4DFF-1041-40EB-960B-AE1056093D6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69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790-A907-48C6-9FBC-2D322E54B8D3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BE4DFF-1041-40EB-960B-AE10560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53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790-A907-48C6-9FBC-2D322E54B8D3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BE4DFF-1041-40EB-960B-AE1056093D6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5778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790-A907-48C6-9FBC-2D322E54B8D3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BE4DFF-1041-40EB-960B-AE10560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38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790-A907-48C6-9FBC-2D322E54B8D3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4DFF-1041-40EB-960B-AE10560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38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790-A907-48C6-9FBC-2D322E54B8D3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4DFF-1041-40EB-960B-AE10560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6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790-A907-48C6-9FBC-2D322E54B8D3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4DFF-1041-40EB-960B-AE10560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5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790-A907-48C6-9FBC-2D322E54B8D3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BE4DFF-1041-40EB-960B-AE10560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9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790-A907-48C6-9FBC-2D322E54B8D3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BE4DFF-1041-40EB-960B-AE10560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790-A907-48C6-9FBC-2D322E54B8D3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BE4DFF-1041-40EB-960B-AE10560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790-A907-48C6-9FBC-2D322E54B8D3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4DFF-1041-40EB-960B-AE10560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2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790-A907-48C6-9FBC-2D322E54B8D3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4DFF-1041-40EB-960B-AE10560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8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790-A907-48C6-9FBC-2D322E54B8D3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4DFF-1041-40EB-960B-AE10560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4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790-A907-48C6-9FBC-2D322E54B8D3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BE4DFF-1041-40EB-960B-AE10560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0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94790-A907-48C6-9FBC-2D322E54B8D3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BE4DFF-1041-40EB-960B-AE10560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5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C0E4-72FB-4AAE-9483-FCF0E102D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9864" y="1029267"/>
            <a:ext cx="7319827" cy="1141866"/>
          </a:xfrm>
        </p:spPr>
        <p:txBody>
          <a:bodyPr>
            <a:normAutofit fontScale="90000"/>
          </a:bodyPr>
          <a:lstStyle/>
          <a:p>
            <a:r>
              <a:rPr lang="en-US" dirty="0"/>
              <a:t>Hidden Markov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CED26-AA6F-459D-8A5E-B53D62931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9201" y="5573485"/>
            <a:ext cx="3013165" cy="11418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Presented By-</a:t>
            </a:r>
          </a:p>
          <a:p>
            <a:r>
              <a:rPr lang="en-US" dirty="0"/>
              <a:t>Abhidhar Joshi</a:t>
            </a:r>
          </a:p>
          <a:p>
            <a:r>
              <a:rPr lang="en-US" dirty="0"/>
              <a:t>Data Scientist (BE, MS)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4E7D59E-1FF4-4BE7-87E7-6C47EA2DBF70}"/>
              </a:ext>
            </a:extLst>
          </p:cNvPr>
          <p:cNvSpPr txBox="1">
            <a:spLocks/>
          </p:cNvSpPr>
          <p:nvPr/>
        </p:nvSpPr>
        <p:spPr>
          <a:xfrm>
            <a:off x="1528355" y="5577839"/>
            <a:ext cx="3013165" cy="1141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Date</a:t>
            </a:r>
          </a:p>
          <a:p>
            <a:r>
              <a:rPr lang="en-US" dirty="0"/>
              <a:t>08/31/20118</a:t>
            </a:r>
          </a:p>
        </p:txBody>
      </p:sp>
    </p:spTree>
    <p:extLst>
      <p:ext uri="{BB962C8B-B14F-4D97-AF65-F5344CB8AC3E}">
        <p14:creationId xmlns:p14="http://schemas.microsoft.com/office/powerpoint/2010/main" val="2699303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D1A2-72E4-44B4-B9F0-D4F16968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Three basic problems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2921-31DA-453E-A46F-454159785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Three problems</a:t>
            </a:r>
          </a:p>
          <a:p>
            <a:pPr lvl="1"/>
            <a:r>
              <a:rPr lang="en-US" dirty="0"/>
              <a:t>Evaluation Problem - Find the probability of an observation P(O | λ)</a:t>
            </a:r>
          </a:p>
          <a:p>
            <a:pPr lvl="1"/>
            <a:r>
              <a:rPr lang="en-US" dirty="0"/>
              <a:t>Decoding Problem - Find the most likely state sequence (s1, s2… </a:t>
            </a:r>
            <a:r>
              <a:rPr lang="en-US" dirty="0" err="1"/>
              <a:t>sn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Learning or Optimization problem – </a:t>
            </a:r>
          </a:p>
          <a:p>
            <a:pPr lvl="2"/>
            <a:r>
              <a:rPr lang="en-US" dirty="0"/>
              <a:t>Find observation sequence (O1, O2…On) </a:t>
            </a:r>
          </a:p>
          <a:p>
            <a:pPr lvl="2"/>
            <a:r>
              <a:rPr lang="en-US" dirty="0"/>
              <a:t>Hidden Markov Model λ = (A, B, π)</a:t>
            </a:r>
          </a:p>
          <a:p>
            <a:r>
              <a:rPr lang="en-US" dirty="0"/>
              <a:t>Applications of Hidden Markov Models</a:t>
            </a:r>
          </a:p>
          <a:p>
            <a:pPr lvl="1"/>
            <a:r>
              <a:rPr lang="en-US" dirty="0"/>
              <a:t>Computational finance</a:t>
            </a:r>
          </a:p>
          <a:p>
            <a:pPr lvl="1"/>
            <a:r>
              <a:rPr lang="en-US" dirty="0"/>
              <a:t>Speech recognition</a:t>
            </a:r>
          </a:p>
          <a:p>
            <a:pPr lvl="1"/>
            <a:r>
              <a:rPr lang="en-US" dirty="0"/>
              <a:t>Gene prediction</a:t>
            </a:r>
          </a:p>
          <a:p>
            <a:pPr lvl="1"/>
            <a:r>
              <a:rPr lang="en-US" dirty="0"/>
              <a:t>Handwriting recognition</a:t>
            </a:r>
          </a:p>
          <a:p>
            <a:pPr lvl="1"/>
            <a:r>
              <a:rPr lang="en-US" dirty="0"/>
              <a:t>Time series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3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2921-31DA-453E-A46F-454159785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9293" y="2834425"/>
            <a:ext cx="4893413" cy="1189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673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98056-FF22-41C7-B606-C91C9397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0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0DA7D9-C529-4DCB-9A63-50E5C004A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428130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214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661E-317C-41B9-A4D3-06665F8D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C9527-9B94-4F90-8017-060E899DA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Relatively simple way to model sequential Data</a:t>
            </a:r>
          </a:p>
          <a:p>
            <a:r>
              <a:rPr lang="en-US" sz="1600">
                <a:solidFill>
                  <a:srgbClr val="000000"/>
                </a:solidFill>
              </a:rPr>
              <a:t>Implies that the Markov Model underlying has hidden or unknown data </a:t>
            </a:r>
          </a:p>
          <a:p>
            <a:r>
              <a:rPr lang="en-US" sz="1600">
                <a:solidFill>
                  <a:srgbClr val="000000"/>
                </a:solidFill>
              </a:rPr>
              <a:t>Only know the observational data</a:t>
            </a:r>
          </a:p>
          <a:p>
            <a:r>
              <a:rPr lang="en-US" sz="1600">
                <a:solidFill>
                  <a:srgbClr val="000000"/>
                </a:solidFill>
              </a:rPr>
              <a:t>Use knowledge of Markov Models to make educated guess about model</a:t>
            </a:r>
          </a:p>
        </p:txBody>
      </p:sp>
      <p:pic>
        <p:nvPicPr>
          <p:cNvPr id="5" name="Picture 4" descr="A close up of a clock&#10;&#10;Description generated with high confidence">
            <a:extLst>
              <a:ext uri="{FF2B5EF4-FFF2-40B4-BE49-F238E27FC236}">
                <a16:creationId xmlns:a16="http://schemas.microsoft.com/office/drawing/2014/main" id="{31D003CA-26DC-4A93-94D8-E1EC18565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878815"/>
            <a:ext cx="5451627" cy="278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7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D1A2-72E4-44B4-B9F0-D4F16968B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Markov Chain, Property and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2921-31DA-453E-A46F-454159785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</a:rPr>
              <a:t>Markov chain?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</a:rPr>
              <a:t>Stochastic model describing a sequence of possible events</a:t>
            </a:r>
          </a:p>
          <a:p>
            <a:pPr>
              <a:lnSpc>
                <a:spcPct val="90000"/>
              </a:lnSpc>
            </a:pPr>
            <a:endParaRPr lang="en-US" sz="1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sz="1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</a:rPr>
              <a:t>Markov Property?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</a:rPr>
              <a:t>Refers to the memoryless property of a stochastic process</a:t>
            </a:r>
          </a:p>
          <a:p>
            <a:pPr>
              <a:lnSpc>
                <a:spcPct val="90000"/>
              </a:lnSpc>
            </a:pPr>
            <a:endParaRPr lang="en-US" sz="1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sz="1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</a:rPr>
              <a:t>Markov Model?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</a:rPr>
              <a:t>Stochastic model to model randomly changing systems</a:t>
            </a:r>
          </a:p>
          <a:p>
            <a:pPr>
              <a:lnSpc>
                <a:spcPct val="90000"/>
              </a:lnSpc>
            </a:pPr>
            <a:endParaRPr lang="en-US" sz="140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endParaRPr lang="en-US" sz="140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endParaRPr lang="en-US" sz="140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endParaRPr lang="en-US" sz="140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23AD2-2542-49CA-9D93-ADF5CAA3D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458050"/>
            <a:ext cx="5451627" cy="162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5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D1A2-72E4-44B4-B9F0-D4F16968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Types of Markov 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F959A2-B5DE-4CDC-95C2-9F9D287C32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71299"/>
              </p:ext>
            </p:extLst>
          </p:nvPr>
        </p:nvGraphicFramePr>
        <p:xfrm>
          <a:off x="2083182" y="1833174"/>
          <a:ext cx="8025635" cy="10152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3551">
                  <a:extLst>
                    <a:ext uri="{9D8B030D-6E8A-4147-A177-3AD203B41FA5}">
                      <a16:colId xmlns:a16="http://schemas.microsoft.com/office/drawing/2014/main" val="1190246181"/>
                    </a:ext>
                  </a:extLst>
                </a:gridCol>
                <a:gridCol w="2428731">
                  <a:extLst>
                    <a:ext uri="{9D8B030D-6E8A-4147-A177-3AD203B41FA5}">
                      <a16:colId xmlns:a16="http://schemas.microsoft.com/office/drawing/2014/main" val="2563550004"/>
                    </a:ext>
                  </a:extLst>
                </a:gridCol>
                <a:gridCol w="3473353">
                  <a:extLst>
                    <a:ext uri="{9D8B030D-6E8A-4147-A177-3AD203B41FA5}">
                      <a16:colId xmlns:a16="http://schemas.microsoft.com/office/drawing/2014/main" val="543452756"/>
                    </a:ext>
                  </a:extLst>
                </a:gridCol>
              </a:tblGrid>
              <a:tr h="338412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System is fully observable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System state is partially observable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606803"/>
                  </a:ext>
                </a:extLst>
              </a:tr>
              <a:tr h="338412">
                <a:tc>
                  <a:txBody>
                    <a:bodyPr/>
                    <a:lstStyle/>
                    <a:p>
                      <a:r>
                        <a:rPr lang="en-US" sz="1100" dirty="0"/>
                        <a:t>System is autonomous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Markov 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Hidden Markov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41841"/>
                  </a:ext>
                </a:extLst>
              </a:tr>
              <a:tr h="338412">
                <a:tc>
                  <a:txBody>
                    <a:bodyPr/>
                    <a:lstStyle/>
                    <a:p>
                      <a:r>
                        <a:rPr lang="en-US" sz="1100" dirty="0"/>
                        <a:t>System is controlled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Markov Decision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Partially observable Markov Decision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63429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487287-65E9-4C28-A835-BCDA6A5029D0}"/>
              </a:ext>
            </a:extLst>
          </p:cNvPr>
          <p:cNvSpPr txBox="1">
            <a:spLocks/>
          </p:cNvSpPr>
          <p:nvPr/>
        </p:nvSpPr>
        <p:spPr>
          <a:xfrm>
            <a:off x="2083182" y="3429000"/>
            <a:ext cx="8915400" cy="311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Markov Chain</a:t>
            </a:r>
          </a:p>
          <a:p>
            <a:pPr lvl="1"/>
            <a:r>
              <a:rPr lang="en-US" dirty="0"/>
              <a:t>Simplest Markov Model</a:t>
            </a:r>
          </a:p>
          <a:p>
            <a:r>
              <a:rPr lang="en-US" dirty="0"/>
              <a:t>Hidden Markov Model</a:t>
            </a:r>
          </a:p>
          <a:p>
            <a:pPr lvl="1"/>
            <a:r>
              <a:rPr lang="en-US" dirty="0"/>
              <a:t>Markov chain with partially observable state</a:t>
            </a:r>
          </a:p>
          <a:p>
            <a:r>
              <a:rPr lang="en-US" dirty="0"/>
              <a:t>Markov Decision Process</a:t>
            </a:r>
          </a:p>
          <a:p>
            <a:pPr lvl="1"/>
            <a:r>
              <a:rPr lang="en-US" dirty="0"/>
              <a:t>Markov chain with state transitions depend on current state action vector </a:t>
            </a:r>
          </a:p>
          <a:p>
            <a:r>
              <a:rPr lang="en-US" dirty="0"/>
              <a:t>Partially Observable Markov Decision Process</a:t>
            </a:r>
          </a:p>
          <a:p>
            <a:pPr lvl="1"/>
            <a:r>
              <a:rPr lang="en-US" dirty="0"/>
              <a:t>Markov decision process with state of system is only partially observed</a:t>
            </a:r>
          </a:p>
        </p:txBody>
      </p:sp>
    </p:spTree>
    <p:extLst>
      <p:ext uri="{BB962C8B-B14F-4D97-AF65-F5344CB8AC3E}">
        <p14:creationId xmlns:p14="http://schemas.microsoft.com/office/powerpoint/2010/main" val="249034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D1A2-72E4-44B4-B9F0-D4F16968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Hidden Markov Model vs Simpler Markov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2921-31DA-453E-A46F-454159785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“Hidden” in Hidden Markov Models</a:t>
            </a:r>
          </a:p>
          <a:p>
            <a:pPr lvl="1"/>
            <a:r>
              <a:rPr lang="en-US" dirty="0"/>
              <a:t>Adjective “hidden” refers to state sequence, not parameters</a:t>
            </a:r>
          </a:p>
          <a:p>
            <a:pPr lvl="1"/>
            <a:r>
              <a:rPr lang="en-US" dirty="0"/>
              <a:t>Still referred to as a “hidden Markov model” even if parameters are known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Hidden vs simpler Markov models?</a:t>
            </a:r>
          </a:p>
          <a:p>
            <a:pPr lvl="1"/>
            <a:r>
              <a:rPr lang="en-US" dirty="0"/>
              <a:t>Simpler Markov models - state is directly visible to the observer v/s </a:t>
            </a:r>
          </a:p>
          <a:p>
            <a:pPr lvl="1"/>
            <a:r>
              <a:rPr lang="en-US" dirty="0"/>
              <a:t>HMM - state is not directly visible, but the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7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D1A2-72E4-44B4-B9F0-D4F16968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Example – Weather HMM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2921-31DA-453E-A46F-454159785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Alice and Bob live far apart from each other but talk regularly </a:t>
            </a:r>
          </a:p>
          <a:p>
            <a:r>
              <a:rPr lang="en-US" dirty="0"/>
              <a:t>Bob is interested in three activities: </a:t>
            </a:r>
          </a:p>
          <a:p>
            <a:pPr lvl="1"/>
            <a:r>
              <a:rPr lang="en-US" dirty="0"/>
              <a:t>Walking in the park, Shopping &amp; Cleaning</a:t>
            </a:r>
          </a:p>
          <a:p>
            <a:pPr lvl="1"/>
            <a:r>
              <a:rPr lang="en-US" dirty="0"/>
              <a:t>Choice determined exclusively by weather</a:t>
            </a:r>
          </a:p>
          <a:p>
            <a:r>
              <a:rPr lang="en-US" dirty="0"/>
              <a:t>Alice tries to guess what weather must have been like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67EDE-A046-4C4D-8BB6-0E1F4C0FA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921" y="4131401"/>
            <a:ext cx="1695450" cy="1695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ED524E-50EF-4EED-87DE-92EA856F2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964" y="4193690"/>
            <a:ext cx="1695450" cy="1695450"/>
          </a:xfrm>
          <a:prstGeom prst="rect">
            <a:avLst/>
          </a:prstGeom>
        </p:spPr>
      </p:pic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600ABF87-43A6-44DA-A46D-1B56367EE545}"/>
              </a:ext>
            </a:extLst>
          </p:cNvPr>
          <p:cNvSpPr/>
          <p:nvPr/>
        </p:nvSpPr>
        <p:spPr>
          <a:xfrm>
            <a:off x="4981303" y="4833257"/>
            <a:ext cx="4005943" cy="3657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3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7FCE594-4EF1-496C-A7B8-A8800F9A1C80}"/>
              </a:ext>
            </a:extLst>
          </p:cNvPr>
          <p:cNvSpPr txBox="1">
            <a:spLocks/>
          </p:cNvSpPr>
          <p:nvPr/>
        </p:nvSpPr>
        <p:spPr>
          <a:xfrm>
            <a:off x="1687669" y="624110"/>
            <a:ext cx="413705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200"/>
              <a:t>Example – Weather HMM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2921-31DA-453E-A46F-454159785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Alice believes that the weather operates as a discrete Markov chain</a:t>
            </a:r>
          </a:p>
          <a:p>
            <a:r>
              <a:rPr lang="en-US" sz="1600" dirty="0">
                <a:solidFill>
                  <a:srgbClr val="000000"/>
                </a:solidFill>
              </a:rPr>
              <a:t>Two states, "Rainy" and "Sunny“</a:t>
            </a:r>
          </a:p>
          <a:p>
            <a:r>
              <a:rPr lang="en-US" sz="1600" dirty="0">
                <a:solidFill>
                  <a:srgbClr val="000000"/>
                </a:solidFill>
              </a:rPr>
              <a:t>Based One of the following activities: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"walk", "shop", or "clean“</a:t>
            </a:r>
          </a:p>
          <a:p>
            <a:r>
              <a:rPr lang="en-US" sz="1600" dirty="0">
                <a:solidFill>
                  <a:srgbClr val="000000"/>
                </a:solidFill>
              </a:rPr>
              <a:t>Alice knows general weather trends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1" name="Picture 10" descr="Graphical representation of the given HMM">
            <a:extLst>
              <a:ext uri="{FF2B5EF4-FFF2-40B4-BE49-F238E27FC236}">
                <a16:creationId xmlns:a16="http://schemas.microsoft.com/office/drawing/2014/main" id="{3DF46B88-0EC3-40EE-8A89-8F79DFB647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242" y="645106"/>
            <a:ext cx="3504975" cy="2698831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A3357-7D65-4412-AE14-0357AE6FE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141" y="3508529"/>
            <a:ext cx="4559425" cy="238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3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D1A2-72E4-44B4-B9F0-D4F16968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Learning and Mathematical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2921-31DA-453E-A46F-454159785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task in HMM</a:t>
            </a:r>
          </a:p>
          <a:p>
            <a:pPr lvl="1"/>
            <a:r>
              <a:rPr lang="en-US" dirty="0"/>
              <a:t>Given an output sequence or set of sequences, best set of state transition and emission probabilities</a:t>
            </a:r>
          </a:p>
          <a:p>
            <a:r>
              <a:rPr lang="en-US" dirty="0"/>
              <a:t>Mathematical Description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CBED0-1859-4532-AF36-6C1C0E7073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62557" y="3549657"/>
            <a:ext cx="5943600" cy="236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8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</TotalTime>
  <Words>478</Words>
  <Application>Microsoft Office PowerPoint</Application>
  <PresentationFormat>Widescreen</PresentationFormat>
  <Paragraphs>90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Hidden Markov Models</vt:lpstr>
      <vt:lpstr>Contents</vt:lpstr>
      <vt:lpstr>Introduction</vt:lpstr>
      <vt:lpstr>Markov Chain, Property and Model</vt:lpstr>
      <vt:lpstr>Types of Markov Models</vt:lpstr>
      <vt:lpstr>Hidden Markov Model vs Simpler Markov Models</vt:lpstr>
      <vt:lpstr>Example – Weather HMM</vt:lpstr>
      <vt:lpstr>PowerPoint Presentation</vt:lpstr>
      <vt:lpstr>Learning and Mathematical Description</vt:lpstr>
      <vt:lpstr>Three basic problems and 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Hidden Markov Models</dc:title>
  <dc:creator>Abhidhar Joshi</dc:creator>
  <cp:lastModifiedBy>Abhidhar Joshi</cp:lastModifiedBy>
  <cp:revision>9</cp:revision>
  <dcterms:created xsi:type="dcterms:W3CDTF">2018-08-31T21:29:36Z</dcterms:created>
  <dcterms:modified xsi:type="dcterms:W3CDTF">2018-09-01T05:12:58Z</dcterms:modified>
</cp:coreProperties>
</file>