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46"/>
  </p:notesMasterIdLst>
  <p:handoutMasterIdLst>
    <p:handoutMasterId r:id="rId47"/>
  </p:handoutMasterIdLst>
  <p:sldIdLst>
    <p:sldId id="256" r:id="rId2"/>
    <p:sldId id="278" r:id="rId3"/>
    <p:sldId id="257" r:id="rId4"/>
    <p:sldId id="258" r:id="rId5"/>
    <p:sldId id="259" r:id="rId6"/>
    <p:sldId id="267" r:id="rId7"/>
    <p:sldId id="262" r:id="rId8"/>
    <p:sldId id="263" r:id="rId9"/>
    <p:sldId id="264" r:id="rId10"/>
    <p:sldId id="260" r:id="rId11"/>
    <p:sldId id="261" r:id="rId12"/>
    <p:sldId id="265" r:id="rId13"/>
    <p:sldId id="266" r:id="rId14"/>
    <p:sldId id="269" r:id="rId15"/>
    <p:sldId id="307" r:id="rId16"/>
    <p:sldId id="301" r:id="rId17"/>
    <p:sldId id="302" r:id="rId18"/>
    <p:sldId id="303" r:id="rId19"/>
    <p:sldId id="305" r:id="rId20"/>
    <p:sldId id="304" r:id="rId21"/>
    <p:sldId id="306" r:id="rId22"/>
    <p:sldId id="268" r:id="rId23"/>
    <p:sldId id="280" r:id="rId24"/>
    <p:sldId id="281" r:id="rId25"/>
    <p:sldId id="282" r:id="rId26"/>
    <p:sldId id="284" r:id="rId27"/>
    <p:sldId id="285" r:id="rId28"/>
    <p:sldId id="283" r:id="rId29"/>
    <p:sldId id="290" r:id="rId30"/>
    <p:sldId id="273" r:id="rId31"/>
    <p:sldId id="274" r:id="rId32"/>
    <p:sldId id="289" r:id="rId33"/>
    <p:sldId id="288" r:id="rId34"/>
    <p:sldId id="292" r:id="rId35"/>
    <p:sldId id="277" r:id="rId36"/>
    <p:sldId id="270" r:id="rId37"/>
    <p:sldId id="291" r:id="rId38"/>
    <p:sldId id="293" r:id="rId39"/>
    <p:sldId id="294" r:id="rId40"/>
    <p:sldId id="295" r:id="rId41"/>
    <p:sldId id="296" r:id="rId42"/>
    <p:sldId id="271" r:id="rId43"/>
    <p:sldId id="272" r:id="rId44"/>
    <p:sldId id="27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FE131A-A65B-4EEA-9A04-3CD2D8C784B9}">
          <p14:sldIdLst>
            <p14:sldId id="256"/>
            <p14:sldId id="278"/>
            <p14:sldId id="257"/>
            <p14:sldId id="258"/>
            <p14:sldId id="259"/>
            <p14:sldId id="267"/>
            <p14:sldId id="262"/>
            <p14:sldId id="263"/>
            <p14:sldId id="264"/>
            <p14:sldId id="260"/>
            <p14:sldId id="261"/>
            <p14:sldId id="265"/>
            <p14:sldId id="266"/>
            <p14:sldId id="269"/>
            <p14:sldId id="307"/>
            <p14:sldId id="301"/>
            <p14:sldId id="302"/>
            <p14:sldId id="303"/>
            <p14:sldId id="305"/>
            <p14:sldId id="304"/>
            <p14:sldId id="306"/>
            <p14:sldId id="268"/>
            <p14:sldId id="280"/>
            <p14:sldId id="281"/>
            <p14:sldId id="282"/>
            <p14:sldId id="284"/>
            <p14:sldId id="285"/>
            <p14:sldId id="283"/>
            <p14:sldId id="290"/>
            <p14:sldId id="273"/>
            <p14:sldId id="274"/>
            <p14:sldId id="289"/>
            <p14:sldId id="288"/>
            <p14:sldId id="292"/>
            <p14:sldId id="277"/>
            <p14:sldId id="270"/>
            <p14:sldId id="291"/>
            <p14:sldId id="293"/>
            <p14:sldId id="294"/>
            <p14:sldId id="295"/>
            <p14:sldId id="296"/>
            <p14:sldId id="271"/>
            <p14:sldId id="272"/>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m Mohamed" initials="MM" lastIdx="1" clrIdx="0">
    <p:extLst>
      <p:ext uri="{19B8F6BF-5375-455C-9EA6-DF929625EA0E}">
        <p15:presenceInfo xmlns:p15="http://schemas.microsoft.com/office/powerpoint/2012/main" userId="36259477c09348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6512"/>
    <a:srgbClr val="262626"/>
    <a:srgbClr val="146C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3792" autoAdjust="0"/>
  </p:normalViewPr>
  <p:slideViewPr>
    <p:cSldViewPr snapToGrid="0">
      <p:cViewPr>
        <p:scale>
          <a:sx n="75" d="100"/>
          <a:sy n="75" d="100"/>
        </p:scale>
        <p:origin x="276" y="-44"/>
      </p:cViewPr>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5.xml"/><Relationship Id="rId1" Type="http://schemas.openxmlformats.org/officeDocument/2006/relationships/slide" Target="slides/slide4.xml"/><Relationship Id="rId4"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9F115-55CB-46AA-9AED-604843A919F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B199A824-A934-4830-AB3D-EFE01ABA5F59}">
      <dgm:prSet/>
      <dgm:spPr/>
      <dgm:t>
        <a:bodyPr/>
        <a:lstStyle/>
        <a:p>
          <a:r>
            <a:rPr lang="en-US" dirty="0"/>
            <a:t>Supervisor:</a:t>
          </a:r>
        </a:p>
      </dgm:t>
    </dgm:pt>
    <dgm:pt modelId="{5FE207FD-7593-4345-9474-9FD0672BCA0B}" type="parTrans" cxnId="{332161D5-7916-4D02-93AB-9548C484C6D3}">
      <dgm:prSet/>
      <dgm:spPr/>
      <dgm:t>
        <a:bodyPr/>
        <a:lstStyle/>
        <a:p>
          <a:endParaRPr lang="en-US"/>
        </a:p>
      </dgm:t>
    </dgm:pt>
    <dgm:pt modelId="{9932505D-E7F2-4C1D-A700-4314808415BE}" type="sibTrans" cxnId="{332161D5-7916-4D02-93AB-9548C484C6D3}">
      <dgm:prSet/>
      <dgm:spPr/>
      <dgm:t>
        <a:bodyPr/>
        <a:lstStyle/>
        <a:p>
          <a:endParaRPr lang="en-US"/>
        </a:p>
      </dgm:t>
    </dgm:pt>
    <dgm:pt modelId="{1CE379BB-11D4-4D3C-A90F-CF861A641AC4}">
      <dgm:prSet/>
      <dgm:spPr/>
      <dgm:t>
        <a:bodyPr/>
        <a:lstStyle/>
        <a:p>
          <a:r>
            <a:rPr lang="en-US" dirty="0"/>
            <a:t>Team Group:</a:t>
          </a:r>
        </a:p>
      </dgm:t>
    </dgm:pt>
    <dgm:pt modelId="{CC172D11-A40D-49CB-B03E-B7D375BC0A59}" type="parTrans" cxnId="{2D853E84-5267-4EC9-8A3B-B6A600113235}">
      <dgm:prSet/>
      <dgm:spPr/>
      <dgm:t>
        <a:bodyPr/>
        <a:lstStyle/>
        <a:p>
          <a:endParaRPr lang="en-US"/>
        </a:p>
      </dgm:t>
    </dgm:pt>
    <dgm:pt modelId="{91C672ED-5578-4B8D-AC0C-A5414DAFC581}" type="sibTrans" cxnId="{2D853E84-5267-4EC9-8A3B-B6A600113235}">
      <dgm:prSet/>
      <dgm:spPr/>
      <dgm:t>
        <a:bodyPr/>
        <a:lstStyle/>
        <a:p>
          <a:endParaRPr lang="en-US"/>
        </a:p>
      </dgm:t>
    </dgm:pt>
    <dgm:pt modelId="{0D626359-7A88-4F5B-A1BD-45AE97909EE2}">
      <dgm:prSet/>
      <dgm:spPr/>
      <dgm:t>
        <a:bodyPr/>
        <a:lstStyle/>
        <a:p>
          <a:r>
            <a:rPr lang="ar-EG" dirty="0"/>
            <a:t>أحمد خالد محمد كامل</a:t>
          </a:r>
          <a:endParaRPr lang="en-US" dirty="0"/>
        </a:p>
      </dgm:t>
    </dgm:pt>
    <dgm:pt modelId="{8B86E831-3C27-4F4F-B7B7-001602E93533}" type="parTrans" cxnId="{F045EBBB-AF26-4A97-BA25-44668709224A}">
      <dgm:prSet/>
      <dgm:spPr/>
      <dgm:t>
        <a:bodyPr/>
        <a:lstStyle/>
        <a:p>
          <a:endParaRPr lang="en-US"/>
        </a:p>
      </dgm:t>
    </dgm:pt>
    <dgm:pt modelId="{CF2672C9-3187-4503-99EE-BA205FC9DE01}" type="sibTrans" cxnId="{F045EBBB-AF26-4A97-BA25-44668709224A}">
      <dgm:prSet/>
      <dgm:spPr/>
      <dgm:t>
        <a:bodyPr/>
        <a:lstStyle/>
        <a:p>
          <a:endParaRPr lang="en-US"/>
        </a:p>
      </dgm:t>
    </dgm:pt>
    <dgm:pt modelId="{7FE37828-144E-4763-8A76-D5EB87FE6BDA}">
      <dgm:prSet/>
      <dgm:spPr/>
      <dgm:t>
        <a:bodyPr/>
        <a:lstStyle/>
        <a:p>
          <a:r>
            <a:rPr lang="ar-EG" dirty="0"/>
            <a:t>محمد عبد الوهاب سيد</a:t>
          </a:r>
          <a:endParaRPr lang="en-US" dirty="0"/>
        </a:p>
      </dgm:t>
    </dgm:pt>
    <dgm:pt modelId="{A61D7BC5-ECC1-415B-A9B7-B1FCC18D3601}" type="parTrans" cxnId="{753E4132-6B54-458E-BA56-30D6B923DE6D}">
      <dgm:prSet/>
      <dgm:spPr/>
      <dgm:t>
        <a:bodyPr/>
        <a:lstStyle/>
        <a:p>
          <a:endParaRPr lang="en-US"/>
        </a:p>
      </dgm:t>
    </dgm:pt>
    <dgm:pt modelId="{CE8E8535-A655-4902-86B7-95B26E5F829E}" type="sibTrans" cxnId="{753E4132-6B54-458E-BA56-30D6B923DE6D}">
      <dgm:prSet/>
      <dgm:spPr/>
      <dgm:t>
        <a:bodyPr/>
        <a:lstStyle/>
        <a:p>
          <a:endParaRPr lang="en-US"/>
        </a:p>
      </dgm:t>
    </dgm:pt>
    <dgm:pt modelId="{722287C6-6C90-44CA-9CCD-2EA46F2B2297}">
      <dgm:prSet/>
      <dgm:spPr/>
      <dgm:t>
        <a:bodyPr/>
        <a:lstStyle/>
        <a:p>
          <a:r>
            <a:rPr lang="ar-EG" dirty="0"/>
            <a:t>أحمد محمد محمود</a:t>
          </a:r>
          <a:endParaRPr lang="en-US" dirty="0"/>
        </a:p>
      </dgm:t>
    </dgm:pt>
    <dgm:pt modelId="{CF033AD5-7A87-4286-AE35-8BB30A4AA585}" type="parTrans" cxnId="{5EEDFFDD-8525-45CD-8508-417F97CC3FF8}">
      <dgm:prSet/>
      <dgm:spPr/>
      <dgm:t>
        <a:bodyPr/>
        <a:lstStyle/>
        <a:p>
          <a:endParaRPr lang="en-US"/>
        </a:p>
      </dgm:t>
    </dgm:pt>
    <dgm:pt modelId="{FD58DA6D-A911-4C7C-80DE-214005067A92}" type="sibTrans" cxnId="{5EEDFFDD-8525-45CD-8508-417F97CC3FF8}">
      <dgm:prSet/>
      <dgm:spPr/>
      <dgm:t>
        <a:bodyPr/>
        <a:lstStyle/>
        <a:p>
          <a:endParaRPr lang="en-US"/>
        </a:p>
      </dgm:t>
    </dgm:pt>
    <dgm:pt modelId="{1E11782A-5A2C-4D35-9AF5-AAC3A29DDBCC}">
      <dgm:prSet/>
      <dgm:spPr/>
      <dgm:t>
        <a:bodyPr/>
        <a:lstStyle/>
        <a:p>
          <a:r>
            <a:rPr lang="ar-EG" dirty="0"/>
            <a:t>يوسف محمد سعيد</a:t>
          </a:r>
          <a:endParaRPr lang="en-US" dirty="0"/>
        </a:p>
      </dgm:t>
    </dgm:pt>
    <dgm:pt modelId="{44E4B80F-C55A-4DA6-B85E-97F7DC1CE4A7}" type="parTrans" cxnId="{D271C8D9-8350-4C78-A6A3-714F96B02DC5}">
      <dgm:prSet/>
      <dgm:spPr/>
      <dgm:t>
        <a:bodyPr/>
        <a:lstStyle/>
        <a:p>
          <a:endParaRPr lang="en-US"/>
        </a:p>
      </dgm:t>
    </dgm:pt>
    <dgm:pt modelId="{9993F81B-7C30-49AF-9627-87F323E4D85C}" type="sibTrans" cxnId="{D271C8D9-8350-4C78-A6A3-714F96B02DC5}">
      <dgm:prSet/>
      <dgm:spPr/>
      <dgm:t>
        <a:bodyPr/>
        <a:lstStyle/>
        <a:p>
          <a:endParaRPr lang="en-US"/>
        </a:p>
      </dgm:t>
    </dgm:pt>
    <dgm:pt modelId="{E2A7EAD9-BEBF-41CD-A1A1-A765D5CC39BC}">
      <dgm:prSet/>
      <dgm:spPr/>
      <dgm:t>
        <a:bodyPr/>
        <a:lstStyle/>
        <a:p>
          <a:r>
            <a:rPr lang="ar-EG" dirty="0"/>
            <a:t>د. عزة طه</a:t>
          </a:r>
          <a:endParaRPr lang="en-US" dirty="0"/>
        </a:p>
      </dgm:t>
    </dgm:pt>
    <dgm:pt modelId="{3E467795-3DA5-4F4B-98B0-FF96ECA66AFF}" type="parTrans" cxnId="{C69CD506-F504-443E-978B-62D279894884}">
      <dgm:prSet/>
      <dgm:spPr/>
      <dgm:t>
        <a:bodyPr/>
        <a:lstStyle/>
        <a:p>
          <a:endParaRPr lang="en-US"/>
        </a:p>
      </dgm:t>
    </dgm:pt>
    <dgm:pt modelId="{4EA41E5A-40B3-4A07-A802-EB64BFB31A0E}" type="sibTrans" cxnId="{C69CD506-F504-443E-978B-62D279894884}">
      <dgm:prSet/>
      <dgm:spPr/>
      <dgm:t>
        <a:bodyPr/>
        <a:lstStyle/>
        <a:p>
          <a:endParaRPr lang="en-US"/>
        </a:p>
      </dgm:t>
    </dgm:pt>
    <dgm:pt modelId="{14811112-B18D-4BBE-9DD0-A4F894F609D6}" type="pres">
      <dgm:prSet presAssocID="{E4C9F115-55CB-46AA-9AED-604843A919F0}" presName="Name0" presStyleCnt="0">
        <dgm:presLayoutVars>
          <dgm:dir/>
          <dgm:animLvl val="lvl"/>
          <dgm:resizeHandles val="exact"/>
        </dgm:presLayoutVars>
      </dgm:prSet>
      <dgm:spPr/>
    </dgm:pt>
    <dgm:pt modelId="{826A981C-8C8B-4CC5-8EB4-6B70DE0108DD}" type="pres">
      <dgm:prSet presAssocID="{B199A824-A934-4830-AB3D-EFE01ABA5F59}" presName="linNode" presStyleCnt="0"/>
      <dgm:spPr/>
    </dgm:pt>
    <dgm:pt modelId="{2D741DC1-4758-497B-9340-2C74A2DD002A}" type="pres">
      <dgm:prSet presAssocID="{B199A824-A934-4830-AB3D-EFE01ABA5F59}" presName="parentText" presStyleLbl="node1" presStyleIdx="0" presStyleCnt="2">
        <dgm:presLayoutVars>
          <dgm:chMax val="1"/>
          <dgm:bulletEnabled val="1"/>
        </dgm:presLayoutVars>
      </dgm:prSet>
      <dgm:spPr/>
    </dgm:pt>
    <dgm:pt modelId="{F1B8903B-A629-4486-9441-078AD2CD641B}" type="pres">
      <dgm:prSet presAssocID="{B199A824-A934-4830-AB3D-EFE01ABA5F59}" presName="descendantText" presStyleLbl="alignAccFollowNode1" presStyleIdx="0" presStyleCnt="2">
        <dgm:presLayoutVars>
          <dgm:bulletEnabled val="1"/>
        </dgm:presLayoutVars>
      </dgm:prSet>
      <dgm:spPr/>
    </dgm:pt>
    <dgm:pt modelId="{B3E5FFF7-0A06-4D7C-95AC-568A6A6CDFFF}" type="pres">
      <dgm:prSet presAssocID="{9932505D-E7F2-4C1D-A700-4314808415BE}" presName="sp" presStyleCnt="0"/>
      <dgm:spPr/>
    </dgm:pt>
    <dgm:pt modelId="{C49A6355-7E7C-4061-8A63-DC494A05F4C7}" type="pres">
      <dgm:prSet presAssocID="{1CE379BB-11D4-4D3C-A90F-CF861A641AC4}" presName="linNode" presStyleCnt="0"/>
      <dgm:spPr/>
    </dgm:pt>
    <dgm:pt modelId="{AA25DA67-EBE6-47DD-AF5D-D47EBE2CF3AA}" type="pres">
      <dgm:prSet presAssocID="{1CE379BB-11D4-4D3C-A90F-CF861A641AC4}" presName="parentText" presStyleLbl="node1" presStyleIdx="1" presStyleCnt="2">
        <dgm:presLayoutVars>
          <dgm:chMax val="1"/>
          <dgm:bulletEnabled val="1"/>
        </dgm:presLayoutVars>
      </dgm:prSet>
      <dgm:spPr/>
    </dgm:pt>
    <dgm:pt modelId="{406F427F-EC88-496C-9F32-B696627723D4}" type="pres">
      <dgm:prSet presAssocID="{1CE379BB-11D4-4D3C-A90F-CF861A641AC4}" presName="descendantText" presStyleLbl="alignAccFollowNode1" presStyleIdx="1" presStyleCnt="2">
        <dgm:presLayoutVars>
          <dgm:bulletEnabled val="1"/>
        </dgm:presLayoutVars>
      </dgm:prSet>
      <dgm:spPr/>
    </dgm:pt>
  </dgm:ptLst>
  <dgm:cxnLst>
    <dgm:cxn modelId="{C69CD506-F504-443E-978B-62D279894884}" srcId="{B199A824-A934-4830-AB3D-EFE01ABA5F59}" destId="{E2A7EAD9-BEBF-41CD-A1A1-A765D5CC39BC}" srcOrd="0" destOrd="0" parTransId="{3E467795-3DA5-4F4B-98B0-FF96ECA66AFF}" sibTransId="{4EA41E5A-40B3-4A07-A802-EB64BFB31A0E}"/>
    <dgm:cxn modelId="{0AA37E12-DE52-4E21-BBDE-F8A724B6CDA1}" type="presOf" srcId="{1E11782A-5A2C-4D35-9AF5-AAC3A29DDBCC}" destId="{406F427F-EC88-496C-9F32-B696627723D4}" srcOrd="0" destOrd="3" presId="urn:microsoft.com/office/officeart/2005/8/layout/vList5"/>
    <dgm:cxn modelId="{753E4132-6B54-458E-BA56-30D6B923DE6D}" srcId="{1CE379BB-11D4-4D3C-A90F-CF861A641AC4}" destId="{7FE37828-144E-4763-8A76-D5EB87FE6BDA}" srcOrd="1" destOrd="0" parTransId="{A61D7BC5-ECC1-415B-A9B7-B1FCC18D3601}" sibTransId="{CE8E8535-A655-4902-86B7-95B26E5F829E}"/>
    <dgm:cxn modelId="{EFF77A4D-EA3D-4991-859E-4FE1F563FC89}" type="presOf" srcId="{0D626359-7A88-4F5B-A1BD-45AE97909EE2}" destId="{406F427F-EC88-496C-9F32-B696627723D4}" srcOrd="0" destOrd="0" presId="urn:microsoft.com/office/officeart/2005/8/layout/vList5"/>
    <dgm:cxn modelId="{838F0E73-4042-41B9-812D-1353059C6ED1}" type="presOf" srcId="{E4C9F115-55CB-46AA-9AED-604843A919F0}" destId="{14811112-B18D-4BBE-9DD0-A4F894F609D6}" srcOrd="0" destOrd="0" presId="urn:microsoft.com/office/officeart/2005/8/layout/vList5"/>
    <dgm:cxn modelId="{03685C54-3A81-434D-85B1-74A28FC00C95}" type="presOf" srcId="{1CE379BB-11D4-4D3C-A90F-CF861A641AC4}" destId="{AA25DA67-EBE6-47DD-AF5D-D47EBE2CF3AA}" srcOrd="0" destOrd="0" presId="urn:microsoft.com/office/officeart/2005/8/layout/vList5"/>
    <dgm:cxn modelId="{2D853E84-5267-4EC9-8A3B-B6A600113235}" srcId="{E4C9F115-55CB-46AA-9AED-604843A919F0}" destId="{1CE379BB-11D4-4D3C-A90F-CF861A641AC4}" srcOrd="1" destOrd="0" parTransId="{CC172D11-A40D-49CB-B03E-B7D375BC0A59}" sibTransId="{91C672ED-5578-4B8D-AC0C-A5414DAFC581}"/>
    <dgm:cxn modelId="{73DFF88B-7981-406A-86B9-C6269C22115F}" type="presOf" srcId="{7FE37828-144E-4763-8A76-D5EB87FE6BDA}" destId="{406F427F-EC88-496C-9F32-B696627723D4}" srcOrd="0" destOrd="1" presId="urn:microsoft.com/office/officeart/2005/8/layout/vList5"/>
    <dgm:cxn modelId="{9CDFECB3-C144-46B2-A2F4-D510AAA1C3AB}" type="presOf" srcId="{B199A824-A934-4830-AB3D-EFE01ABA5F59}" destId="{2D741DC1-4758-497B-9340-2C74A2DD002A}" srcOrd="0" destOrd="0" presId="urn:microsoft.com/office/officeart/2005/8/layout/vList5"/>
    <dgm:cxn modelId="{F045EBBB-AF26-4A97-BA25-44668709224A}" srcId="{1CE379BB-11D4-4D3C-A90F-CF861A641AC4}" destId="{0D626359-7A88-4F5B-A1BD-45AE97909EE2}" srcOrd="0" destOrd="0" parTransId="{8B86E831-3C27-4F4F-B7B7-001602E93533}" sibTransId="{CF2672C9-3187-4503-99EE-BA205FC9DE01}"/>
    <dgm:cxn modelId="{DB9EB4BC-F844-45B1-B76A-427DE0C90DEB}" type="presOf" srcId="{E2A7EAD9-BEBF-41CD-A1A1-A765D5CC39BC}" destId="{F1B8903B-A629-4486-9441-078AD2CD641B}" srcOrd="0" destOrd="0" presId="urn:microsoft.com/office/officeart/2005/8/layout/vList5"/>
    <dgm:cxn modelId="{CD55FBD0-7647-4147-B74F-55405CB2F9FC}" type="presOf" srcId="{722287C6-6C90-44CA-9CCD-2EA46F2B2297}" destId="{406F427F-EC88-496C-9F32-B696627723D4}" srcOrd="0" destOrd="2" presId="urn:microsoft.com/office/officeart/2005/8/layout/vList5"/>
    <dgm:cxn modelId="{332161D5-7916-4D02-93AB-9548C484C6D3}" srcId="{E4C9F115-55CB-46AA-9AED-604843A919F0}" destId="{B199A824-A934-4830-AB3D-EFE01ABA5F59}" srcOrd="0" destOrd="0" parTransId="{5FE207FD-7593-4345-9474-9FD0672BCA0B}" sibTransId="{9932505D-E7F2-4C1D-A700-4314808415BE}"/>
    <dgm:cxn modelId="{D271C8D9-8350-4C78-A6A3-714F96B02DC5}" srcId="{1CE379BB-11D4-4D3C-A90F-CF861A641AC4}" destId="{1E11782A-5A2C-4D35-9AF5-AAC3A29DDBCC}" srcOrd="3" destOrd="0" parTransId="{44E4B80F-C55A-4DA6-B85E-97F7DC1CE4A7}" sibTransId="{9993F81B-7C30-49AF-9627-87F323E4D85C}"/>
    <dgm:cxn modelId="{5EEDFFDD-8525-45CD-8508-417F97CC3FF8}" srcId="{1CE379BB-11D4-4D3C-A90F-CF861A641AC4}" destId="{722287C6-6C90-44CA-9CCD-2EA46F2B2297}" srcOrd="2" destOrd="0" parTransId="{CF033AD5-7A87-4286-AE35-8BB30A4AA585}" sibTransId="{FD58DA6D-A911-4C7C-80DE-214005067A92}"/>
    <dgm:cxn modelId="{1A3B9FC8-8A42-4AEC-946D-1BB03F81D824}" type="presParOf" srcId="{14811112-B18D-4BBE-9DD0-A4F894F609D6}" destId="{826A981C-8C8B-4CC5-8EB4-6B70DE0108DD}" srcOrd="0" destOrd="0" presId="urn:microsoft.com/office/officeart/2005/8/layout/vList5"/>
    <dgm:cxn modelId="{0041AC79-590C-4155-A2DC-51DC29AF3196}" type="presParOf" srcId="{826A981C-8C8B-4CC5-8EB4-6B70DE0108DD}" destId="{2D741DC1-4758-497B-9340-2C74A2DD002A}" srcOrd="0" destOrd="0" presId="urn:microsoft.com/office/officeart/2005/8/layout/vList5"/>
    <dgm:cxn modelId="{96D7B05F-60E8-4644-9C46-C8E241B0B398}" type="presParOf" srcId="{826A981C-8C8B-4CC5-8EB4-6B70DE0108DD}" destId="{F1B8903B-A629-4486-9441-078AD2CD641B}" srcOrd="1" destOrd="0" presId="urn:microsoft.com/office/officeart/2005/8/layout/vList5"/>
    <dgm:cxn modelId="{5673021D-6525-45C8-84EC-1243D04182BA}" type="presParOf" srcId="{14811112-B18D-4BBE-9DD0-A4F894F609D6}" destId="{B3E5FFF7-0A06-4D7C-95AC-568A6A6CDFFF}" srcOrd="1" destOrd="0" presId="urn:microsoft.com/office/officeart/2005/8/layout/vList5"/>
    <dgm:cxn modelId="{466789DC-7240-423F-975D-051EA3F2CF01}" type="presParOf" srcId="{14811112-B18D-4BBE-9DD0-A4F894F609D6}" destId="{C49A6355-7E7C-4061-8A63-DC494A05F4C7}" srcOrd="2" destOrd="0" presId="urn:microsoft.com/office/officeart/2005/8/layout/vList5"/>
    <dgm:cxn modelId="{8752CAB9-DA4D-4E28-9CEF-CFD7F00E03D8}" type="presParOf" srcId="{C49A6355-7E7C-4061-8A63-DC494A05F4C7}" destId="{AA25DA67-EBE6-47DD-AF5D-D47EBE2CF3AA}" srcOrd="0" destOrd="0" presId="urn:microsoft.com/office/officeart/2005/8/layout/vList5"/>
    <dgm:cxn modelId="{DDF575BE-424A-4F5E-84B9-EE65D4469699}" type="presParOf" srcId="{C49A6355-7E7C-4061-8A63-DC494A05F4C7}" destId="{406F427F-EC88-496C-9F32-B696627723D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64F75-14E3-43F1-B93F-652B9079156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FCA0C20C-9417-489E-8361-CB30F1AA5B74}">
      <dgm:prSet/>
      <dgm:spPr/>
      <dgm:t>
        <a:bodyPr/>
        <a:lstStyle/>
        <a:p>
          <a:r>
            <a:rPr lang="en-US" dirty="0"/>
            <a:t>Part of speech Ambiguity</a:t>
          </a:r>
        </a:p>
      </dgm:t>
    </dgm:pt>
    <dgm:pt modelId="{2B940935-82AA-41F0-AC80-B3F42AEBF6C8}" type="parTrans" cxnId="{6B941A04-B913-4DAD-A138-9DA3390FC14F}">
      <dgm:prSet/>
      <dgm:spPr/>
      <dgm:t>
        <a:bodyPr/>
        <a:lstStyle/>
        <a:p>
          <a:endParaRPr lang="en-US"/>
        </a:p>
      </dgm:t>
    </dgm:pt>
    <dgm:pt modelId="{E6B064DC-FEB0-42EA-9C45-B05374077C06}" type="sibTrans" cxnId="{6B941A04-B913-4DAD-A138-9DA3390FC14F}">
      <dgm:prSet/>
      <dgm:spPr/>
      <dgm:t>
        <a:bodyPr/>
        <a:lstStyle/>
        <a:p>
          <a:endParaRPr lang="en-US"/>
        </a:p>
      </dgm:t>
    </dgm:pt>
    <dgm:pt modelId="{39E0B5F2-5CB8-4879-87CC-9BD86DCDA69A}">
      <dgm:prSet/>
      <dgm:spPr/>
      <dgm:t>
        <a:bodyPr/>
        <a:lstStyle/>
        <a:p>
          <a:r>
            <a:rPr lang="en-US" dirty="0"/>
            <a:t>e.g., </a:t>
          </a:r>
          <a:r>
            <a:rPr lang="ar-EG" dirty="0"/>
            <a:t>أكل أحمد كامل الطعام</a:t>
          </a:r>
          <a:br>
            <a:rPr lang="ar-EG" dirty="0"/>
          </a:br>
          <a:br>
            <a:rPr lang="en-US" dirty="0"/>
          </a:br>
          <a:r>
            <a:rPr lang="en-US" dirty="0"/>
            <a:t>may be understood as:</a:t>
          </a:r>
          <a:br>
            <a:rPr lang="en-US" dirty="0"/>
          </a:br>
          <a:r>
            <a:rPr lang="en-US" dirty="0"/>
            <a:t>- </a:t>
          </a:r>
          <a:r>
            <a:rPr lang="en-US" b="1" dirty="0"/>
            <a:t>Ahmed ate all the food</a:t>
          </a:r>
          <a:br>
            <a:rPr lang="en-US" dirty="0"/>
          </a:br>
          <a:r>
            <a:rPr lang="en-US" dirty="0"/>
            <a:t>- </a:t>
          </a:r>
          <a:r>
            <a:rPr lang="en-US" b="1" dirty="0"/>
            <a:t>Ahmed Kamel ate the food</a:t>
          </a:r>
        </a:p>
      </dgm:t>
    </dgm:pt>
    <dgm:pt modelId="{AD56E773-3108-4DA0-858C-4A55050D6E54}" type="sibTrans" cxnId="{20AB819B-8FCB-4B92-A2EF-86ECCDA621B5}">
      <dgm:prSet/>
      <dgm:spPr/>
      <dgm:t>
        <a:bodyPr/>
        <a:lstStyle/>
        <a:p>
          <a:endParaRPr lang="en-US"/>
        </a:p>
      </dgm:t>
    </dgm:pt>
    <dgm:pt modelId="{60F7D423-F1C9-4BDB-9E01-F9403D3791F9}" type="parTrans" cxnId="{20AB819B-8FCB-4B92-A2EF-86ECCDA621B5}">
      <dgm:prSet/>
      <dgm:spPr/>
      <dgm:t>
        <a:bodyPr/>
        <a:lstStyle/>
        <a:p>
          <a:endParaRPr lang="en-US"/>
        </a:p>
      </dgm:t>
    </dgm:pt>
    <dgm:pt modelId="{7739C549-FA97-4279-889E-602177D8FDE6}" type="pres">
      <dgm:prSet presAssocID="{BF264F75-14E3-43F1-B93F-652B90791567}" presName="outerComposite" presStyleCnt="0">
        <dgm:presLayoutVars>
          <dgm:chMax val="5"/>
          <dgm:dir/>
          <dgm:resizeHandles val="exact"/>
        </dgm:presLayoutVars>
      </dgm:prSet>
      <dgm:spPr/>
    </dgm:pt>
    <dgm:pt modelId="{58424FC3-FEF5-462E-B8B6-FD7210DCAA9E}" type="pres">
      <dgm:prSet presAssocID="{BF264F75-14E3-43F1-B93F-652B90791567}" presName="dummyMaxCanvas" presStyleCnt="0">
        <dgm:presLayoutVars/>
      </dgm:prSet>
      <dgm:spPr/>
    </dgm:pt>
    <dgm:pt modelId="{7735683F-393B-4C09-85E4-4A547475C6BA}" type="pres">
      <dgm:prSet presAssocID="{BF264F75-14E3-43F1-B93F-652B90791567}" presName="TwoNodes_1" presStyleLbl="node1" presStyleIdx="0" presStyleCnt="2">
        <dgm:presLayoutVars>
          <dgm:bulletEnabled val="1"/>
        </dgm:presLayoutVars>
      </dgm:prSet>
      <dgm:spPr/>
    </dgm:pt>
    <dgm:pt modelId="{4EBD869E-6363-49AD-9C4C-A3111C90C63A}" type="pres">
      <dgm:prSet presAssocID="{BF264F75-14E3-43F1-B93F-652B90791567}" presName="TwoNodes_2" presStyleLbl="node1" presStyleIdx="1" presStyleCnt="2">
        <dgm:presLayoutVars>
          <dgm:bulletEnabled val="1"/>
        </dgm:presLayoutVars>
      </dgm:prSet>
      <dgm:spPr/>
    </dgm:pt>
    <dgm:pt modelId="{D5C905FF-016C-4ACB-A601-7D848CD557A2}" type="pres">
      <dgm:prSet presAssocID="{BF264F75-14E3-43F1-B93F-652B90791567}" presName="TwoConn_1-2" presStyleLbl="fgAccFollowNode1" presStyleIdx="0" presStyleCnt="1">
        <dgm:presLayoutVars>
          <dgm:bulletEnabled val="1"/>
        </dgm:presLayoutVars>
      </dgm:prSet>
      <dgm:spPr/>
    </dgm:pt>
    <dgm:pt modelId="{BA16120D-168E-4D7A-95A1-123BCCB96570}" type="pres">
      <dgm:prSet presAssocID="{BF264F75-14E3-43F1-B93F-652B90791567}" presName="TwoNodes_1_text" presStyleLbl="node1" presStyleIdx="1" presStyleCnt="2">
        <dgm:presLayoutVars>
          <dgm:bulletEnabled val="1"/>
        </dgm:presLayoutVars>
      </dgm:prSet>
      <dgm:spPr/>
    </dgm:pt>
    <dgm:pt modelId="{7DBCB1BA-D901-4535-9657-F2B75D5A1737}" type="pres">
      <dgm:prSet presAssocID="{BF264F75-14E3-43F1-B93F-652B90791567}" presName="TwoNodes_2_text" presStyleLbl="node1" presStyleIdx="1" presStyleCnt="2">
        <dgm:presLayoutVars>
          <dgm:bulletEnabled val="1"/>
        </dgm:presLayoutVars>
      </dgm:prSet>
      <dgm:spPr/>
    </dgm:pt>
  </dgm:ptLst>
  <dgm:cxnLst>
    <dgm:cxn modelId="{6B941A04-B913-4DAD-A138-9DA3390FC14F}" srcId="{BF264F75-14E3-43F1-B93F-652B90791567}" destId="{FCA0C20C-9417-489E-8361-CB30F1AA5B74}" srcOrd="0" destOrd="0" parTransId="{2B940935-82AA-41F0-AC80-B3F42AEBF6C8}" sibTransId="{E6B064DC-FEB0-42EA-9C45-B05374077C06}"/>
    <dgm:cxn modelId="{376C4C66-A8B6-4C04-87DD-642A338140D1}" type="presOf" srcId="{FCA0C20C-9417-489E-8361-CB30F1AA5B74}" destId="{BA16120D-168E-4D7A-95A1-123BCCB96570}" srcOrd="1" destOrd="0" presId="urn:microsoft.com/office/officeart/2005/8/layout/vProcess5"/>
    <dgm:cxn modelId="{E71CA881-696C-4456-AEEF-7C0547F50A7C}" type="presOf" srcId="{39E0B5F2-5CB8-4879-87CC-9BD86DCDA69A}" destId="{7DBCB1BA-D901-4535-9657-F2B75D5A1737}" srcOrd="1" destOrd="0" presId="urn:microsoft.com/office/officeart/2005/8/layout/vProcess5"/>
    <dgm:cxn modelId="{87057289-F869-4B66-8FA9-0DC8671D2894}" type="presOf" srcId="{E6B064DC-FEB0-42EA-9C45-B05374077C06}" destId="{D5C905FF-016C-4ACB-A601-7D848CD557A2}" srcOrd="0" destOrd="0" presId="urn:microsoft.com/office/officeart/2005/8/layout/vProcess5"/>
    <dgm:cxn modelId="{20AB819B-8FCB-4B92-A2EF-86ECCDA621B5}" srcId="{BF264F75-14E3-43F1-B93F-652B90791567}" destId="{39E0B5F2-5CB8-4879-87CC-9BD86DCDA69A}" srcOrd="1" destOrd="0" parTransId="{60F7D423-F1C9-4BDB-9E01-F9403D3791F9}" sibTransId="{AD56E773-3108-4DA0-858C-4A55050D6E54}"/>
    <dgm:cxn modelId="{83EEF6AF-AC61-40CB-B00A-47024E2EA7B6}" type="presOf" srcId="{FCA0C20C-9417-489E-8361-CB30F1AA5B74}" destId="{7735683F-393B-4C09-85E4-4A547475C6BA}" srcOrd="0" destOrd="0" presId="urn:microsoft.com/office/officeart/2005/8/layout/vProcess5"/>
    <dgm:cxn modelId="{F31EFEE7-0257-48C2-969A-5BBE3F2D2B46}" type="presOf" srcId="{39E0B5F2-5CB8-4879-87CC-9BD86DCDA69A}" destId="{4EBD869E-6363-49AD-9C4C-A3111C90C63A}" srcOrd="0" destOrd="0" presId="urn:microsoft.com/office/officeart/2005/8/layout/vProcess5"/>
    <dgm:cxn modelId="{486002EE-15A7-47EA-BF1A-E72940577D78}" type="presOf" srcId="{BF264F75-14E3-43F1-B93F-652B90791567}" destId="{7739C549-FA97-4279-889E-602177D8FDE6}" srcOrd="0" destOrd="0" presId="urn:microsoft.com/office/officeart/2005/8/layout/vProcess5"/>
    <dgm:cxn modelId="{6F3D8645-285B-4826-A94F-80B47808BC50}" type="presParOf" srcId="{7739C549-FA97-4279-889E-602177D8FDE6}" destId="{58424FC3-FEF5-462E-B8B6-FD7210DCAA9E}" srcOrd="0" destOrd="0" presId="urn:microsoft.com/office/officeart/2005/8/layout/vProcess5"/>
    <dgm:cxn modelId="{9AD395E8-C3BB-40CB-AC4E-74F7E62FBE69}" type="presParOf" srcId="{7739C549-FA97-4279-889E-602177D8FDE6}" destId="{7735683F-393B-4C09-85E4-4A547475C6BA}" srcOrd="1" destOrd="0" presId="urn:microsoft.com/office/officeart/2005/8/layout/vProcess5"/>
    <dgm:cxn modelId="{66FF90BB-1931-4DD7-BF1F-B393135686E6}" type="presParOf" srcId="{7739C549-FA97-4279-889E-602177D8FDE6}" destId="{4EBD869E-6363-49AD-9C4C-A3111C90C63A}" srcOrd="2" destOrd="0" presId="urn:microsoft.com/office/officeart/2005/8/layout/vProcess5"/>
    <dgm:cxn modelId="{F2EE467D-DFF2-4D0C-8D9C-B315326DF2F9}" type="presParOf" srcId="{7739C549-FA97-4279-889E-602177D8FDE6}" destId="{D5C905FF-016C-4ACB-A601-7D848CD557A2}" srcOrd="3" destOrd="0" presId="urn:microsoft.com/office/officeart/2005/8/layout/vProcess5"/>
    <dgm:cxn modelId="{B0F57F6F-CD78-4461-8593-3962C5AFA20D}" type="presParOf" srcId="{7739C549-FA97-4279-889E-602177D8FDE6}" destId="{BA16120D-168E-4D7A-95A1-123BCCB96570}" srcOrd="4" destOrd="0" presId="urn:microsoft.com/office/officeart/2005/8/layout/vProcess5"/>
    <dgm:cxn modelId="{523045B6-A94B-41B8-BCC7-D1C96D0B39EC}" type="presParOf" srcId="{7739C549-FA97-4279-889E-602177D8FDE6}" destId="{7DBCB1BA-D901-4535-9657-F2B75D5A1737}"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264F75-14E3-43F1-B93F-652B9079156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FCA0C20C-9417-489E-8361-CB30F1AA5B74}">
      <dgm:prSet custT="1"/>
      <dgm:spPr/>
      <dgm:t>
        <a:bodyPr/>
        <a:lstStyle/>
        <a:p>
          <a:r>
            <a:rPr lang="en-US" sz="1900" dirty="0"/>
            <a:t>Words without Diacritics may bring more than one meaning of the phrase</a:t>
          </a:r>
        </a:p>
      </dgm:t>
    </dgm:pt>
    <dgm:pt modelId="{2B940935-82AA-41F0-AC80-B3F42AEBF6C8}" type="parTrans" cxnId="{6B941A04-B913-4DAD-A138-9DA3390FC14F}">
      <dgm:prSet/>
      <dgm:spPr/>
      <dgm:t>
        <a:bodyPr/>
        <a:lstStyle/>
        <a:p>
          <a:endParaRPr lang="en-US"/>
        </a:p>
      </dgm:t>
    </dgm:pt>
    <dgm:pt modelId="{E6B064DC-FEB0-42EA-9C45-B05374077C06}" type="sibTrans" cxnId="{6B941A04-B913-4DAD-A138-9DA3390FC14F}">
      <dgm:prSet/>
      <dgm:spPr/>
      <dgm:t>
        <a:bodyPr/>
        <a:lstStyle/>
        <a:p>
          <a:endParaRPr lang="en-US"/>
        </a:p>
      </dgm:t>
    </dgm:pt>
    <dgm:pt modelId="{39E0B5F2-5CB8-4879-87CC-9BD86DCDA69A}">
      <dgm:prSet custT="1"/>
      <dgm:spPr/>
      <dgm:t>
        <a:bodyPr/>
        <a:lstStyle/>
        <a:p>
          <a:r>
            <a:rPr lang="en-US" sz="1900" dirty="0"/>
            <a:t>e.g., </a:t>
          </a:r>
          <a:r>
            <a:rPr lang="ar-EG" sz="1900" dirty="0"/>
            <a:t>علم الولد الدرس</a:t>
          </a:r>
          <a:br>
            <a:rPr lang="ar-EG" sz="1900" dirty="0"/>
          </a:br>
          <a:br>
            <a:rPr lang="en-US" sz="1900" dirty="0"/>
          </a:br>
          <a:r>
            <a:rPr lang="en-US" sz="1900" dirty="0">
              <a:sym typeface="Wingdings" panose="05000000000000000000" pitchFamily="2" charset="2"/>
            </a:rPr>
            <a:t></a:t>
          </a:r>
          <a:r>
            <a:rPr lang="en-US" sz="1900" dirty="0"/>
            <a:t> </a:t>
          </a:r>
          <a:r>
            <a:rPr lang="ar-EG" sz="1900" b="1" dirty="0"/>
            <a:t>علَّم</a:t>
          </a:r>
          <a:r>
            <a:rPr lang="en-US" sz="1900" b="1" dirty="0"/>
            <a:t>==Teach</a:t>
          </a:r>
          <a:br>
            <a:rPr lang="en-US" sz="1900" dirty="0"/>
          </a:br>
          <a:r>
            <a:rPr lang="en-US" sz="1900" dirty="0">
              <a:sym typeface="Wingdings" panose="05000000000000000000" pitchFamily="2" charset="2"/>
            </a:rPr>
            <a:t></a:t>
          </a:r>
          <a:r>
            <a:rPr lang="en-US" sz="1900" dirty="0"/>
            <a:t> </a:t>
          </a:r>
          <a:r>
            <a:rPr lang="ar-EG" sz="1900" b="1" dirty="0"/>
            <a:t>علِم</a:t>
          </a:r>
          <a:r>
            <a:rPr lang="en-US" sz="1900" b="1" dirty="0"/>
            <a:t>== Knew</a:t>
          </a:r>
        </a:p>
      </dgm:t>
    </dgm:pt>
    <dgm:pt modelId="{AD56E773-3108-4DA0-858C-4A55050D6E54}" type="sibTrans" cxnId="{20AB819B-8FCB-4B92-A2EF-86ECCDA621B5}">
      <dgm:prSet/>
      <dgm:spPr/>
      <dgm:t>
        <a:bodyPr/>
        <a:lstStyle/>
        <a:p>
          <a:endParaRPr lang="en-US"/>
        </a:p>
      </dgm:t>
    </dgm:pt>
    <dgm:pt modelId="{60F7D423-F1C9-4BDB-9E01-F9403D3791F9}" type="parTrans" cxnId="{20AB819B-8FCB-4B92-A2EF-86ECCDA621B5}">
      <dgm:prSet/>
      <dgm:spPr/>
      <dgm:t>
        <a:bodyPr/>
        <a:lstStyle/>
        <a:p>
          <a:endParaRPr lang="en-US"/>
        </a:p>
      </dgm:t>
    </dgm:pt>
    <dgm:pt modelId="{7739C549-FA97-4279-889E-602177D8FDE6}" type="pres">
      <dgm:prSet presAssocID="{BF264F75-14E3-43F1-B93F-652B90791567}" presName="outerComposite" presStyleCnt="0">
        <dgm:presLayoutVars>
          <dgm:chMax val="5"/>
          <dgm:dir/>
          <dgm:resizeHandles val="exact"/>
        </dgm:presLayoutVars>
      </dgm:prSet>
      <dgm:spPr/>
    </dgm:pt>
    <dgm:pt modelId="{58424FC3-FEF5-462E-B8B6-FD7210DCAA9E}" type="pres">
      <dgm:prSet presAssocID="{BF264F75-14E3-43F1-B93F-652B90791567}" presName="dummyMaxCanvas" presStyleCnt="0">
        <dgm:presLayoutVars/>
      </dgm:prSet>
      <dgm:spPr/>
    </dgm:pt>
    <dgm:pt modelId="{7735683F-393B-4C09-85E4-4A547475C6BA}" type="pres">
      <dgm:prSet presAssocID="{BF264F75-14E3-43F1-B93F-652B90791567}" presName="TwoNodes_1" presStyleLbl="node1" presStyleIdx="0" presStyleCnt="2">
        <dgm:presLayoutVars>
          <dgm:bulletEnabled val="1"/>
        </dgm:presLayoutVars>
      </dgm:prSet>
      <dgm:spPr/>
    </dgm:pt>
    <dgm:pt modelId="{4EBD869E-6363-49AD-9C4C-A3111C90C63A}" type="pres">
      <dgm:prSet presAssocID="{BF264F75-14E3-43F1-B93F-652B90791567}" presName="TwoNodes_2" presStyleLbl="node1" presStyleIdx="1" presStyleCnt="2">
        <dgm:presLayoutVars>
          <dgm:bulletEnabled val="1"/>
        </dgm:presLayoutVars>
      </dgm:prSet>
      <dgm:spPr/>
    </dgm:pt>
    <dgm:pt modelId="{D5C905FF-016C-4ACB-A601-7D848CD557A2}" type="pres">
      <dgm:prSet presAssocID="{BF264F75-14E3-43F1-B93F-652B90791567}" presName="TwoConn_1-2" presStyleLbl="fgAccFollowNode1" presStyleIdx="0" presStyleCnt="1">
        <dgm:presLayoutVars>
          <dgm:bulletEnabled val="1"/>
        </dgm:presLayoutVars>
      </dgm:prSet>
      <dgm:spPr/>
    </dgm:pt>
    <dgm:pt modelId="{BA16120D-168E-4D7A-95A1-123BCCB96570}" type="pres">
      <dgm:prSet presAssocID="{BF264F75-14E3-43F1-B93F-652B90791567}" presName="TwoNodes_1_text" presStyleLbl="node1" presStyleIdx="1" presStyleCnt="2">
        <dgm:presLayoutVars>
          <dgm:bulletEnabled val="1"/>
        </dgm:presLayoutVars>
      </dgm:prSet>
      <dgm:spPr/>
    </dgm:pt>
    <dgm:pt modelId="{7DBCB1BA-D901-4535-9657-F2B75D5A1737}" type="pres">
      <dgm:prSet presAssocID="{BF264F75-14E3-43F1-B93F-652B90791567}" presName="TwoNodes_2_text" presStyleLbl="node1" presStyleIdx="1" presStyleCnt="2">
        <dgm:presLayoutVars>
          <dgm:bulletEnabled val="1"/>
        </dgm:presLayoutVars>
      </dgm:prSet>
      <dgm:spPr/>
    </dgm:pt>
  </dgm:ptLst>
  <dgm:cxnLst>
    <dgm:cxn modelId="{6B941A04-B913-4DAD-A138-9DA3390FC14F}" srcId="{BF264F75-14E3-43F1-B93F-652B90791567}" destId="{FCA0C20C-9417-489E-8361-CB30F1AA5B74}" srcOrd="0" destOrd="0" parTransId="{2B940935-82AA-41F0-AC80-B3F42AEBF6C8}" sibTransId="{E6B064DC-FEB0-42EA-9C45-B05374077C06}"/>
    <dgm:cxn modelId="{376C4C66-A8B6-4C04-87DD-642A338140D1}" type="presOf" srcId="{FCA0C20C-9417-489E-8361-CB30F1AA5B74}" destId="{BA16120D-168E-4D7A-95A1-123BCCB96570}" srcOrd="1" destOrd="0" presId="urn:microsoft.com/office/officeart/2005/8/layout/vProcess5"/>
    <dgm:cxn modelId="{E71CA881-696C-4456-AEEF-7C0547F50A7C}" type="presOf" srcId="{39E0B5F2-5CB8-4879-87CC-9BD86DCDA69A}" destId="{7DBCB1BA-D901-4535-9657-F2B75D5A1737}" srcOrd="1" destOrd="0" presId="urn:microsoft.com/office/officeart/2005/8/layout/vProcess5"/>
    <dgm:cxn modelId="{87057289-F869-4B66-8FA9-0DC8671D2894}" type="presOf" srcId="{E6B064DC-FEB0-42EA-9C45-B05374077C06}" destId="{D5C905FF-016C-4ACB-A601-7D848CD557A2}" srcOrd="0" destOrd="0" presId="urn:microsoft.com/office/officeart/2005/8/layout/vProcess5"/>
    <dgm:cxn modelId="{20AB819B-8FCB-4B92-A2EF-86ECCDA621B5}" srcId="{BF264F75-14E3-43F1-B93F-652B90791567}" destId="{39E0B5F2-5CB8-4879-87CC-9BD86DCDA69A}" srcOrd="1" destOrd="0" parTransId="{60F7D423-F1C9-4BDB-9E01-F9403D3791F9}" sibTransId="{AD56E773-3108-4DA0-858C-4A55050D6E54}"/>
    <dgm:cxn modelId="{83EEF6AF-AC61-40CB-B00A-47024E2EA7B6}" type="presOf" srcId="{FCA0C20C-9417-489E-8361-CB30F1AA5B74}" destId="{7735683F-393B-4C09-85E4-4A547475C6BA}" srcOrd="0" destOrd="0" presId="urn:microsoft.com/office/officeart/2005/8/layout/vProcess5"/>
    <dgm:cxn modelId="{F31EFEE7-0257-48C2-969A-5BBE3F2D2B46}" type="presOf" srcId="{39E0B5F2-5CB8-4879-87CC-9BD86DCDA69A}" destId="{4EBD869E-6363-49AD-9C4C-A3111C90C63A}" srcOrd="0" destOrd="0" presId="urn:microsoft.com/office/officeart/2005/8/layout/vProcess5"/>
    <dgm:cxn modelId="{486002EE-15A7-47EA-BF1A-E72940577D78}" type="presOf" srcId="{BF264F75-14E3-43F1-B93F-652B90791567}" destId="{7739C549-FA97-4279-889E-602177D8FDE6}" srcOrd="0" destOrd="0" presId="urn:microsoft.com/office/officeart/2005/8/layout/vProcess5"/>
    <dgm:cxn modelId="{6F3D8645-285B-4826-A94F-80B47808BC50}" type="presParOf" srcId="{7739C549-FA97-4279-889E-602177D8FDE6}" destId="{58424FC3-FEF5-462E-B8B6-FD7210DCAA9E}" srcOrd="0" destOrd="0" presId="urn:microsoft.com/office/officeart/2005/8/layout/vProcess5"/>
    <dgm:cxn modelId="{9AD395E8-C3BB-40CB-AC4E-74F7E62FBE69}" type="presParOf" srcId="{7739C549-FA97-4279-889E-602177D8FDE6}" destId="{7735683F-393B-4C09-85E4-4A547475C6BA}" srcOrd="1" destOrd="0" presId="urn:microsoft.com/office/officeart/2005/8/layout/vProcess5"/>
    <dgm:cxn modelId="{66FF90BB-1931-4DD7-BF1F-B393135686E6}" type="presParOf" srcId="{7739C549-FA97-4279-889E-602177D8FDE6}" destId="{4EBD869E-6363-49AD-9C4C-A3111C90C63A}" srcOrd="2" destOrd="0" presId="urn:microsoft.com/office/officeart/2005/8/layout/vProcess5"/>
    <dgm:cxn modelId="{F2EE467D-DFF2-4D0C-8D9C-B315326DF2F9}" type="presParOf" srcId="{7739C549-FA97-4279-889E-602177D8FDE6}" destId="{D5C905FF-016C-4ACB-A601-7D848CD557A2}" srcOrd="3" destOrd="0" presId="urn:microsoft.com/office/officeart/2005/8/layout/vProcess5"/>
    <dgm:cxn modelId="{B0F57F6F-CD78-4461-8593-3962C5AFA20D}" type="presParOf" srcId="{7739C549-FA97-4279-889E-602177D8FDE6}" destId="{BA16120D-168E-4D7A-95A1-123BCCB96570}" srcOrd="4" destOrd="0" presId="urn:microsoft.com/office/officeart/2005/8/layout/vProcess5"/>
    <dgm:cxn modelId="{523045B6-A94B-41B8-BCC7-D1C96D0B39EC}" type="presParOf" srcId="{7739C549-FA97-4279-889E-602177D8FDE6}" destId="{7DBCB1BA-D901-4535-9657-F2B75D5A1737}" srcOrd="5"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8903B-A629-4486-9441-078AD2CD641B}">
      <dsp:nvSpPr>
        <dsp:cNvPr id="0" name=""/>
        <dsp:cNvSpPr/>
      </dsp:nvSpPr>
      <dsp:spPr>
        <a:xfrm rot="5400000">
          <a:off x="6146480" y="-2319793"/>
          <a:ext cx="1469370" cy="6476391"/>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ar-EG" sz="2000" kern="1200" dirty="0"/>
            <a:t>د. عزة طه</a:t>
          </a:r>
          <a:endParaRPr lang="en-US" sz="2000" kern="1200" dirty="0"/>
        </a:p>
      </dsp:txBody>
      <dsp:txXfrm rot="-5400000">
        <a:off x="3642970" y="255446"/>
        <a:ext cx="6404662" cy="1325912"/>
      </dsp:txXfrm>
    </dsp:sp>
    <dsp:sp modelId="{2D741DC1-4758-497B-9340-2C74A2DD002A}">
      <dsp:nvSpPr>
        <dsp:cNvPr id="0" name=""/>
        <dsp:cNvSpPr/>
      </dsp:nvSpPr>
      <dsp:spPr>
        <a:xfrm>
          <a:off x="0" y="45"/>
          <a:ext cx="3642970" cy="183671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dirty="0"/>
            <a:t>Supervisor:</a:t>
          </a:r>
        </a:p>
      </dsp:txBody>
      <dsp:txXfrm>
        <a:off x="89661" y="89706"/>
        <a:ext cx="3463648" cy="1657391"/>
      </dsp:txXfrm>
    </dsp:sp>
    <dsp:sp modelId="{406F427F-EC88-496C-9F32-B696627723D4}">
      <dsp:nvSpPr>
        <dsp:cNvPr id="0" name=""/>
        <dsp:cNvSpPr/>
      </dsp:nvSpPr>
      <dsp:spPr>
        <a:xfrm rot="5400000">
          <a:off x="6146480" y="-391243"/>
          <a:ext cx="1469370" cy="6476391"/>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ar-EG" sz="2000" kern="1200" dirty="0"/>
            <a:t>أحمد خالد محمد كامل</a:t>
          </a:r>
          <a:endParaRPr lang="en-US" sz="2000" kern="1200" dirty="0"/>
        </a:p>
        <a:p>
          <a:pPr marL="228600" lvl="1" indent="-228600" algn="l" defTabSz="889000">
            <a:lnSpc>
              <a:spcPct val="90000"/>
            </a:lnSpc>
            <a:spcBef>
              <a:spcPct val="0"/>
            </a:spcBef>
            <a:spcAft>
              <a:spcPct val="15000"/>
            </a:spcAft>
            <a:buChar char="•"/>
          </a:pPr>
          <a:r>
            <a:rPr lang="ar-EG" sz="2000" kern="1200" dirty="0"/>
            <a:t>محمد عبد الوهاب سيد</a:t>
          </a:r>
          <a:endParaRPr lang="en-US" sz="2000" kern="1200" dirty="0"/>
        </a:p>
        <a:p>
          <a:pPr marL="228600" lvl="1" indent="-228600" algn="l" defTabSz="889000">
            <a:lnSpc>
              <a:spcPct val="90000"/>
            </a:lnSpc>
            <a:spcBef>
              <a:spcPct val="0"/>
            </a:spcBef>
            <a:spcAft>
              <a:spcPct val="15000"/>
            </a:spcAft>
            <a:buChar char="•"/>
          </a:pPr>
          <a:r>
            <a:rPr lang="ar-EG" sz="2000" kern="1200" dirty="0"/>
            <a:t>أحمد محمد محمود</a:t>
          </a:r>
          <a:endParaRPr lang="en-US" sz="2000" kern="1200" dirty="0"/>
        </a:p>
        <a:p>
          <a:pPr marL="228600" lvl="1" indent="-228600" algn="l" defTabSz="889000">
            <a:lnSpc>
              <a:spcPct val="90000"/>
            </a:lnSpc>
            <a:spcBef>
              <a:spcPct val="0"/>
            </a:spcBef>
            <a:spcAft>
              <a:spcPct val="15000"/>
            </a:spcAft>
            <a:buChar char="•"/>
          </a:pPr>
          <a:r>
            <a:rPr lang="ar-EG" sz="2000" kern="1200" dirty="0"/>
            <a:t>يوسف محمد سعيد</a:t>
          </a:r>
          <a:endParaRPr lang="en-US" sz="2000" kern="1200" dirty="0"/>
        </a:p>
      </dsp:txBody>
      <dsp:txXfrm rot="-5400000">
        <a:off x="3642970" y="2183996"/>
        <a:ext cx="6404662" cy="1325912"/>
      </dsp:txXfrm>
    </dsp:sp>
    <dsp:sp modelId="{AA25DA67-EBE6-47DD-AF5D-D47EBE2CF3AA}">
      <dsp:nvSpPr>
        <dsp:cNvPr id="0" name=""/>
        <dsp:cNvSpPr/>
      </dsp:nvSpPr>
      <dsp:spPr>
        <a:xfrm>
          <a:off x="0" y="1928595"/>
          <a:ext cx="3642970" cy="1836713"/>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marL="0" lvl="0" indent="0" algn="ctr" defTabSz="2311400">
            <a:lnSpc>
              <a:spcPct val="90000"/>
            </a:lnSpc>
            <a:spcBef>
              <a:spcPct val="0"/>
            </a:spcBef>
            <a:spcAft>
              <a:spcPct val="35000"/>
            </a:spcAft>
            <a:buNone/>
          </a:pPr>
          <a:r>
            <a:rPr lang="en-US" sz="5200" kern="1200" dirty="0"/>
            <a:t>Team Group:</a:t>
          </a:r>
        </a:p>
      </dsp:txBody>
      <dsp:txXfrm>
        <a:off x="89661" y="2018256"/>
        <a:ext cx="3463648" cy="16573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5683F-393B-4C09-85E4-4A547475C6BA}">
      <dsp:nvSpPr>
        <dsp:cNvPr id="0" name=""/>
        <dsp:cNvSpPr/>
      </dsp:nvSpPr>
      <dsp:spPr>
        <a:xfrm>
          <a:off x="0" y="0"/>
          <a:ext cx="4593576" cy="264241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Part of speech Ambiguity</a:t>
          </a:r>
        </a:p>
      </dsp:txBody>
      <dsp:txXfrm>
        <a:off x="59082" y="59082"/>
        <a:ext cx="1899055" cy="2524253"/>
      </dsp:txXfrm>
    </dsp:sp>
    <dsp:sp modelId="{4EBD869E-6363-49AD-9C4C-A3111C90C63A}">
      <dsp:nvSpPr>
        <dsp:cNvPr id="0" name=""/>
        <dsp:cNvSpPr/>
      </dsp:nvSpPr>
      <dsp:spPr>
        <a:xfrm>
          <a:off x="810631" y="3229621"/>
          <a:ext cx="4593576" cy="264241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e.g., </a:t>
          </a:r>
          <a:r>
            <a:rPr lang="ar-EG" sz="2000" kern="1200" dirty="0"/>
            <a:t>أكل أحمد كامل الطعام</a:t>
          </a:r>
          <a:br>
            <a:rPr lang="ar-EG" sz="2000" kern="1200" dirty="0"/>
          </a:br>
          <a:br>
            <a:rPr lang="en-US" sz="2000" kern="1200" dirty="0"/>
          </a:br>
          <a:r>
            <a:rPr lang="en-US" sz="2000" kern="1200" dirty="0"/>
            <a:t>may be understood as:</a:t>
          </a:r>
          <a:br>
            <a:rPr lang="en-US" sz="2000" kern="1200" dirty="0"/>
          </a:br>
          <a:r>
            <a:rPr lang="en-US" sz="2000" kern="1200" dirty="0"/>
            <a:t>- </a:t>
          </a:r>
          <a:r>
            <a:rPr lang="en-US" sz="2000" b="1" kern="1200" dirty="0"/>
            <a:t>Ahmed ate all the food</a:t>
          </a:r>
          <a:br>
            <a:rPr lang="en-US" sz="2000" kern="1200" dirty="0"/>
          </a:br>
          <a:r>
            <a:rPr lang="en-US" sz="2000" kern="1200" dirty="0"/>
            <a:t>- </a:t>
          </a:r>
          <a:r>
            <a:rPr lang="en-US" sz="2000" b="1" kern="1200" dirty="0"/>
            <a:t>Ahmed Kamel ate the food</a:t>
          </a:r>
        </a:p>
      </dsp:txBody>
      <dsp:txXfrm>
        <a:off x="871124" y="3290114"/>
        <a:ext cx="1944388" cy="2521431"/>
      </dsp:txXfrm>
    </dsp:sp>
    <dsp:sp modelId="{D5C905FF-016C-4ACB-A601-7D848CD557A2}">
      <dsp:nvSpPr>
        <dsp:cNvPr id="0" name=""/>
        <dsp:cNvSpPr/>
      </dsp:nvSpPr>
      <dsp:spPr>
        <a:xfrm>
          <a:off x="2876005" y="2077233"/>
          <a:ext cx="1717571" cy="171757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262458" y="2077233"/>
        <a:ext cx="944665" cy="1292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5683F-393B-4C09-85E4-4A547475C6BA}">
      <dsp:nvSpPr>
        <dsp:cNvPr id="0" name=""/>
        <dsp:cNvSpPr/>
      </dsp:nvSpPr>
      <dsp:spPr>
        <a:xfrm>
          <a:off x="0" y="0"/>
          <a:ext cx="4855802" cy="264241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Words without Diacritics may bring more than one meaning of the phrase</a:t>
          </a:r>
        </a:p>
      </dsp:txBody>
      <dsp:txXfrm>
        <a:off x="66763" y="66763"/>
        <a:ext cx="2145919" cy="2508891"/>
      </dsp:txXfrm>
    </dsp:sp>
    <dsp:sp modelId="{4EBD869E-6363-49AD-9C4C-A3111C90C63A}">
      <dsp:nvSpPr>
        <dsp:cNvPr id="0" name=""/>
        <dsp:cNvSpPr/>
      </dsp:nvSpPr>
      <dsp:spPr>
        <a:xfrm>
          <a:off x="856906" y="3229621"/>
          <a:ext cx="4855802" cy="264241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e.g., </a:t>
          </a:r>
          <a:r>
            <a:rPr lang="ar-EG" sz="1900" kern="1200" dirty="0"/>
            <a:t>علم الولد الدرس</a:t>
          </a:r>
          <a:br>
            <a:rPr lang="ar-EG" sz="1900" kern="1200" dirty="0"/>
          </a:br>
          <a:br>
            <a:rPr lang="en-US" sz="1900" kern="1200" dirty="0"/>
          </a:br>
          <a:r>
            <a:rPr lang="en-US" sz="1900" kern="1200" dirty="0">
              <a:sym typeface="Wingdings" panose="05000000000000000000" pitchFamily="2" charset="2"/>
            </a:rPr>
            <a:t></a:t>
          </a:r>
          <a:r>
            <a:rPr lang="en-US" sz="1900" kern="1200" dirty="0"/>
            <a:t> </a:t>
          </a:r>
          <a:r>
            <a:rPr lang="ar-EG" sz="1900" b="1" kern="1200" dirty="0"/>
            <a:t>علَّم</a:t>
          </a:r>
          <a:r>
            <a:rPr lang="en-US" sz="1900" b="1" kern="1200" dirty="0"/>
            <a:t>==Teach</a:t>
          </a:r>
          <a:br>
            <a:rPr lang="en-US" sz="1900" kern="1200" dirty="0"/>
          </a:br>
          <a:r>
            <a:rPr lang="en-US" sz="1900" kern="1200" dirty="0">
              <a:sym typeface="Wingdings" panose="05000000000000000000" pitchFamily="2" charset="2"/>
            </a:rPr>
            <a:t></a:t>
          </a:r>
          <a:r>
            <a:rPr lang="en-US" sz="1900" kern="1200" dirty="0"/>
            <a:t> </a:t>
          </a:r>
          <a:r>
            <a:rPr lang="ar-EG" sz="1900" b="1" kern="1200" dirty="0"/>
            <a:t>علِم</a:t>
          </a:r>
          <a:r>
            <a:rPr lang="en-US" sz="1900" b="1" kern="1200" dirty="0"/>
            <a:t>== Knew</a:t>
          </a:r>
        </a:p>
      </dsp:txBody>
      <dsp:txXfrm>
        <a:off x="923724" y="3296439"/>
        <a:ext cx="2147688" cy="2508781"/>
      </dsp:txXfrm>
    </dsp:sp>
    <dsp:sp modelId="{D5C905FF-016C-4ACB-A601-7D848CD557A2}">
      <dsp:nvSpPr>
        <dsp:cNvPr id="0" name=""/>
        <dsp:cNvSpPr/>
      </dsp:nvSpPr>
      <dsp:spPr>
        <a:xfrm>
          <a:off x="3138231" y="2077233"/>
          <a:ext cx="1717571" cy="171757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524684" y="2077233"/>
        <a:ext cx="944665" cy="129247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89E252-FB01-AC8F-BBCC-AD8D0DF6C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C080B0A-841C-AF66-D86E-7D54A7D6B4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2AF38D-8A05-4C7E-8412-0EA41D0A84DC}" type="datetimeFigureOut">
              <a:rPr lang="en-US" smtClean="0"/>
              <a:t>6/13/2023</a:t>
            </a:fld>
            <a:endParaRPr lang="en-US"/>
          </a:p>
        </p:txBody>
      </p:sp>
      <p:sp>
        <p:nvSpPr>
          <p:cNvPr id="4" name="Footer Placeholder 3">
            <a:extLst>
              <a:ext uri="{FF2B5EF4-FFF2-40B4-BE49-F238E27FC236}">
                <a16:creationId xmlns:a16="http://schemas.microsoft.com/office/drawing/2014/main" id="{B87D58EF-0609-9D15-E28D-54FAA18BEF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FD0BC1-E182-6574-74AD-FA51CD2CC7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5761E3-D8DA-4561-8907-A5EAE386C1BF}" type="slidenum">
              <a:rPr lang="en-US" smtClean="0"/>
              <a:t>‹#›</a:t>
            </a:fld>
            <a:endParaRPr lang="en-US"/>
          </a:p>
        </p:txBody>
      </p:sp>
    </p:spTree>
    <p:extLst>
      <p:ext uri="{BB962C8B-B14F-4D97-AF65-F5344CB8AC3E}">
        <p14:creationId xmlns:p14="http://schemas.microsoft.com/office/powerpoint/2010/main" val="39248473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7:40:56.928"/>
    </inkml:context>
    <inkml:brush xml:id="br0">
      <inkml:brushProperty name="width" value="0.05" units="cm"/>
      <inkml:brushProperty name="height" value="0.05" units="cm"/>
      <inkml:brushProperty name="color" value="#E71224"/>
    </inkml:brush>
  </inkml:definitions>
  <inkml:trace contextRef="#ctx0" brushRef="#br0">536 1 24575,'0'4'0,"-4"2"0,-3 8 0,-7 12 0,-7 9 0,-5 9 0,-5 5 0,-8 4 0,-2 1 0,-6 10 0,-10 3 0,6-1 0,2-3 0,9-2 0,2-13 0,0-5 0,5-9-8191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7:40:57.428"/>
    </inkml:context>
    <inkml:brush xml:id="br0">
      <inkml:brushProperty name="width" value="0.05" units="cm"/>
      <inkml:brushProperty name="height" value="0.05" units="cm"/>
      <inkml:brushProperty name="color" value="#E71224"/>
    </inkml:brush>
  </inkml:definitions>
  <inkml:trace contextRef="#ctx0" brushRef="#br0">0 1 24575,'9'4'0,"12"11"0,7 3 0,8 2 0,2 3 0,3 7 0,-4 6 0,0 7 0,2 0 0,4 7 0,-1 3 0,-3 2 0,-4 1 0,-3 8 0,2 3 0,4-6 0,-4-4 0,-9-12-8191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97FB1-9119-4297-A372-78C6C2D656D7}"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7AA44-FC66-4A55-8310-9BB189F687EA}" type="slidenum">
              <a:rPr lang="en-US" smtClean="0"/>
              <a:t>‹#›</a:t>
            </a:fld>
            <a:endParaRPr lang="en-US"/>
          </a:p>
        </p:txBody>
      </p:sp>
    </p:spTree>
    <p:extLst>
      <p:ext uri="{BB962C8B-B14F-4D97-AF65-F5344CB8AC3E}">
        <p14:creationId xmlns:p14="http://schemas.microsoft.com/office/powerpoint/2010/main" val="3046921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i="1" dirty="0">
                <a:solidFill>
                  <a:schemeClr val="bg2"/>
                </a:solidFill>
                <a:effectLst/>
                <a:latin typeface="Segoe UI" panose="020B0502040204020203" pitchFamily="34" charset="0"/>
              </a:rPr>
              <a:t>[Note: This image is by </a:t>
            </a:r>
            <a:r>
              <a:rPr lang="en-US" sz="1800" i="1" dirty="0">
                <a:solidFill>
                  <a:schemeClr val="accent2"/>
                </a:solidFill>
                <a:effectLst/>
                <a:latin typeface="Segoe UI" panose="020B0502040204020203" pitchFamily="34" charset="0"/>
              </a:rPr>
              <a:t>juicy fish</a:t>
            </a:r>
            <a:r>
              <a:rPr lang="en-US" sz="1800" i="1" dirty="0">
                <a:solidFill>
                  <a:schemeClr val="bg2"/>
                </a:solidFill>
                <a:effectLst/>
                <a:latin typeface="Segoe UI" panose="020B0502040204020203" pitchFamily="34" charset="0"/>
              </a:rPr>
              <a:t>]</a:t>
            </a:r>
            <a:endParaRPr lang="en-US" i="1" dirty="0">
              <a:solidFill>
                <a:schemeClr val="bg2"/>
              </a:solidFill>
            </a:endParaRPr>
          </a:p>
        </p:txBody>
      </p:sp>
      <p:sp>
        <p:nvSpPr>
          <p:cNvPr id="4" name="Slide Number Placeholder 3"/>
          <p:cNvSpPr>
            <a:spLocks noGrp="1"/>
          </p:cNvSpPr>
          <p:nvPr>
            <p:ph type="sldNum" sz="quarter" idx="5"/>
          </p:nvPr>
        </p:nvSpPr>
        <p:spPr/>
        <p:txBody>
          <a:bodyPr/>
          <a:lstStyle/>
          <a:p>
            <a:fld id="{D0D7AA44-FC66-4A55-8310-9BB189F687EA}" type="slidenum">
              <a:rPr lang="en-US" smtClean="0"/>
              <a:t>5</a:t>
            </a:fld>
            <a:endParaRPr lang="en-US"/>
          </a:p>
        </p:txBody>
      </p:sp>
    </p:spTree>
    <p:extLst>
      <p:ext uri="{BB962C8B-B14F-4D97-AF65-F5344CB8AC3E}">
        <p14:creationId xmlns:p14="http://schemas.microsoft.com/office/powerpoint/2010/main" val="387243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is from https://scholar.cu.edu.eg/sites/default/files/shaalan/files/978-1-60960-741-8.ch022.pdf</a:t>
            </a:r>
          </a:p>
        </p:txBody>
      </p:sp>
      <p:sp>
        <p:nvSpPr>
          <p:cNvPr id="4" name="Slide Number Placeholder 3"/>
          <p:cNvSpPr>
            <a:spLocks noGrp="1"/>
          </p:cNvSpPr>
          <p:nvPr>
            <p:ph type="sldNum" sz="quarter" idx="5"/>
          </p:nvPr>
        </p:nvSpPr>
        <p:spPr/>
        <p:txBody>
          <a:bodyPr/>
          <a:lstStyle/>
          <a:p>
            <a:fld id="{D0D7AA44-FC66-4A55-8310-9BB189F687EA}" type="slidenum">
              <a:rPr lang="en-US" smtClean="0"/>
              <a:t>13</a:t>
            </a:fld>
            <a:endParaRPr lang="en-US"/>
          </a:p>
        </p:txBody>
      </p:sp>
    </p:spTree>
    <p:extLst>
      <p:ext uri="{BB962C8B-B14F-4D97-AF65-F5344CB8AC3E}">
        <p14:creationId xmlns:p14="http://schemas.microsoft.com/office/powerpoint/2010/main" val="3533564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3B39D33-E4A8-4245-9310-DA32B9426103}" type="datetime1">
              <a:rPr lang="en-US" smtClean="0"/>
              <a:t>6/13/2023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10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098441F9-FA53-42AA-A49C-860A44139F1B}" type="datetime1">
              <a:rPr lang="en-US" smtClean="0"/>
              <a:t>6/13/2023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620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D24E40E9-D18F-432B-9D8C-C15F5BE2539B}" type="datetime1">
              <a:rPr lang="en-US" smtClean="0"/>
              <a:t>6/13/2023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623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CF76FFF0-12D8-4AE7-B507-0ADBEE209667}" type="datetime1">
              <a:rPr lang="en-US" smtClean="0"/>
              <a:t>6/13/2023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315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5E8B87D-6FF6-4B38-AC10-019B6157F584}" type="datetime1">
              <a:rPr lang="en-US" smtClean="0"/>
              <a:t>6/13/2023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3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46C7D28B-0A87-4420-B86B-1524388D0BE6}" type="datetime1">
              <a:rPr lang="en-US" smtClean="0"/>
              <a:t>6/13/2023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505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E941A155-5B17-409F-9CFB-8AA809EAC5E9}" type="datetime1">
              <a:rPr lang="en-US" smtClean="0"/>
              <a:t>6/13/2023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102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7B5E0815-59CF-455D-814F-AFFD2E312B77}" type="datetime1">
              <a:rPr lang="en-US" smtClean="0"/>
              <a:t>6/13/2023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420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BE9BAE7D-41F9-46A7-A285-3476D08C454D}" type="datetime1">
              <a:rPr lang="en-US" smtClean="0"/>
              <a:t>6/13/2023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663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8048933B-4E4F-4F69-8CB7-76A26DDAFEE7}" type="datetime1">
              <a:rPr lang="en-US" smtClean="0"/>
              <a:t>6/13/2023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74828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49A6482-83F4-40BE-958B-8EDC8899DE7D}" type="datetime1">
              <a:rPr lang="en-US" smtClean="0"/>
              <a:t>6/13/2023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582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40F131A3-05C1-452C-999D-02B340EEA447}" type="datetime1">
              <a:rPr lang="en-US" smtClean="0"/>
              <a:t>6/13/2023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90440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hf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customXml" Target="../ink/ink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D3C0A7-DB4B-1E54-8795-6F45B87361ED}"/>
              </a:ext>
            </a:extLst>
          </p:cNvPr>
          <p:cNvPicPr>
            <a:picLocks noChangeAspect="1"/>
          </p:cNvPicPr>
          <p:nvPr/>
        </p:nvPicPr>
        <p:blipFill>
          <a:blip r:embed="rId2">
            <a:extLst>
              <a:ext uri="{28A0092B-C50C-407E-A947-70E740481C1C}">
                <a14:useLocalDpi xmlns:a14="http://schemas.microsoft.com/office/drawing/2010/main" val="0"/>
              </a:ext>
            </a:extLst>
          </a:blip>
          <a:srcRect l="13496" r="13496"/>
          <a:stretch/>
        </p:blipFill>
        <p:spPr>
          <a:xfrm>
            <a:off x="16" y="10"/>
            <a:ext cx="7556889" cy="6857990"/>
          </a:xfrm>
          <a:prstGeom prst="rect">
            <a:avLst/>
          </a:prstGeom>
        </p:spPr>
      </p:pic>
      <p:sp>
        <p:nvSpPr>
          <p:cNvPr id="20" name="Rectangle 15">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63CD7A-5ECA-F35B-96D5-45EC939BA40D}"/>
              </a:ext>
            </a:extLst>
          </p:cNvPr>
          <p:cNvSpPr>
            <a:spLocks noGrp="1"/>
          </p:cNvSpPr>
          <p:nvPr>
            <p:ph type="ctrTitle"/>
          </p:nvPr>
        </p:nvSpPr>
        <p:spPr>
          <a:xfrm>
            <a:off x="8047939" y="640080"/>
            <a:ext cx="3659246" cy="2850320"/>
          </a:xfrm>
        </p:spPr>
        <p:txBody>
          <a:bodyPr>
            <a:normAutofit/>
          </a:bodyPr>
          <a:lstStyle/>
          <a:p>
            <a:r>
              <a:rPr lang="en-US" sz="4600" dirty="0">
                <a:solidFill>
                  <a:srgbClr val="FFFFFF"/>
                </a:solidFill>
              </a:rPr>
              <a:t>Arabic Morphological</a:t>
            </a:r>
            <a:br>
              <a:rPr lang="en-US" sz="4600" dirty="0">
                <a:solidFill>
                  <a:srgbClr val="FFFFFF"/>
                </a:solidFill>
              </a:rPr>
            </a:br>
            <a:r>
              <a:rPr lang="en-US" sz="4600" dirty="0">
                <a:solidFill>
                  <a:srgbClr val="FFFFFF"/>
                </a:solidFill>
              </a:rPr>
              <a:t>Analyzer</a:t>
            </a:r>
          </a:p>
        </p:txBody>
      </p:sp>
      <p:sp>
        <p:nvSpPr>
          <p:cNvPr id="3" name="Subtitle 2">
            <a:extLst>
              <a:ext uri="{FF2B5EF4-FFF2-40B4-BE49-F238E27FC236}">
                <a16:creationId xmlns:a16="http://schemas.microsoft.com/office/drawing/2014/main" id="{F01087AE-7608-37C3-A0AA-F81A7D9BAFA7}"/>
              </a:ext>
            </a:extLst>
          </p:cNvPr>
          <p:cNvSpPr>
            <a:spLocks noGrp="1"/>
          </p:cNvSpPr>
          <p:nvPr>
            <p:ph type="subTitle" idx="1"/>
          </p:nvPr>
        </p:nvSpPr>
        <p:spPr>
          <a:xfrm>
            <a:off x="8047939" y="3812135"/>
            <a:ext cx="3659246" cy="1596655"/>
          </a:xfrm>
        </p:spPr>
        <p:txBody>
          <a:bodyPr>
            <a:normAutofit/>
          </a:bodyPr>
          <a:lstStyle/>
          <a:p>
            <a:r>
              <a:rPr lang="en-US" sz="1800">
                <a:solidFill>
                  <a:srgbClr val="FFFFFF"/>
                </a:solidFill>
              </a:rPr>
              <a:t>Graduation Project</a:t>
            </a:r>
          </a:p>
        </p:txBody>
      </p:sp>
      <p:cxnSp>
        <p:nvCxnSpPr>
          <p:cNvPr id="21" name="Straight Connector 17">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431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84167F2-43CB-6CCA-E2D3-9DBB874293ED}"/>
              </a:ext>
            </a:extLst>
          </p:cNvPr>
          <p:cNvPicPr>
            <a:picLocks noChangeAspect="1"/>
          </p:cNvPicPr>
          <p:nvPr/>
        </p:nvPicPr>
        <p:blipFill>
          <a:blip r:embed="rId2">
            <a:extLst>
              <a:ext uri="{28A0092B-C50C-407E-A947-70E740481C1C}">
                <a14:useLocalDpi xmlns:a14="http://schemas.microsoft.com/office/drawing/2010/main" val="0"/>
              </a:ext>
            </a:extLst>
          </a:blip>
          <a:srcRect l="12496" r="12496"/>
          <a:stretch/>
        </p:blipFill>
        <p:spPr>
          <a:xfrm>
            <a:off x="633999" y="640080"/>
            <a:ext cx="6275667" cy="5577840"/>
          </a:xfrm>
          <a:prstGeom prst="rect">
            <a:avLst/>
          </a:prstGeom>
        </p:spPr>
      </p:pic>
      <p:sp>
        <p:nvSpPr>
          <p:cNvPr id="25" name="Rectangle 17">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71E63D-6CA5-C7D2-4C76-2CD0C9324BEE}"/>
              </a:ext>
            </a:extLst>
          </p:cNvPr>
          <p:cNvSpPr>
            <a:spLocks noGrp="1"/>
          </p:cNvSpPr>
          <p:nvPr>
            <p:ph type="ctrTitle"/>
          </p:nvPr>
        </p:nvSpPr>
        <p:spPr>
          <a:xfrm>
            <a:off x="8096885" y="640080"/>
            <a:ext cx="3659246" cy="2886145"/>
          </a:xfrm>
        </p:spPr>
        <p:txBody>
          <a:bodyPr>
            <a:normAutofit/>
          </a:bodyPr>
          <a:lstStyle/>
          <a:p>
            <a:r>
              <a:rPr lang="en-US" sz="4400">
                <a:solidFill>
                  <a:srgbClr val="FFFFFF"/>
                </a:solidFill>
              </a:rPr>
              <a:t>Morphological Analysis in Arabic language</a:t>
            </a:r>
            <a:endParaRPr lang="en-US" sz="4400" dirty="0">
              <a:solidFill>
                <a:srgbClr val="FFFFFF"/>
              </a:solidFill>
            </a:endParaRPr>
          </a:p>
        </p:txBody>
      </p:sp>
      <p:cxnSp>
        <p:nvCxnSpPr>
          <p:cNvPr id="26" name="Straight Connector 19">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973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E82562-157F-B697-A1D5-ADB1E2E24F9B}"/>
              </a:ext>
            </a:extLst>
          </p:cNvPr>
          <p:cNvSpPr>
            <a:spLocks noGrp="1"/>
          </p:cNvSpPr>
          <p:nvPr>
            <p:ph type="sldNum" sz="quarter" idx="12"/>
          </p:nvPr>
        </p:nvSpPr>
        <p:spPr/>
        <p:txBody>
          <a:bodyPr/>
          <a:lstStyle/>
          <a:p>
            <a:fld id="{3A98EE3D-8CD1-4C3F-BD1C-C98C9596463C}" type="slidenum">
              <a:rPr lang="en-US" sz="1400" smtClean="0"/>
              <a:t>11</a:t>
            </a:fld>
            <a:endParaRPr lang="en-US" sz="1400" dirty="0"/>
          </a:p>
        </p:txBody>
      </p:sp>
      <p:sp>
        <p:nvSpPr>
          <p:cNvPr id="4" name="Title 3">
            <a:extLst>
              <a:ext uri="{FF2B5EF4-FFF2-40B4-BE49-F238E27FC236}">
                <a16:creationId xmlns:a16="http://schemas.microsoft.com/office/drawing/2014/main" id="{368461B5-183C-E9D0-CA88-EE5B55BE1243}"/>
              </a:ext>
            </a:extLst>
          </p:cNvPr>
          <p:cNvSpPr>
            <a:spLocks noGrp="1"/>
          </p:cNvSpPr>
          <p:nvPr>
            <p:ph type="title" idx="4294967295"/>
          </p:nvPr>
        </p:nvSpPr>
        <p:spPr>
          <a:xfrm>
            <a:off x="219075" y="123825"/>
            <a:ext cx="5076825" cy="688975"/>
          </a:xfrm>
        </p:spPr>
        <p:txBody>
          <a:bodyPr>
            <a:normAutofit/>
          </a:bodyPr>
          <a:lstStyle/>
          <a:p>
            <a:r>
              <a:rPr lang="en-US" sz="3200" b="1" dirty="0">
                <a:latin typeface="+mj-lt"/>
              </a:rPr>
              <a:t>Arabic Language Characteristics</a:t>
            </a:r>
            <a:endParaRPr lang="en-US" sz="3200" dirty="0"/>
          </a:p>
        </p:txBody>
      </p:sp>
      <p:pic>
        <p:nvPicPr>
          <p:cNvPr id="5" name="Content Placeholder 4">
            <a:extLst>
              <a:ext uri="{FF2B5EF4-FFF2-40B4-BE49-F238E27FC236}">
                <a16:creationId xmlns:a16="http://schemas.microsoft.com/office/drawing/2014/main" id="{52EA0C3F-650C-52DD-FB00-70CFF852B2F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p:blipFill>
        <p:spPr>
          <a:xfrm>
            <a:off x="3346450" y="993775"/>
            <a:ext cx="5824930" cy="5180012"/>
          </a:xfrm>
        </p:spPr>
      </p:pic>
    </p:spTree>
    <p:extLst>
      <p:ext uri="{BB962C8B-B14F-4D97-AF65-F5344CB8AC3E}">
        <p14:creationId xmlns:p14="http://schemas.microsoft.com/office/powerpoint/2010/main" val="29480102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29FFF-C108-642E-078D-63F1023E977F}"/>
              </a:ext>
            </a:extLst>
          </p:cNvPr>
          <p:cNvSpPr txBox="1"/>
          <p:nvPr/>
        </p:nvSpPr>
        <p:spPr>
          <a:xfrm>
            <a:off x="487409" y="985494"/>
            <a:ext cx="10963373" cy="5170646"/>
          </a:xfrm>
          <a:prstGeom prst="rect">
            <a:avLst/>
          </a:prstGeom>
          <a:noFill/>
        </p:spPr>
        <p:txBody>
          <a:bodyPr wrap="square" rtlCol="0">
            <a:spAutoFit/>
          </a:bodyPr>
          <a:lstStyle/>
          <a:p>
            <a:r>
              <a:rPr lang="en-US" sz="2200" b="1" dirty="0"/>
              <a:t>Prefixes</a:t>
            </a:r>
          </a:p>
          <a:p>
            <a:r>
              <a:rPr lang="en-US" sz="2200" dirty="0"/>
              <a:t>The Prefix is  a word part added to the beginning of a word to create a new meaning.</a:t>
            </a:r>
            <a:endParaRPr lang="en-US" sz="2200" b="1" dirty="0"/>
          </a:p>
          <a:p>
            <a:pPr algn="l"/>
            <a:r>
              <a:rPr lang="en-US" sz="2200" dirty="0"/>
              <a:t>In Arabic, there are many letters that can be in the beginning of the word {</a:t>
            </a:r>
            <a:r>
              <a:rPr lang="ar-EG" sz="2200" dirty="0"/>
              <a:t>أ, ال, ب, س, ف, ك, ل, و</a:t>
            </a:r>
            <a:r>
              <a:rPr lang="en-US" sz="2200" dirty="0"/>
              <a:t>}</a:t>
            </a:r>
          </a:p>
          <a:p>
            <a:pPr algn="l"/>
            <a:endParaRPr lang="en-US" sz="2200" b="1" dirty="0"/>
          </a:p>
          <a:p>
            <a:pPr algn="l"/>
            <a:endParaRPr lang="en-US" sz="2200" b="1" dirty="0"/>
          </a:p>
          <a:p>
            <a:pPr algn="l"/>
            <a:r>
              <a:rPr lang="en-US" sz="2200" b="1" dirty="0"/>
              <a:t>Suffixes</a:t>
            </a:r>
          </a:p>
          <a:p>
            <a:pPr algn="l"/>
            <a:r>
              <a:rPr lang="en-US" sz="2200" dirty="0"/>
              <a:t>The Suffix is a word part added to the end of a word to create a new meaning.</a:t>
            </a:r>
          </a:p>
          <a:p>
            <a:pPr algn="l"/>
            <a:r>
              <a:rPr lang="en-US" sz="2200" dirty="0"/>
              <a:t>There are many letters that can be in the end of the word {</a:t>
            </a:r>
            <a:r>
              <a:rPr lang="ar-EG" sz="2200" dirty="0"/>
              <a:t>ا , ات , ان , ة , ت ,تم , ك , كم , ن , ه , هم , و , وا , ون , ي , ين</a:t>
            </a:r>
            <a:r>
              <a:rPr lang="en-US" sz="2200" dirty="0"/>
              <a:t>}</a:t>
            </a:r>
          </a:p>
          <a:p>
            <a:pPr algn="l"/>
            <a:endParaRPr lang="en-US" sz="2200" dirty="0"/>
          </a:p>
          <a:p>
            <a:pPr algn="l"/>
            <a:endParaRPr lang="en-US" sz="2200" dirty="0"/>
          </a:p>
          <a:p>
            <a:pPr algn="l"/>
            <a:endParaRPr lang="en-US" sz="2200" dirty="0"/>
          </a:p>
          <a:p>
            <a:pPr algn="l"/>
            <a:r>
              <a:rPr lang="en-US" sz="2200" b="1" dirty="0"/>
              <a:t>Therefore, morphological analyzer should delete these additions to come with the root of the word.</a:t>
            </a:r>
          </a:p>
        </p:txBody>
      </p:sp>
      <p:sp>
        <p:nvSpPr>
          <p:cNvPr id="3" name="Slide Number Placeholder 2">
            <a:extLst>
              <a:ext uri="{FF2B5EF4-FFF2-40B4-BE49-F238E27FC236}">
                <a16:creationId xmlns:a16="http://schemas.microsoft.com/office/drawing/2014/main" id="{545CA255-FEE2-C9C5-DC31-4510A5CCA488}"/>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12</a:t>
            </a:fld>
            <a:endParaRPr lang="en-US" sz="1400" dirty="0"/>
          </a:p>
        </p:txBody>
      </p:sp>
      <p:sp>
        <p:nvSpPr>
          <p:cNvPr id="5" name="TextBox 4">
            <a:extLst>
              <a:ext uri="{FF2B5EF4-FFF2-40B4-BE49-F238E27FC236}">
                <a16:creationId xmlns:a16="http://schemas.microsoft.com/office/drawing/2014/main" id="{F772B12F-C652-3283-B98F-FA82A1032B24}"/>
              </a:ext>
            </a:extLst>
          </p:cNvPr>
          <p:cNvSpPr txBox="1"/>
          <p:nvPr/>
        </p:nvSpPr>
        <p:spPr>
          <a:xfrm>
            <a:off x="487409" y="428579"/>
            <a:ext cx="5319918" cy="461665"/>
          </a:xfrm>
          <a:prstGeom prst="rect">
            <a:avLst/>
          </a:prstGeom>
          <a:noFill/>
        </p:spPr>
        <p:txBody>
          <a:bodyPr wrap="none" rtlCol="0">
            <a:spAutoFit/>
          </a:bodyPr>
          <a:lstStyle/>
          <a:p>
            <a:r>
              <a:rPr lang="en-US" sz="2400" b="1" u="sng" dirty="0"/>
              <a:t>Arabic Language Characteristics (.count)</a:t>
            </a:r>
          </a:p>
        </p:txBody>
      </p:sp>
    </p:spTree>
    <p:extLst>
      <p:ext uri="{BB962C8B-B14F-4D97-AF65-F5344CB8AC3E}">
        <p14:creationId xmlns:p14="http://schemas.microsoft.com/office/powerpoint/2010/main" val="324922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29FFF-C108-642E-078D-63F1023E977F}"/>
              </a:ext>
            </a:extLst>
          </p:cNvPr>
          <p:cNvSpPr txBox="1"/>
          <p:nvPr/>
        </p:nvSpPr>
        <p:spPr>
          <a:xfrm>
            <a:off x="527901" y="1185617"/>
            <a:ext cx="10963373" cy="1785104"/>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The Arabic morphology has some exemptional features: Whereas most languages construct words out of morphemes which are just concatenated, Arabic words are derived using three concepts: root, pattern and form. Generally, each pattern carries a meaning which, when combined with the meaning inherent in the root, gives the goal.</a:t>
            </a:r>
          </a:p>
          <a:p>
            <a:pPr marL="342900" indent="-342900">
              <a:buFont typeface="Wingdings" panose="05000000000000000000" pitchFamily="2" charset="2"/>
              <a:buChar char="Ø"/>
            </a:pPr>
            <a:endParaRPr lang="en-US" sz="2200" dirty="0"/>
          </a:p>
        </p:txBody>
      </p:sp>
      <p:pic>
        <p:nvPicPr>
          <p:cNvPr id="4" name="Picture 3">
            <a:extLst>
              <a:ext uri="{FF2B5EF4-FFF2-40B4-BE49-F238E27FC236}">
                <a16:creationId xmlns:a16="http://schemas.microsoft.com/office/drawing/2014/main" id="{E73B4183-A20C-4841-077F-1B20DDE7098B}"/>
              </a:ext>
            </a:extLst>
          </p:cNvPr>
          <p:cNvPicPr>
            <a:picLocks noChangeAspect="1"/>
          </p:cNvPicPr>
          <p:nvPr/>
        </p:nvPicPr>
        <p:blipFill>
          <a:blip r:embed="rId3"/>
          <a:stretch>
            <a:fillRect/>
          </a:stretch>
        </p:blipFill>
        <p:spPr>
          <a:xfrm>
            <a:off x="7343481" y="2923096"/>
            <a:ext cx="4388718" cy="3261674"/>
          </a:xfrm>
          <a:prstGeom prst="rect">
            <a:avLst/>
          </a:prstGeom>
        </p:spPr>
      </p:pic>
      <p:sp>
        <p:nvSpPr>
          <p:cNvPr id="5" name="TextBox 4">
            <a:extLst>
              <a:ext uri="{FF2B5EF4-FFF2-40B4-BE49-F238E27FC236}">
                <a16:creationId xmlns:a16="http://schemas.microsoft.com/office/drawing/2014/main" id="{AD8F8F32-F9FB-7FAF-4EAC-C2F3F9390D0A}"/>
              </a:ext>
            </a:extLst>
          </p:cNvPr>
          <p:cNvSpPr txBox="1"/>
          <p:nvPr/>
        </p:nvSpPr>
        <p:spPr>
          <a:xfrm>
            <a:off x="527901" y="2992434"/>
            <a:ext cx="6815580" cy="1785104"/>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It doesn’t affect the word syntactic category such as verb, noun …etc. Features such as case, gender, number, tense, person, mood and voice are some examples that may be affected by the inflectional morphology</a:t>
            </a:r>
          </a:p>
        </p:txBody>
      </p:sp>
      <p:sp>
        <p:nvSpPr>
          <p:cNvPr id="3" name="Slide Number Placeholder 2">
            <a:extLst>
              <a:ext uri="{FF2B5EF4-FFF2-40B4-BE49-F238E27FC236}">
                <a16:creationId xmlns:a16="http://schemas.microsoft.com/office/drawing/2014/main" id="{58BF7B12-A648-A475-9EAB-BD0A2C855892}"/>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13</a:t>
            </a:fld>
            <a:endParaRPr lang="en-US" sz="1400" dirty="0"/>
          </a:p>
        </p:txBody>
      </p:sp>
      <p:sp>
        <p:nvSpPr>
          <p:cNvPr id="6" name="TextBox 5">
            <a:extLst>
              <a:ext uri="{FF2B5EF4-FFF2-40B4-BE49-F238E27FC236}">
                <a16:creationId xmlns:a16="http://schemas.microsoft.com/office/drawing/2014/main" id="{D6CBB692-7290-CC59-38E5-BA5E72822F38}"/>
              </a:ext>
            </a:extLst>
          </p:cNvPr>
          <p:cNvSpPr txBox="1"/>
          <p:nvPr/>
        </p:nvSpPr>
        <p:spPr>
          <a:xfrm>
            <a:off x="527901" y="405319"/>
            <a:ext cx="5319918" cy="461665"/>
          </a:xfrm>
          <a:prstGeom prst="rect">
            <a:avLst/>
          </a:prstGeom>
          <a:noFill/>
        </p:spPr>
        <p:txBody>
          <a:bodyPr wrap="none" rtlCol="0">
            <a:spAutoFit/>
          </a:bodyPr>
          <a:lstStyle/>
          <a:p>
            <a:r>
              <a:rPr lang="en-US" sz="2400" b="1" u="sng" dirty="0"/>
              <a:t>Arabic Language Characteristics (.count)</a:t>
            </a:r>
          </a:p>
        </p:txBody>
      </p:sp>
    </p:spTree>
    <p:extLst>
      <p:ext uri="{BB962C8B-B14F-4D97-AF65-F5344CB8AC3E}">
        <p14:creationId xmlns:p14="http://schemas.microsoft.com/office/powerpoint/2010/main" val="339553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82F0AE-1DA3-0A37-08EE-56D712BEC005}"/>
              </a:ext>
            </a:extLst>
          </p:cNvPr>
          <p:cNvSpPr>
            <a:spLocks noGrp="1"/>
          </p:cNvSpPr>
          <p:nvPr>
            <p:ph type="title"/>
          </p:nvPr>
        </p:nvSpPr>
        <p:spPr>
          <a:xfrm>
            <a:off x="624612" y="1366202"/>
            <a:ext cx="3517567" cy="2093975"/>
          </a:xfrm>
        </p:spPr>
        <p:txBody>
          <a:bodyPr>
            <a:normAutofit/>
          </a:bodyPr>
          <a:lstStyle/>
          <a:p>
            <a:r>
              <a:rPr lang="en-US" sz="4400" dirty="0"/>
              <a:t>Project Stages</a:t>
            </a:r>
          </a:p>
        </p:txBody>
      </p:sp>
      <p:pic>
        <p:nvPicPr>
          <p:cNvPr id="11" name="Content Placeholder 10">
            <a:extLst>
              <a:ext uri="{FF2B5EF4-FFF2-40B4-BE49-F238E27FC236}">
                <a16:creationId xmlns:a16="http://schemas.microsoft.com/office/drawing/2014/main" id="{0231F14E-89CE-7B95-2F84-190530833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0544" y="1366202"/>
            <a:ext cx="4620826" cy="4205040"/>
          </a:xfrm>
        </p:spPr>
      </p:pic>
      <p:cxnSp>
        <p:nvCxnSpPr>
          <p:cNvPr id="9" name="Straight Connector 8">
            <a:extLst>
              <a:ext uri="{FF2B5EF4-FFF2-40B4-BE49-F238E27FC236}">
                <a16:creationId xmlns:a16="http://schemas.microsoft.com/office/drawing/2014/main" id="{04D1703B-73ED-CEC5-E4AD-6D54ECA44042}"/>
              </a:ext>
            </a:extLst>
          </p:cNvPr>
          <p:cNvCxnSpPr/>
          <p:nvPr/>
        </p:nvCxnSpPr>
        <p:spPr>
          <a:xfrm>
            <a:off x="914400" y="3676451"/>
            <a:ext cx="2554664"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002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5E23055-CCE5-3B88-2AA4-AF261583CF26}"/>
              </a:ext>
            </a:extLst>
          </p:cNvPr>
          <p:cNvSpPr>
            <a:spLocks noGrp="1"/>
          </p:cNvSpPr>
          <p:nvPr>
            <p:ph type="title"/>
          </p:nvPr>
        </p:nvSpPr>
        <p:spPr>
          <a:xfrm>
            <a:off x="1096963" y="758826"/>
            <a:ext cx="10058400" cy="4062326"/>
          </a:xfrm>
        </p:spPr>
        <p:txBody>
          <a:bodyPr vert="horz" lIns="91440" tIns="45720" rIns="91440" bIns="45720" rtlCol="0" anchor="b">
            <a:normAutofit/>
          </a:bodyPr>
          <a:lstStyle/>
          <a:p>
            <a:r>
              <a:rPr lang="en-US" sz="9600">
                <a:solidFill>
                  <a:schemeClr val="tx1">
                    <a:lumMod val="85000"/>
                    <a:lumOff val="15000"/>
                  </a:schemeClr>
                </a:solidFill>
              </a:rPr>
              <a:t>Finding the root directly</a:t>
            </a:r>
          </a:p>
        </p:txBody>
      </p:sp>
      <p:cxnSp>
        <p:nvCxnSpPr>
          <p:cNvPr id="17" name="Straight Connector 16">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BE74CFF9-6B48-7542-3309-CDC5E3002570}"/>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15</a:t>
            </a:fld>
            <a:endParaRPr lang="en-US" sz="1050"/>
          </a:p>
        </p:txBody>
      </p:sp>
    </p:spTree>
    <p:extLst>
      <p:ext uri="{BB962C8B-B14F-4D97-AF65-F5344CB8AC3E}">
        <p14:creationId xmlns:p14="http://schemas.microsoft.com/office/powerpoint/2010/main" val="487816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5A3C31-7CBD-82C2-4306-3A33E020431D}"/>
              </a:ext>
            </a:extLst>
          </p:cNvPr>
          <p:cNvSpPr>
            <a:spLocks noGrp="1"/>
          </p:cNvSpPr>
          <p:nvPr>
            <p:ph type="sldNum" sz="quarter" idx="12"/>
          </p:nvPr>
        </p:nvSpPr>
        <p:spPr/>
        <p:txBody>
          <a:bodyPr/>
          <a:lstStyle/>
          <a:p>
            <a:fld id="{3A98EE3D-8CD1-4C3F-BD1C-C98C9596463C}" type="slidenum">
              <a:rPr lang="en-US" sz="1400" smtClean="0"/>
              <a:t>16</a:t>
            </a:fld>
            <a:endParaRPr lang="en-US" sz="1400" dirty="0"/>
          </a:p>
        </p:txBody>
      </p:sp>
      <p:sp>
        <p:nvSpPr>
          <p:cNvPr id="3" name="Subtitle 2">
            <a:extLst>
              <a:ext uri="{FF2B5EF4-FFF2-40B4-BE49-F238E27FC236}">
                <a16:creationId xmlns:a16="http://schemas.microsoft.com/office/drawing/2014/main" id="{99710849-61AD-DDB8-BCBD-FC143EC9F74B}"/>
              </a:ext>
            </a:extLst>
          </p:cNvPr>
          <p:cNvSpPr>
            <a:spLocks noGrp="1"/>
          </p:cNvSpPr>
          <p:nvPr>
            <p:ph idx="4294967295"/>
          </p:nvPr>
        </p:nvSpPr>
        <p:spPr>
          <a:xfrm>
            <a:off x="257175" y="1317625"/>
            <a:ext cx="6437313" cy="2111375"/>
          </a:xfrm>
        </p:spPr>
        <p:txBody>
          <a:bodyPr>
            <a:normAutofit/>
          </a:bodyPr>
          <a:lstStyle/>
          <a:p>
            <a:pPr marL="251460" marR="0" indent="-342900">
              <a:spcBef>
                <a:spcPts val="0"/>
              </a:spcBef>
              <a:spcAft>
                <a:spcPts val="800"/>
              </a:spcAft>
              <a:buClrTx/>
              <a:buFont typeface="Wingdings" panose="05000000000000000000" pitchFamily="2" charset="2"/>
              <a:buChar char="Ø"/>
            </a:pPr>
            <a:r>
              <a:rPr lang="en-US" kern="100" dirty="0">
                <a:effectLst/>
                <a:latin typeface="Times New Roman" panose="02020603050405020304" pitchFamily="18" charset="0"/>
                <a:ea typeface="Times New Roman" panose="02020603050405020304" pitchFamily="18" charset="0"/>
              </a:rPr>
              <a:t>The idea is to encode the Arabic letter by our new schema so that helps us simplifies the word so we can get the root.</a:t>
            </a:r>
            <a:endParaRPr lang="en-US" kern="100" dirty="0">
              <a:effectLst/>
              <a:latin typeface="Calibri" panose="020F0502020204030204" pitchFamily="34" charset="0"/>
              <a:ea typeface="Calibri" panose="020F0502020204030204" pitchFamily="34" charset="0"/>
            </a:endParaRPr>
          </a:p>
          <a:p>
            <a:pPr marL="251460" marR="0" indent="-342900">
              <a:spcBef>
                <a:spcPts val="0"/>
              </a:spcBef>
              <a:spcAft>
                <a:spcPts val="800"/>
              </a:spcAft>
              <a:buClrTx/>
              <a:buFont typeface="Wingdings" panose="05000000000000000000" pitchFamily="2" charset="2"/>
              <a:buChar char="Ø"/>
            </a:pPr>
            <a:r>
              <a:rPr lang="en-US" kern="100" dirty="0">
                <a:effectLst/>
                <a:latin typeface="Times New Roman" panose="02020603050405020304" pitchFamily="18" charset="0"/>
                <a:ea typeface="Times New Roman" panose="02020603050405020304" pitchFamily="18" charset="0"/>
              </a:rPr>
              <a:t>we will try to extract possible roots without any dictionary.</a:t>
            </a:r>
            <a:endParaRPr lang="en-US" kern="1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arenR"/>
            </a:pPr>
            <a:r>
              <a:rPr lang="en-US" kern="100" dirty="0">
                <a:effectLst/>
                <a:latin typeface="Times New Roman" panose="02020603050405020304" pitchFamily="18" charset="0"/>
                <a:ea typeface="Times New Roman" panose="02020603050405020304" pitchFamily="18" charset="0"/>
              </a:rPr>
              <a:t>First, we will normalize the word</a:t>
            </a:r>
            <a:endParaRPr lang="en-US" kern="100" dirty="0">
              <a:effectLst/>
              <a:latin typeface="Calibri" panose="020F0502020204030204" pitchFamily="34" charset="0"/>
              <a:ea typeface="Calibri" panose="020F0502020204030204" pitchFamily="34" charset="0"/>
            </a:endParaRPr>
          </a:p>
          <a:p>
            <a:pPr marL="342900" marR="0" lvl="0" indent="-342900">
              <a:spcBef>
                <a:spcPts val="0"/>
              </a:spcBef>
              <a:spcAft>
                <a:spcPts val="800"/>
              </a:spcAft>
              <a:buFont typeface="+mj-lt"/>
              <a:buAutoNum type="arabicParenR"/>
            </a:pPr>
            <a:r>
              <a:rPr lang="en-US" kern="100" dirty="0">
                <a:effectLst/>
                <a:latin typeface="Times New Roman" panose="02020603050405020304" pitchFamily="18" charset="0"/>
                <a:ea typeface="Times New Roman" panose="02020603050405020304" pitchFamily="18" charset="0"/>
              </a:rPr>
              <a:t>Implement the encoding schema</a:t>
            </a:r>
            <a:endParaRPr lang="en-US" dirty="0"/>
          </a:p>
        </p:txBody>
      </p:sp>
      <p:pic>
        <p:nvPicPr>
          <p:cNvPr id="6" name="Picture 5">
            <a:extLst>
              <a:ext uri="{FF2B5EF4-FFF2-40B4-BE49-F238E27FC236}">
                <a16:creationId xmlns:a16="http://schemas.microsoft.com/office/drawing/2014/main" id="{03474350-A0BA-FE53-9A3B-B82699DD2CE6}"/>
              </a:ext>
            </a:extLst>
          </p:cNvPr>
          <p:cNvPicPr>
            <a:picLocks noChangeAspect="1"/>
          </p:cNvPicPr>
          <p:nvPr/>
        </p:nvPicPr>
        <p:blipFill>
          <a:blip r:embed="rId2"/>
          <a:stretch>
            <a:fillRect/>
          </a:stretch>
        </p:blipFill>
        <p:spPr>
          <a:xfrm>
            <a:off x="7514105" y="1492602"/>
            <a:ext cx="4575241" cy="4841523"/>
          </a:xfrm>
          <a:prstGeom prst="rect">
            <a:avLst/>
          </a:prstGeom>
          <a:ln>
            <a:solidFill>
              <a:schemeClr val="tx1"/>
            </a:solidFill>
          </a:ln>
        </p:spPr>
      </p:pic>
      <p:sp>
        <p:nvSpPr>
          <p:cNvPr id="9" name="TextBox 8">
            <a:extLst>
              <a:ext uri="{FF2B5EF4-FFF2-40B4-BE49-F238E27FC236}">
                <a16:creationId xmlns:a16="http://schemas.microsoft.com/office/drawing/2014/main" id="{D760D319-6FCC-3448-F652-D23BEB1E63A8}"/>
              </a:ext>
            </a:extLst>
          </p:cNvPr>
          <p:cNvSpPr txBox="1"/>
          <p:nvPr/>
        </p:nvSpPr>
        <p:spPr>
          <a:xfrm>
            <a:off x="130175" y="265112"/>
            <a:ext cx="3078956" cy="461665"/>
          </a:xfrm>
          <a:prstGeom prst="rect">
            <a:avLst/>
          </a:prstGeom>
          <a:noFill/>
        </p:spPr>
        <p:txBody>
          <a:bodyPr wrap="square">
            <a:spAutoFit/>
          </a:bodyPr>
          <a:lstStyle/>
          <a:p>
            <a:r>
              <a:rPr lang="en-US" sz="2400" b="1" u="sng" dirty="0">
                <a:latin typeface="+mj-lt"/>
              </a:rPr>
              <a:t>Finding the root directly</a:t>
            </a:r>
          </a:p>
        </p:txBody>
      </p:sp>
    </p:spTree>
    <p:extLst>
      <p:ext uri="{BB962C8B-B14F-4D97-AF65-F5344CB8AC3E}">
        <p14:creationId xmlns:p14="http://schemas.microsoft.com/office/powerpoint/2010/main" val="72569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E3ADC-3847-FED8-8BF8-E8637777390C}"/>
              </a:ext>
            </a:extLst>
          </p:cNvPr>
          <p:cNvSpPr>
            <a:spLocks noGrp="1"/>
          </p:cNvSpPr>
          <p:nvPr>
            <p:ph idx="4294967295"/>
          </p:nvPr>
        </p:nvSpPr>
        <p:spPr>
          <a:xfrm>
            <a:off x="356982" y="806112"/>
            <a:ext cx="5805693" cy="794087"/>
          </a:xfrm>
        </p:spPr>
        <p:txBody>
          <a:bodyPr>
            <a:noAutofit/>
          </a:bodyPr>
          <a:lstStyle/>
          <a:p>
            <a:pPr>
              <a:buClrTx/>
              <a:buFont typeface="Wingdings" panose="05000000000000000000" pitchFamily="2" charset="2"/>
              <a:buChar char="Ø"/>
            </a:pPr>
            <a:r>
              <a:rPr lang="en-US" sz="2200" dirty="0">
                <a:solidFill>
                  <a:srgbClr val="000000"/>
                </a:solidFill>
                <a:effectLst/>
                <a:latin typeface="Speak Pro" panose="020B0504020101020102" pitchFamily="34" charset="0"/>
                <a:ea typeface="Calibri" panose="020F0502020204030204" pitchFamily="34" charset="0"/>
              </a:rPr>
              <a:t>Then we add position conditions so that help us to find some the prefix and suffix</a:t>
            </a:r>
          </a:p>
        </p:txBody>
      </p:sp>
      <p:pic>
        <p:nvPicPr>
          <p:cNvPr id="4" name="Picture 3">
            <a:extLst>
              <a:ext uri="{FF2B5EF4-FFF2-40B4-BE49-F238E27FC236}">
                <a16:creationId xmlns:a16="http://schemas.microsoft.com/office/drawing/2014/main" id="{9FE6080B-6CF0-87DC-86F1-6089F9476AE4}"/>
              </a:ext>
            </a:extLst>
          </p:cNvPr>
          <p:cNvPicPr>
            <a:picLocks noChangeAspect="1"/>
          </p:cNvPicPr>
          <p:nvPr/>
        </p:nvPicPr>
        <p:blipFill>
          <a:blip r:embed="rId2"/>
          <a:stretch>
            <a:fillRect/>
          </a:stretch>
        </p:blipFill>
        <p:spPr>
          <a:xfrm>
            <a:off x="251307" y="1780540"/>
            <a:ext cx="6300304" cy="3801110"/>
          </a:xfrm>
          <a:prstGeom prst="rect">
            <a:avLst/>
          </a:prstGeom>
        </p:spPr>
      </p:pic>
      <p:sp>
        <p:nvSpPr>
          <p:cNvPr id="6" name="TextBox 5">
            <a:extLst>
              <a:ext uri="{FF2B5EF4-FFF2-40B4-BE49-F238E27FC236}">
                <a16:creationId xmlns:a16="http://schemas.microsoft.com/office/drawing/2014/main" id="{DF8769D9-B367-68F5-08A2-6EDE788B413F}"/>
              </a:ext>
            </a:extLst>
          </p:cNvPr>
          <p:cNvSpPr txBox="1"/>
          <p:nvPr/>
        </p:nvSpPr>
        <p:spPr>
          <a:xfrm>
            <a:off x="356982" y="205294"/>
            <a:ext cx="4083169" cy="461665"/>
          </a:xfrm>
          <a:prstGeom prst="rect">
            <a:avLst/>
          </a:prstGeom>
          <a:noFill/>
        </p:spPr>
        <p:txBody>
          <a:bodyPr wrap="none" rtlCol="0">
            <a:spAutoFit/>
          </a:bodyPr>
          <a:lstStyle/>
          <a:p>
            <a:r>
              <a:rPr lang="en-US" sz="2400" b="1" u="sng" dirty="0">
                <a:latin typeface="+mj-lt"/>
              </a:rPr>
              <a:t>Finding the root directly (.count)</a:t>
            </a:r>
          </a:p>
        </p:txBody>
      </p:sp>
      <p:sp>
        <p:nvSpPr>
          <p:cNvPr id="9" name="Slide Number Placeholder 8">
            <a:extLst>
              <a:ext uri="{FF2B5EF4-FFF2-40B4-BE49-F238E27FC236}">
                <a16:creationId xmlns:a16="http://schemas.microsoft.com/office/drawing/2014/main" id="{BBDA353D-E649-CD6B-763B-D653D9D8C72D}"/>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17</a:t>
            </a:fld>
            <a:endParaRPr lang="en-US" sz="1400" dirty="0"/>
          </a:p>
        </p:txBody>
      </p:sp>
    </p:spTree>
    <p:extLst>
      <p:ext uri="{BB962C8B-B14F-4D97-AF65-F5344CB8AC3E}">
        <p14:creationId xmlns:p14="http://schemas.microsoft.com/office/powerpoint/2010/main" val="114992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297315-0BAE-FCB9-D1B0-FAB57FACF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624" y="2807247"/>
            <a:ext cx="5750752" cy="3151448"/>
          </a:xfrm>
          <a:prstGeom prst="rect">
            <a:avLst/>
          </a:prstGeom>
        </p:spPr>
      </p:pic>
      <p:sp>
        <p:nvSpPr>
          <p:cNvPr id="5" name="TextBox 4">
            <a:extLst>
              <a:ext uri="{FF2B5EF4-FFF2-40B4-BE49-F238E27FC236}">
                <a16:creationId xmlns:a16="http://schemas.microsoft.com/office/drawing/2014/main" id="{D17BF86C-15CA-346C-D1A9-F8BE597F8AC2}"/>
              </a:ext>
            </a:extLst>
          </p:cNvPr>
          <p:cNvSpPr txBox="1"/>
          <p:nvPr/>
        </p:nvSpPr>
        <p:spPr>
          <a:xfrm>
            <a:off x="356982" y="768225"/>
            <a:ext cx="6146866" cy="1596591"/>
          </a:xfrm>
          <a:prstGeom prst="rect">
            <a:avLst/>
          </a:prstGeom>
          <a:noFill/>
        </p:spPr>
        <p:txBody>
          <a:bodyPr wrap="square" rtlCol="0">
            <a:spAutoFit/>
          </a:bodyPr>
          <a:lstStyle/>
          <a:p>
            <a:pPr marL="342900" marR="0" indent="-342900">
              <a:lnSpc>
                <a:spcPct val="107000"/>
              </a:lnSpc>
              <a:spcBef>
                <a:spcPts val="0"/>
              </a:spcBef>
              <a:spcAft>
                <a:spcPts val="800"/>
              </a:spcAft>
              <a:buFont typeface="Wingdings" panose="05000000000000000000" pitchFamily="2" charset="2"/>
              <a:buChar char="Ø"/>
            </a:pPr>
            <a:r>
              <a:rPr lang="en-US" sz="2200" kern="100" dirty="0">
                <a:solidFill>
                  <a:srgbClr val="000000"/>
                </a:solidFill>
                <a:effectLst/>
                <a:latin typeface="Speak Pro" panose="020B0504020101020102" pitchFamily="34" charset="0"/>
                <a:ea typeface="Calibri" panose="020F0502020204030204" pitchFamily="34" charset="0"/>
              </a:rPr>
              <a:t>After implementing all if that the output will look like that: </a:t>
            </a:r>
            <a:endParaRPr lang="en-US" sz="2200" dirty="0">
              <a:solidFill>
                <a:srgbClr val="000000"/>
              </a:solidFill>
              <a:effectLst/>
              <a:latin typeface="Speak Pro" panose="020B0504020101020102" pitchFamily="34" charset="0"/>
              <a:ea typeface="Calibri" panose="020F0502020204030204" pitchFamily="34" charset="0"/>
            </a:endParaRPr>
          </a:p>
          <a:p>
            <a:pPr marL="342900" indent="-342900">
              <a:buFont typeface="Wingdings" panose="05000000000000000000" pitchFamily="2" charset="2"/>
              <a:buChar char="Ø"/>
            </a:pPr>
            <a:r>
              <a:rPr lang="en-US" sz="2200" dirty="0">
                <a:solidFill>
                  <a:srgbClr val="000000"/>
                </a:solidFill>
                <a:effectLst/>
                <a:latin typeface="Speak Pro" panose="020B0504020101020102" pitchFamily="34" charset="0"/>
                <a:ea typeface="Calibri" panose="020F0502020204030204" pitchFamily="34" charset="0"/>
              </a:rPr>
              <a:t>if we found 3 “o” then we will stop and that’s our root.</a:t>
            </a:r>
          </a:p>
        </p:txBody>
      </p:sp>
      <p:sp>
        <p:nvSpPr>
          <p:cNvPr id="6" name="TextBox 5">
            <a:extLst>
              <a:ext uri="{FF2B5EF4-FFF2-40B4-BE49-F238E27FC236}">
                <a16:creationId xmlns:a16="http://schemas.microsoft.com/office/drawing/2014/main" id="{FB25A29D-6503-687F-0D03-4B9B738AC1B2}"/>
              </a:ext>
            </a:extLst>
          </p:cNvPr>
          <p:cNvSpPr txBox="1"/>
          <p:nvPr/>
        </p:nvSpPr>
        <p:spPr>
          <a:xfrm>
            <a:off x="356982" y="205294"/>
            <a:ext cx="4083169" cy="461665"/>
          </a:xfrm>
          <a:prstGeom prst="rect">
            <a:avLst/>
          </a:prstGeom>
          <a:noFill/>
        </p:spPr>
        <p:txBody>
          <a:bodyPr wrap="none" rtlCol="0">
            <a:spAutoFit/>
          </a:bodyPr>
          <a:lstStyle/>
          <a:p>
            <a:r>
              <a:rPr lang="en-US" sz="2400" b="1" u="sng" dirty="0">
                <a:latin typeface="+mj-lt"/>
              </a:rPr>
              <a:t>Finding the root directly (.count)</a:t>
            </a:r>
          </a:p>
        </p:txBody>
      </p:sp>
      <p:sp>
        <p:nvSpPr>
          <p:cNvPr id="7" name="Slide Number Placeholder 6">
            <a:extLst>
              <a:ext uri="{FF2B5EF4-FFF2-40B4-BE49-F238E27FC236}">
                <a16:creationId xmlns:a16="http://schemas.microsoft.com/office/drawing/2014/main" id="{CD905784-6877-C8F3-96F6-9D5A526D824F}"/>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18</a:t>
            </a:fld>
            <a:endParaRPr lang="en-US" sz="1400" dirty="0"/>
          </a:p>
        </p:txBody>
      </p:sp>
    </p:spTree>
    <p:extLst>
      <p:ext uri="{BB962C8B-B14F-4D97-AF65-F5344CB8AC3E}">
        <p14:creationId xmlns:p14="http://schemas.microsoft.com/office/powerpoint/2010/main" val="103922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A7C748C-C75B-B237-9F5F-41071E822DAE}"/>
              </a:ext>
            </a:extLst>
          </p:cNvPr>
          <p:cNvSpPr txBox="1">
            <a:spLocks/>
          </p:cNvSpPr>
          <p:nvPr/>
        </p:nvSpPr>
        <p:spPr>
          <a:xfrm>
            <a:off x="356982" y="2733675"/>
            <a:ext cx="11353800" cy="3429000"/>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Ø"/>
            </a:pPr>
            <a:r>
              <a:rPr lang="en-US" sz="2200" kern="100" dirty="0">
                <a:solidFill>
                  <a:srgbClr val="000000"/>
                </a:solidFill>
                <a:latin typeface="Speak Pro" panose="020B0504020101020102" pitchFamily="34" charset="0"/>
                <a:ea typeface="Calibri" panose="020F0502020204030204" pitchFamily="34" charset="0"/>
              </a:rPr>
              <a:t>Then we implement some Transformation Rules:</a:t>
            </a:r>
            <a:br>
              <a:rPr lang="en-US" sz="2200" kern="100" dirty="0">
                <a:solidFill>
                  <a:srgbClr val="000000"/>
                </a:solidFill>
                <a:latin typeface="Speak Pro" panose="020B0504020101020102" pitchFamily="34" charset="0"/>
                <a:ea typeface="Calibri" panose="020F0502020204030204" pitchFamily="34" charset="0"/>
              </a:rPr>
            </a:br>
            <a:r>
              <a:rPr lang="en-US" sz="2200" kern="100" dirty="0">
                <a:solidFill>
                  <a:srgbClr val="000000"/>
                </a:solidFill>
                <a:latin typeface="Speak Pro" panose="020B0504020101020102" pitchFamily="34" charset="0"/>
                <a:ea typeface="Calibri" panose="020F0502020204030204" pitchFamily="34" charset="0"/>
              </a:rPr>
              <a:t>R1) Change each 'P' after 'O' to 'O'.</a:t>
            </a:r>
          </a:p>
          <a:p>
            <a:pPr marL="0">
              <a:lnSpc>
                <a:spcPct val="107000"/>
              </a:lnSpc>
              <a:spcBef>
                <a:spcPts val="0"/>
              </a:spcBef>
              <a:spcAft>
                <a:spcPts val="800"/>
              </a:spcAft>
            </a:pPr>
            <a:r>
              <a:rPr lang="en-US" sz="2200" kern="100" dirty="0">
                <a:solidFill>
                  <a:srgbClr val="000000"/>
                </a:solidFill>
                <a:latin typeface="Speak Pro" panose="020B0504020101020102" pitchFamily="34" charset="0"/>
                <a:ea typeface="Calibri" panose="020F0502020204030204" pitchFamily="34" charset="0"/>
              </a:rPr>
              <a:t>R2) Change each 'S' before 'O' to 'O'. </a:t>
            </a:r>
          </a:p>
          <a:p>
            <a:pPr marL="0">
              <a:lnSpc>
                <a:spcPct val="107000"/>
              </a:lnSpc>
              <a:spcBef>
                <a:spcPts val="0"/>
              </a:spcBef>
              <a:spcAft>
                <a:spcPts val="800"/>
              </a:spcAft>
            </a:pPr>
            <a:r>
              <a:rPr lang="en-US" sz="2200" kern="100" dirty="0">
                <a:solidFill>
                  <a:srgbClr val="000000"/>
                </a:solidFill>
                <a:latin typeface="Speak Pro" panose="020B0504020101020102" pitchFamily="34" charset="0"/>
                <a:ea typeface="Calibri" panose="020F0502020204030204" pitchFamily="34" charset="0"/>
              </a:rPr>
              <a:t>R3) Change each 'P' after 'S' to 'O', and each 'S' before 'P' to 'O'.</a:t>
            </a:r>
          </a:p>
          <a:p>
            <a:pPr marL="0">
              <a:lnSpc>
                <a:spcPct val="107000"/>
              </a:lnSpc>
              <a:spcBef>
                <a:spcPts val="0"/>
              </a:spcBef>
              <a:spcAft>
                <a:spcPts val="800"/>
              </a:spcAft>
            </a:pPr>
            <a:r>
              <a:rPr lang="en-US" sz="2200" kern="100" dirty="0">
                <a:solidFill>
                  <a:srgbClr val="000000"/>
                </a:solidFill>
                <a:latin typeface="Speak Pro" panose="020B0504020101020102" pitchFamily="34" charset="0"/>
                <a:ea typeface="Calibri" panose="020F0502020204030204" pitchFamily="34" charset="0"/>
              </a:rPr>
              <a:t>R4) Change each 'PS' before 'P' to 'P'.</a:t>
            </a:r>
          </a:p>
          <a:p>
            <a:pPr marL="0">
              <a:lnSpc>
                <a:spcPct val="107000"/>
              </a:lnSpc>
              <a:spcBef>
                <a:spcPts val="0"/>
              </a:spcBef>
              <a:spcAft>
                <a:spcPts val="800"/>
              </a:spcAft>
            </a:pPr>
            <a:r>
              <a:rPr lang="en-US" sz="2200" kern="100" dirty="0">
                <a:solidFill>
                  <a:srgbClr val="000000"/>
                </a:solidFill>
                <a:latin typeface="Speak Pro" panose="020B0504020101020102" pitchFamily="34" charset="0"/>
                <a:ea typeface="Calibri" panose="020F0502020204030204" pitchFamily="34" charset="0"/>
              </a:rPr>
              <a:t>R5) Change each 'PS' before 'O' to 'P'. </a:t>
            </a:r>
          </a:p>
          <a:p>
            <a:pPr marL="0">
              <a:lnSpc>
                <a:spcPct val="107000"/>
              </a:lnSpc>
              <a:spcBef>
                <a:spcPts val="0"/>
              </a:spcBef>
              <a:spcAft>
                <a:spcPts val="800"/>
              </a:spcAft>
            </a:pPr>
            <a:r>
              <a:rPr lang="en-US" sz="2200" kern="100" dirty="0">
                <a:solidFill>
                  <a:srgbClr val="000000"/>
                </a:solidFill>
                <a:latin typeface="Speak Pro" panose="020B0504020101020102" pitchFamily="34" charset="0"/>
                <a:ea typeface="Calibri" panose="020F0502020204030204" pitchFamily="34" charset="0"/>
              </a:rPr>
              <a:t>R6) Change each 'PS' after 'S' to 'S'. </a:t>
            </a:r>
          </a:p>
          <a:p>
            <a:pPr marL="0">
              <a:lnSpc>
                <a:spcPct val="107000"/>
              </a:lnSpc>
              <a:spcBef>
                <a:spcPts val="0"/>
              </a:spcBef>
              <a:spcAft>
                <a:spcPts val="800"/>
              </a:spcAft>
            </a:pPr>
            <a:r>
              <a:rPr lang="en-US" sz="2200" kern="100" dirty="0">
                <a:solidFill>
                  <a:srgbClr val="000000"/>
                </a:solidFill>
                <a:latin typeface="Speak Pro" panose="020B0504020101020102" pitchFamily="34" charset="0"/>
                <a:ea typeface="Calibri" panose="020F0502020204030204" pitchFamily="34" charset="0"/>
              </a:rPr>
              <a:t>R7) Change each 'PS' after 'O' to 'S’.</a:t>
            </a:r>
          </a:p>
        </p:txBody>
      </p:sp>
      <p:pic>
        <p:nvPicPr>
          <p:cNvPr id="5" name="Picture 4">
            <a:extLst>
              <a:ext uri="{FF2B5EF4-FFF2-40B4-BE49-F238E27FC236}">
                <a16:creationId xmlns:a16="http://schemas.microsoft.com/office/drawing/2014/main" id="{464AA80C-7E9F-2CA7-A585-59DC65DE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644" y="616620"/>
            <a:ext cx="4241894" cy="3021930"/>
          </a:xfrm>
          <a:prstGeom prst="rect">
            <a:avLst/>
          </a:prstGeom>
        </p:spPr>
      </p:pic>
      <p:sp>
        <p:nvSpPr>
          <p:cNvPr id="6" name="TextBox 5">
            <a:extLst>
              <a:ext uri="{FF2B5EF4-FFF2-40B4-BE49-F238E27FC236}">
                <a16:creationId xmlns:a16="http://schemas.microsoft.com/office/drawing/2014/main" id="{92E1A201-BC70-50C1-4BA3-A748FC69F336}"/>
              </a:ext>
            </a:extLst>
          </p:cNvPr>
          <p:cNvSpPr txBox="1"/>
          <p:nvPr/>
        </p:nvSpPr>
        <p:spPr>
          <a:xfrm>
            <a:off x="356982" y="205294"/>
            <a:ext cx="4083169" cy="461665"/>
          </a:xfrm>
          <a:prstGeom prst="rect">
            <a:avLst/>
          </a:prstGeom>
          <a:noFill/>
        </p:spPr>
        <p:txBody>
          <a:bodyPr wrap="none" rtlCol="0">
            <a:spAutoFit/>
          </a:bodyPr>
          <a:lstStyle/>
          <a:p>
            <a:r>
              <a:rPr lang="en-US" sz="2400" b="1" u="sng" dirty="0">
                <a:latin typeface="+mj-lt"/>
              </a:rPr>
              <a:t>Finding the root directly (.count)</a:t>
            </a:r>
          </a:p>
        </p:txBody>
      </p:sp>
      <p:sp>
        <p:nvSpPr>
          <p:cNvPr id="7" name="TextBox 6">
            <a:extLst>
              <a:ext uri="{FF2B5EF4-FFF2-40B4-BE49-F238E27FC236}">
                <a16:creationId xmlns:a16="http://schemas.microsoft.com/office/drawing/2014/main" id="{EFCCA9C2-E78E-6808-4F57-77B391883976}"/>
              </a:ext>
            </a:extLst>
          </p:cNvPr>
          <p:cNvSpPr txBox="1"/>
          <p:nvPr/>
        </p:nvSpPr>
        <p:spPr>
          <a:xfrm>
            <a:off x="356982" y="778535"/>
            <a:ext cx="2002471" cy="430887"/>
          </a:xfrm>
          <a:prstGeom prst="rect">
            <a:avLst/>
          </a:prstGeom>
          <a:noFill/>
        </p:spPr>
        <p:txBody>
          <a:bodyPr wrap="none" rtlCol="0">
            <a:spAutoFit/>
          </a:bodyPr>
          <a:lstStyle/>
          <a:p>
            <a:pPr marL="285750" indent="-285750">
              <a:buFont typeface="Wingdings" panose="05000000000000000000" pitchFamily="2" charset="2"/>
              <a:buChar char="Ø"/>
            </a:pPr>
            <a:r>
              <a:rPr lang="en-US" sz="2200" dirty="0"/>
              <a:t>Else like that:</a:t>
            </a:r>
          </a:p>
        </p:txBody>
      </p:sp>
      <p:sp>
        <p:nvSpPr>
          <p:cNvPr id="8" name="Slide Number Placeholder 7">
            <a:extLst>
              <a:ext uri="{FF2B5EF4-FFF2-40B4-BE49-F238E27FC236}">
                <a16:creationId xmlns:a16="http://schemas.microsoft.com/office/drawing/2014/main" id="{BCEA5F17-587F-2B79-FB62-4765916747D8}"/>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19</a:t>
            </a:fld>
            <a:endParaRPr lang="en-US" sz="1400" dirty="0"/>
          </a:p>
        </p:txBody>
      </p:sp>
    </p:spTree>
    <p:extLst>
      <p:ext uri="{BB962C8B-B14F-4D97-AF65-F5344CB8AC3E}">
        <p14:creationId xmlns:p14="http://schemas.microsoft.com/office/powerpoint/2010/main" val="259006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2FD61-62CF-299B-9400-D89D7D27D6A1}"/>
              </a:ext>
            </a:extLst>
          </p:cNvPr>
          <p:cNvSpPr>
            <a:spLocks noGrp="1"/>
          </p:cNvSpPr>
          <p:nvPr>
            <p:ph type="title"/>
          </p:nvPr>
        </p:nvSpPr>
        <p:spPr>
          <a:xfrm>
            <a:off x="1097280" y="4844374"/>
            <a:ext cx="10058400" cy="1188995"/>
          </a:xfrm>
        </p:spPr>
        <p:txBody>
          <a:bodyPr anchor="ctr">
            <a:normAutofit/>
          </a:bodyPr>
          <a:lstStyle/>
          <a:p>
            <a:pPr algn="ctr"/>
            <a:r>
              <a:rPr lang="en-US" dirty="0"/>
              <a:t>Project Members</a:t>
            </a:r>
            <a:endParaRPr lang="en-US"/>
          </a:p>
        </p:txBody>
      </p:sp>
      <p:graphicFrame>
        <p:nvGraphicFramePr>
          <p:cNvPr id="15" name="Content Placeholder 2">
            <a:extLst>
              <a:ext uri="{FF2B5EF4-FFF2-40B4-BE49-F238E27FC236}">
                <a16:creationId xmlns:a16="http://schemas.microsoft.com/office/drawing/2014/main" id="{04601771-C81A-35C1-01DB-088065F673C1}"/>
              </a:ext>
            </a:extLst>
          </p:cNvPr>
          <p:cNvGraphicFramePr>
            <a:graphicFrameLocks noGrp="1"/>
          </p:cNvGraphicFramePr>
          <p:nvPr>
            <p:ph idx="1"/>
            <p:extLst>
              <p:ext uri="{D42A27DB-BD31-4B8C-83A1-F6EECF244321}">
                <p14:modId xmlns:p14="http://schemas.microsoft.com/office/powerpoint/2010/main" val="1372581973"/>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7A1CD80-9653-AD4F-A20F-B4F7C822B14B}"/>
              </a:ext>
            </a:extLst>
          </p:cNvPr>
          <p:cNvSpPr txBox="1"/>
          <p:nvPr/>
        </p:nvSpPr>
        <p:spPr>
          <a:xfrm>
            <a:off x="8692282" y="3198167"/>
            <a:ext cx="1849348" cy="461665"/>
          </a:xfrm>
          <a:prstGeom prst="rect">
            <a:avLst/>
          </a:prstGeom>
          <a:noFill/>
        </p:spPr>
        <p:txBody>
          <a:bodyPr wrap="square" rtlCol="0">
            <a:spAutoFit/>
          </a:bodyPr>
          <a:lstStyle/>
          <a:p>
            <a:r>
              <a:rPr lang="en-US" sz="2400" dirty="0"/>
              <a:t>[</a:t>
            </a:r>
            <a:r>
              <a:rPr lang="ar-EG" sz="2400" dirty="0"/>
              <a:t>إحصاء حاسب</a:t>
            </a:r>
            <a:r>
              <a:rPr lang="en-US" sz="2400" dirty="0"/>
              <a:t>]</a:t>
            </a:r>
          </a:p>
        </p:txBody>
      </p:sp>
      <p:sp>
        <p:nvSpPr>
          <p:cNvPr id="5" name="Slide Number Placeholder 4">
            <a:extLst>
              <a:ext uri="{FF2B5EF4-FFF2-40B4-BE49-F238E27FC236}">
                <a16:creationId xmlns:a16="http://schemas.microsoft.com/office/drawing/2014/main" id="{E3585D7A-B130-4860-D151-0BA379A91C02}"/>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93466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C9EBA-37D8-0070-5F2D-A4014463CC63}"/>
              </a:ext>
            </a:extLst>
          </p:cNvPr>
          <p:cNvSpPr>
            <a:spLocks noGrp="1"/>
          </p:cNvSpPr>
          <p:nvPr>
            <p:ph idx="4294967295"/>
          </p:nvPr>
        </p:nvSpPr>
        <p:spPr>
          <a:xfrm>
            <a:off x="423269" y="916394"/>
            <a:ext cx="4030663" cy="457200"/>
          </a:xfrm>
        </p:spPr>
        <p:txBody>
          <a:bodyPr>
            <a:normAutofit/>
          </a:bodyPr>
          <a:lstStyle/>
          <a:p>
            <a:pPr>
              <a:buFont typeface="Wingdings" panose="05000000000000000000" pitchFamily="2" charset="2"/>
              <a:buChar char="Ø"/>
            </a:pPr>
            <a:r>
              <a:rPr lang="en-US" sz="2000" dirty="0">
                <a:solidFill>
                  <a:srgbClr val="000000"/>
                </a:solidFill>
                <a:effectLst/>
                <a:latin typeface="Speak Pro" panose="020B0504020101020102" pitchFamily="34" charset="0"/>
                <a:ea typeface="Calibri" panose="020F0502020204030204" pitchFamily="34" charset="0"/>
              </a:rPr>
              <a:t>Then the output will look like that :</a:t>
            </a:r>
          </a:p>
        </p:txBody>
      </p:sp>
      <p:sp>
        <p:nvSpPr>
          <p:cNvPr id="4" name="Rectangle 2">
            <a:extLst>
              <a:ext uri="{FF2B5EF4-FFF2-40B4-BE49-F238E27FC236}">
                <a16:creationId xmlns:a16="http://schemas.microsoft.com/office/drawing/2014/main" id="{9970A2F5-B33B-79B3-EE3A-A0F9884A6741}"/>
              </a:ext>
            </a:extLst>
          </p:cNvPr>
          <p:cNvSpPr>
            <a:spLocks noChangeArrowheads="1"/>
          </p:cNvSpPr>
          <p:nvPr/>
        </p:nvSpPr>
        <p:spPr bwMode="auto">
          <a:xfrm>
            <a:off x="238538" y="13139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peak Pro" panose="020B0504020101020102" pitchFamily="34" charset="0"/>
            </a:endParaRPr>
          </a:p>
        </p:txBody>
      </p:sp>
      <p:pic>
        <p:nvPicPr>
          <p:cNvPr id="2049" name="Picture 1">
            <a:extLst>
              <a:ext uri="{FF2B5EF4-FFF2-40B4-BE49-F238E27FC236}">
                <a16:creationId xmlns:a16="http://schemas.microsoft.com/office/drawing/2014/main" id="{5882F95E-D751-D47B-9954-DEC68B959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490" y="1096848"/>
            <a:ext cx="3711440" cy="28192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162698-6F86-05AA-357F-97A9E50C34F4}"/>
              </a:ext>
            </a:extLst>
          </p:cNvPr>
          <p:cNvSpPr txBox="1"/>
          <p:nvPr/>
        </p:nvSpPr>
        <p:spPr>
          <a:xfrm>
            <a:off x="356982" y="205294"/>
            <a:ext cx="4083169" cy="461665"/>
          </a:xfrm>
          <a:prstGeom prst="rect">
            <a:avLst/>
          </a:prstGeom>
          <a:noFill/>
        </p:spPr>
        <p:txBody>
          <a:bodyPr wrap="none" rtlCol="0">
            <a:spAutoFit/>
          </a:bodyPr>
          <a:lstStyle/>
          <a:p>
            <a:r>
              <a:rPr lang="en-US" sz="2400" b="1" u="sng" dirty="0">
                <a:latin typeface="+mj-lt"/>
              </a:rPr>
              <a:t>Finding the root directly (.count)</a:t>
            </a:r>
          </a:p>
        </p:txBody>
      </p:sp>
      <p:sp>
        <p:nvSpPr>
          <p:cNvPr id="6" name="TextBox 5">
            <a:extLst>
              <a:ext uri="{FF2B5EF4-FFF2-40B4-BE49-F238E27FC236}">
                <a16:creationId xmlns:a16="http://schemas.microsoft.com/office/drawing/2014/main" id="{EA7AED49-6890-96BC-7F42-A1525B99A824}"/>
              </a:ext>
            </a:extLst>
          </p:cNvPr>
          <p:cNvSpPr txBox="1"/>
          <p:nvPr/>
        </p:nvSpPr>
        <p:spPr>
          <a:xfrm>
            <a:off x="1013597" y="4165550"/>
            <a:ext cx="10355305" cy="430887"/>
          </a:xfrm>
          <a:prstGeom prst="rect">
            <a:avLst/>
          </a:prstGeom>
          <a:noFill/>
        </p:spPr>
        <p:txBody>
          <a:bodyPr wrap="square">
            <a:spAutoFit/>
          </a:bodyPr>
          <a:lstStyle/>
          <a:p>
            <a:pPr marL="342900" indent="-342900">
              <a:buFont typeface="Wingdings" panose="05000000000000000000" pitchFamily="2" charset="2"/>
              <a:buChar char="Ø"/>
            </a:pPr>
            <a:r>
              <a:rPr lang="en-US" sz="2200" kern="100" dirty="0">
                <a:solidFill>
                  <a:srgbClr val="000000"/>
                </a:solidFill>
                <a:effectLst/>
                <a:latin typeface="Speak Pro" panose="020B0504020101020102" pitchFamily="34" charset="0"/>
                <a:ea typeface="Calibri" panose="020F0502020204030204" pitchFamily="34" charset="0"/>
              </a:rPr>
              <a:t>After that if we didn’t find 3 “o” we have to extract possible roots </a:t>
            </a:r>
          </a:p>
        </p:txBody>
      </p:sp>
      <p:sp>
        <p:nvSpPr>
          <p:cNvPr id="8" name="TextBox 7">
            <a:extLst>
              <a:ext uri="{FF2B5EF4-FFF2-40B4-BE49-F238E27FC236}">
                <a16:creationId xmlns:a16="http://schemas.microsoft.com/office/drawing/2014/main" id="{9C941A36-FBC6-472A-1D7E-8E3EF4FFFE0C}"/>
              </a:ext>
            </a:extLst>
          </p:cNvPr>
          <p:cNvSpPr txBox="1"/>
          <p:nvPr/>
        </p:nvSpPr>
        <p:spPr>
          <a:xfrm>
            <a:off x="1013597" y="5019586"/>
            <a:ext cx="10568803" cy="769441"/>
          </a:xfrm>
          <a:prstGeom prst="rect">
            <a:avLst/>
          </a:prstGeom>
          <a:noFill/>
        </p:spPr>
        <p:txBody>
          <a:bodyPr wrap="square">
            <a:spAutoFit/>
          </a:bodyPr>
          <a:lstStyle/>
          <a:p>
            <a:pPr marL="342900" indent="-342900">
              <a:buClr>
                <a:srgbClr val="C00000"/>
              </a:buClr>
              <a:buFont typeface="Wingdings" panose="05000000000000000000" pitchFamily="2" charset="2"/>
              <a:buChar char="Ø"/>
            </a:pPr>
            <a:r>
              <a:rPr lang="en-US" sz="2200" kern="100" dirty="0">
                <a:solidFill>
                  <a:srgbClr val="000000"/>
                </a:solidFill>
                <a:effectLst/>
                <a:latin typeface="Speak Pro" panose="020B0504020101020102" pitchFamily="34" charset="0"/>
                <a:ea typeface="Calibri" panose="020F0502020204030204" pitchFamily="34" charset="0"/>
              </a:rPr>
              <a:t>the problem with that we  need to make new encoding schema with new rules but </a:t>
            </a:r>
            <a:r>
              <a:rPr lang="en-US" sz="2200" kern="100" dirty="0">
                <a:solidFill>
                  <a:srgbClr val="252525"/>
                </a:solidFill>
                <a:effectLst/>
                <a:latin typeface="Speak Pro" panose="020B0504020101020102" pitchFamily="34" charset="0"/>
                <a:ea typeface="Calibri" panose="020F0502020204030204" pitchFamily="34" charset="0"/>
              </a:rPr>
              <a:t>because we didn’t collect enough rules </a:t>
            </a:r>
            <a:r>
              <a:rPr lang="en-US" sz="2200" b="1" kern="100" dirty="0">
                <a:solidFill>
                  <a:srgbClr val="252525"/>
                </a:solidFill>
                <a:effectLst/>
                <a:latin typeface="Speak Pro" panose="020B0504020101020102" pitchFamily="34" charset="0"/>
                <a:ea typeface="Calibri" panose="020F0502020204030204" pitchFamily="34" charset="0"/>
              </a:rPr>
              <a:t>we couldn’t proceed with this approach</a:t>
            </a:r>
            <a:r>
              <a:rPr lang="en-US" sz="2200" kern="100" dirty="0">
                <a:solidFill>
                  <a:srgbClr val="252525"/>
                </a:solidFill>
                <a:effectLst/>
                <a:latin typeface="Speak Pro" panose="020B0504020101020102" pitchFamily="34" charset="0"/>
                <a:ea typeface="Calibri" panose="020F0502020204030204" pitchFamily="34" charset="0"/>
              </a:rPr>
              <a:t>.</a:t>
            </a:r>
            <a:endParaRPr lang="en-US" sz="2200" kern="100" dirty="0">
              <a:solidFill>
                <a:srgbClr val="000000"/>
              </a:solidFill>
              <a:effectLst/>
              <a:latin typeface="Speak Pro" panose="020B0504020101020102" pitchFamily="34" charset="0"/>
              <a:ea typeface="Calibri" panose="020F0502020204030204" pitchFamily="34" charset="0"/>
            </a:endParaRPr>
          </a:p>
        </p:txBody>
      </p:sp>
      <p:sp>
        <p:nvSpPr>
          <p:cNvPr id="9" name="Slide Number Placeholder 8">
            <a:extLst>
              <a:ext uri="{FF2B5EF4-FFF2-40B4-BE49-F238E27FC236}">
                <a16:creationId xmlns:a16="http://schemas.microsoft.com/office/drawing/2014/main" id="{97EDCBC9-B40D-5D91-AF75-5DE13891313F}"/>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20</a:t>
            </a:fld>
            <a:endParaRPr lang="en-US" sz="1400" dirty="0"/>
          </a:p>
        </p:txBody>
      </p:sp>
    </p:spTree>
    <p:extLst>
      <p:ext uri="{BB962C8B-B14F-4D97-AF65-F5344CB8AC3E}">
        <p14:creationId xmlns:p14="http://schemas.microsoft.com/office/powerpoint/2010/main" val="314554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fade">
                                      <p:cBhvr>
                                        <p:cTn id="7" dur="500"/>
                                        <p:tgtEl>
                                          <p:spTgt spid="20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2E66015-AB93-B0DC-03B2-F6122F8E8B39}"/>
              </a:ext>
            </a:extLst>
          </p:cNvPr>
          <p:cNvSpPr>
            <a:spLocks noGrp="1"/>
          </p:cNvSpPr>
          <p:nvPr>
            <p:ph type="ctrTitle"/>
          </p:nvPr>
        </p:nvSpPr>
        <p:spPr>
          <a:xfrm>
            <a:off x="5136385" y="815303"/>
            <a:ext cx="6125311" cy="5054008"/>
          </a:xfrm>
        </p:spPr>
        <p:txBody>
          <a:bodyPr anchor="ctr">
            <a:normAutofit/>
          </a:bodyPr>
          <a:lstStyle/>
          <a:p>
            <a:r>
              <a:rPr lang="en-US"/>
              <a:t>The Current Approach used for the Project</a:t>
            </a:r>
          </a:p>
        </p:txBody>
      </p:sp>
      <p:sp>
        <p:nvSpPr>
          <p:cNvPr id="5" name="Subtitle 4">
            <a:extLst>
              <a:ext uri="{FF2B5EF4-FFF2-40B4-BE49-F238E27FC236}">
                <a16:creationId xmlns:a16="http://schemas.microsoft.com/office/drawing/2014/main" id="{18F833B5-7AFD-49C2-ADDD-1879B35BBABF}"/>
              </a:ext>
            </a:extLst>
          </p:cNvPr>
          <p:cNvSpPr>
            <a:spLocks noGrp="1"/>
          </p:cNvSpPr>
          <p:nvPr>
            <p:ph type="subTitle" idx="1"/>
          </p:nvPr>
        </p:nvSpPr>
        <p:spPr>
          <a:xfrm>
            <a:off x="976602" y="815303"/>
            <a:ext cx="3194468" cy="5054008"/>
          </a:xfrm>
        </p:spPr>
        <p:txBody>
          <a:bodyPr anchor="ctr">
            <a:normAutofit/>
          </a:bodyPr>
          <a:lstStyle/>
          <a:p>
            <a:pPr algn="r"/>
            <a:r>
              <a:rPr lang="en-US"/>
              <a:t>Finding the possible roots</a:t>
            </a:r>
          </a:p>
        </p:txBody>
      </p:sp>
      <p:cxnSp>
        <p:nvCxnSpPr>
          <p:cNvPr id="43" name="Straight Connector 36">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8328" y="1563203"/>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Rectangle 38">
            <a:extLst>
              <a:ext uri="{FF2B5EF4-FFF2-40B4-BE49-F238E27FC236}">
                <a16:creationId xmlns:a16="http://schemas.microsoft.com/office/drawing/2014/main" id="{3DB7FA66-7966-4A39-A523-95F344095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763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29FFF-C108-642E-078D-63F1023E977F}"/>
              </a:ext>
            </a:extLst>
          </p:cNvPr>
          <p:cNvSpPr txBox="1"/>
          <p:nvPr/>
        </p:nvSpPr>
        <p:spPr>
          <a:xfrm>
            <a:off x="614313" y="648857"/>
            <a:ext cx="10963373" cy="707886"/>
          </a:xfrm>
          <a:prstGeom prst="rect">
            <a:avLst/>
          </a:prstGeom>
          <a:noFill/>
        </p:spPr>
        <p:txBody>
          <a:bodyPr wrap="square" rtlCol="0">
            <a:spAutoFit/>
          </a:bodyPr>
          <a:lstStyle/>
          <a:p>
            <a:endParaRPr lang="en-US" sz="2000" b="1" dirty="0"/>
          </a:p>
          <a:p>
            <a:pPr marL="342900" indent="-342900">
              <a:buFont typeface="Wingdings" panose="05000000000000000000" pitchFamily="2" charset="2"/>
              <a:buChar char="Ø"/>
            </a:pPr>
            <a:r>
              <a:rPr lang="en-US" sz="2000" dirty="0"/>
              <a:t>(</a:t>
            </a:r>
            <a:r>
              <a:rPr lang="en-US" sz="2000" b="0" i="0" dirty="0">
                <a:solidFill>
                  <a:srgbClr val="222222"/>
                </a:solidFill>
                <a:effectLst/>
                <a:latin typeface="Lato" panose="020F0502020204030204" pitchFamily="34" charset="0"/>
              </a:rPr>
              <a:t>Tokenization ) - </a:t>
            </a:r>
            <a:r>
              <a:rPr lang="en-US" sz="2000" dirty="0"/>
              <a:t>It starts by splitting the phrase into its words.</a:t>
            </a:r>
          </a:p>
        </p:txBody>
      </p:sp>
      <p:sp>
        <p:nvSpPr>
          <p:cNvPr id="3" name="Slide Number Placeholder 2">
            <a:extLst>
              <a:ext uri="{FF2B5EF4-FFF2-40B4-BE49-F238E27FC236}">
                <a16:creationId xmlns:a16="http://schemas.microsoft.com/office/drawing/2014/main" id="{10A5302E-872C-F51C-AD82-B2714B325B59}"/>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22</a:t>
            </a:fld>
            <a:endParaRPr lang="en-US" sz="1400" dirty="0"/>
          </a:p>
        </p:txBody>
      </p:sp>
      <p:sp>
        <p:nvSpPr>
          <p:cNvPr id="5" name="Rectangle 4">
            <a:extLst>
              <a:ext uri="{FF2B5EF4-FFF2-40B4-BE49-F238E27FC236}">
                <a16:creationId xmlns:a16="http://schemas.microsoft.com/office/drawing/2014/main" id="{6052F38C-B3DA-AC3C-41AA-9EB02333C40C}"/>
              </a:ext>
            </a:extLst>
          </p:cNvPr>
          <p:cNvSpPr/>
          <p:nvPr/>
        </p:nvSpPr>
        <p:spPr>
          <a:xfrm>
            <a:off x="3048001" y="1654349"/>
            <a:ext cx="5029200" cy="390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EG" dirty="0"/>
              <a:t>ذهب الطالب الى المدرسة</a:t>
            </a:r>
            <a:endParaRPr lang="en-US" dirty="0"/>
          </a:p>
        </p:txBody>
      </p:sp>
      <p:sp>
        <p:nvSpPr>
          <p:cNvPr id="6" name="Rectangle 5">
            <a:extLst>
              <a:ext uri="{FF2B5EF4-FFF2-40B4-BE49-F238E27FC236}">
                <a16:creationId xmlns:a16="http://schemas.microsoft.com/office/drawing/2014/main" id="{26946E08-64A9-04E0-5525-4367A0372953}"/>
              </a:ext>
            </a:extLst>
          </p:cNvPr>
          <p:cNvSpPr/>
          <p:nvPr/>
        </p:nvSpPr>
        <p:spPr>
          <a:xfrm>
            <a:off x="3048001" y="2417809"/>
            <a:ext cx="914400" cy="390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EG" dirty="0"/>
              <a:t>المدرسة</a:t>
            </a:r>
            <a:endParaRPr lang="en-US" dirty="0"/>
          </a:p>
        </p:txBody>
      </p:sp>
      <p:sp>
        <p:nvSpPr>
          <p:cNvPr id="7" name="Rectangle 6">
            <a:extLst>
              <a:ext uri="{FF2B5EF4-FFF2-40B4-BE49-F238E27FC236}">
                <a16:creationId xmlns:a16="http://schemas.microsoft.com/office/drawing/2014/main" id="{4E724459-B775-4946-FEEF-849FF5DB73C3}"/>
              </a:ext>
            </a:extLst>
          </p:cNvPr>
          <p:cNvSpPr/>
          <p:nvPr/>
        </p:nvSpPr>
        <p:spPr>
          <a:xfrm>
            <a:off x="7162801" y="2424094"/>
            <a:ext cx="914400" cy="390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EG" dirty="0"/>
              <a:t>ذهب</a:t>
            </a:r>
            <a:endParaRPr lang="en-US" dirty="0"/>
          </a:p>
        </p:txBody>
      </p:sp>
      <p:sp>
        <p:nvSpPr>
          <p:cNvPr id="8" name="Rectangle 7">
            <a:extLst>
              <a:ext uri="{FF2B5EF4-FFF2-40B4-BE49-F238E27FC236}">
                <a16:creationId xmlns:a16="http://schemas.microsoft.com/office/drawing/2014/main" id="{67BFC75A-1027-7691-F31E-E776A71E8C0E}"/>
              </a:ext>
            </a:extLst>
          </p:cNvPr>
          <p:cNvSpPr/>
          <p:nvPr/>
        </p:nvSpPr>
        <p:spPr>
          <a:xfrm>
            <a:off x="4430571" y="2417807"/>
            <a:ext cx="914400" cy="390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EG" dirty="0"/>
              <a:t>الى</a:t>
            </a:r>
            <a:endParaRPr lang="en-US" dirty="0"/>
          </a:p>
        </p:txBody>
      </p:sp>
      <p:sp>
        <p:nvSpPr>
          <p:cNvPr id="9" name="Rectangle 8">
            <a:extLst>
              <a:ext uri="{FF2B5EF4-FFF2-40B4-BE49-F238E27FC236}">
                <a16:creationId xmlns:a16="http://schemas.microsoft.com/office/drawing/2014/main" id="{672537D1-07BC-BFC6-F736-B05CEF00E0EB}"/>
              </a:ext>
            </a:extLst>
          </p:cNvPr>
          <p:cNvSpPr/>
          <p:nvPr/>
        </p:nvSpPr>
        <p:spPr>
          <a:xfrm>
            <a:off x="5813141" y="2417808"/>
            <a:ext cx="914400" cy="3905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ar-EG" dirty="0"/>
              <a:t>الطالب</a:t>
            </a:r>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FFA2EC5E-2192-CD5A-F7FB-4827A497A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241" y="4049666"/>
            <a:ext cx="2703983" cy="2198733"/>
          </a:xfrm>
          <a:prstGeom prst="rect">
            <a:avLst/>
          </a:prstGeom>
          <a:ln>
            <a:solidFill>
              <a:schemeClr val="tx1"/>
            </a:solidFill>
          </a:ln>
        </p:spPr>
      </p:pic>
      <p:sp>
        <p:nvSpPr>
          <p:cNvPr id="12" name="Rectangle 11">
            <a:extLst>
              <a:ext uri="{FF2B5EF4-FFF2-40B4-BE49-F238E27FC236}">
                <a16:creationId xmlns:a16="http://schemas.microsoft.com/office/drawing/2014/main" id="{E5CD9B2C-C442-036A-293C-97F59291E840}"/>
              </a:ext>
            </a:extLst>
          </p:cNvPr>
          <p:cNvSpPr/>
          <p:nvPr/>
        </p:nvSpPr>
        <p:spPr>
          <a:xfrm>
            <a:off x="1001241" y="5324475"/>
            <a:ext cx="303684" cy="295275"/>
          </a:xfrm>
          <a:prstGeom prst="rect">
            <a:avLst/>
          </a:prstGeom>
          <a:no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0DF51F09-CA3E-6965-630D-942248B77FA7}"/>
              </a:ext>
            </a:extLst>
          </p:cNvPr>
          <p:cNvSpPr txBox="1"/>
          <p:nvPr/>
        </p:nvSpPr>
        <p:spPr>
          <a:xfrm>
            <a:off x="4222580" y="4722157"/>
            <a:ext cx="1019062" cy="369332"/>
          </a:xfrm>
          <a:prstGeom prst="rect">
            <a:avLst/>
          </a:prstGeom>
          <a:noFill/>
        </p:spPr>
        <p:txBody>
          <a:bodyPr wrap="none" rtlCol="0">
            <a:spAutoFit/>
          </a:bodyPr>
          <a:lstStyle/>
          <a:p>
            <a:r>
              <a:rPr lang="en-US" dirty="0"/>
              <a:t>Word: </a:t>
            </a:r>
            <a:r>
              <a:rPr lang="ar-EG" dirty="0"/>
              <a:t>الى</a:t>
            </a:r>
          </a:p>
        </p:txBody>
      </p:sp>
      <p:sp>
        <p:nvSpPr>
          <p:cNvPr id="4" name="TextBox 3">
            <a:extLst>
              <a:ext uri="{FF2B5EF4-FFF2-40B4-BE49-F238E27FC236}">
                <a16:creationId xmlns:a16="http://schemas.microsoft.com/office/drawing/2014/main" id="{34DF5FFD-9B31-6E64-E27C-0B16EE36334E}"/>
              </a:ext>
            </a:extLst>
          </p:cNvPr>
          <p:cNvSpPr txBox="1"/>
          <p:nvPr/>
        </p:nvSpPr>
        <p:spPr>
          <a:xfrm>
            <a:off x="987898" y="62570"/>
            <a:ext cx="1843774" cy="461665"/>
          </a:xfrm>
          <a:prstGeom prst="rect">
            <a:avLst/>
          </a:prstGeom>
          <a:noFill/>
        </p:spPr>
        <p:txBody>
          <a:bodyPr wrap="none" rtlCol="0">
            <a:spAutoFit/>
          </a:bodyPr>
          <a:lstStyle/>
          <a:p>
            <a:r>
              <a:rPr lang="en-US" sz="2400" b="1" u="sng" dirty="0">
                <a:latin typeface="+mj-lt"/>
              </a:rPr>
              <a:t>Project Stages</a:t>
            </a:r>
          </a:p>
        </p:txBody>
      </p:sp>
      <p:sp>
        <p:nvSpPr>
          <p:cNvPr id="14" name="TextBox 13">
            <a:extLst>
              <a:ext uri="{FF2B5EF4-FFF2-40B4-BE49-F238E27FC236}">
                <a16:creationId xmlns:a16="http://schemas.microsoft.com/office/drawing/2014/main" id="{11606956-85D1-30E7-8DB0-F14E8E3A0D3F}"/>
              </a:ext>
            </a:extLst>
          </p:cNvPr>
          <p:cNvSpPr txBox="1"/>
          <p:nvPr/>
        </p:nvSpPr>
        <p:spPr>
          <a:xfrm>
            <a:off x="614313" y="3028255"/>
            <a:ext cx="10710912"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t>Then it checks our pre-made lexicon to see if any of these words is a special word (special words are words that its root is the same as the word itself without changing of its format or pattern)</a:t>
            </a:r>
          </a:p>
        </p:txBody>
      </p:sp>
      <p:sp>
        <p:nvSpPr>
          <p:cNvPr id="16" name="TextBox 15">
            <a:extLst>
              <a:ext uri="{FF2B5EF4-FFF2-40B4-BE49-F238E27FC236}">
                <a16:creationId xmlns:a16="http://schemas.microsoft.com/office/drawing/2014/main" id="{EE6389BF-5C22-9109-BEF6-9053EB3DCCBF}"/>
              </a:ext>
            </a:extLst>
          </p:cNvPr>
          <p:cNvSpPr txBox="1"/>
          <p:nvPr/>
        </p:nvSpPr>
        <p:spPr>
          <a:xfrm>
            <a:off x="4258274" y="5149032"/>
            <a:ext cx="1028699" cy="369332"/>
          </a:xfrm>
          <a:prstGeom prst="rect">
            <a:avLst/>
          </a:prstGeom>
          <a:noFill/>
        </p:spPr>
        <p:txBody>
          <a:bodyPr wrap="square">
            <a:spAutoFit/>
          </a:bodyPr>
          <a:lstStyle/>
          <a:p>
            <a:r>
              <a:rPr lang="en-US" dirty="0"/>
              <a:t>Root: </a:t>
            </a:r>
            <a:r>
              <a:rPr lang="ar-EG" dirty="0"/>
              <a:t>الى</a:t>
            </a:r>
            <a:endParaRPr lang="en-US" dirty="0"/>
          </a:p>
        </p:txBody>
      </p:sp>
    </p:spTree>
    <p:extLst>
      <p:ext uri="{BB962C8B-B14F-4D97-AF65-F5344CB8AC3E}">
        <p14:creationId xmlns:p14="http://schemas.microsoft.com/office/powerpoint/2010/main" val="1501749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2" grpId="0" animBg="1"/>
      <p:bldP spid="13" grpId="0"/>
      <p:bldP spid="4" grpId="0"/>
      <p:bldP spid="1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8B5D39-DA9F-C077-526A-D75811C8166B}"/>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23</a:t>
            </a:fld>
            <a:endParaRPr lang="en-US" sz="1400" dirty="0"/>
          </a:p>
        </p:txBody>
      </p:sp>
      <p:sp>
        <p:nvSpPr>
          <p:cNvPr id="4" name="TextBox 3">
            <a:extLst>
              <a:ext uri="{FF2B5EF4-FFF2-40B4-BE49-F238E27FC236}">
                <a16:creationId xmlns:a16="http://schemas.microsoft.com/office/drawing/2014/main" id="{7BB11FA3-2773-C129-D145-ADF738F6A94D}"/>
              </a:ext>
            </a:extLst>
          </p:cNvPr>
          <p:cNvSpPr txBox="1"/>
          <p:nvPr/>
        </p:nvSpPr>
        <p:spPr>
          <a:xfrm>
            <a:off x="895350" y="2506059"/>
            <a:ext cx="9753600" cy="1446550"/>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The next step is to check if the word has any prefixes or suffixes and remove it.</a:t>
            </a:r>
          </a:p>
          <a:p>
            <a:pPr marL="285750" indent="-285750">
              <a:buFont typeface="Wingdings" panose="05000000000000000000" pitchFamily="2" charset="2"/>
              <a:buChar char="Ø"/>
            </a:pPr>
            <a:r>
              <a:rPr lang="en-US" sz="2200" dirty="0"/>
              <a:t>But before removing any affixes of the word, we should check if these parts are part of the word or not.</a:t>
            </a:r>
          </a:p>
          <a:p>
            <a:pPr marL="285750" indent="-285750">
              <a:buFont typeface="Wingdings" panose="05000000000000000000" pitchFamily="2" charset="2"/>
              <a:buChar char="Ø"/>
            </a:pPr>
            <a:r>
              <a:rPr lang="en-US" sz="2200" dirty="0"/>
              <a:t>For example,</a:t>
            </a:r>
          </a:p>
        </p:txBody>
      </p:sp>
      <p:sp>
        <p:nvSpPr>
          <p:cNvPr id="6" name="Oval 5">
            <a:extLst>
              <a:ext uri="{FF2B5EF4-FFF2-40B4-BE49-F238E27FC236}">
                <a16:creationId xmlns:a16="http://schemas.microsoft.com/office/drawing/2014/main" id="{4E659A40-AAFB-5DCA-1945-118F2C2B1ED6}"/>
              </a:ext>
            </a:extLst>
          </p:cNvPr>
          <p:cNvSpPr/>
          <p:nvPr/>
        </p:nvSpPr>
        <p:spPr>
          <a:xfrm>
            <a:off x="3348038" y="4181519"/>
            <a:ext cx="890588" cy="77152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ar-EG" dirty="0"/>
              <a:t>سيأكل</a:t>
            </a:r>
            <a:endParaRPr lang="en-US" dirty="0"/>
          </a:p>
        </p:txBody>
      </p:sp>
      <p:sp>
        <p:nvSpPr>
          <p:cNvPr id="9" name="Oval 8">
            <a:extLst>
              <a:ext uri="{FF2B5EF4-FFF2-40B4-BE49-F238E27FC236}">
                <a16:creationId xmlns:a16="http://schemas.microsoft.com/office/drawing/2014/main" id="{1D8B6262-62AE-971B-8ACF-C8788A974EE0}"/>
              </a:ext>
            </a:extLst>
          </p:cNvPr>
          <p:cNvSpPr/>
          <p:nvPr/>
        </p:nvSpPr>
        <p:spPr>
          <a:xfrm>
            <a:off x="4143376" y="5086172"/>
            <a:ext cx="571499" cy="5145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ar-EG" dirty="0"/>
              <a:t>سـ</a:t>
            </a:r>
            <a:endParaRPr lang="en-US" dirty="0"/>
          </a:p>
        </p:txBody>
      </p:sp>
      <p:sp>
        <p:nvSpPr>
          <p:cNvPr id="10" name="Oval 9">
            <a:extLst>
              <a:ext uri="{FF2B5EF4-FFF2-40B4-BE49-F238E27FC236}">
                <a16:creationId xmlns:a16="http://schemas.microsoft.com/office/drawing/2014/main" id="{BFE07C83-07E9-4B3A-007C-588E760558DA}"/>
              </a:ext>
            </a:extLst>
          </p:cNvPr>
          <p:cNvSpPr/>
          <p:nvPr/>
        </p:nvSpPr>
        <p:spPr>
          <a:xfrm>
            <a:off x="2992041" y="5114834"/>
            <a:ext cx="711993" cy="514529"/>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ar-EG" dirty="0"/>
              <a:t>يأكل</a:t>
            </a:r>
            <a:endParaRPr lang="en-US" dirty="0"/>
          </a:p>
        </p:txBody>
      </p:sp>
      <p:cxnSp>
        <p:nvCxnSpPr>
          <p:cNvPr id="12" name="Straight Connector 11">
            <a:extLst>
              <a:ext uri="{FF2B5EF4-FFF2-40B4-BE49-F238E27FC236}">
                <a16:creationId xmlns:a16="http://schemas.microsoft.com/office/drawing/2014/main" id="{E2689754-AD54-A07F-32F9-D7AE46074E2E}"/>
              </a:ext>
            </a:extLst>
          </p:cNvPr>
          <p:cNvCxnSpPr>
            <a:cxnSpLocks/>
            <a:stCxn id="10" idx="0"/>
            <a:endCxn id="6" idx="3"/>
          </p:cNvCxnSpPr>
          <p:nvPr/>
        </p:nvCxnSpPr>
        <p:spPr>
          <a:xfrm flipV="1">
            <a:off x="3348038" y="4840057"/>
            <a:ext cx="130424" cy="27477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A1BBAF0-6794-6E05-2FF5-AF9DE7BB7157}"/>
              </a:ext>
            </a:extLst>
          </p:cNvPr>
          <p:cNvCxnSpPr>
            <a:cxnSpLocks/>
            <a:stCxn id="6" idx="5"/>
            <a:endCxn id="9" idx="1"/>
          </p:cNvCxnSpPr>
          <p:nvPr/>
        </p:nvCxnSpPr>
        <p:spPr>
          <a:xfrm>
            <a:off x="4108202" y="4840057"/>
            <a:ext cx="118868" cy="321466"/>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C97DC9D3-9CEE-D1AC-085F-3628965DD0DD}"/>
              </a:ext>
            </a:extLst>
          </p:cNvPr>
          <p:cNvSpPr/>
          <p:nvPr/>
        </p:nvSpPr>
        <p:spPr>
          <a:xfrm>
            <a:off x="6989934" y="4200886"/>
            <a:ext cx="890588" cy="771525"/>
          </a:xfrm>
          <a:prstGeom prst="ellipse">
            <a:avLst/>
          </a:prstGeom>
          <a:ln>
            <a:solidFill>
              <a:srgbClr val="E0651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ar-EG" dirty="0"/>
              <a:t>سامي</a:t>
            </a:r>
            <a:endParaRPr lang="en-US" dirty="0"/>
          </a:p>
        </p:txBody>
      </p:sp>
      <p:sp>
        <p:nvSpPr>
          <p:cNvPr id="17" name="Oval 16">
            <a:extLst>
              <a:ext uri="{FF2B5EF4-FFF2-40B4-BE49-F238E27FC236}">
                <a16:creationId xmlns:a16="http://schemas.microsoft.com/office/drawing/2014/main" id="{AC4AC22B-891F-2BE8-2BE2-DC752031AC63}"/>
              </a:ext>
            </a:extLst>
          </p:cNvPr>
          <p:cNvSpPr/>
          <p:nvPr/>
        </p:nvSpPr>
        <p:spPr>
          <a:xfrm>
            <a:off x="7785272" y="5105539"/>
            <a:ext cx="571499" cy="514528"/>
          </a:xfrm>
          <a:prstGeom prst="ellipse">
            <a:avLst/>
          </a:prstGeom>
          <a:ln>
            <a:solidFill>
              <a:srgbClr val="E0651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ar-EG" dirty="0"/>
              <a:t>سـ</a:t>
            </a:r>
            <a:endParaRPr lang="en-US" dirty="0"/>
          </a:p>
        </p:txBody>
      </p:sp>
      <p:sp>
        <p:nvSpPr>
          <p:cNvPr id="18" name="Oval 17">
            <a:extLst>
              <a:ext uri="{FF2B5EF4-FFF2-40B4-BE49-F238E27FC236}">
                <a16:creationId xmlns:a16="http://schemas.microsoft.com/office/drawing/2014/main" id="{02F74D07-E4D7-C6FC-7027-58FA59674B60}"/>
              </a:ext>
            </a:extLst>
          </p:cNvPr>
          <p:cNvSpPr/>
          <p:nvPr/>
        </p:nvSpPr>
        <p:spPr>
          <a:xfrm>
            <a:off x="6633937" y="5134201"/>
            <a:ext cx="711993" cy="514529"/>
          </a:xfrm>
          <a:prstGeom prst="ellipse">
            <a:avLst/>
          </a:prstGeom>
          <a:ln>
            <a:solidFill>
              <a:srgbClr val="E0651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ar-EG" dirty="0"/>
              <a:t>امي</a:t>
            </a:r>
            <a:endParaRPr lang="en-US" dirty="0"/>
          </a:p>
        </p:txBody>
      </p:sp>
      <p:cxnSp>
        <p:nvCxnSpPr>
          <p:cNvPr id="19" name="Straight Connector 18">
            <a:extLst>
              <a:ext uri="{FF2B5EF4-FFF2-40B4-BE49-F238E27FC236}">
                <a16:creationId xmlns:a16="http://schemas.microsoft.com/office/drawing/2014/main" id="{86E99E8B-CA6E-BE54-453A-2162952F2C97}"/>
              </a:ext>
            </a:extLst>
          </p:cNvPr>
          <p:cNvCxnSpPr>
            <a:cxnSpLocks/>
            <a:stCxn id="18" idx="0"/>
            <a:endCxn id="16" idx="3"/>
          </p:cNvCxnSpPr>
          <p:nvPr/>
        </p:nvCxnSpPr>
        <p:spPr>
          <a:xfrm flipV="1">
            <a:off x="6989934" y="4859424"/>
            <a:ext cx="130424" cy="27477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CCC8439-F5FE-EA5E-1736-611FF5E2F9C4}"/>
              </a:ext>
            </a:extLst>
          </p:cNvPr>
          <p:cNvCxnSpPr>
            <a:cxnSpLocks/>
            <a:stCxn id="16" idx="5"/>
            <a:endCxn id="17" idx="1"/>
          </p:cNvCxnSpPr>
          <p:nvPr/>
        </p:nvCxnSpPr>
        <p:spPr>
          <a:xfrm>
            <a:off x="7750098" y="4859424"/>
            <a:ext cx="118868" cy="321466"/>
          </a:xfrm>
          <a:prstGeom prst="line">
            <a:avLst/>
          </a:prstGeom>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99D3C98D-42AD-4D88-8F76-8AD47021C7B6}"/>
              </a:ext>
            </a:extLst>
          </p:cNvPr>
          <p:cNvGrpSpPr/>
          <p:nvPr/>
        </p:nvGrpSpPr>
        <p:grpSpPr>
          <a:xfrm>
            <a:off x="8641207" y="5086172"/>
            <a:ext cx="219600" cy="273240"/>
            <a:chOff x="9220080" y="2895105"/>
            <a:chExt cx="219600" cy="27324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B9F41BC4-BB37-4A96-8D81-1C6602BC7DDD}"/>
                    </a:ext>
                  </a:extLst>
                </p14:cNvPr>
                <p14:cNvContentPartPr/>
                <p14:nvPr/>
              </p14:nvContentPartPr>
              <p14:xfrm>
                <a:off x="9246360" y="2904825"/>
                <a:ext cx="193320" cy="263520"/>
              </p14:xfrm>
            </p:contentPart>
          </mc:Choice>
          <mc:Fallback xmlns="">
            <p:pic>
              <p:nvPicPr>
                <p:cNvPr id="8" name="Ink 7">
                  <a:extLst>
                    <a:ext uri="{FF2B5EF4-FFF2-40B4-BE49-F238E27FC236}">
                      <a16:creationId xmlns:a16="http://schemas.microsoft.com/office/drawing/2014/main" id="{B9F41BC4-BB37-4A96-8D81-1C6602BC7DDD}"/>
                    </a:ext>
                  </a:extLst>
                </p:cNvPr>
                <p:cNvPicPr/>
                <p:nvPr/>
              </p:nvPicPr>
              <p:blipFill>
                <a:blip r:embed="rId3"/>
                <a:stretch>
                  <a:fillRect/>
                </a:stretch>
              </p:blipFill>
              <p:spPr>
                <a:xfrm>
                  <a:off x="9237360" y="2895825"/>
                  <a:ext cx="2109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4582196-E2AF-4849-846A-F2D523A934E2}"/>
                    </a:ext>
                  </a:extLst>
                </p14:cNvPr>
                <p14:cNvContentPartPr/>
                <p14:nvPr/>
              </p14:nvContentPartPr>
              <p14:xfrm>
                <a:off x="9220080" y="2895105"/>
                <a:ext cx="219240" cy="267120"/>
              </p14:xfrm>
            </p:contentPart>
          </mc:Choice>
          <mc:Fallback xmlns="">
            <p:pic>
              <p:nvPicPr>
                <p:cNvPr id="11" name="Ink 10">
                  <a:extLst>
                    <a:ext uri="{FF2B5EF4-FFF2-40B4-BE49-F238E27FC236}">
                      <a16:creationId xmlns:a16="http://schemas.microsoft.com/office/drawing/2014/main" id="{84582196-E2AF-4849-846A-F2D523A934E2}"/>
                    </a:ext>
                  </a:extLst>
                </p:cNvPr>
                <p:cNvPicPr/>
                <p:nvPr/>
              </p:nvPicPr>
              <p:blipFill>
                <a:blip r:embed="rId5"/>
                <a:stretch>
                  <a:fillRect/>
                </a:stretch>
              </p:blipFill>
              <p:spPr>
                <a:xfrm>
                  <a:off x="9211080" y="2886093"/>
                  <a:ext cx="236880" cy="284784"/>
                </a:xfrm>
                <a:prstGeom prst="rect">
                  <a:avLst/>
                </a:prstGeom>
              </p:spPr>
            </p:pic>
          </mc:Fallback>
        </mc:AlternateContent>
      </p:grpSp>
      <p:sp>
        <p:nvSpPr>
          <p:cNvPr id="24" name="TextBox 23">
            <a:extLst>
              <a:ext uri="{FF2B5EF4-FFF2-40B4-BE49-F238E27FC236}">
                <a16:creationId xmlns:a16="http://schemas.microsoft.com/office/drawing/2014/main" id="{C8B94636-1C97-D8FA-D6E1-EA84D9BD93C6}"/>
              </a:ext>
            </a:extLst>
          </p:cNvPr>
          <p:cNvSpPr txBox="1"/>
          <p:nvPr/>
        </p:nvSpPr>
        <p:spPr>
          <a:xfrm>
            <a:off x="476074" y="5701886"/>
            <a:ext cx="11649075" cy="430887"/>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This is done by checking the lexicon to see if the specified affix it is part of the word or not</a:t>
            </a:r>
          </a:p>
        </p:txBody>
      </p:sp>
      <p:sp>
        <p:nvSpPr>
          <p:cNvPr id="26" name="TextBox 25">
            <a:extLst>
              <a:ext uri="{FF2B5EF4-FFF2-40B4-BE49-F238E27FC236}">
                <a16:creationId xmlns:a16="http://schemas.microsoft.com/office/drawing/2014/main" id="{0BDC00CF-6DC3-8BC1-D28F-4EBB8E156DAC}"/>
              </a:ext>
            </a:extLst>
          </p:cNvPr>
          <p:cNvSpPr txBox="1"/>
          <p:nvPr/>
        </p:nvSpPr>
        <p:spPr>
          <a:xfrm>
            <a:off x="895350" y="629582"/>
            <a:ext cx="10810524" cy="2123658"/>
          </a:xfrm>
          <a:prstGeom prst="rect">
            <a:avLst/>
          </a:prstGeom>
          <a:noFill/>
        </p:spPr>
        <p:txBody>
          <a:bodyPr wrap="none" rtlCol="0">
            <a:spAutoFit/>
          </a:bodyPr>
          <a:lstStyle/>
          <a:p>
            <a:pPr marL="285750" indent="-285750">
              <a:buFont typeface="Wingdings" panose="05000000000000000000" pitchFamily="2" charset="2"/>
              <a:buChar char="Ø"/>
            </a:pPr>
            <a:r>
              <a:rPr lang="en-US" sz="2200" dirty="0"/>
              <a:t>But before we continue in the coming steps, we need to normalize the word by removing </a:t>
            </a:r>
            <a:br>
              <a:rPr lang="en-US" sz="2200" dirty="0"/>
            </a:br>
            <a:r>
              <a:rPr lang="en-US" sz="2200" dirty="0"/>
              <a:t>any diacritics (except the shaddah “~”), numbers, </a:t>
            </a:r>
            <a:br>
              <a:rPr lang="en-US" sz="2200" dirty="0"/>
            </a:br>
            <a:r>
              <a:rPr lang="en-US" sz="2200" dirty="0"/>
              <a:t>and any symbol that isn’t an Arabic character (‘&amp;’ , ‘”’, ‘,’, …)</a:t>
            </a:r>
            <a:r>
              <a:rPr lang="ar-EG" sz="2200" dirty="0"/>
              <a:t>.</a:t>
            </a:r>
            <a:endParaRPr lang="en-US" sz="2200" dirty="0"/>
          </a:p>
          <a:p>
            <a:endParaRPr lang="en-US" sz="2200" dirty="0"/>
          </a:p>
          <a:p>
            <a:r>
              <a:rPr lang="en-US" sz="2200" dirty="0"/>
              <a:t>E.g.,  </a:t>
            </a:r>
            <a:r>
              <a:rPr lang="ar-EG" sz="2200" dirty="0"/>
              <a:t>كَتَبَ</a:t>
            </a:r>
            <a:r>
              <a:rPr lang="en-US" sz="2200" dirty="0"/>
              <a:t> </a:t>
            </a:r>
            <a:r>
              <a:rPr lang="en-US" sz="2200" dirty="0">
                <a:sym typeface="Wingdings" panose="05000000000000000000" pitchFamily="2" charset="2"/>
              </a:rPr>
              <a:t> </a:t>
            </a:r>
            <a:r>
              <a:rPr lang="ar-EG" sz="2200" dirty="0">
                <a:sym typeface="Wingdings" panose="05000000000000000000" pitchFamily="2" charset="2"/>
              </a:rPr>
              <a:t>كتب</a:t>
            </a:r>
            <a:endParaRPr lang="en-US" sz="2200" dirty="0">
              <a:sym typeface="Wingdings" panose="05000000000000000000" pitchFamily="2" charset="2"/>
            </a:endParaRPr>
          </a:p>
          <a:p>
            <a:endParaRPr lang="en-US" sz="2200" dirty="0"/>
          </a:p>
        </p:txBody>
      </p:sp>
      <p:sp>
        <p:nvSpPr>
          <p:cNvPr id="3" name="TextBox 2">
            <a:extLst>
              <a:ext uri="{FF2B5EF4-FFF2-40B4-BE49-F238E27FC236}">
                <a16:creationId xmlns:a16="http://schemas.microsoft.com/office/drawing/2014/main" id="{D006AD5E-E6AB-F2FD-1510-BFF827B78F67}"/>
              </a:ext>
            </a:extLst>
          </p:cNvPr>
          <p:cNvSpPr txBox="1"/>
          <p:nvPr/>
        </p:nvSpPr>
        <p:spPr>
          <a:xfrm>
            <a:off x="987898" y="62570"/>
            <a:ext cx="2860078" cy="461665"/>
          </a:xfrm>
          <a:prstGeom prst="rect">
            <a:avLst/>
          </a:prstGeom>
          <a:noFill/>
        </p:spPr>
        <p:txBody>
          <a:bodyPr wrap="none" rtlCol="0">
            <a:spAutoFit/>
          </a:bodyPr>
          <a:lstStyle/>
          <a:p>
            <a:r>
              <a:rPr lang="en-US" sz="2400" b="1" u="sng" dirty="0">
                <a:latin typeface="+mj-lt"/>
              </a:rPr>
              <a:t>Project Stages (.count)</a:t>
            </a:r>
          </a:p>
        </p:txBody>
      </p:sp>
    </p:spTree>
    <p:extLst>
      <p:ext uri="{BB962C8B-B14F-4D97-AF65-F5344CB8AC3E}">
        <p14:creationId xmlns:p14="http://schemas.microsoft.com/office/powerpoint/2010/main" val="60386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9" grpId="0" animBg="1"/>
      <p:bldP spid="10" grpId="0" animBg="1"/>
      <p:bldP spid="16" grpId="0" animBg="1"/>
      <p:bldP spid="17" grpId="0" animBg="1"/>
      <p:bldP spid="18" grpId="0" animBg="1"/>
      <p:bldP spid="24"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D9EF6A-8C0B-1365-E6C2-986424BFCFCA}"/>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24</a:t>
            </a:fld>
            <a:endParaRPr lang="en-US" sz="1400" dirty="0"/>
          </a:p>
        </p:txBody>
      </p:sp>
      <p:pic>
        <p:nvPicPr>
          <p:cNvPr id="4" name="Picture 3" descr="A picture containing text, font, screenshot, logo&#10;&#10;Description automatically generated">
            <a:extLst>
              <a:ext uri="{FF2B5EF4-FFF2-40B4-BE49-F238E27FC236}">
                <a16:creationId xmlns:a16="http://schemas.microsoft.com/office/drawing/2014/main" id="{8B13B688-F7EE-C6E7-AC5C-69FC21322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11" y="1519070"/>
            <a:ext cx="1828800" cy="662151"/>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16B9C00D-6C12-1A3C-C92E-E0A22657C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911" y="805359"/>
            <a:ext cx="1817521" cy="214884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4881DAFC-A8DC-618F-1E3F-06C1342AC815}"/>
              </a:ext>
            </a:extLst>
          </p:cNvPr>
          <p:cNvPicPr>
            <a:picLocks noChangeAspect="1"/>
          </p:cNvPicPr>
          <p:nvPr/>
        </p:nvPicPr>
        <p:blipFill rotWithShape="1">
          <a:blip r:embed="rId4">
            <a:extLst>
              <a:ext uri="{28A0092B-C50C-407E-A947-70E740481C1C}">
                <a14:useLocalDpi xmlns:a14="http://schemas.microsoft.com/office/drawing/2010/main" val="0"/>
              </a:ext>
            </a:extLst>
          </a:blip>
          <a:srcRect b="3503"/>
          <a:stretch/>
        </p:blipFill>
        <p:spPr>
          <a:xfrm>
            <a:off x="4730711" y="805359"/>
            <a:ext cx="2274024" cy="2859882"/>
          </a:xfrm>
          <a:prstGeom prst="rect">
            <a:avLst/>
          </a:prstGeom>
          <a:ln>
            <a:solidFill>
              <a:schemeClr val="tx1"/>
            </a:solidFill>
          </a:ln>
        </p:spPr>
      </p:pic>
      <p:sp>
        <p:nvSpPr>
          <p:cNvPr id="11" name="TextBox 10">
            <a:extLst>
              <a:ext uri="{FF2B5EF4-FFF2-40B4-BE49-F238E27FC236}">
                <a16:creationId xmlns:a16="http://schemas.microsoft.com/office/drawing/2014/main" id="{A8C4EAAC-F296-87B5-6DA6-8071A60A88BC}"/>
              </a:ext>
            </a:extLst>
          </p:cNvPr>
          <p:cNvSpPr txBox="1"/>
          <p:nvPr/>
        </p:nvSpPr>
        <p:spPr>
          <a:xfrm>
            <a:off x="8551333" y="1519070"/>
            <a:ext cx="1188980" cy="646331"/>
          </a:xfrm>
          <a:prstGeom prst="rect">
            <a:avLst/>
          </a:prstGeom>
          <a:noFill/>
        </p:spPr>
        <p:txBody>
          <a:bodyPr wrap="none" rtlCol="0">
            <a:spAutoFit/>
          </a:bodyPr>
          <a:lstStyle/>
          <a:p>
            <a:r>
              <a:rPr lang="en-US" dirty="0"/>
              <a:t>Word: </a:t>
            </a:r>
            <a:r>
              <a:rPr lang="ar-EG" dirty="0"/>
              <a:t>سامي</a:t>
            </a:r>
          </a:p>
          <a:p>
            <a:r>
              <a:rPr lang="en-US" dirty="0"/>
              <a:t>Root: </a:t>
            </a:r>
            <a:r>
              <a:rPr lang="ar-EG" dirty="0"/>
              <a:t>سامي</a:t>
            </a:r>
            <a:endParaRPr lang="en-US" dirty="0"/>
          </a:p>
        </p:txBody>
      </p:sp>
      <p:sp>
        <p:nvSpPr>
          <p:cNvPr id="12" name="TextBox 11">
            <a:extLst>
              <a:ext uri="{FF2B5EF4-FFF2-40B4-BE49-F238E27FC236}">
                <a16:creationId xmlns:a16="http://schemas.microsoft.com/office/drawing/2014/main" id="{11C5E8F2-7EC9-2A2F-0EF8-E0FE2767089A}"/>
              </a:ext>
            </a:extLst>
          </p:cNvPr>
          <p:cNvSpPr txBox="1"/>
          <p:nvPr/>
        </p:nvSpPr>
        <p:spPr>
          <a:xfrm>
            <a:off x="609411" y="3867064"/>
            <a:ext cx="4580165" cy="369332"/>
          </a:xfrm>
          <a:prstGeom prst="rect">
            <a:avLst/>
          </a:prstGeom>
          <a:noFill/>
        </p:spPr>
        <p:txBody>
          <a:bodyPr wrap="none" rtlCol="0">
            <a:spAutoFit/>
          </a:bodyPr>
          <a:lstStyle/>
          <a:p>
            <a:r>
              <a:rPr lang="en-US" b="1" dirty="0"/>
              <a:t>(This process is done for prefixes and suffixes)</a:t>
            </a:r>
          </a:p>
        </p:txBody>
      </p:sp>
      <p:sp>
        <p:nvSpPr>
          <p:cNvPr id="13" name="TextBox 12">
            <a:extLst>
              <a:ext uri="{FF2B5EF4-FFF2-40B4-BE49-F238E27FC236}">
                <a16:creationId xmlns:a16="http://schemas.microsoft.com/office/drawing/2014/main" id="{72714E9D-5D92-7020-249F-C5D9D7046C37}"/>
              </a:ext>
            </a:extLst>
          </p:cNvPr>
          <p:cNvSpPr txBox="1"/>
          <p:nvPr/>
        </p:nvSpPr>
        <p:spPr>
          <a:xfrm>
            <a:off x="609411" y="4624774"/>
            <a:ext cx="11335128" cy="1785104"/>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Next step if the affix part is not part of the word.</a:t>
            </a:r>
          </a:p>
          <a:p>
            <a:pPr marL="285750" indent="-285750">
              <a:buFont typeface="Wingdings" panose="05000000000000000000" pitchFamily="2" charset="2"/>
              <a:buChar char="Ø"/>
            </a:pPr>
            <a:r>
              <a:rPr lang="en-US" sz="2200" dirty="0"/>
              <a:t>Since the word, my have more than one prefix or suffix, then we should be careful when we remove these affixes.</a:t>
            </a:r>
          </a:p>
          <a:p>
            <a:pPr marL="285750" indent="-285750">
              <a:buFont typeface="Wingdings" panose="05000000000000000000" pitchFamily="2" charset="2"/>
              <a:buChar char="Ø"/>
            </a:pPr>
            <a:r>
              <a:rPr lang="en-US" sz="2200" dirty="0"/>
              <a:t>Then we defined some rules to remove the affixes without remove too many characters that are part of the original words (over stemming), or remove less than needed (under stemming)</a:t>
            </a:r>
          </a:p>
        </p:txBody>
      </p:sp>
      <p:sp>
        <p:nvSpPr>
          <p:cNvPr id="3" name="TextBox 2">
            <a:extLst>
              <a:ext uri="{FF2B5EF4-FFF2-40B4-BE49-F238E27FC236}">
                <a16:creationId xmlns:a16="http://schemas.microsoft.com/office/drawing/2014/main" id="{C27A645B-ED96-7080-B4A4-B3A5FC1377E9}"/>
              </a:ext>
            </a:extLst>
          </p:cNvPr>
          <p:cNvSpPr txBox="1"/>
          <p:nvPr/>
        </p:nvSpPr>
        <p:spPr>
          <a:xfrm>
            <a:off x="987898" y="62570"/>
            <a:ext cx="2860078" cy="461665"/>
          </a:xfrm>
          <a:prstGeom prst="rect">
            <a:avLst/>
          </a:prstGeom>
          <a:noFill/>
        </p:spPr>
        <p:txBody>
          <a:bodyPr wrap="none" rtlCol="0">
            <a:spAutoFit/>
          </a:bodyPr>
          <a:lstStyle/>
          <a:p>
            <a:r>
              <a:rPr lang="en-US" sz="2400" b="1" u="sng" dirty="0">
                <a:latin typeface="+mj-lt"/>
              </a:rPr>
              <a:t>Project Stages (.count)</a:t>
            </a:r>
          </a:p>
        </p:txBody>
      </p:sp>
    </p:spTree>
    <p:extLst>
      <p:ext uri="{BB962C8B-B14F-4D97-AF65-F5344CB8AC3E}">
        <p14:creationId xmlns:p14="http://schemas.microsoft.com/office/powerpoint/2010/main" val="164124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B23E71-82CD-8AA8-D50F-D47A797CC25C}"/>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25</a:t>
            </a:fld>
            <a:endParaRPr lang="en-US" sz="1400" dirty="0"/>
          </a:p>
        </p:txBody>
      </p:sp>
      <p:sp>
        <p:nvSpPr>
          <p:cNvPr id="4" name="TextBox 3">
            <a:extLst>
              <a:ext uri="{FF2B5EF4-FFF2-40B4-BE49-F238E27FC236}">
                <a16:creationId xmlns:a16="http://schemas.microsoft.com/office/drawing/2014/main" id="{CEA6A5C3-58A0-700A-8CCC-4F41EA533F79}"/>
              </a:ext>
            </a:extLst>
          </p:cNvPr>
          <p:cNvSpPr txBox="1"/>
          <p:nvPr/>
        </p:nvSpPr>
        <p:spPr>
          <a:xfrm>
            <a:off x="722349" y="333375"/>
            <a:ext cx="1125629" cy="523220"/>
          </a:xfrm>
          <a:prstGeom prst="rect">
            <a:avLst/>
          </a:prstGeom>
          <a:noFill/>
        </p:spPr>
        <p:txBody>
          <a:bodyPr wrap="none" rtlCol="0">
            <a:spAutoFit/>
          </a:bodyPr>
          <a:lstStyle/>
          <a:p>
            <a:r>
              <a:rPr lang="en-US" sz="2800" b="1" dirty="0"/>
              <a:t>RULES</a:t>
            </a:r>
          </a:p>
        </p:txBody>
      </p:sp>
      <p:pic>
        <p:nvPicPr>
          <p:cNvPr id="6" name="Picture 5" descr="A picture containing text, handwriting, font, letter&#10;&#10;Description automatically generated">
            <a:extLst>
              <a:ext uri="{FF2B5EF4-FFF2-40B4-BE49-F238E27FC236}">
                <a16:creationId xmlns:a16="http://schemas.microsoft.com/office/drawing/2014/main" id="{03C7FDEA-C87F-7811-D1D0-3425B405E342}"/>
              </a:ext>
            </a:extLst>
          </p:cNvPr>
          <p:cNvPicPr>
            <a:picLocks noChangeAspect="1"/>
          </p:cNvPicPr>
          <p:nvPr/>
        </p:nvPicPr>
        <p:blipFill rotWithShape="1">
          <a:blip r:embed="rId2">
            <a:extLst>
              <a:ext uri="{28A0092B-C50C-407E-A947-70E740481C1C}">
                <a14:useLocalDpi xmlns:a14="http://schemas.microsoft.com/office/drawing/2010/main" val="0"/>
              </a:ext>
            </a:extLst>
          </a:blip>
          <a:srcRect b="13472"/>
          <a:stretch/>
        </p:blipFill>
        <p:spPr>
          <a:xfrm>
            <a:off x="1847978" y="461962"/>
            <a:ext cx="4784651" cy="5934075"/>
          </a:xfrm>
          <a:prstGeom prst="rect">
            <a:avLst/>
          </a:prstGeom>
          <a:ln>
            <a:solidFill>
              <a:schemeClr val="tx1"/>
            </a:solidFill>
          </a:ln>
        </p:spPr>
      </p:pic>
      <p:pic>
        <p:nvPicPr>
          <p:cNvPr id="8" name="Picture 7" descr="A piece of paper with writing on it&#10;&#10;Description automatically generated with medium confidence">
            <a:extLst>
              <a:ext uri="{FF2B5EF4-FFF2-40B4-BE49-F238E27FC236}">
                <a16:creationId xmlns:a16="http://schemas.microsoft.com/office/drawing/2014/main" id="{A276559E-37E4-CF9F-995C-FC85B430E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819" y="461962"/>
            <a:ext cx="4645223" cy="5934075"/>
          </a:xfrm>
          <a:prstGeom prst="rect">
            <a:avLst/>
          </a:prstGeom>
          <a:ln>
            <a:solidFill>
              <a:schemeClr val="tx1"/>
            </a:solidFill>
          </a:ln>
        </p:spPr>
      </p:pic>
    </p:spTree>
    <p:extLst>
      <p:ext uri="{BB962C8B-B14F-4D97-AF65-F5344CB8AC3E}">
        <p14:creationId xmlns:p14="http://schemas.microsoft.com/office/powerpoint/2010/main" val="325599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4F2518-0367-760B-E63D-7F74DF04C1F6}"/>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26</a:t>
            </a:fld>
            <a:endParaRPr lang="en-US" sz="1400" dirty="0"/>
          </a:p>
        </p:txBody>
      </p:sp>
      <p:pic>
        <p:nvPicPr>
          <p:cNvPr id="3" name="Picture 2" descr="A picture containing text, handwriting, drawing, sketch&#10;&#10;Description automatically generated">
            <a:extLst>
              <a:ext uri="{FF2B5EF4-FFF2-40B4-BE49-F238E27FC236}">
                <a16:creationId xmlns:a16="http://schemas.microsoft.com/office/drawing/2014/main" id="{1D35B990-848B-F3C3-C9D9-75A09F074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13" y="712478"/>
            <a:ext cx="4701619" cy="5659120"/>
          </a:xfrm>
          <a:prstGeom prst="rect">
            <a:avLst/>
          </a:prstGeom>
          <a:ln>
            <a:solidFill>
              <a:schemeClr val="tx1"/>
            </a:solidFill>
          </a:ln>
        </p:spPr>
      </p:pic>
      <p:grpSp>
        <p:nvGrpSpPr>
          <p:cNvPr id="4" name="Canvas 3">
            <a:extLst>
              <a:ext uri="{FF2B5EF4-FFF2-40B4-BE49-F238E27FC236}">
                <a16:creationId xmlns:a16="http://schemas.microsoft.com/office/drawing/2014/main" id="{026A6888-BE01-7827-3BE0-6EC017E6A5F0}"/>
              </a:ext>
            </a:extLst>
          </p:cNvPr>
          <p:cNvGrpSpPr/>
          <p:nvPr/>
        </p:nvGrpSpPr>
        <p:grpSpPr>
          <a:xfrm>
            <a:off x="5572125" y="1256037"/>
            <a:ext cx="6124575" cy="5115561"/>
            <a:chOff x="0" y="342900"/>
            <a:chExt cx="7772400" cy="4743450"/>
          </a:xfrm>
        </p:grpSpPr>
        <p:sp>
          <p:nvSpPr>
            <p:cNvPr id="5" name="Rectangle 4">
              <a:extLst>
                <a:ext uri="{FF2B5EF4-FFF2-40B4-BE49-F238E27FC236}">
                  <a16:creationId xmlns:a16="http://schemas.microsoft.com/office/drawing/2014/main" id="{39CBE154-7E58-733F-82F2-9FFCEBCF9CC6}"/>
                </a:ext>
              </a:extLst>
            </p:cNvPr>
            <p:cNvSpPr/>
            <p:nvPr/>
          </p:nvSpPr>
          <p:spPr>
            <a:xfrm>
              <a:off x="0" y="914400"/>
              <a:ext cx="7772400" cy="4171950"/>
            </a:xfrm>
            <a:prstGeom prst="rect">
              <a:avLst/>
            </a:prstGeom>
            <a:solidFill>
              <a:prstClr val="white"/>
            </a:solidFill>
          </p:spPr>
          <p:txBody>
            <a:bodyPr/>
            <a:lstStyle/>
            <a:p>
              <a:endParaRPr lang="en-US" dirty="0"/>
            </a:p>
          </p:txBody>
        </p:sp>
        <p:sp>
          <p:nvSpPr>
            <p:cNvPr id="6" name="Oval 5">
              <a:extLst>
                <a:ext uri="{FF2B5EF4-FFF2-40B4-BE49-F238E27FC236}">
                  <a16:creationId xmlns:a16="http://schemas.microsoft.com/office/drawing/2014/main" id="{FEFCE9A3-C7F7-E399-02EC-70DC18B0E9F7}"/>
                </a:ext>
              </a:extLst>
            </p:cNvPr>
            <p:cNvSpPr/>
            <p:nvPr/>
          </p:nvSpPr>
          <p:spPr>
            <a:xfrm>
              <a:off x="6854952" y="342900"/>
              <a:ext cx="533400" cy="53340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2000" kern="100">
                  <a:effectLst/>
                  <a:ea typeface="Calibri" panose="020F0502020204030204" pitchFamily="34" charset="0"/>
                  <a:cs typeface="Arial" panose="020B0604020202020204" pitchFamily="34" charset="0"/>
                </a:rPr>
                <a:t>ف</a:t>
              </a:r>
              <a:endParaRPr lang="en-US" sz="1100" kern="100">
                <a:effectLst/>
                <a:ea typeface="Calibri" panose="020F0502020204030204" pitchFamily="34" charset="0"/>
                <a:cs typeface="Arial" panose="020B0604020202020204" pitchFamily="34" charset="0"/>
              </a:endParaRPr>
            </a:p>
          </p:txBody>
        </p:sp>
        <p:sp>
          <p:nvSpPr>
            <p:cNvPr id="7" name="Oval 6">
              <a:extLst>
                <a:ext uri="{FF2B5EF4-FFF2-40B4-BE49-F238E27FC236}">
                  <a16:creationId xmlns:a16="http://schemas.microsoft.com/office/drawing/2014/main" id="{5280D7E2-CC41-4397-BFF6-8E3121C4FA23}"/>
                </a:ext>
              </a:extLst>
            </p:cNvPr>
            <p:cNvSpPr/>
            <p:nvPr/>
          </p:nvSpPr>
          <p:spPr>
            <a:xfrm>
              <a:off x="6867525" y="3095625"/>
              <a:ext cx="530352" cy="53035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2000" kern="100">
                  <a:effectLst/>
                  <a:ea typeface="Calibri" panose="020F0502020204030204" pitchFamily="34" charset="0"/>
                  <a:cs typeface="Arial" panose="020B0604020202020204" pitchFamily="34" charset="0"/>
                </a:rPr>
                <a:t>و</a:t>
              </a:r>
              <a:endParaRPr lang="en-US" sz="1100" kern="100">
                <a:effectLst/>
                <a:ea typeface="Calibri" panose="020F0502020204030204" pitchFamily="34" charset="0"/>
                <a:cs typeface="Arial" panose="020B0604020202020204" pitchFamily="34" charset="0"/>
              </a:endParaRPr>
            </a:p>
          </p:txBody>
        </p:sp>
        <p:sp>
          <p:nvSpPr>
            <p:cNvPr id="8" name="Oval 7">
              <a:extLst>
                <a:ext uri="{FF2B5EF4-FFF2-40B4-BE49-F238E27FC236}">
                  <a16:creationId xmlns:a16="http://schemas.microsoft.com/office/drawing/2014/main" id="{32617ABB-C6DA-8240-3193-A584274238FF}"/>
                </a:ext>
              </a:extLst>
            </p:cNvPr>
            <p:cNvSpPr/>
            <p:nvPr/>
          </p:nvSpPr>
          <p:spPr>
            <a:xfrm>
              <a:off x="4457700" y="1057275"/>
              <a:ext cx="530352" cy="53035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2000" kern="100">
                  <a:effectLst/>
                  <a:ea typeface="Calibri" panose="020F0502020204030204" pitchFamily="34" charset="0"/>
                  <a:cs typeface="Arial" panose="020B0604020202020204" pitchFamily="34" charset="0"/>
                </a:rPr>
                <a:t>ب</a:t>
              </a:r>
              <a:endParaRPr lang="en-US" sz="1100" kern="100">
                <a:effectLst/>
                <a:ea typeface="Calibri" panose="020F0502020204030204" pitchFamily="34" charset="0"/>
                <a:cs typeface="Arial" panose="020B0604020202020204" pitchFamily="34" charset="0"/>
              </a:endParaRPr>
            </a:p>
          </p:txBody>
        </p:sp>
        <p:sp>
          <p:nvSpPr>
            <p:cNvPr id="9" name="Oval 8">
              <a:extLst>
                <a:ext uri="{FF2B5EF4-FFF2-40B4-BE49-F238E27FC236}">
                  <a16:creationId xmlns:a16="http://schemas.microsoft.com/office/drawing/2014/main" id="{6E81AB8E-0552-DA7F-29CC-610F23687F83}"/>
                </a:ext>
              </a:extLst>
            </p:cNvPr>
            <p:cNvSpPr/>
            <p:nvPr/>
          </p:nvSpPr>
          <p:spPr>
            <a:xfrm>
              <a:off x="4495800" y="2505075"/>
              <a:ext cx="530352" cy="53035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2000" kern="100">
                  <a:effectLst/>
                  <a:ea typeface="Calibri" panose="020F0502020204030204" pitchFamily="34" charset="0"/>
                  <a:cs typeface="Arial" panose="020B0604020202020204" pitchFamily="34" charset="0"/>
                </a:rPr>
                <a:t>ك</a:t>
              </a:r>
              <a:endParaRPr lang="en-US" sz="1100" kern="100">
                <a:effectLst/>
                <a:ea typeface="Calibri" panose="020F0502020204030204" pitchFamily="34" charset="0"/>
                <a:cs typeface="Arial" panose="020B0604020202020204" pitchFamily="34" charset="0"/>
              </a:endParaRPr>
            </a:p>
          </p:txBody>
        </p:sp>
        <p:sp>
          <p:nvSpPr>
            <p:cNvPr id="10" name="Oval 9">
              <a:extLst>
                <a:ext uri="{FF2B5EF4-FFF2-40B4-BE49-F238E27FC236}">
                  <a16:creationId xmlns:a16="http://schemas.microsoft.com/office/drawing/2014/main" id="{08F5DF80-3B04-49F4-1F74-E5800AF68D69}"/>
                </a:ext>
              </a:extLst>
            </p:cNvPr>
            <p:cNvSpPr/>
            <p:nvPr/>
          </p:nvSpPr>
          <p:spPr>
            <a:xfrm>
              <a:off x="2647950" y="390525"/>
              <a:ext cx="530352" cy="53035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2000" kern="100" dirty="0">
                  <a:effectLst/>
                  <a:ea typeface="Calibri" panose="020F0502020204030204" pitchFamily="34" charset="0"/>
                  <a:cs typeface="Arial" panose="020B0604020202020204" pitchFamily="34" charset="0"/>
                </a:rPr>
                <a:t>س</a:t>
              </a:r>
              <a:endParaRPr lang="en-US" sz="1100" kern="100" dirty="0">
                <a:effectLst/>
                <a:ea typeface="Calibri" panose="020F0502020204030204" pitchFamily="34" charset="0"/>
                <a:cs typeface="Arial" panose="020B0604020202020204" pitchFamily="34" charset="0"/>
              </a:endParaRPr>
            </a:p>
          </p:txBody>
        </p:sp>
        <p:sp>
          <p:nvSpPr>
            <p:cNvPr id="11" name="Oval 10">
              <a:extLst>
                <a:ext uri="{FF2B5EF4-FFF2-40B4-BE49-F238E27FC236}">
                  <a16:creationId xmlns:a16="http://schemas.microsoft.com/office/drawing/2014/main" id="{92B19C31-3DEC-2F74-4759-EDB1878EC3A0}"/>
                </a:ext>
              </a:extLst>
            </p:cNvPr>
            <p:cNvSpPr/>
            <p:nvPr/>
          </p:nvSpPr>
          <p:spPr>
            <a:xfrm>
              <a:off x="2637450" y="1427775"/>
              <a:ext cx="530225" cy="5302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ar-EG" sz="2000" kern="100">
                  <a:effectLst/>
                  <a:ea typeface="Calibri" panose="020F0502020204030204" pitchFamily="34" charset="0"/>
                  <a:cs typeface="Arial" panose="020B0604020202020204" pitchFamily="34" charset="0"/>
                </a:rPr>
                <a:t>ل</a:t>
              </a:r>
              <a:endParaRPr lang="en-US" sz="1100" kern="100">
                <a:effectLst/>
                <a:ea typeface="Calibri" panose="020F0502020204030204" pitchFamily="34" charset="0"/>
                <a:cs typeface="Arial" panose="020B0604020202020204" pitchFamily="34" charset="0"/>
              </a:endParaRPr>
            </a:p>
          </p:txBody>
        </p:sp>
        <p:sp>
          <p:nvSpPr>
            <p:cNvPr id="12" name="Oval 11">
              <a:extLst>
                <a:ext uri="{FF2B5EF4-FFF2-40B4-BE49-F238E27FC236}">
                  <a16:creationId xmlns:a16="http://schemas.microsoft.com/office/drawing/2014/main" id="{3FC04320-9309-F1AF-2168-ABB6C17338DB}"/>
                </a:ext>
              </a:extLst>
            </p:cNvPr>
            <p:cNvSpPr/>
            <p:nvPr/>
          </p:nvSpPr>
          <p:spPr>
            <a:xfrm>
              <a:off x="2637452" y="2389801"/>
              <a:ext cx="825551" cy="50580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ar-EG" sz="2000" kern="100">
                  <a:effectLst/>
                  <a:ea typeface="Calibri" panose="020F0502020204030204" pitchFamily="34" charset="0"/>
                  <a:cs typeface="Arial" panose="020B0604020202020204" pitchFamily="34" charset="0"/>
                </a:rPr>
                <a:t>ال</a:t>
              </a:r>
              <a:endParaRPr lang="en-US" sz="1100" kern="100">
                <a:effectLst/>
                <a:ea typeface="Calibri" panose="020F0502020204030204" pitchFamily="34" charset="0"/>
                <a:cs typeface="Arial" panose="020B0604020202020204" pitchFamily="34" charset="0"/>
              </a:endParaRPr>
            </a:p>
          </p:txBody>
        </p:sp>
        <p:sp>
          <p:nvSpPr>
            <p:cNvPr id="13" name="Oval 12">
              <a:extLst>
                <a:ext uri="{FF2B5EF4-FFF2-40B4-BE49-F238E27FC236}">
                  <a16:creationId xmlns:a16="http://schemas.microsoft.com/office/drawing/2014/main" id="{1E7D220D-24A7-05C9-46E1-8E518E1921EA}"/>
                </a:ext>
              </a:extLst>
            </p:cNvPr>
            <p:cNvSpPr/>
            <p:nvPr/>
          </p:nvSpPr>
          <p:spPr>
            <a:xfrm>
              <a:off x="2694600" y="3456600"/>
              <a:ext cx="530225" cy="5302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ar-EG" sz="2000" kern="100">
                  <a:effectLst/>
                  <a:ea typeface="Calibri" panose="020F0502020204030204" pitchFamily="34" charset="0"/>
                  <a:cs typeface="Arial" panose="020B0604020202020204" pitchFamily="34" charset="0"/>
                </a:rPr>
                <a:t>أ</a:t>
              </a:r>
              <a:endParaRPr lang="en-US" sz="1100" kern="100">
                <a:effectLst/>
                <a:ea typeface="Calibri" panose="020F050202020403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3F049CE-04DA-D56B-863F-8FB638422938}"/>
                </a:ext>
              </a:extLst>
            </p:cNvPr>
            <p:cNvSpPr/>
            <p:nvPr/>
          </p:nvSpPr>
          <p:spPr>
            <a:xfrm>
              <a:off x="266699" y="1809750"/>
              <a:ext cx="1114425" cy="35242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2000" kern="100">
                  <a:effectLst/>
                  <a:ea typeface="Calibri" panose="020F0502020204030204" pitchFamily="34" charset="0"/>
                  <a:cs typeface="Arial" panose="020B0604020202020204" pitchFamily="34" charset="0"/>
                </a:rPr>
                <a:t>الكلمة</a:t>
              </a:r>
              <a:endParaRPr lang="en-US" sz="1100" kern="100">
                <a:effectLst/>
                <a:ea typeface="Calibri" panose="020F050202020403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2A25E4D6-1484-E288-4FB8-7EBFF34E1FF0}"/>
                </a:ext>
              </a:extLst>
            </p:cNvPr>
            <p:cNvCxnSpPr>
              <a:stCxn id="6" idx="2"/>
              <a:endCxn id="10" idx="6"/>
            </p:cNvCxnSpPr>
            <p:nvPr/>
          </p:nvCxnSpPr>
          <p:spPr>
            <a:xfrm flipH="1">
              <a:off x="3178302" y="609600"/>
              <a:ext cx="3676650" cy="46101"/>
            </a:xfrm>
            <a:prstGeom prst="line">
              <a:avLst/>
            </a:prstGeom>
          </p:spPr>
          <p:style>
            <a:lnRef idx="1">
              <a:schemeClr val="dk1"/>
            </a:lnRef>
            <a:fillRef idx="0">
              <a:schemeClr val="dk1"/>
            </a:fillRef>
            <a:effectRef idx="0">
              <a:schemeClr val="dk1"/>
            </a:effectRef>
            <a:fontRef idx="minor">
              <a:schemeClr val="tx1"/>
            </a:fontRef>
          </p:style>
        </p:cxnSp>
        <p:sp>
          <p:nvSpPr>
            <p:cNvPr id="16" name="Freeform: Shape 15">
              <a:extLst>
                <a:ext uri="{FF2B5EF4-FFF2-40B4-BE49-F238E27FC236}">
                  <a16:creationId xmlns:a16="http://schemas.microsoft.com/office/drawing/2014/main" id="{1D7A815F-C2F8-7D21-64D7-53B997D5A1D2}"/>
                </a:ext>
              </a:extLst>
            </p:cNvPr>
            <p:cNvSpPr/>
            <p:nvPr/>
          </p:nvSpPr>
          <p:spPr>
            <a:xfrm>
              <a:off x="3152775" y="809625"/>
              <a:ext cx="3800475" cy="1010156"/>
            </a:xfrm>
            <a:custGeom>
              <a:avLst/>
              <a:gdLst>
                <a:gd name="connsiteX0" fmla="*/ 3800475 w 3800475"/>
                <a:gd name="connsiteY0" fmla="*/ 0 h 1010156"/>
                <a:gd name="connsiteX1" fmla="*/ 1828800 w 3800475"/>
                <a:gd name="connsiteY1" fmla="*/ 933450 h 1010156"/>
                <a:gd name="connsiteX2" fmla="*/ 0 w 3800475"/>
                <a:gd name="connsiteY2" fmla="*/ 942975 h 1010156"/>
              </a:gdLst>
              <a:ahLst/>
              <a:cxnLst>
                <a:cxn ang="0">
                  <a:pos x="connsiteX0" y="connsiteY0"/>
                </a:cxn>
                <a:cxn ang="0">
                  <a:pos x="connsiteX1" y="connsiteY1"/>
                </a:cxn>
                <a:cxn ang="0">
                  <a:pos x="connsiteX2" y="connsiteY2"/>
                </a:cxn>
              </a:cxnLst>
              <a:rect l="l" t="t" r="r" b="b"/>
              <a:pathLst>
                <a:path w="3800475" h="1010156">
                  <a:moveTo>
                    <a:pt x="3800475" y="0"/>
                  </a:moveTo>
                  <a:cubicBezTo>
                    <a:pt x="3131343" y="388144"/>
                    <a:pt x="2462212" y="776288"/>
                    <a:pt x="1828800" y="933450"/>
                  </a:cubicBezTo>
                  <a:cubicBezTo>
                    <a:pt x="1195388" y="1090612"/>
                    <a:pt x="369887" y="960437"/>
                    <a:pt x="0" y="942975"/>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7" name="Straight Connector 16">
              <a:extLst>
                <a:ext uri="{FF2B5EF4-FFF2-40B4-BE49-F238E27FC236}">
                  <a16:creationId xmlns:a16="http://schemas.microsoft.com/office/drawing/2014/main" id="{02F8C9BC-B1EA-FD25-20CB-D90E81079665}"/>
                </a:ext>
              </a:extLst>
            </p:cNvPr>
            <p:cNvCxnSpPr>
              <a:stCxn id="6" idx="3"/>
              <a:endCxn id="8" idx="6"/>
            </p:cNvCxnSpPr>
            <p:nvPr/>
          </p:nvCxnSpPr>
          <p:spPr>
            <a:xfrm flipH="1">
              <a:off x="4988052" y="798185"/>
              <a:ext cx="1945015" cy="52426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9ED05D7-07B1-AB8B-3885-4F018D9AA004}"/>
                </a:ext>
              </a:extLst>
            </p:cNvPr>
            <p:cNvCxnSpPr>
              <a:stCxn id="6" idx="4"/>
              <a:endCxn id="9" idx="7"/>
            </p:cNvCxnSpPr>
            <p:nvPr/>
          </p:nvCxnSpPr>
          <p:spPr>
            <a:xfrm flipH="1">
              <a:off x="4948484" y="876300"/>
              <a:ext cx="2173168" cy="1706443"/>
            </a:xfrm>
            <a:prstGeom prst="line">
              <a:avLst/>
            </a:prstGeom>
          </p:spPr>
          <p:style>
            <a:lnRef idx="1">
              <a:schemeClr val="dk1"/>
            </a:lnRef>
            <a:fillRef idx="0">
              <a:schemeClr val="dk1"/>
            </a:fillRef>
            <a:effectRef idx="0">
              <a:schemeClr val="dk1"/>
            </a:effectRef>
            <a:fontRef idx="minor">
              <a:schemeClr val="tx1"/>
            </a:fontRef>
          </p:style>
        </p:cxnSp>
        <p:sp>
          <p:nvSpPr>
            <p:cNvPr id="19" name="Freeform: Shape 18">
              <a:extLst>
                <a:ext uri="{FF2B5EF4-FFF2-40B4-BE49-F238E27FC236}">
                  <a16:creationId xmlns:a16="http://schemas.microsoft.com/office/drawing/2014/main" id="{BF9FD224-945A-8F73-C659-78566CF84B59}"/>
                </a:ext>
              </a:extLst>
            </p:cNvPr>
            <p:cNvSpPr/>
            <p:nvPr/>
          </p:nvSpPr>
          <p:spPr>
            <a:xfrm>
              <a:off x="3238500" y="857250"/>
              <a:ext cx="3981450" cy="2969066"/>
            </a:xfrm>
            <a:custGeom>
              <a:avLst/>
              <a:gdLst>
                <a:gd name="connsiteX0" fmla="*/ 3981450 w 3981450"/>
                <a:gd name="connsiteY0" fmla="*/ 0 h 2969066"/>
                <a:gd name="connsiteX1" fmla="*/ 2590800 w 3981450"/>
                <a:gd name="connsiteY1" fmla="*/ 2638425 h 2969066"/>
                <a:gd name="connsiteX2" fmla="*/ 0 w 3981450"/>
                <a:gd name="connsiteY2" fmla="*/ 2905125 h 2969066"/>
              </a:gdLst>
              <a:ahLst/>
              <a:cxnLst>
                <a:cxn ang="0">
                  <a:pos x="connsiteX0" y="connsiteY0"/>
                </a:cxn>
                <a:cxn ang="0">
                  <a:pos x="connsiteX1" y="connsiteY1"/>
                </a:cxn>
                <a:cxn ang="0">
                  <a:pos x="connsiteX2" y="connsiteY2"/>
                </a:cxn>
              </a:cxnLst>
              <a:rect l="l" t="t" r="r" b="b"/>
              <a:pathLst>
                <a:path w="3981450" h="2969066">
                  <a:moveTo>
                    <a:pt x="3981450" y="0"/>
                  </a:moveTo>
                  <a:cubicBezTo>
                    <a:pt x="3617912" y="1077119"/>
                    <a:pt x="3254375" y="2154238"/>
                    <a:pt x="2590800" y="2638425"/>
                  </a:cubicBezTo>
                  <a:cubicBezTo>
                    <a:pt x="1927225" y="3122613"/>
                    <a:pt x="354012" y="2943225"/>
                    <a:pt x="0" y="2905125"/>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 name="Straight Connector 19">
              <a:extLst>
                <a:ext uri="{FF2B5EF4-FFF2-40B4-BE49-F238E27FC236}">
                  <a16:creationId xmlns:a16="http://schemas.microsoft.com/office/drawing/2014/main" id="{1E0C64C1-21DE-1681-8BC6-AA39262BD7E2}"/>
                </a:ext>
              </a:extLst>
            </p:cNvPr>
            <p:cNvCxnSpPr>
              <a:stCxn id="7" idx="2"/>
              <a:endCxn id="9" idx="5"/>
            </p:cNvCxnSpPr>
            <p:nvPr/>
          </p:nvCxnSpPr>
          <p:spPr>
            <a:xfrm flipH="1" flipV="1">
              <a:off x="4948484" y="2957759"/>
              <a:ext cx="1919041" cy="40304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87077A0-02C7-31A4-6B91-257755D08CB7}"/>
                </a:ext>
              </a:extLst>
            </p:cNvPr>
            <p:cNvCxnSpPr>
              <a:stCxn id="7" idx="1"/>
              <a:endCxn id="8" idx="5"/>
            </p:cNvCxnSpPr>
            <p:nvPr/>
          </p:nvCxnSpPr>
          <p:spPr>
            <a:xfrm flipH="1" flipV="1">
              <a:off x="4910384" y="1509959"/>
              <a:ext cx="2034809" cy="166333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E9DB1B0-4F29-CE60-42A1-E52E10FF1582}"/>
                </a:ext>
              </a:extLst>
            </p:cNvPr>
            <p:cNvCxnSpPr>
              <a:stCxn id="7" idx="3"/>
              <a:endCxn id="13" idx="7"/>
            </p:cNvCxnSpPr>
            <p:nvPr/>
          </p:nvCxnSpPr>
          <p:spPr>
            <a:xfrm flipH="1" flipV="1">
              <a:off x="3147175" y="3534250"/>
              <a:ext cx="3798018" cy="14059"/>
            </a:xfrm>
            <a:prstGeom prst="line">
              <a:avLst/>
            </a:prstGeom>
          </p:spPr>
          <p:style>
            <a:lnRef idx="1">
              <a:schemeClr val="dk1"/>
            </a:lnRef>
            <a:fillRef idx="0">
              <a:schemeClr val="dk1"/>
            </a:fillRef>
            <a:effectRef idx="0">
              <a:schemeClr val="dk1"/>
            </a:effectRef>
            <a:fontRef idx="minor">
              <a:schemeClr val="tx1"/>
            </a:fontRef>
          </p:style>
        </p:cxnSp>
        <p:sp>
          <p:nvSpPr>
            <p:cNvPr id="23" name="Freeform: Shape 22">
              <a:extLst>
                <a:ext uri="{FF2B5EF4-FFF2-40B4-BE49-F238E27FC236}">
                  <a16:creationId xmlns:a16="http://schemas.microsoft.com/office/drawing/2014/main" id="{5533A81C-6E6E-6F56-DFF7-290C463125A8}"/>
                </a:ext>
              </a:extLst>
            </p:cNvPr>
            <p:cNvSpPr/>
            <p:nvPr/>
          </p:nvSpPr>
          <p:spPr>
            <a:xfrm>
              <a:off x="3143250" y="1609725"/>
              <a:ext cx="3752850" cy="1666875"/>
            </a:xfrm>
            <a:custGeom>
              <a:avLst/>
              <a:gdLst>
                <a:gd name="connsiteX0" fmla="*/ 3752850 w 3752850"/>
                <a:gd name="connsiteY0" fmla="*/ 1666875 h 1666875"/>
                <a:gd name="connsiteX1" fmla="*/ 1914525 w 3752850"/>
                <a:gd name="connsiteY1" fmla="*/ 476250 h 1666875"/>
                <a:gd name="connsiteX2" fmla="*/ 0 w 3752850"/>
                <a:gd name="connsiteY2" fmla="*/ 0 h 1666875"/>
              </a:gdLst>
              <a:ahLst/>
              <a:cxnLst>
                <a:cxn ang="0">
                  <a:pos x="connsiteX0" y="connsiteY0"/>
                </a:cxn>
                <a:cxn ang="0">
                  <a:pos x="connsiteX1" y="connsiteY1"/>
                </a:cxn>
                <a:cxn ang="0">
                  <a:pos x="connsiteX2" y="connsiteY2"/>
                </a:cxn>
              </a:cxnLst>
              <a:rect l="l" t="t" r="r" b="b"/>
              <a:pathLst>
                <a:path w="3752850" h="1666875">
                  <a:moveTo>
                    <a:pt x="3752850" y="1666875"/>
                  </a:moveTo>
                  <a:cubicBezTo>
                    <a:pt x="3146425" y="1210468"/>
                    <a:pt x="2540000" y="754062"/>
                    <a:pt x="1914525" y="476250"/>
                  </a:cubicBezTo>
                  <a:cubicBezTo>
                    <a:pt x="1289050" y="198438"/>
                    <a:pt x="296862" y="12700"/>
                    <a:pt x="0" y="0"/>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Freeform: Shape 23">
              <a:extLst>
                <a:ext uri="{FF2B5EF4-FFF2-40B4-BE49-F238E27FC236}">
                  <a16:creationId xmlns:a16="http://schemas.microsoft.com/office/drawing/2014/main" id="{6AEFAFF8-CA9E-C63A-FC6D-1290C36A2400}"/>
                </a:ext>
              </a:extLst>
            </p:cNvPr>
            <p:cNvSpPr/>
            <p:nvPr/>
          </p:nvSpPr>
          <p:spPr>
            <a:xfrm>
              <a:off x="3124200" y="485775"/>
              <a:ext cx="3971925" cy="2619375"/>
            </a:xfrm>
            <a:custGeom>
              <a:avLst/>
              <a:gdLst>
                <a:gd name="connsiteX0" fmla="*/ 3971925 w 3971925"/>
                <a:gd name="connsiteY0" fmla="*/ 2619375 h 2619375"/>
                <a:gd name="connsiteX1" fmla="*/ 2209800 w 3971925"/>
                <a:gd name="connsiteY1" fmla="*/ 352425 h 2619375"/>
                <a:gd name="connsiteX2" fmla="*/ 0 w 3971925"/>
                <a:gd name="connsiteY2" fmla="*/ 0 h 2619375"/>
              </a:gdLst>
              <a:ahLst/>
              <a:cxnLst>
                <a:cxn ang="0">
                  <a:pos x="connsiteX0" y="connsiteY0"/>
                </a:cxn>
                <a:cxn ang="0">
                  <a:pos x="connsiteX1" y="connsiteY1"/>
                </a:cxn>
                <a:cxn ang="0">
                  <a:pos x="connsiteX2" y="connsiteY2"/>
                </a:cxn>
              </a:cxnLst>
              <a:rect l="l" t="t" r="r" b="b"/>
              <a:pathLst>
                <a:path w="3971925" h="2619375">
                  <a:moveTo>
                    <a:pt x="3971925" y="2619375"/>
                  </a:moveTo>
                  <a:cubicBezTo>
                    <a:pt x="3421856" y="1704181"/>
                    <a:pt x="2871787" y="788987"/>
                    <a:pt x="2209800" y="352425"/>
                  </a:cubicBezTo>
                  <a:cubicBezTo>
                    <a:pt x="1547812" y="-84138"/>
                    <a:pt x="193675" y="68262"/>
                    <a:pt x="0" y="0"/>
                  </a:cubicBez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 name="Straight Connector 24">
              <a:extLst>
                <a:ext uri="{FF2B5EF4-FFF2-40B4-BE49-F238E27FC236}">
                  <a16:creationId xmlns:a16="http://schemas.microsoft.com/office/drawing/2014/main" id="{44948B67-AE91-2BB2-0061-D0F248FF522D}"/>
                </a:ext>
              </a:extLst>
            </p:cNvPr>
            <p:cNvCxnSpPr>
              <a:stCxn id="8" idx="2"/>
              <a:endCxn id="11" idx="7"/>
            </p:cNvCxnSpPr>
            <p:nvPr/>
          </p:nvCxnSpPr>
          <p:spPr>
            <a:xfrm flipH="1">
              <a:off x="3090025" y="1322451"/>
              <a:ext cx="1367675" cy="18297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B36084F-1E5D-67A6-2423-DBBC04E90F7E}"/>
                </a:ext>
              </a:extLst>
            </p:cNvPr>
            <p:cNvCxnSpPr>
              <a:cxnSpLocks/>
              <a:stCxn id="9" idx="2"/>
              <a:endCxn id="12" idx="6"/>
            </p:cNvCxnSpPr>
            <p:nvPr/>
          </p:nvCxnSpPr>
          <p:spPr>
            <a:xfrm flipH="1" flipV="1">
              <a:off x="3463002" y="2642702"/>
              <a:ext cx="1032797" cy="12755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C6B52AD-5728-935E-4938-6C3EACFD9C79}"/>
                </a:ext>
              </a:extLst>
            </p:cNvPr>
            <p:cNvCxnSpPr>
              <a:stCxn id="10" idx="2"/>
            </p:cNvCxnSpPr>
            <p:nvPr/>
          </p:nvCxnSpPr>
          <p:spPr>
            <a:xfrm flipH="1">
              <a:off x="1314450" y="655701"/>
              <a:ext cx="1333500" cy="116408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E113084-9EB6-A95D-4DF0-BCC102BD93ED}"/>
                </a:ext>
              </a:extLst>
            </p:cNvPr>
            <p:cNvCxnSpPr>
              <a:stCxn id="11" idx="2"/>
              <a:endCxn id="14" idx="3"/>
            </p:cNvCxnSpPr>
            <p:nvPr/>
          </p:nvCxnSpPr>
          <p:spPr>
            <a:xfrm flipH="1">
              <a:off x="1381124" y="1692888"/>
              <a:ext cx="1256326" cy="29307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BC07B09-EC6D-87EF-0D44-3428F4F9D619}"/>
                </a:ext>
              </a:extLst>
            </p:cNvPr>
            <p:cNvCxnSpPr>
              <a:cxnSpLocks/>
              <a:stCxn id="12" idx="2"/>
            </p:cNvCxnSpPr>
            <p:nvPr/>
          </p:nvCxnSpPr>
          <p:spPr>
            <a:xfrm flipH="1" flipV="1">
              <a:off x="1209675" y="2162176"/>
              <a:ext cx="1427777" cy="480526"/>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AAEC0622-5C8B-1D3C-D84B-4EB9BA56A59A}"/>
                </a:ext>
              </a:extLst>
            </p:cNvPr>
            <p:cNvCxnSpPr>
              <a:stCxn id="13" idx="2"/>
              <a:endCxn id="14" idx="2"/>
            </p:cNvCxnSpPr>
            <p:nvPr/>
          </p:nvCxnSpPr>
          <p:spPr>
            <a:xfrm flipH="1" flipV="1">
              <a:off x="823912" y="2162176"/>
              <a:ext cx="1870688" cy="1559537"/>
            </a:xfrm>
            <a:prstGeom prst="line">
              <a:avLst/>
            </a:prstGeom>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D88CA24F-77C1-9BF7-8558-F45AEAD4343A}"/>
              </a:ext>
            </a:extLst>
          </p:cNvPr>
          <p:cNvSpPr txBox="1"/>
          <p:nvPr/>
        </p:nvSpPr>
        <p:spPr>
          <a:xfrm>
            <a:off x="5811568" y="5678265"/>
            <a:ext cx="6241517" cy="646331"/>
          </a:xfrm>
          <a:prstGeom prst="rect">
            <a:avLst/>
          </a:prstGeom>
          <a:noFill/>
        </p:spPr>
        <p:txBody>
          <a:bodyPr wrap="none" rtlCol="0">
            <a:spAutoFit/>
          </a:bodyPr>
          <a:lstStyle/>
          <a:p>
            <a:r>
              <a:rPr lang="en-US" i="1" dirty="0"/>
              <a:t>Final diagram for the arrangement of the prefixes with maximum</a:t>
            </a:r>
            <a:br>
              <a:rPr lang="en-US" i="1" dirty="0"/>
            </a:br>
            <a:r>
              <a:rPr lang="en-US" i="1" dirty="0"/>
              <a:t>3 prefixes per word </a:t>
            </a:r>
          </a:p>
        </p:txBody>
      </p:sp>
      <p:sp>
        <p:nvSpPr>
          <p:cNvPr id="32" name="TextBox 31">
            <a:extLst>
              <a:ext uri="{FF2B5EF4-FFF2-40B4-BE49-F238E27FC236}">
                <a16:creationId xmlns:a16="http://schemas.microsoft.com/office/drawing/2014/main" id="{C2A35AB9-189A-1031-BCA3-4813DB3CB591}"/>
              </a:ext>
            </a:extLst>
          </p:cNvPr>
          <p:cNvSpPr txBox="1"/>
          <p:nvPr/>
        </p:nvSpPr>
        <p:spPr>
          <a:xfrm>
            <a:off x="496331" y="193663"/>
            <a:ext cx="2119491" cy="461665"/>
          </a:xfrm>
          <a:prstGeom prst="rect">
            <a:avLst/>
          </a:prstGeom>
          <a:noFill/>
        </p:spPr>
        <p:txBody>
          <a:bodyPr wrap="none" rtlCol="0">
            <a:spAutoFit/>
          </a:bodyPr>
          <a:lstStyle/>
          <a:p>
            <a:r>
              <a:rPr lang="en-US" sz="2400" b="1" u="sng" dirty="0">
                <a:latin typeface="+mj-lt"/>
              </a:rPr>
              <a:t>RULES (.count)</a:t>
            </a:r>
          </a:p>
        </p:txBody>
      </p:sp>
    </p:spTree>
    <p:extLst>
      <p:ext uri="{BB962C8B-B14F-4D97-AF65-F5344CB8AC3E}">
        <p14:creationId xmlns:p14="http://schemas.microsoft.com/office/powerpoint/2010/main" val="344173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100"/>
                                  </p:stCondLst>
                                  <p:childTnLst>
                                    <p:set>
                                      <p:cBhvr>
                                        <p:cTn id="10" dur="1" fill="hold">
                                          <p:stCondLst>
                                            <p:cond delay="0"/>
                                          </p:stCondLst>
                                        </p:cTn>
                                        <p:tgtEl>
                                          <p:spTgt spid="31"/>
                                        </p:tgtEl>
                                        <p:attrNameLst>
                                          <p:attrName>style.visibility</p:attrName>
                                        </p:attrNameLst>
                                      </p:cBhvr>
                                      <p:to>
                                        <p:strVal val="visible"/>
                                      </p:to>
                                    </p:set>
                                    <p:animEffect transition="in" filter="randombar(horizontal)">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DB3282-56B5-8432-5BA5-63B5B2A4522F}"/>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27</a:t>
            </a:fld>
            <a:endParaRPr lang="en-US" sz="1400" dirty="0"/>
          </a:p>
        </p:txBody>
      </p:sp>
      <p:sp>
        <p:nvSpPr>
          <p:cNvPr id="3" name="TextBox 2">
            <a:extLst>
              <a:ext uri="{FF2B5EF4-FFF2-40B4-BE49-F238E27FC236}">
                <a16:creationId xmlns:a16="http://schemas.microsoft.com/office/drawing/2014/main" id="{5E85486F-3D01-1DD2-52B6-3951640C56AF}"/>
              </a:ext>
            </a:extLst>
          </p:cNvPr>
          <p:cNvSpPr txBox="1"/>
          <p:nvPr/>
        </p:nvSpPr>
        <p:spPr>
          <a:xfrm>
            <a:off x="1219201" y="733425"/>
            <a:ext cx="9774382" cy="110799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For the suffixes there are a lot of combinations of the suffixes characters and not have the same arrangements the prefixes, we wrote all possible combinations of the suffixes that we can find.</a:t>
            </a:r>
          </a:p>
        </p:txBody>
      </p:sp>
      <p:pic>
        <p:nvPicPr>
          <p:cNvPr id="9" name="Picture 8" descr="A picture containing text, screenshot, number, black and white&#10;&#10;Description automatically generated">
            <a:extLst>
              <a:ext uri="{FF2B5EF4-FFF2-40B4-BE49-F238E27FC236}">
                <a16:creationId xmlns:a16="http://schemas.microsoft.com/office/drawing/2014/main" id="{2E0173E9-C68C-582A-7D61-B56FA37EF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712" y="1841421"/>
            <a:ext cx="6886575" cy="4422915"/>
          </a:xfrm>
          <a:prstGeom prst="rect">
            <a:avLst/>
          </a:prstGeom>
        </p:spPr>
      </p:pic>
      <p:sp>
        <p:nvSpPr>
          <p:cNvPr id="4" name="TextBox 3">
            <a:extLst>
              <a:ext uri="{FF2B5EF4-FFF2-40B4-BE49-F238E27FC236}">
                <a16:creationId xmlns:a16="http://schemas.microsoft.com/office/drawing/2014/main" id="{7FBCBA68-72C8-259D-1249-0777D0DC163A}"/>
              </a:ext>
            </a:extLst>
          </p:cNvPr>
          <p:cNvSpPr txBox="1"/>
          <p:nvPr/>
        </p:nvSpPr>
        <p:spPr>
          <a:xfrm>
            <a:off x="496331" y="193663"/>
            <a:ext cx="2119491" cy="461665"/>
          </a:xfrm>
          <a:prstGeom prst="rect">
            <a:avLst/>
          </a:prstGeom>
          <a:noFill/>
        </p:spPr>
        <p:txBody>
          <a:bodyPr wrap="none" rtlCol="0">
            <a:spAutoFit/>
          </a:bodyPr>
          <a:lstStyle/>
          <a:p>
            <a:r>
              <a:rPr lang="en-US" sz="2400" b="1" u="sng" dirty="0">
                <a:latin typeface="+mj-lt"/>
              </a:rPr>
              <a:t>RULES (.count)</a:t>
            </a:r>
          </a:p>
        </p:txBody>
      </p:sp>
    </p:spTree>
    <p:extLst>
      <p:ext uri="{BB962C8B-B14F-4D97-AF65-F5344CB8AC3E}">
        <p14:creationId xmlns:p14="http://schemas.microsoft.com/office/powerpoint/2010/main" val="3055420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6CC0C4-C979-FC03-5CFC-A749B57BBECB}"/>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28</a:t>
            </a:fld>
            <a:endParaRPr lang="en-US" sz="1400" dirty="0"/>
          </a:p>
        </p:txBody>
      </p:sp>
      <p:sp>
        <p:nvSpPr>
          <p:cNvPr id="32" name="TextBox 31">
            <a:extLst>
              <a:ext uri="{FF2B5EF4-FFF2-40B4-BE49-F238E27FC236}">
                <a16:creationId xmlns:a16="http://schemas.microsoft.com/office/drawing/2014/main" id="{9A511D6C-C9B1-0494-CAFB-530C5981432A}"/>
              </a:ext>
            </a:extLst>
          </p:cNvPr>
          <p:cNvSpPr txBox="1"/>
          <p:nvPr/>
        </p:nvSpPr>
        <p:spPr>
          <a:xfrm>
            <a:off x="900606" y="849809"/>
            <a:ext cx="9495548" cy="769441"/>
          </a:xfrm>
          <a:prstGeom prst="rect">
            <a:avLst/>
          </a:prstGeom>
          <a:noFill/>
        </p:spPr>
        <p:txBody>
          <a:bodyPr wrap="none" rtlCol="0">
            <a:spAutoFit/>
          </a:bodyPr>
          <a:lstStyle/>
          <a:p>
            <a:pPr marL="285750" indent="-285750">
              <a:buFont typeface="Wingdings" panose="05000000000000000000" pitchFamily="2" charset="2"/>
              <a:buChar char="Ø"/>
            </a:pPr>
            <a:r>
              <a:rPr lang="en-US" sz="2200" dirty="0"/>
              <a:t>The Last stage is the pattern recognition process.</a:t>
            </a:r>
            <a:br>
              <a:rPr lang="en-US" sz="2200" dirty="0"/>
            </a:br>
            <a:r>
              <a:rPr lang="en-US" sz="2200" dirty="0"/>
              <a:t>Where we have a set of patterns and return ones that matches with our word.</a:t>
            </a:r>
          </a:p>
        </p:txBody>
      </p:sp>
      <p:sp>
        <p:nvSpPr>
          <p:cNvPr id="33" name="TextBox 32">
            <a:extLst>
              <a:ext uri="{FF2B5EF4-FFF2-40B4-BE49-F238E27FC236}">
                <a16:creationId xmlns:a16="http://schemas.microsoft.com/office/drawing/2014/main" id="{EF6A965D-295B-5783-7590-43DD24EF6214}"/>
              </a:ext>
            </a:extLst>
          </p:cNvPr>
          <p:cNvSpPr txBox="1"/>
          <p:nvPr/>
        </p:nvSpPr>
        <p:spPr>
          <a:xfrm>
            <a:off x="900607" y="1762125"/>
            <a:ext cx="9195893" cy="769441"/>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But there is not enough rules, if we choose to return only one answer, it may be in accurate.</a:t>
            </a:r>
          </a:p>
        </p:txBody>
      </p:sp>
      <p:sp>
        <p:nvSpPr>
          <p:cNvPr id="34" name="TextBox 33">
            <a:extLst>
              <a:ext uri="{FF2B5EF4-FFF2-40B4-BE49-F238E27FC236}">
                <a16:creationId xmlns:a16="http://schemas.microsoft.com/office/drawing/2014/main" id="{B186B98E-1467-22AF-5942-E8472AE60E64}"/>
              </a:ext>
            </a:extLst>
          </p:cNvPr>
          <p:cNvSpPr txBox="1"/>
          <p:nvPr/>
        </p:nvSpPr>
        <p:spPr>
          <a:xfrm>
            <a:off x="7760111" y="3974068"/>
            <a:ext cx="67037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ar-EG" dirty="0"/>
              <a:t>اشترى</a:t>
            </a:r>
            <a:endParaRPr lang="en-US" dirty="0"/>
          </a:p>
        </p:txBody>
      </p:sp>
      <p:sp>
        <p:nvSpPr>
          <p:cNvPr id="35" name="TextBox 34">
            <a:extLst>
              <a:ext uri="{FF2B5EF4-FFF2-40B4-BE49-F238E27FC236}">
                <a16:creationId xmlns:a16="http://schemas.microsoft.com/office/drawing/2014/main" id="{85F48180-B740-DACC-F45D-D20231BA1FCB}"/>
              </a:ext>
            </a:extLst>
          </p:cNvPr>
          <p:cNvSpPr txBox="1"/>
          <p:nvPr/>
        </p:nvSpPr>
        <p:spPr>
          <a:xfrm>
            <a:off x="1801274" y="4572000"/>
            <a:ext cx="2297424" cy="646331"/>
          </a:xfrm>
          <a:prstGeom prst="rect">
            <a:avLst/>
          </a:prstGeom>
          <a:noFill/>
        </p:spPr>
        <p:txBody>
          <a:bodyPr wrap="none" rtlCol="0">
            <a:spAutoFit/>
          </a:bodyPr>
          <a:lstStyle/>
          <a:p>
            <a:r>
              <a:rPr lang="en-US" dirty="0"/>
              <a:t>Matched patterns: </a:t>
            </a:r>
            <a:r>
              <a:rPr lang="ar-EG" dirty="0"/>
              <a:t>يفعل</a:t>
            </a:r>
            <a:endParaRPr lang="en-US" dirty="0"/>
          </a:p>
          <a:p>
            <a:r>
              <a:rPr lang="en-US" dirty="0"/>
              <a:t>Possible roots: </a:t>
            </a:r>
            <a:r>
              <a:rPr lang="ar-EG" dirty="0"/>
              <a:t>أكل</a:t>
            </a:r>
            <a:endParaRPr lang="en-US" dirty="0"/>
          </a:p>
        </p:txBody>
      </p:sp>
      <p:sp>
        <p:nvSpPr>
          <p:cNvPr id="36" name="TextBox 35">
            <a:extLst>
              <a:ext uri="{FF2B5EF4-FFF2-40B4-BE49-F238E27FC236}">
                <a16:creationId xmlns:a16="http://schemas.microsoft.com/office/drawing/2014/main" id="{4252314B-0AB3-D553-EC62-81289A6FCA1E}"/>
              </a:ext>
            </a:extLst>
          </p:cNvPr>
          <p:cNvSpPr txBox="1"/>
          <p:nvPr/>
        </p:nvSpPr>
        <p:spPr>
          <a:xfrm>
            <a:off x="7078124" y="4572000"/>
            <a:ext cx="2852063" cy="646331"/>
          </a:xfrm>
          <a:prstGeom prst="rect">
            <a:avLst/>
          </a:prstGeom>
          <a:noFill/>
        </p:spPr>
        <p:txBody>
          <a:bodyPr wrap="none" rtlCol="0">
            <a:spAutoFit/>
          </a:bodyPr>
          <a:lstStyle/>
          <a:p>
            <a:r>
              <a:rPr lang="en-US" dirty="0"/>
              <a:t>Matched patterns: </a:t>
            </a:r>
            <a:r>
              <a:rPr lang="ar-EG" dirty="0"/>
              <a:t>افتعل، افعلل</a:t>
            </a:r>
            <a:endParaRPr lang="en-US" dirty="0"/>
          </a:p>
          <a:p>
            <a:r>
              <a:rPr lang="en-US" dirty="0"/>
              <a:t>Possible roots: </a:t>
            </a:r>
            <a:r>
              <a:rPr lang="ar-EG" dirty="0"/>
              <a:t>شرى، شترى</a:t>
            </a:r>
            <a:endParaRPr lang="en-US" dirty="0"/>
          </a:p>
        </p:txBody>
      </p:sp>
      <p:sp>
        <p:nvSpPr>
          <p:cNvPr id="37" name="TextBox 36">
            <a:extLst>
              <a:ext uri="{FF2B5EF4-FFF2-40B4-BE49-F238E27FC236}">
                <a16:creationId xmlns:a16="http://schemas.microsoft.com/office/drawing/2014/main" id="{B9F5D587-5F37-30C0-F7BB-F6D34681F66B}"/>
              </a:ext>
            </a:extLst>
          </p:cNvPr>
          <p:cNvSpPr txBox="1"/>
          <p:nvPr/>
        </p:nvSpPr>
        <p:spPr>
          <a:xfrm>
            <a:off x="2600325" y="3974068"/>
            <a:ext cx="50206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ar-EG" dirty="0"/>
              <a:t>يأكل</a:t>
            </a:r>
            <a:endParaRPr lang="en-US" dirty="0"/>
          </a:p>
        </p:txBody>
      </p:sp>
      <p:sp>
        <p:nvSpPr>
          <p:cNvPr id="3" name="TextBox 2">
            <a:extLst>
              <a:ext uri="{FF2B5EF4-FFF2-40B4-BE49-F238E27FC236}">
                <a16:creationId xmlns:a16="http://schemas.microsoft.com/office/drawing/2014/main" id="{477B4881-660A-5E89-49CA-0F0F8BE199B7}"/>
              </a:ext>
            </a:extLst>
          </p:cNvPr>
          <p:cNvSpPr txBox="1"/>
          <p:nvPr/>
        </p:nvSpPr>
        <p:spPr>
          <a:xfrm>
            <a:off x="496331" y="193663"/>
            <a:ext cx="3055003" cy="523220"/>
          </a:xfrm>
          <a:prstGeom prst="rect">
            <a:avLst/>
          </a:prstGeom>
          <a:noFill/>
        </p:spPr>
        <p:txBody>
          <a:bodyPr wrap="none" rtlCol="0">
            <a:spAutoFit/>
          </a:bodyPr>
          <a:lstStyle/>
          <a:p>
            <a:r>
              <a:rPr lang="en-US" sz="2800" b="1" dirty="0">
                <a:latin typeface="Speak Pro" panose="020B0504020101020102" pitchFamily="34" charset="0"/>
              </a:rPr>
              <a:t>Pattern Recognition</a:t>
            </a:r>
          </a:p>
        </p:txBody>
      </p:sp>
      <p:sp>
        <p:nvSpPr>
          <p:cNvPr id="7" name="TextBox 6">
            <a:extLst>
              <a:ext uri="{FF2B5EF4-FFF2-40B4-BE49-F238E27FC236}">
                <a16:creationId xmlns:a16="http://schemas.microsoft.com/office/drawing/2014/main" id="{4057867F-037C-CABC-B300-61ECD996A695}"/>
              </a:ext>
            </a:extLst>
          </p:cNvPr>
          <p:cNvSpPr txBox="1"/>
          <p:nvPr/>
        </p:nvSpPr>
        <p:spPr>
          <a:xfrm>
            <a:off x="900606" y="2555676"/>
            <a:ext cx="8705850" cy="769441"/>
          </a:xfrm>
          <a:prstGeom prst="rect">
            <a:avLst/>
          </a:prstGeom>
          <a:noFill/>
        </p:spPr>
        <p:txBody>
          <a:bodyPr wrap="square">
            <a:spAutoFit/>
          </a:bodyPr>
          <a:lstStyle/>
          <a:p>
            <a:pPr marL="285750" indent="-285750">
              <a:buFont typeface="Wingdings" panose="05000000000000000000" pitchFamily="2" charset="2"/>
              <a:buChar char="Ø"/>
            </a:pPr>
            <a:r>
              <a:rPr lang="en-US" sz="2200" dirty="0"/>
              <a:t>So, we made up for it be returning a list of possible roots for the word.</a:t>
            </a:r>
          </a:p>
          <a:p>
            <a:pPr marL="285750" indent="-285750">
              <a:buFont typeface="Wingdings" panose="05000000000000000000" pitchFamily="2" charset="2"/>
              <a:buChar char="Ø"/>
            </a:pPr>
            <a:r>
              <a:rPr lang="en-US" sz="2200" dirty="0"/>
              <a:t>With that we increased the accuracy of the program.</a:t>
            </a:r>
          </a:p>
        </p:txBody>
      </p:sp>
    </p:spTree>
    <p:extLst>
      <p:ext uri="{BB962C8B-B14F-4D97-AF65-F5344CB8AC3E}">
        <p14:creationId xmlns:p14="http://schemas.microsoft.com/office/powerpoint/2010/main" val="7720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ppt_x"/>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5" grpId="0"/>
      <p:bldP spid="36" grpId="0"/>
      <p:bldP spid="37"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EB2E91-C0BE-BA6F-3D56-CF0532CC736B}"/>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29</a:t>
            </a:fld>
            <a:endParaRPr lang="en-US" sz="1400" dirty="0"/>
          </a:p>
        </p:txBody>
      </p:sp>
      <p:sp>
        <p:nvSpPr>
          <p:cNvPr id="5" name="TextBox 4">
            <a:extLst>
              <a:ext uri="{FF2B5EF4-FFF2-40B4-BE49-F238E27FC236}">
                <a16:creationId xmlns:a16="http://schemas.microsoft.com/office/drawing/2014/main" id="{8EA1C283-227F-6C58-CE75-C5E828F38508}"/>
              </a:ext>
            </a:extLst>
          </p:cNvPr>
          <p:cNvSpPr txBox="1"/>
          <p:nvPr/>
        </p:nvSpPr>
        <p:spPr>
          <a:xfrm>
            <a:off x="474975" y="325193"/>
            <a:ext cx="4876656" cy="523220"/>
          </a:xfrm>
          <a:prstGeom prst="rect">
            <a:avLst/>
          </a:prstGeom>
          <a:noFill/>
        </p:spPr>
        <p:txBody>
          <a:bodyPr wrap="none" rtlCol="0">
            <a:spAutoFit/>
          </a:bodyPr>
          <a:lstStyle/>
          <a:p>
            <a:r>
              <a:rPr lang="en-US" sz="2800" b="1" dirty="0">
                <a:solidFill>
                  <a:srgbClr val="0070C0"/>
                </a:solidFill>
                <a:latin typeface="+mj-lt"/>
              </a:rPr>
              <a:t>The overflow of the whole process</a:t>
            </a:r>
          </a:p>
        </p:txBody>
      </p:sp>
      <p:pic>
        <p:nvPicPr>
          <p:cNvPr id="6" name="Picture 5">
            <a:extLst>
              <a:ext uri="{FF2B5EF4-FFF2-40B4-BE49-F238E27FC236}">
                <a16:creationId xmlns:a16="http://schemas.microsoft.com/office/drawing/2014/main" id="{22D1F6EC-0C55-A0F3-A41F-0F0F836AF39A}"/>
              </a:ext>
            </a:extLst>
          </p:cNvPr>
          <p:cNvPicPr>
            <a:picLocks noChangeAspect="1"/>
          </p:cNvPicPr>
          <p:nvPr/>
        </p:nvPicPr>
        <p:blipFill>
          <a:blip r:embed="rId2"/>
          <a:stretch>
            <a:fillRect/>
          </a:stretch>
        </p:blipFill>
        <p:spPr>
          <a:xfrm>
            <a:off x="5133977" y="1815007"/>
            <a:ext cx="6972298" cy="3428009"/>
          </a:xfrm>
          <a:prstGeom prst="rect">
            <a:avLst/>
          </a:prstGeom>
        </p:spPr>
      </p:pic>
      <p:pic>
        <p:nvPicPr>
          <p:cNvPr id="7" name="Picture 6">
            <a:extLst>
              <a:ext uri="{FF2B5EF4-FFF2-40B4-BE49-F238E27FC236}">
                <a16:creationId xmlns:a16="http://schemas.microsoft.com/office/drawing/2014/main" id="{BEE711D5-E043-6FD0-551E-CFA0319FA042}"/>
              </a:ext>
            </a:extLst>
          </p:cNvPr>
          <p:cNvPicPr>
            <a:picLocks noChangeAspect="1"/>
          </p:cNvPicPr>
          <p:nvPr/>
        </p:nvPicPr>
        <p:blipFill rotWithShape="1">
          <a:blip r:embed="rId3"/>
          <a:srcRect t="5745" b="3784"/>
          <a:stretch/>
        </p:blipFill>
        <p:spPr>
          <a:xfrm>
            <a:off x="474975" y="1498600"/>
            <a:ext cx="4111291" cy="4453468"/>
          </a:xfrm>
          <a:prstGeom prst="rect">
            <a:avLst/>
          </a:prstGeom>
        </p:spPr>
      </p:pic>
    </p:spTree>
    <p:extLst>
      <p:ext uri="{BB962C8B-B14F-4D97-AF65-F5344CB8AC3E}">
        <p14:creationId xmlns:p14="http://schemas.microsoft.com/office/powerpoint/2010/main" val="236002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0ECAF5-A8BC-B3E4-900C-E18DA35A50FF}"/>
              </a:ext>
            </a:extLst>
          </p:cNvPr>
          <p:cNvSpPr>
            <a:spLocks noGrp="1"/>
          </p:cNvSpPr>
          <p:nvPr>
            <p:ph type="title"/>
          </p:nvPr>
        </p:nvSpPr>
        <p:spPr>
          <a:xfrm>
            <a:off x="492369" y="605896"/>
            <a:ext cx="3642309" cy="5646208"/>
          </a:xfrm>
        </p:spPr>
        <p:txBody>
          <a:bodyPr anchor="ctr">
            <a:normAutofit/>
          </a:bodyPr>
          <a:lstStyle/>
          <a:p>
            <a:pPr algn="ctr"/>
            <a:r>
              <a:rPr lang="en-US" sz="4400" dirty="0">
                <a:solidFill>
                  <a:srgbClr val="FFFFFF"/>
                </a:solidFill>
              </a:rPr>
              <a:t>Agenda</a:t>
            </a:r>
          </a:p>
        </p:txBody>
      </p:sp>
      <p:sp>
        <p:nvSpPr>
          <p:cNvPr id="3" name="Content Placeholder 2">
            <a:extLst>
              <a:ext uri="{FF2B5EF4-FFF2-40B4-BE49-F238E27FC236}">
                <a16:creationId xmlns:a16="http://schemas.microsoft.com/office/drawing/2014/main" id="{8254E84E-B8EE-19F4-90BB-76C85DD60B87}"/>
              </a:ext>
            </a:extLst>
          </p:cNvPr>
          <p:cNvSpPr>
            <a:spLocks noGrp="1"/>
          </p:cNvSpPr>
          <p:nvPr>
            <p:ph idx="1"/>
          </p:nvPr>
        </p:nvSpPr>
        <p:spPr>
          <a:xfrm>
            <a:off x="5231958" y="605896"/>
            <a:ext cx="5923721" cy="5646208"/>
          </a:xfrm>
        </p:spPr>
        <p:txBody>
          <a:bodyPr anchor="ctr">
            <a:normAutofit/>
          </a:bodyPr>
          <a:lstStyle/>
          <a:p>
            <a:pPr>
              <a:buClr>
                <a:srgbClr val="00B0F0"/>
              </a:buClr>
              <a:buFont typeface="Arial" panose="020B0604020202020204" pitchFamily="34" charset="0"/>
              <a:buChar char="•"/>
            </a:pPr>
            <a:r>
              <a:rPr lang="en-US" sz="2400" dirty="0"/>
              <a:t>What is a Morphological Analyzer? And why it is important?</a:t>
            </a:r>
          </a:p>
          <a:p>
            <a:pPr>
              <a:buClr>
                <a:srgbClr val="00B0F0"/>
              </a:buClr>
              <a:buFont typeface="Arial" panose="020B0604020202020204" pitchFamily="34" charset="0"/>
              <a:buChar char="•"/>
            </a:pPr>
            <a:r>
              <a:rPr lang="en-US" sz="2400" dirty="0"/>
              <a:t>Main Approaches to build a Morphological Analyzer</a:t>
            </a:r>
          </a:p>
          <a:p>
            <a:pPr>
              <a:buClr>
                <a:srgbClr val="00B0F0"/>
              </a:buClr>
              <a:buFont typeface="Arial" panose="020B0604020202020204" pitchFamily="34" charset="0"/>
              <a:buChar char="•"/>
            </a:pPr>
            <a:r>
              <a:rPr lang="en-US" sz="2400" dirty="0"/>
              <a:t>Morphological Analysis in Arabic language</a:t>
            </a:r>
          </a:p>
          <a:p>
            <a:pPr>
              <a:buClr>
                <a:srgbClr val="00B0F0"/>
              </a:buClr>
              <a:buFont typeface="Arial" panose="020B0604020202020204" pitchFamily="34" charset="0"/>
              <a:buChar char="•"/>
            </a:pPr>
            <a:r>
              <a:rPr lang="en-US" sz="2400" dirty="0"/>
              <a:t>Project Stages</a:t>
            </a:r>
          </a:p>
          <a:p>
            <a:pPr>
              <a:buClr>
                <a:srgbClr val="00B0F0"/>
              </a:buClr>
              <a:buFont typeface="Arial" panose="020B0604020202020204" pitchFamily="34" charset="0"/>
              <a:buChar char="•"/>
            </a:pPr>
            <a:r>
              <a:rPr lang="en-US" sz="2400" dirty="0"/>
              <a:t>Additional Features</a:t>
            </a:r>
          </a:p>
          <a:p>
            <a:pPr>
              <a:buClr>
                <a:srgbClr val="00B0F0"/>
              </a:buClr>
              <a:buFont typeface="Arial" panose="020B0604020202020204" pitchFamily="34" charset="0"/>
              <a:buChar char="•"/>
            </a:pPr>
            <a:r>
              <a:rPr lang="en-US" sz="2400" dirty="0"/>
              <a:t>Challenges of Arabic Morphological Analyzer</a:t>
            </a:r>
          </a:p>
          <a:p>
            <a:pPr>
              <a:buClr>
                <a:srgbClr val="00B0F0"/>
              </a:buClr>
              <a:buFont typeface="Arial" panose="020B0604020202020204" pitchFamily="34" charset="0"/>
              <a:buChar char="•"/>
            </a:pPr>
            <a:r>
              <a:rPr lang="en-US" sz="2400" dirty="0"/>
              <a:t>Incomplete tasks</a:t>
            </a:r>
          </a:p>
          <a:p>
            <a:pPr>
              <a:buClr>
                <a:srgbClr val="00B0F0"/>
              </a:buClr>
              <a:buFont typeface="Arial" panose="020B0604020202020204" pitchFamily="34" charset="0"/>
              <a:buChar char="•"/>
            </a:pPr>
            <a:r>
              <a:rPr lang="en-US" sz="2400" dirty="0"/>
              <a:t>References</a:t>
            </a:r>
          </a:p>
        </p:txBody>
      </p:sp>
      <p:sp>
        <p:nvSpPr>
          <p:cNvPr id="4" name="Slide Number Placeholder 3">
            <a:extLst>
              <a:ext uri="{FF2B5EF4-FFF2-40B4-BE49-F238E27FC236}">
                <a16:creationId xmlns:a16="http://schemas.microsoft.com/office/drawing/2014/main" id="{15FBB4EF-C38F-CD27-A45E-B23624BFEBDF}"/>
              </a:ext>
            </a:extLst>
          </p:cNvPr>
          <p:cNvSpPr>
            <a:spLocks noGrp="1"/>
          </p:cNvSpPr>
          <p:nvPr>
            <p:ph type="sldNum" sz="quarter" idx="12"/>
          </p:nvPr>
        </p:nvSpPr>
        <p:spPr>
          <a:xfrm>
            <a:off x="10993582" y="6446838"/>
            <a:ext cx="365760" cy="365125"/>
          </a:xfrm>
        </p:spPr>
        <p:style>
          <a:lnRef idx="2">
            <a:schemeClr val="accent1"/>
          </a:lnRef>
          <a:fillRef idx="1">
            <a:schemeClr val="lt1"/>
          </a:fillRef>
          <a:effectRef idx="0">
            <a:schemeClr val="accent1"/>
          </a:effectRef>
          <a:fontRef idx="minor">
            <a:schemeClr val="dk1"/>
          </a:fontRef>
        </p:style>
        <p:txBody>
          <a:bodyPr/>
          <a:lstStyle/>
          <a:p>
            <a:fld id="{3A98EE3D-8CD1-4C3F-BD1C-C98C9596463C}" type="slidenum">
              <a:rPr lang="en-US" sz="1400" smtClean="0">
                <a:solidFill>
                  <a:schemeClr val="bg1"/>
                </a:solidFill>
              </a:rPr>
              <a:t>3</a:t>
            </a:fld>
            <a:endParaRPr lang="en-US" sz="1400" dirty="0">
              <a:solidFill>
                <a:schemeClr val="bg1"/>
              </a:solidFill>
            </a:endParaRPr>
          </a:p>
        </p:txBody>
      </p:sp>
    </p:spTree>
    <p:extLst>
      <p:ext uri="{BB962C8B-B14F-4D97-AF65-F5344CB8AC3E}">
        <p14:creationId xmlns:p14="http://schemas.microsoft.com/office/powerpoint/2010/main" val="2159313985"/>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752DB-C8D5-01F1-FF39-0349C774F2CC}"/>
              </a:ext>
            </a:extLst>
          </p:cNvPr>
          <p:cNvSpPr>
            <a:spLocks noGrp="1"/>
          </p:cNvSpPr>
          <p:nvPr>
            <p:ph type="ctrTitle"/>
          </p:nvPr>
        </p:nvSpPr>
        <p:spPr>
          <a:xfrm>
            <a:off x="1097280" y="758952"/>
            <a:ext cx="10058400" cy="3892168"/>
          </a:xfrm>
        </p:spPr>
        <p:txBody>
          <a:bodyPr>
            <a:normAutofit/>
          </a:bodyPr>
          <a:lstStyle/>
          <a:p>
            <a:r>
              <a:rPr lang="en-US" sz="9600"/>
              <a:t>Additional Features</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4694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6B06-FF23-CBF6-1885-2FF1B8FFC7BF}"/>
              </a:ext>
            </a:extLst>
          </p:cNvPr>
          <p:cNvSpPr>
            <a:spLocks noGrp="1"/>
          </p:cNvSpPr>
          <p:nvPr>
            <p:ph type="title"/>
          </p:nvPr>
        </p:nvSpPr>
        <p:spPr/>
        <p:txBody>
          <a:bodyPr/>
          <a:lstStyle/>
          <a:p>
            <a:r>
              <a:rPr lang="en-US" dirty="0"/>
              <a:t>Finding the type of plural</a:t>
            </a:r>
          </a:p>
        </p:txBody>
      </p:sp>
      <p:sp>
        <p:nvSpPr>
          <p:cNvPr id="3" name="Content Placeholder 2">
            <a:extLst>
              <a:ext uri="{FF2B5EF4-FFF2-40B4-BE49-F238E27FC236}">
                <a16:creationId xmlns:a16="http://schemas.microsoft.com/office/drawing/2014/main" id="{A15EC7A0-8130-B9B4-8A32-5D4DAD06E21E}"/>
              </a:ext>
            </a:extLst>
          </p:cNvPr>
          <p:cNvSpPr>
            <a:spLocks noGrp="1"/>
          </p:cNvSpPr>
          <p:nvPr>
            <p:ph idx="1"/>
          </p:nvPr>
        </p:nvSpPr>
        <p:spPr/>
        <p:txBody>
          <a:bodyPr>
            <a:normAutofit fontScale="70000" lnSpcReduction="20000"/>
          </a:bodyPr>
          <a:lstStyle/>
          <a:p>
            <a:pPr marL="0" marR="0" algn="r" rtl="1">
              <a:lnSpc>
                <a:spcPct val="107000"/>
              </a:lnSpc>
              <a:spcBef>
                <a:spcPts val="0"/>
              </a:spcBef>
              <a:spcAft>
                <a:spcPts val="800"/>
              </a:spcAft>
            </a:pPr>
            <a:r>
              <a:rPr lang="ar-SA" sz="3400" b="1" kern="100" dirty="0">
                <a:effectLst/>
                <a:latin typeface="Calibri" panose="020F0502020204030204" pitchFamily="34" charset="0"/>
                <a:ea typeface="Calibri" panose="020F0502020204030204" pitchFamily="34" charset="0"/>
                <a:cs typeface="Traditional Arabic" panose="02020603050405020304" pitchFamily="18" charset="-78"/>
              </a:rPr>
              <a:t>جمع المذكر السالم</a:t>
            </a:r>
            <a:r>
              <a:rPr lang="en-US" sz="3400" b="1" kern="100" dirty="0">
                <a:effectLst/>
                <a:latin typeface="Traditional Arabic" panose="02020603050405020304" pitchFamily="18" charset="-78"/>
                <a:ea typeface="Calibri" panose="020F0502020204030204" pitchFamily="34" charset="0"/>
                <a:cs typeface="Arial" panose="020B0604020202020204" pitchFamily="34" charset="0"/>
              </a:rPr>
              <a:t>:</a:t>
            </a:r>
            <a:endParaRPr lang="en-US" sz="3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kern="100" dirty="0">
                <a:solidFill>
                  <a:srgbClr val="800000"/>
                </a:solidFill>
                <a:effectLst/>
                <a:latin typeface="Calibri" panose="020F0502020204030204" pitchFamily="34" charset="0"/>
                <a:ea typeface="Calibri" panose="020F0502020204030204" pitchFamily="34" charset="0"/>
                <a:cs typeface="Times New Roman" panose="02020603050405020304" pitchFamily="18" charset="0"/>
              </a:rPr>
              <a:t>الجمع</a:t>
            </a:r>
            <a:r>
              <a:rPr lang="en-US" sz="2000" kern="100" dirty="0">
                <a:solidFill>
                  <a:srgbClr val="800000"/>
                </a:solidFill>
                <a:effectLst/>
                <a:latin typeface="Times New Roman" panose="02020603050405020304" pitchFamily="18" charset="0"/>
                <a:ea typeface="Calibri" panose="020F0502020204030204" pitchFamily="34" charset="0"/>
                <a:cs typeface="Arial" panose="020B0604020202020204" pitchFamily="34" charset="0"/>
              </a:rPr>
              <a:t>:</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اسم ناب عن ثلاثة فأكثر، بزيادة في آخره، مثل</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ar-SA" sz="2000" kern="1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مدرس، مدرسات</a:t>
            </a: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أو تغيير في بنائه مثل</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kern="1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أطفال، وكُتُب، ورؤساء</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فالأول يسمى الجمع السالم، والثاني يسمى الجمع المكسر</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kern="1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جمع التكسير</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وينقسم السالم إلى مذكر ومؤنث، وينقسم جمع التكسير إلى جمع قلة وجمع كثرة كما سيأتي الحديث عنه</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kern="100" dirty="0">
                <a:solidFill>
                  <a:srgbClr val="3366FF"/>
                </a:solidFill>
                <a:effectLst/>
                <a:latin typeface="Calibri" panose="020F0502020204030204" pitchFamily="34" charset="0"/>
                <a:ea typeface="Calibri" panose="020F0502020204030204" pitchFamily="34" charset="0"/>
                <a:cs typeface="Traditional Arabic" panose="02020603050405020304" pitchFamily="18" charset="-78"/>
              </a:rPr>
              <a:t>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kern="100" dirty="0">
                <a:solidFill>
                  <a:srgbClr val="3366FF"/>
                </a:solidFill>
                <a:effectLst/>
                <a:latin typeface="Times New Roman" panose="02020603050405020304" pitchFamily="18" charset="0"/>
                <a:ea typeface="Calibri" panose="020F0502020204030204" pitchFamily="34" charset="0"/>
                <a:cs typeface="Times New Roman" panose="02020603050405020304" pitchFamily="18" charset="0"/>
              </a:rPr>
              <a:t>تعريف جمع المذكر السالم</a:t>
            </a:r>
            <a:r>
              <a:rPr lang="en-US" sz="2400" b="1" kern="100" dirty="0">
                <a:solidFill>
                  <a:srgbClr val="3366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هو ما دل على الجمع المذكر من غير تغيير في بناء مفرده مثل (معلمون، ومهندسون، وكاتبون</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kern="1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مفرده سلم من التغيير</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6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kern="100" dirty="0">
                <a:solidFill>
                  <a:srgbClr val="3366FF"/>
                </a:solidFill>
                <a:effectLst/>
                <a:latin typeface="Times New Roman" panose="02020603050405020304" pitchFamily="18" charset="0"/>
                <a:ea typeface="Calibri" panose="020F0502020204030204" pitchFamily="34" charset="0"/>
                <a:cs typeface="Times New Roman" panose="02020603050405020304" pitchFamily="18" charset="0"/>
              </a:rPr>
              <a:t>شروط ما يجمع جمع المذكر السالم</a:t>
            </a:r>
            <a:r>
              <a:rPr lang="en-US" sz="2400" b="1" kern="100" dirty="0">
                <a:solidFill>
                  <a:srgbClr val="3366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يجمع الاسم جمع مذكر سالما إذا كان :</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(علماً </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ar-SA" sz="2000" kern="1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لا نجمع طفلاً هذا الجمع لأنه ليس علماً</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مذكراً</a:t>
            </a: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ar-SA" sz="2000" kern="1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لا نجمع سعاد هذا الجمع لأنه ليس مذكرا)ً</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لا نجمع أسداً هذا الجمع لأنه ليس عاقلا</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kern="1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لا نجمع حمزة هذا الجمع لأن في آخره تاء</a:t>
            </a:r>
            <a:r>
              <a:rPr lang="en-US" sz="2000" kern="100" dirty="0">
                <a:solidFill>
                  <a:srgbClr val="000080"/>
                </a:solidFill>
                <a:effectLst/>
                <a:latin typeface="Times New Roman" panose="02020603050405020304" pitchFamily="18" charset="0"/>
                <a:ea typeface="Calibri" panose="020F0502020204030204" pitchFamily="34" charset="0"/>
                <a:cs typeface="Arial" panose="020B0604020202020204" pitchFamily="34" charset="0"/>
              </a:rPr>
              <a:t>)</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خال من التاء في آخره</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(خال من التركيب</a:t>
            </a:r>
            <a:r>
              <a:rPr lang="en-US" sz="20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20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لا نجمع عبد الله أو سيبويه لأنهما علمان مركبان.</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044EA5E-6C0E-D1DD-F484-81CA618C2FFD}"/>
              </a:ext>
            </a:extLst>
          </p:cNvPr>
          <p:cNvSpPr>
            <a:spLocks noGrp="1"/>
          </p:cNvSpPr>
          <p:nvPr>
            <p:ph type="sldNum" sz="quarter" idx="12"/>
          </p:nvPr>
        </p:nvSpPr>
        <p:spPr/>
        <p:txBody>
          <a:bodyPr/>
          <a:lstStyle/>
          <a:p>
            <a:fld id="{3A98EE3D-8CD1-4C3F-BD1C-C98C9596463C}" type="slidenum">
              <a:rPr lang="en-US" sz="1400" smtClean="0"/>
              <a:t>31</a:t>
            </a:fld>
            <a:endParaRPr lang="en-US" sz="1400" dirty="0"/>
          </a:p>
        </p:txBody>
      </p:sp>
    </p:spTree>
    <p:extLst>
      <p:ext uri="{BB962C8B-B14F-4D97-AF65-F5344CB8AC3E}">
        <p14:creationId xmlns:p14="http://schemas.microsoft.com/office/powerpoint/2010/main" val="380267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E7567F-333A-EC0A-0446-7E363D036E7C}"/>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32</a:t>
            </a:fld>
            <a:endParaRPr lang="en-US" sz="1400" dirty="0"/>
          </a:p>
        </p:txBody>
      </p:sp>
      <p:sp>
        <p:nvSpPr>
          <p:cNvPr id="4" name="TextBox 3">
            <a:extLst>
              <a:ext uri="{FF2B5EF4-FFF2-40B4-BE49-F238E27FC236}">
                <a16:creationId xmlns:a16="http://schemas.microsoft.com/office/drawing/2014/main" id="{BF73E360-B6B3-1C8D-D412-BE0CFAAE94AD}"/>
              </a:ext>
            </a:extLst>
          </p:cNvPr>
          <p:cNvSpPr txBox="1"/>
          <p:nvPr/>
        </p:nvSpPr>
        <p:spPr>
          <a:xfrm>
            <a:off x="1503919" y="731747"/>
            <a:ext cx="10191750" cy="4363630"/>
          </a:xfrm>
          <a:prstGeom prst="rect">
            <a:avLst/>
          </a:prstGeom>
          <a:noFill/>
        </p:spPr>
        <p:txBody>
          <a:bodyPr wrap="square">
            <a:spAutoFit/>
          </a:bodyPr>
          <a:lstStyle/>
          <a:p>
            <a:pPr marL="0" marR="0" algn="r" rtl="1">
              <a:lnSpc>
                <a:spcPct val="107000"/>
              </a:lnSpc>
              <a:spcBef>
                <a:spcPts val="0"/>
              </a:spcBef>
              <a:spcAft>
                <a:spcPts val="800"/>
              </a:spcAft>
            </a:pPr>
            <a:r>
              <a:rPr lang="ar-SA" sz="1800" b="1" kern="100" dirty="0">
                <a:effectLst/>
                <a:latin typeface="Times New Roman" panose="02020603050405020304" pitchFamily="18" charset="0"/>
                <a:ea typeface="Calibri" panose="020F0502020204030204" pitchFamily="34" charset="0"/>
                <a:cs typeface="Times New Roman" panose="02020603050405020304" pitchFamily="18" charset="0"/>
              </a:rPr>
              <a:t>جمع التكسير</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kern="100" dirty="0">
                <a:solidFill>
                  <a:srgbClr val="3366FF"/>
                </a:solidFill>
                <a:effectLst/>
                <a:latin typeface="Times New Roman" panose="02020603050405020304" pitchFamily="18" charset="0"/>
                <a:ea typeface="Calibri" panose="020F0502020204030204" pitchFamily="34" charset="0"/>
                <a:cs typeface="Arial" panose="020B0604020202020204" pitchFamily="34" charset="0"/>
              </a:rPr>
              <a:t>1- </a:t>
            </a:r>
            <a:r>
              <a:rPr lang="ar-SA" sz="1800" b="1" kern="100" dirty="0">
                <a:solidFill>
                  <a:srgbClr val="3366FF"/>
                </a:solidFill>
                <a:effectLst/>
                <a:latin typeface="Times New Roman" panose="02020603050405020304" pitchFamily="18" charset="0"/>
                <a:ea typeface="Calibri" panose="020F0502020204030204" pitchFamily="34" charset="0"/>
                <a:cs typeface="Times New Roman" panose="02020603050405020304" pitchFamily="18" charset="0"/>
              </a:rPr>
              <a:t>تعريفه</a:t>
            </a:r>
            <a:r>
              <a:rPr lang="en-US" sz="1800" b="1" kern="100" dirty="0">
                <a:solidFill>
                  <a:srgbClr val="3366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جمع التكسير</a:t>
            </a: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dirty="0">
                <a:solidFill>
                  <a:srgbClr val="000080"/>
                </a:solidFill>
                <a:effectLst/>
                <a:latin typeface="Times New Roman" panose="02020603050405020304" pitchFamily="18" charset="0"/>
                <a:ea typeface="Calibri" panose="020F0502020204030204" pitchFamily="34" charset="0"/>
                <a:cs typeface="Arial" panose="020B0604020202020204" pitchFamily="34" charset="0"/>
              </a:rPr>
              <a:t> </a:t>
            </a:r>
            <a:r>
              <a:rPr lang="ar-SA" sz="1800" kern="100" dirty="0">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ويُسمّى الجمعَ المُكسر</a:t>
            </a: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هو ما دل على الجمع بتغيير في بناء مفرده، ولهذا التغيير ثلاثة أشكال</a:t>
            </a: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kern="100" dirty="0">
                <a:solidFill>
                  <a:srgbClr val="008000"/>
                </a:solidFill>
                <a:effectLst/>
                <a:latin typeface="Times New Roman" panose="02020603050405020304" pitchFamily="18" charset="0"/>
                <a:ea typeface="Calibri" panose="020F0502020204030204" pitchFamily="34" charset="0"/>
                <a:cs typeface="Arial" panose="020B0604020202020204" pitchFamily="34" charset="0"/>
              </a:rPr>
              <a:t>• </a:t>
            </a:r>
            <a:r>
              <a:rPr lang="ar-SA"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تغيير بالزيادة: طفل أطفال</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kern="100" dirty="0">
                <a:solidFill>
                  <a:srgbClr val="008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تغيير بالنقصان: كتاب كتب</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kern="100" dirty="0">
                <a:solidFill>
                  <a:srgbClr val="008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تغيير الحركات: أسد اُسْد</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b="1" kern="100" dirty="0">
                <a:solidFill>
                  <a:srgbClr val="3366FF"/>
                </a:solidFill>
                <a:effectLst/>
                <a:latin typeface="Times New Roman" panose="02020603050405020304" pitchFamily="18" charset="0"/>
                <a:ea typeface="Calibri" panose="020F0502020204030204" pitchFamily="34" charset="0"/>
                <a:cs typeface="Times New Roman" panose="02020603050405020304" pitchFamily="18" charset="0"/>
              </a:rPr>
              <a:t>2- </a:t>
            </a:r>
            <a:r>
              <a:rPr lang="ar-SA" sz="1800" b="1" kern="100" dirty="0">
                <a:solidFill>
                  <a:srgbClr val="3366FF"/>
                </a:solidFill>
                <a:effectLst/>
                <a:latin typeface="Times New Roman" panose="02020603050405020304" pitchFamily="18" charset="0"/>
                <a:ea typeface="Calibri" panose="020F0502020204030204" pitchFamily="34" charset="0"/>
                <a:cs typeface="Times New Roman" panose="02020603050405020304" pitchFamily="18" charset="0"/>
              </a:rPr>
              <a:t>أنواع جمع التكسير</a:t>
            </a:r>
            <a:r>
              <a:rPr lang="en-US" sz="1800" b="1" kern="100" dirty="0">
                <a:solidFill>
                  <a:srgbClr val="3366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kern="100" dirty="0">
                <a:solidFill>
                  <a:srgbClr val="00007F"/>
                </a:solidFill>
                <a:effectLst/>
                <a:latin typeface="Calibri" panose="020F0502020204030204" pitchFamily="34" charset="0"/>
                <a:ea typeface="Calibri" panose="020F0502020204030204" pitchFamily="34" charset="0"/>
                <a:cs typeface="Times New Roman" panose="02020603050405020304" pitchFamily="18" charset="0"/>
              </a:rPr>
              <a:t>أ- جمع القلة</a:t>
            </a:r>
            <a:r>
              <a:rPr lang="en-US" sz="1800" kern="100" dirty="0">
                <a:solidFill>
                  <a:srgbClr val="00007F"/>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ما دل على العدد القليل، وهو من ثلاثة إلى العشرة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kern="100" dirty="0">
                <a:solidFill>
                  <a:srgbClr val="00007F"/>
                </a:solidFill>
                <a:effectLst/>
                <a:latin typeface="Calibri" panose="020F0502020204030204" pitchFamily="34" charset="0"/>
                <a:ea typeface="Calibri" panose="020F0502020204030204" pitchFamily="34" charset="0"/>
                <a:cs typeface="Times New Roman" panose="02020603050405020304" pitchFamily="18" charset="0"/>
              </a:rPr>
              <a:t>جمع الكثرة</a:t>
            </a:r>
            <a:r>
              <a:rPr lang="en-US" sz="1800" kern="100" dirty="0">
                <a:solidFill>
                  <a:srgbClr val="00007F"/>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ar-SA"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ما تجاوز الثلاثة إلى ما لا نهاية له،</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b="1" kern="100" dirty="0">
                <a:solidFill>
                  <a:srgbClr val="00007F"/>
                </a:solidFill>
                <a:effectLst/>
                <a:latin typeface="Times New Roman" panose="02020603050405020304" pitchFamily="18" charset="0"/>
                <a:ea typeface="Calibri" panose="020F0502020204030204" pitchFamily="34" charset="0"/>
                <a:cs typeface="Times New Roman" panose="02020603050405020304" pitchFamily="18" charset="0"/>
              </a:rPr>
              <a:t>منتهى الجموع</a:t>
            </a:r>
            <a:r>
              <a:rPr lang="en-US" sz="1800" b="1" kern="100" dirty="0">
                <a:solidFill>
                  <a:srgbClr val="00007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من جموع الكثرة جمعٌ يُقال له: " منتهى الجموع وهو كل جمع كان بعد ألف تكسيره حرفان، أو ثلاثة أحرف، وسطها ساكن: دراهم، دنانير</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389F73-B662-5D03-A221-0C1EEB353C33}"/>
              </a:ext>
            </a:extLst>
          </p:cNvPr>
          <p:cNvSpPr txBox="1"/>
          <p:nvPr/>
        </p:nvSpPr>
        <p:spPr>
          <a:xfrm>
            <a:off x="496331" y="193663"/>
            <a:ext cx="4209807" cy="461665"/>
          </a:xfrm>
          <a:prstGeom prst="rect">
            <a:avLst/>
          </a:prstGeom>
          <a:noFill/>
        </p:spPr>
        <p:txBody>
          <a:bodyPr wrap="none" rtlCol="0">
            <a:spAutoFit/>
          </a:bodyPr>
          <a:lstStyle/>
          <a:p>
            <a:r>
              <a:rPr lang="en-US" sz="2400" b="1" u="sng" dirty="0">
                <a:latin typeface="+mj-lt"/>
              </a:rPr>
              <a:t>Finding the type of plural (.count)</a:t>
            </a:r>
          </a:p>
        </p:txBody>
      </p:sp>
    </p:spTree>
    <p:extLst>
      <p:ext uri="{BB962C8B-B14F-4D97-AF65-F5344CB8AC3E}">
        <p14:creationId xmlns:p14="http://schemas.microsoft.com/office/powerpoint/2010/main" val="219352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anvas 1">
            <a:extLst>
              <a:ext uri="{FF2B5EF4-FFF2-40B4-BE49-F238E27FC236}">
                <a16:creationId xmlns:a16="http://schemas.microsoft.com/office/drawing/2014/main" id="{047F2A0C-D8EB-3C9C-0114-E0555DAAC8CE}"/>
              </a:ext>
            </a:extLst>
          </p:cNvPr>
          <p:cNvGrpSpPr/>
          <p:nvPr/>
        </p:nvGrpSpPr>
        <p:grpSpPr>
          <a:xfrm>
            <a:off x="601807" y="501071"/>
            <a:ext cx="10848975" cy="5855857"/>
            <a:chOff x="0" y="232639"/>
            <a:chExt cx="7781925" cy="5501411"/>
          </a:xfrm>
        </p:grpSpPr>
        <p:sp>
          <p:nvSpPr>
            <p:cNvPr id="4" name="Rectangle 3">
              <a:extLst>
                <a:ext uri="{FF2B5EF4-FFF2-40B4-BE49-F238E27FC236}">
                  <a16:creationId xmlns:a16="http://schemas.microsoft.com/office/drawing/2014/main" id="{BE976FF8-085D-A510-5B39-9E940A86E824}"/>
                </a:ext>
              </a:extLst>
            </p:cNvPr>
            <p:cNvSpPr/>
            <p:nvPr/>
          </p:nvSpPr>
          <p:spPr>
            <a:xfrm>
              <a:off x="0" y="1419860"/>
              <a:ext cx="7781925" cy="4314190"/>
            </a:xfrm>
            <a:prstGeom prst="rect">
              <a:avLst/>
            </a:prstGeom>
            <a:solidFill>
              <a:prstClr val="white"/>
            </a:solidFill>
          </p:spPr>
        </p:sp>
        <p:sp>
          <p:nvSpPr>
            <p:cNvPr id="5" name="Oval 4">
              <a:extLst>
                <a:ext uri="{FF2B5EF4-FFF2-40B4-BE49-F238E27FC236}">
                  <a16:creationId xmlns:a16="http://schemas.microsoft.com/office/drawing/2014/main" id="{38A45DBC-B784-50D2-32F3-2741D948D3A4}"/>
                </a:ext>
              </a:extLst>
            </p:cNvPr>
            <p:cNvSpPr/>
            <p:nvPr/>
          </p:nvSpPr>
          <p:spPr>
            <a:xfrm>
              <a:off x="3464006" y="232639"/>
              <a:ext cx="777240" cy="409574"/>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1400" kern="100">
                  <a:effectLst/>
                  <a:ea typeface="Calibri" panose="020F0502020204030204" pitchFamily="34" charset="0"/>
                  <a:cs typeface="Arial" panose="020B0604020202020204" pitchFamily="34" charset="0"/>
                </a:rPr>
                <a:t>الكلمة</a:t>
              </a:r>
              <a:endParaRPr lang="en-US" sz="1100" kern="100">
                <a:effectLst/>
                <a:ea typeface="Calibri" panose="020F0502020204030204" pitchFamily="34" charset="0"/>
                <a:cs typeface="Arial" panose="020B0604020202020204" pitchFamily="34" charset="0"/>
              </a:endParaRPr>
            </a:p>
          </p:txBody>
        </p:sp>
        <p:sp>
          <p:nvSpPr>
            <p:cNvPr id="6" name="Oval 5">
              <a:extLst>
                <a:ext uri="{FF2B5EF4-FFF2-40B4-BE49-F238E27FC236}">
                  <a16:creationId xmlns:a16="http://schemas.microsoft.com/office/drawing/2014/main" id="{D7ADDB33-8363-FCBF-436B-110C7DD69397}"/>
                </a:ext>
              </a:extLst>
            </p:cNvPr>
            <p:cNvSpPr/>
            <p:nvPr/>
          </p:nvSpPr>
          <p:spPr>
            <a:xfrm>
              <a:off x="273129" y="1184874"/>
              <a:ext cx="1429689" cy="64756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1100" kern="100" dirty="0">
                  <a:effectLst/>
                  <a:ea typeface="Calibri" panose="020F0502020204030204" pitchFamily="34" charset="0"/>
                  <a:cs typeface="Arial" panose="020B0604020202020204" pitchFamily="34" charset="0"/>
                </a:rPr>
                <a:t>هل ال"ات" جزء من الكلمة</a:t>
              </a:r>
              <a:endParaRPr lang="en-US" sz="1100" kern="100" dirty="0">
                <a:effectLst/>
                <a:ea typeface="Calibri" panose="020F0502020204030204" pitchFamily="34" charset="0"/>
                <a:cs typeface="Arial" panose="020B0604020202020204" pitchFamily="34" charset="0"/>
              </a:endParaRPr>
            </a:p>
            <a:p>
              <a:pPr marL="0" marR="0" algn="ctr">
                <a:lnSpc>
                  <a:spcPct val="107000"/>
                </a:lnSpc>
                <a:spcBef>
                  <a:spcPts val="0"/>
                </a:spcBef>
                <a:spcAft>
                  <a:spcPts val="800"/>
                </a:spcAft>
              </a:pPr>
              <a:r>
                <a:rPr lang="en-US" sz="1100" kern="100" dirty="0">
                  <a:effectLst/>
                  <a:ea typeface="Calibri" panose="020F0502020204030204" pitchFamily="34" charset="0"/>
                  <a:cs typeface="Arial" panose="020B0604020202020204" pitchFamily="34" charset="0"/>
                </a:rPr>
                <a:t> </a:t>
              </a:r>
            </a:p>
          </p:txBody>
        </p:sp>
        <p:sp>
          <p:nvSpPr>
            <p:cNvPr id="7" name="Oval 6">
              <a:extLst>
                <a:ext uri="{FF2B5EF4-FFF2-40B4-BE49-F238E27FC236}">
                  <a16:creationId xmlns:a16="http://schemas.microsoft.com/office/drawing/2014/main" id="{E4554216-3515-58CE-1413-678F4C7A083A}"/>
                </a:ext>
              </a:extLst>
            </p:cNvPr>
            <p:cNvSpPr/>
            <p:nvPr/>
          </p:nvSpPr>
          <p:spPr>
            <a:xfrm>
              <a:off x="3304088" y="1832434"/>
              <a:ext cx="1281349" cy="581958"/>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1100" kern="100" dirty="0">
                  <a:effectLst/>
                  <a:ea typeface="Calibri" panose="020F0502020204030204" pitchFamily="34" charset="0"/>
                  <a:cs typeface="Arial" panose="020B0604020202020204" pitchFamily="34" charset="0"/>
                </a:rPr>
                <a:t>هل </a:t>
              </a:r>
              <a:r>
                <a:rPr lang="ar-EG" sz="1100" kern="100" dirty="0" err="1">
                  <a:effectLst/>
                  <a:ea typeface="Calibri" panose="020F0502020204030204" pitchFamily="34" charset="0"/>
                  <a:cs typeface="Arial" panose="020B0604020202020204" pitchFamily="34" charset="0"/>
                </a:rPr>
                <a:t>ال"ون</a:t>
              </a:r>
              <a:r>
                <a:rPr lang="ar-EG" sz="1100" kern="100" dirty="0">
                  <a:effectLst/>
                  <a:ea typeface="Calibri" panose="020F0502020204030204" pitchFamily="34" charset="0"/>
                  <a:cs typeface="Arial" panose="020B0604020202020204" pitchFamily="34" charset="0"/>
                </a:rPr>
                <a:t>" جزء من الكلمة</a:t>
              </a:r>
              <a:endParaRPr lang="en-US" sz="1100" kern="100" dirty="0">
                <a:effectLst/>
                <a:ea typeface="Calibri" panose="020F0502020204030204" pitchFamily="34" charset="0"/>
                <a:cs typeface="Arial" panose="020B0604020202020204" pitchFamily="34" charset="0"/>
              </a:endParaRPr>
            </a:p>
          </p:txBody>
        </p:sp>
        <p:sp>
          <p:nvSpPr>
            <p:cNvPr id="8" name="Oval 7">
              <a:extLst>
                <a:ext uri="{FF2B5EF4-FFF2-40B4-BE49-F238E27FC236}">
                  <a16:creationId xmlns:a16="http://schemas.microsoft.com/office/drawing/2014/main" id="{DD5F89F9-729E-40C9-5B22-B2EF5B0EF1AE}"/>
                </a:ext>
              </a:extLst>
            </p:cNvPr>
            <p:cNvSpPr/>
            <p:nvPr/>
          </p:nvSpPr>
          <p:spPr>
            <a:xfrm>
              <a:off x="6010274" y="1064860"/>
              <a:ext cx="1771651" cy="666749"/>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1100" kern="100" dirty="0">
                  <a:effectLst/>
                  <a:ea typeface="Calibri" panose="020F0502020204030204" pitchFamily="34" charset="0"/>
                  <a:cs typeface="Arial" panose="020B0604020202020204" pitchFamily="34" charset="0"/>
                </a:rPr>
                <a:t>هل الكلمة على وزن من اوزان جمع التكسير؟</a:t>
              </a:r>
              <a:endParaRPr lang="en-US" sz="1100" kern="100" dirty="0">
                <a:effectLst/>
                <a:ea typeface="Calibri" panose="020F050202020403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69684AE0-0B17-ED30-01F5-9DCE548453F8}"/>
                </a:ext>
              </a:extLst>
            </p:cNvPr>
            <p:cNvCxnSpPr>
              <a:cxnSpLocks/>
              <a:stCxn id="5" idx="3"/>
              <a:endCxn id="6" idx="7"/>
            </p:cNvCxnSpPr>
            <p:nvPr/>
          </p:nvCxnSpPr>
          <p:spPr>
            <a:xfrm flipH="1">
              <a:off x="1493445" y="582232"/>
              <a:ext cx="2084385" cy="697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46632DB-5054-815F-F09E-4DBD573CED16}"/>
                </a:ext>
              </a:extLst>
            </p:cNvPr>
            <p:cNvCxnSpPr>
              <a:stCxn id="5" idx="4"/>
              <a:endCxn id="7" idx="0"/>
            </p:cNvCxnSpPr>
            <p:nvPr/>
          </p:nvCxnSpPr>
          <p:spPr>
            <a:xfrm>
              <a:off x="3852626" y="642213"/>
              <a:ext cx="92137" cy="1190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C61F746-05EE-347F-B57F-061A0E7B4A01}"/>
                </a:ext>
              </a:extLst>
            </p:cNvPr>
            <p:cNvCxnSpPr>
              <a:stCxn id="5" idx="5"/>
              <a:endCxn id="8" idx="1"/>
            </p:cNvCxnSpPr>
            <p:nvPr/>
          </p:nvCxnSpPr>
          <p:spPr>
            <a:xfrm>
              <a:off x="4127422" y="582232"/>
              <a:ext cx="2142304" cy="580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 Box 1056506078">
              <a:extLst>
                <a:ext uri="{FF2B5EF4-FFF2-40B4-BE49-F238E27FC236}">
                  <a16:creationId xmlns:a16="http://schemas.microsoft.com/office/drawing/2014/main" id="{80109ECB-9D0B-D09A-4777-1E26C0370979}"/>
                </a:ext>
              </a:extLst>
            </p:cNvPr>
            <p:cNvSpPr txBox="1"/>
            <p:nvPr/>
          </p:nvSpPr>
          <p:spPr>
            <a:xfrm rot="20641313">
              <a:off x="1661947" y="672167"/>
              <a:ext cx="1252220" cy="31907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ar-EG" sz="1100" kern="100">
                  <a:effectLst/>
                  <a:ea typeface="Calibri" panose="020F0502020204030204" pitchFamily="34" charset="0"/>
                  <a:cs typeface="Arial" panose="020B0604020202020204" pitchFamily="34" charset="0"/>
                </a:rPr>
                <a:t>اذا كان اخر الكلمة "ات"</a:t>
              </a:r>
              <a:endParaRPr lang="en-US" sz="1100" kern="100">
                <a:effectLst/>
                <a:ea typeface="Calibri" panose="020F0502020204030204" pitchFamily="34" charset="0"/>
                <a:cs typeface="Arial" panose="020B0604020202020204" pitchFamily="34" charset="0"/>
              </a:endParaRPr>
            </a:p>
          </p:txBody>
        </p:sp>
        <p:sp>
          <p:nvSpPr>
            <p:cNvPr id="13" name="Text Box 906013092">
              <a:extLst>
                <a:ext uri="{FF2B5EF4-FFF2-40B4-BE49-F238E27FC236}">
                  <a16:creationId xmlns:a16="http://schemas.microsoft.com/office/drawing/2014/main" id="{057659E1-8F3E-2C9A-558E-A7BEF2366697}"/>
                </a:ext>
              </a:extLst>
            </p:cNvPr>
            <p:cNvSpPr txBox="1"/>
            <p:nvPr/>
          </p:nvSpPr>
          <p:spPr>
            <a:xfrm rot="16200000">
              <a:off x="3179075" y="1087230"/>
              <a:ext cx="1257300" cy="32340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ar-EG" sz="1100" kern="100" dirty="0">
                  <a:effectLst/>
                  <a:ea typeface="Calibri" panose="020F0502020204030204" pitchFamily="34" charset="0"/>
                  <a:cs typeface="Arial" panose="020B0604020202020204" pitchFamily="34" charset="0"/>
                </a:rPr>
                <a:t>اذا كان اخر الكلمة "ون"</a:t>
              </a:r>
              <a:endParaRPr lang="en-US" sz="1100" kern="1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kern="100" dirty="0">
                  <a:effectLst/>
                  <a:ea typeface="Calibri" panose="020F0502020204030204" pitchFamily="34" charset="0"/>
                  <a:cs typeface="Arial" panose="020B0604020202020204" pitchFamily="34" charset="0"/>
                </a:rPr>
                <a:t> </a:t>
              </a:r>
            </a:p>
          </p:txBody>
        </p:sp>
        <p:sp>
          <p:nvSpPr>
            <p:cNvPr id="14" name="Oval 13">
              <a:extLst>
                <a:ext uri="{FF2B5EF4-FFF2-40B4-BE49-F238E27FC236}">
                  <a16:creationId xmlns:a16="http://schemas.microsoft.com/office/drawing/2014/main" id="{21C74929-CBD1-C354-77B1-081BC232D36A}"/>
                </a:ext>
              </a:extLst>
            </p:cNvPr>
            <p:cNvSpPr/>
            <p:nvPr/>
          </p:nvSpPr>
          <p:spPr>
            <a:xfrm>
              <a:off x="2797256" y="3028299"/>
              <a:ext cx="666750" cy="619656"/>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1100" kern="100">
                  <a:effectLst/>
                  <a:ea typeface="Calibri" panose="020F0502020204030204" pitchFamily="34" charset="0"/>
                  <a:cs typeface="Arial" panose="020B0604020202020204" pitchFamily="34" charset="0"/>
                </a:rPr>
                <a:t>ليست جمع</a:t>
              </a:r>
              <a:endParaRPr lang="en-US" sz="1100" kern="100">
                <a:effectLst/>
                <a:ea typeface="Calibri" panose="020F0502020204030204" pitchFamily="34" charset="0"/>
                <a:cs typeface="Arial" panose="020B0604020202020204" pitchFamily="34" charset="0"/>
              </a:endParaRPr>
            </a:p>
          </p:txBody>
        </p:sp>
        <p:sp>
          <p:nvSpPr>
            <p:cNvPr id="15" name="Oval 14">
              <a:extLst>
                <a:ext uri="{FF2B5EF4-FFF2-40B4-BE49-F238E27FC236}">
                  <a16:creationId xmlns:a16="http://schemas.microsoft.com/office/drawing/2014/main" id="{3EAEC27D-A5E5-194A-ECEE-C01DF029CA8D}"/>
                </a:ext>
              </a:extLst>
            </p:cNvPr>
            <p:cNvSpPr/>
            <p:nvPr/>
          </p:nvSpPr>
          <p:spPr>
            <a:xfrm>
              <a:off x="4400550" y="3058490"/>
              <a:ext cx="667512" cy="621792"/>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1100" kern="100">
                  <a:effectLst/>
                  <a:ea typeface="Calibri" panose="020F0502020204030204" pitchFamily="34" charset="0"/>
                  <a:cs typeface="Arial" panose="020B0604020202020204" pitchFamily="34" charset="0"/>
                </a:rPr>
                <a:t>جمع مذكر</a:t>
              </a:r>
              <a:endParaRPr lang="en-US" sz="1100" kern="100">
                <a:effectLst/>
                <a:ea typeface="Calibri" panose="020F0502020204030204" pitchFamily="34" charset="0"/>
                <a:cs typeface="Arial" panose="020B0604020202020204" pitchFamily="34" charset="0"/>
              </a:endParaRPr>
            </a:p>
          </p:txBody>
        </p:sp>
        <p:cxnSp>
          <p:nvCxnSpPr>
            <p:cNvPr id="16" name="Straight Arrow Connector 15">
              <a:extLst>
                <a:ext uri="{FF2B5EF4-FFF2-40B4-BE49-F238E27FC236}">
                  <a16:creationId xmlns:a16="http://schemas.microsoft.com/office/drawing/2014/main" id="{E125AA3F-1CAB-DD90-4BB5-FEFAEB292969}"/>
                </a:ext>
              </a:extLst>
            </p:cNvPr>
            <p:cNvCxnSpPr>
              <a:stCxn id="7" idx="4"/>
              <a:endCxn id="15" idx="0"/>
            </p:cNvCxnSpPr>
            <p:nvPr/>
          </p:nvCxnSpPr>
          <p:spPr>
            <a:xfrm>
              <a:off x="3944763" y="2414392"/>
              <a:ext cx="789543" cy="644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C0155B97-E7C5-F9D7-6A15-369ED7E34800}"/>
                </a:ext>
              </a:extLst>
            </p:cNvPr>
            <p:cNvCxnSpPr/>
            <p:nvPr/>
          </p:nvCxnSpPr>
          <p:spPr>
            <a:xfrm flipH="1">
              <a:off x="3245632" y="2404867"/>
              <a:ext cx="714269" cy="623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 Box 1984904261">
              <a:extLst>
                <a:ext uri="{FF2B5EF4-FFF2-40B4-BE49-F238E27FC236}">
                  <a16:creationId xmlns:a16="http://schemas.microsoft.com/office/drawing/2014/main" id="{DF381602-EC27-27BF-6D11-8C4DCBAFE6FD}"/>
                </a:ext>
              </a:extLst>
            </p:cNvPr>
            <p:cNvSpPr txBox="1"/>
            <p:nvPr/>
          </p:nvSpPr>
          <p:spPr>
            <a:xfrm rot="19156979">
              <a:off x="3394509" y="2494602"/>
              <a:ext cx="319405" cy="27893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ar-EG" sz="1100" kern="100">
                  <a:effectLst/>
                  <a:ea typeface="Calibri" panose="020F0502020204030204" pitchFamily="34" charset="0"/>
                  <a:cs typeface="Arial" panose="020B0604020202020204" pitchFamily="34" charset="0"/>
                </a:rPr>
                <a:t>نعم</a:t>
              </a:r>
              <a:endParaRPr lang="en-US" sz="1100" kern="100">
                <a:effectLst/>
                <a:ea typeface="Calibri" panose="020F0502020204030204" pitchFamily="34" charset="0"/>
                <a:cs typeface="Arial" panose="020B0604020202020204" pitchFamily="34" charset="0"/>
              </a:endParaRPr>
            </a:p>
          </p:txBody>
        </p:sp>
        <p:sp>
          <p:nvSpPr>
            <p:cNvPr id="19" name="Text Box 401993178">
              <a:extLst>
                <a:ext uri="{FF2B5EF4-FFF2-40B4-BE49-F238E27FC236}">
                  <a16:creationId xmlns:a16="http://schemas.microsoft.com/office/drawing/2014/main" id="{ED03D4A5-1E07-736E-10AC-0B4C1D8CCF3F}"/>
                </a:ext>
              </a:extLst>
            </p:cNvPr>
            <p:cNvSpPr txBox="1"/>
            <p:nvPr/>
          </p:nvSpPr>
          <p:spPr>
            <a:xfrm rot="2820459">
              <a:off x="4338649" y="2543688"/>
              <a:ext cx="259080" cy="22865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ar-EG" sz="1100" kern="100">
                  <a:effectLst/>
                  <a:ea typeface="Calibri" panose="020F0502020204030204" pitchFamily="34" charset="0"/>
                  <a:cs typeface="Arial" panose="020B0604020202020204" pitchFamily="34" charset="0"/>
                </a:rPr>
                <a:t>لا</a:t>
              </a:r>
              <a:endParaRPr lang="en-US" sz="1100" kern="100">
                <a:effectLst/>
                <a:ea typeface="Calibri" panose="020F0502020204030204" pitchFamily="34" charset="0"/>
                <a:cs typeface="Arial" panose="020B0604020202020204" pitchFamily="34" charset="0"/>
              </a:endParaRPr>
            </a:p>
          </p:txBody>
        </p:sp>
        <p:sp>
          <p:nvSpPr>
            <p:cNvPr id="20" name="Text Box 983744389">
              <a:extLst>
                <a:ext uri="{FF2B5EF4-FFF2-40B4-BE49-F238E27FC236}">
                  <a16:creationId xmlns:a16="http://schemas.microsoft.com/office/drawing/2014/main" id="{FA272846-9BCC-8353-F34E-4206F1726B9A}"/>
                </a:ext>
              </a:extLst>
            </p:cNvPr>
            <p:cNvSpPr txBox="1"/>
            <p:nvPr/>
          </p:nvSpPr>
          <p:spPr>
            <a:xfrm rot="747481">
              <a:off x="4194628" y="625774"/>
              <a:ext cx="2183765" cy="28251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ar-EG" sz="1100" kern="100" dirty="0">
                  <a:effectLst/>
                  <a:ea typeface="Calibri" panose="020F0502020204030204" pitchFamily="34" charset="0"/>
                  <a:cs typeface="Arial" panose="020B0604020202020204" pitchFamily="34" charset="0"/>
                </a:rPr>
                <a:t>إذا كان اخر الكلمة لا ينتهي ب "ون" او "ات"</a:t>
              </a:r>
              <a:endParaRPr lang="en-US" sz="1100" kern="100" dirty="0">
                <a:effectLst/>
                <a:ea typeface="Calibri" panose="020F0502020204030204" pitchFamily="34" charset="0"/>
                <a:cs typeface="Arial" panose="020B0604020202020204" pitchFamily="34" charset="0"/>
              </a:endParaRPr>
            </a:p>
          </p:txBody>
        </p:sp>
        <p:sp>
          <p:nvSpPr>
            <p:cNvPr id="21" name="Oval 20">
              <a:extLst>
                <a:ext uri="{FF2B5EF4-FFF2-40B4-BE49-F238E27FC236}">
                  <a16:creationId xmlns:a16="http://schemas.microsoft.com/office/drawing/2014/main" id="{65CB1605-2C4F-D096-68F6-84B9D7A017B3}"/>
                </a:ext>
              </a:extLst>
            </p:cNvPr>
            <p:cNvSpPr/>
            <p:nvPr/>
          </p:nvSpPr>
          <p:spPr>
            <a:xfrm>
              <a:off x="5343525" y="2686050"/>
              <a:ext cx="666749" cy="68580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1100" kern="100">
                  <a:effectLst/>
                  <a:ea typeface="Calibri" panose="020F0502020204030204" pitchFamily="34" charset="0"/>
                  <a:cs typeface="Arial" panose="020B0604020202020204" pitchFamily="34" charset="0"/>
                </a:rPr>
                <a:t>ليست جمع</a:t>
              </a:r>
              <a:endParaRPr lang="en-US" sz="1100" kern="100">
                <a:effectLst/>
                <a:ea typeface="Calibri" panose="020F0502020204030204" pitchFamily="34" charset="0"/>
                <a:cs typeface="Arial" panose="020B0604020202020204" pitchFamily="34" charset="0"/>
              </a:endParaRPr>
            </a:p>
          </p:txBody>
        </p:sp>
        <p:sp>
          <p:nvSpPr>
            <p:cNvPr id="22" name="Oval 21">
              <a:extLst>
                <a:ext uri="{FF2B5EF4-FFF2-40B4-BE49-F238E27FC236}">
                  <a16:creationId xmlns:a16="http://schemas.microsoft.com/office/drawing/2014/main" id="{3D160E18-22F3-8255-A3B7-2B0DB3A5F268}"/>
                </a:ext>
              </a:extLst>
            </p:cNvPr>
            <p:cNvSpPr/>
            <p:nvPr/>
          </p:nvSpPr>
          <p:spPr>
            <a:xfrm>
              <a:off x="7038975" y="2743200"/>
              <a:ext cx="742950" cy="672573"/>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ar-EG" sz="1100" kern="100">
                  <a:effectLst/>
                  <a:ea typeface="Calibri" panose="020F0502020204030204" pitchFamily="34" charset="0"/>
                  <a:cs typeface="Arial" panose="020B0604020202020204" pitchFamily="34" charset="0"/>
                </a:rPr>
                <a:t>جمع تكسير</a:t>
              </a:r>
              <a:endParaRPr lang="en-US" sz="1100" kern="100">
                <a:effectLst/>
                <a:ea typeface="Calibri" panose="020F0502020204030204" pitchFamily="34" charset="0"/>
                <a:cs typeface="Arial" panose="020B0604020202020204" pitchFamily="34" charset="0"/>
              </a:endParaRPr>
            </a:p>
          </p:txBody>
        </p:sp>
        <p:cxnSp>
          <p:nvCxnSpPr>
            <p:cNvPr id="23" name="Straight Arrow Connector 22">
              <a:extLst>
                <a:ext uri="{FF2B5EF4-FFF2-40B4-BE49-F238E27FC236}">
                  <a16:creationId xmlns:a16="http://schemas.microsoft.com/office/drawing/2014/main" id="{53422E17-C105-153B-2005-1FFB149B96A8}"/>
                </a:ext>
              </a:extLst>
            </p:cNvPr>
            <p:cNvCxnSpPr>
              <a:stCxn id="8" idx="4"/>
              <a:endCxn id="21" idx="7"/>
            </p:cNvCxnSpPr>
            <p:nvPr/>
          </p:nvCxnSpPr>
          <p:spPr>
            <a:xfrm flipH="1">
              <a:off x="5912631" y="1731609"/>
              <a:ext cx="983469" cy="1054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6010DBA-7587-D642-F309-663D2CA2C9AC}"/>
                </a:ext>
              </a:extLst>
            </p:cNvPr>
            <p:cNvCxnSpPr>
              <a:stCxn id="8" idx="4"/>
              <a:endCxn id="22" idx="0"/>
            </p:cNvCxnSpPr>
            <p:nvPr/>
          </p:nvCxnSpPr>
          <p:spPr>
            <a:xfrm>
              <a:off x="6896100" y="1731609"/>
              <a:ext cx="514350" cy="1011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 Box 919179590">
              <a:extLst>
                <a:ext uri="{FF2B5EF4-FFF2-40B4-BE49-F238E27FC236}">
                  <a16:creationId xmlns:a16="http://schemas.microsoft.com/office/drawing/2014/main" id="{1D8FE858-508D-A53A-1358-BE6776A14D63}"/>
                </a:ext>
              </a:extLst>
            </p:cNvPr>
            <p:cNvSpPr txBox="1"/>
            <p:nvPr/>
          </p:nvSpPr>
          <p:spPr>
            <a:xfrm rot="18625976">
              <a:off x="6076517" y="2189313"/>
              <a:ext cx="259080" cy="25717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ar-EG" sz="1100" kern="100">
                  <a:effectLst/>
                  <a:ea typeface="Calibri" panose="020F0502020204030204" pitchFamily="34" charset="0"/>
                  <a:cs typeface="Arial" panose="020B0604020202020204" pitchFamily="34" charset="0"/>
                </a:rPr>
                <a:t>لا</a:t>
              </a:r>
              <a:endParaRPr lang="en-US" sz="1100" kern="100">
                <a:effectLst/>
                <a:ea typeface="Calibri" panose="020F0502020204030204" pitchFamily="34" charset="0"/>
                <a:cs typeface="Arial" panose="020B0604020202020204" pitchFamily="34" charset="0"/>
              </a:endParaRPr>
            </a:p>
          </p:txBody>
        </p:sp>
        <p:sp>
          <p:nvSpPr>
            <p:cNvPr id="26" name="Text Box 1747548454">
              <a:extLst>
                <a:ext uri="{FF2B5EF4-FFF2-40B4-BE49-F238E27FC236}">
                  <a16:creationId xmlns:a16="http://schemas.microsoft.com/office/drawing/2014/main" id="{4ABA2658-D873-1B6E-B76A-29CFAD3A9C53}"/>
                </a:ext>
              </a:extLst>
            </p:cNvPr>
            <p:cNvSpPr txBox="1"/>
            <p:nvPr/>
          </p:nvSpPr>
          <p:spPr>
            <a:xfrm rot="3410774">
              <a:off x="7183388" y="2178388"/>
              <a:ext cx="319405" cy="25590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ar-EG" sz="1100" kern="100">
                  <a:effectLst/>
                  <a:ea typeface="Calibri" panose="020F0502020204030204" pitchFamily="34" charset="0"/>
                  <a:cs typeface="Arial" panose="020B0604020202020204" pitchFamily="34" charset="0"/>
                </a:rPr>
                <a:t>نعم</a:t>
              </a:r>
              <a:endParaRPr lang="en-US" sz="1100" kern="100">
                <a:effectLst/>
                <a:ea typeface="Calibri" panose="020F0502020204030204" pitchFamily="34" charset="0"/>
                <a:cs typeface="Arial" panose="020B0604020202020204" pitchFamily="34" charset="0"/>
              </a:endParaRPr>
            </a:p>
          </p:txBody>
        </p:sp>
        <p:sp>
          <p:nvSpPr>
            <p:cNvPr id="27" name="Oval 26">
              <a:extLst>
                <a:ext uri="{FF2B5EF4-FFF2-40B4-BE49-F238E27FC236}">
                  <a16:creationId xmlns:a16="http://schemas.microsoft.com/office/drawing/2014/main" id="{23157314-35FF-2210-749E-6126EE55E359}"/>
                </a:ext>
              </a:extLst>
            </p:cNvPr>
            <p:cNvSpPr/>
            <p:nvPr/>
          </p:nvSpPr>
          <p:spPr>
            <a:xfrm>
              <a:off x="218098" y="2644775"/>
              <a:ext cx="666750" cy="6191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ar-EG" sz="1100" kern="100">
                  <a:effectLst/>
                  <a:ea typeface="Calibri" panose="020F0502020204030204" pitchFamily="34" charset="0"/>
                  <a:cs typeface="Arial" panose="020B0604020202020204" pitchFamily="34" charset="0"/>
                </a:rPr>
                <a:t>ليست جمع</a:t>
              </a:r>
              <a:endParaRPr lang="en-US" sz="1100" kern="100">
                <a:effectLst/>
                <a:ea typeface="Calibri" panose="020F0502020204030204" pitchFamily="34" charset="0"/>
                <a:cs typeface="Arial" panose="020B0604020202020204" pitchFamily="34" charset="0"/>
              </a:endParaRPr>
            </a:p>
          </p:txBody>
        </p:sp>
        <p:sp>
          <p:nvSpPr>
            <p:cNvPr id="28" name="Oval 27">
              <a:extLst>
                <a:ext uri="{FF2B5EF4-FFF2-40B4-BE49-F238E27FC236}">
                  <a16:creationId xmlns:a16="http://schemas.microsoft.com/office/drawing/2014/main" id="{FE6857F7-C663-4C2F-CF48-608BA78974AD}"/>
                </a:ext>
              </a:extLst>
            </p:cNvPr>
            <p:cNvSpPr/>
            <p:nvPr/>
          </p:nvSpPr>
          <p:spPr>
            <a:xfrm>
              <a:off x="1399198" y="2642235"/>
              <a:ext cx="667385" cy="62166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ar-EG" sz="1100" kern="100">
                  <a:effectLst/>
                  <a:ea typeface="Calibri" panose="020F0502020204030204" pitchFamily="34" charset="0"/>
                  <a:cs typeface="Arial" panose="020B0604020202020204" pitchFamily="34" charset="0"/>
                </a:rPr>
                <a:t>جمع مؤنث</a:t>
              </a:r>
              <a:endParaRPr lang="en-US" sz="1100" kern="100">
                <a:effectLst/>
                <a:ea typeface="Calibri" panose="020F0502020204030204" pitchFamily="34" charset="0"/>
                <a:cs typeface="Arial" panose="020B0604020202020204" pitchFamily="34" charset="0"/>
              </a:endParaRPr>
            </a:p>
          </p:txBody>
        </p:sp>
        <p:cxnSp>
          <p:nvCxnSpPr>
            <p:cNvPr id="29" name="Straight Arrow Connector 28">
              <a:extLst>
                <a:ext uri="{FF2B5EF4-FFF2-40B4-BE49-F238E27FC236}">
                  <a16:creationId xmlns:a16="http://schemas.microsoft.com/office/drawing/2014/main" id="{E64A45A9-05B8-798D-9EE6-ECA31744937B}"/>
                </a:ext>
              </a:extLst>
            </p:cNvPr>
            <p:cNvCxnSpPr/>
            <p:nvPr/>
          </p:nvCxnSpPr>
          <p:spPr>
            <a:xfrm flipH="1">
              <a:off x="600075" y="1790700"/>
              <a:ext cx="352425" cy="876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 Box 4">
              <a:extLst>
                <a:ext uri="{FF2B5EF4-FFF2-40B4-BE49-F238E27FC236}">
                  <a16:creationId xmlns:a16="http://schemas.microsoft.com/office/drawing/2014/main" id="{0AC355A8-A747-7272-E34B-1373C9E43A6B}"/>
                </a:ext>
              </a:extLst>
            </p:cNvPr>
            <p:cNvSpPr txBox="1"/>
            <p:nvPr/>
          </p:nvSpPr>
          <p:spPr>
            <a:xfrm rot="17713538">
              <a:off x="518604" y="2085609"/>
              <a:ext cx="319405" cy="306151"/>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ar-EG" sz="1100" kern="100">
                  <a:effectLst/>
                  <a:ea typeface="Calibri" panose="020F0502020204030204" pitchFamily="34" charset="0"/>
                  <a:cs typeface="Arial" panose="020B0604020202020204" pitchFamily="34" charset="0"/>
                </a:rPr>
                <a:t>نعم</a:t>
              </a:r>
              <a:endParaRPr lang="en-US" sz="1100" kern="100">
                <a:effectLst/>
                <a:ea typeface="Calibri" panose="020F0502020204030204" pitchFamily="34" charset="0"/>
                <a:cs typeface="Arial" panose="020B0604020202020204" pitchFamily="34" charset="0"/>
              </a:endParaRPr>
            </a:p>
          </p:txBody>
        </p:sp>
        <p:sp>
          <p:nvSpPr>
            <p:cNvPr id="31" name="Text Box 5">
              <a:extLst>
                <a:ext uri="{FF2B5EF4-FFF2-40B4-BE49-F238E27FC236}">
                  <a16:creationId xmlns:a16="http://schemas.microsoft.com/office/drawing/2014/main" id="{1EA05B32-9A60-2783-5ECD-D25A032293D7}"/>
                </a:ext>
              </a:extLst>
            </p:cNvPr>
            <p:cNvSpPr txBox="1"/>
            <p:nvPr/>
          </p:nvSpPr>
          <p:spPr>
            <a:xfrm rot="3615340">
              <a:off x="1251329" y="1965031"/>
              <a:ext cx="259080" cy="358269"/>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ar-EG" sz="1100" kern="100">
                  <a:effectLst/>
                  <a:ea typeface="Calibri" panose="020F0502020204030204" pitchFamily="34" charset="0"/>
                  <a:cs typeface="Arial" panose="020B0604020202020204" pitchFamily="34" charset="0"/>
                </a:rPr>
                <a:t>لا</a:t>
              </a:r>
              <a:endParaRPr lang="en-US" sz="1100" kern="100">
                <a:effectLst/>
                <a:ea typeface="Calibri" panose="020F0502020204030204" pitchFamily="34" charset="0"/>
                <a:cs typeface="Arial" panose="020B0604020202020204" pitchFamily="34" charset="0"/>
              </a:endParaRPr>
            </a:p>
          </p:txBody>
        </p:sp>
        <p:cxnSp>
          <p:nvCxnSpPr>
            <p:cNvPr id="32" name="Straight Arrow Connector 31">
              <a:extLst>
                <a:ext uri="{FF2B5EF4-FFF2-40B4-BE49-F238E27FC236}">
                  <a16:creationId xmlns:a16="http://schemas.microsoft.com/office/drawing/2014/main" id="{1129A3CD-65D3-6A66-E585-36DA03608F02}"/>
                </a:ext>
              </a:extLst>
            </p:cNvPr>
            <p:cNvCxnSpPr>
              <a:cxnSpLocks/>
              <a:stCxn id="6" idx="4"/>
              <a:endCxn id="28" idx="0"/>
            </p:cNvCxnSpPr>
            <p:nvPr/>
          </p:nvCxnSpPr>
          <p:spPr>
            <a:xfrm>
              <a:off x="987974" y="1832434"/>
              <a:ext cx="744917" cy="809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 name="Slide Number Placeholder 1">
            <a:extLst>
              <a:ext uri="{FF2B5EF4-FFF2-40B4-BE49-F238E27FC236}">
                <a16:creationId xmlns:a16="http://schemas.microsoft.com/office/drawing/2014/main" id="{01617FBD-6328-08C4-7C7D-2D2E1C355804}"/>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33</a:t>
            </a:fld>
            <a:endParaRPr lang="en-US" sz="1400" dirty="0"/>
          </a:p>
        </p:txBody>
      </p:sp>
    </p:spTree>
    <p:extLst>
      <p:ext uri="{BB962C8B-B14F-4D97-AF65-F5344CB8AC3E}">
        <p14:creationId xmlns:p14="http://schemas.microsoft.com/office/powerpoint/2010/main" val="718655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9DAF50-C18D-9D28-EACB-BFFEACF1CDF5}"/>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34</a:t>
            </a:fld>
            <a:endParaRPr lang="en-US" sz="1400" dirty="0"/>
          </a:p>
        </p:txBody>
      </p:sp>
      <p:pic>
        <p:nvPicPr>
          <p:cNvPr id="4" name="Picture 3">
            <a:extLst>
              <a:ext uri="{FF2B5EF4-FFF2-40B4-BE49-F238E27FC236}">
                <a16:creationId xmlns:a16="http://schemas.microsoft.com/office/drawing/2014/main" id="{8D0BF9FB-79D1-3A98-A7F8-7AC0F4C4C35F}"/>
              </a:ext>
            </a:extLst>
          </p:cNvPr>
          <p:cNvPicPr>
            <a:picLocks noChangeAspect="1"/>
          </p:cNvPicPr>
          <p:nvPr/>
        </p:nvPicPr>
        <p:blipFill>
          <a:blip r:embed="rId2"/>
          <a:stretch>
            <a:fillRect/>
          </a:stretch>
        </p:blipFill>
        <p:spPr>
          <a:xfrm>
            <a:off x="580500" y="751346"/>
            <a:ext cx="5201174" cy="2581635"/>
          </a:xfrm>
          <a:prstGeom prst="rect">
            <a:avLst/>
          </a:prstGeom>
        </p:spPr>
      </p:pic>
      <p:pic>
        <p:nvPicPr>
          <p:cNvPr id="6" name="Picture 5">
            <a:extLst>
              <a:ext uri="{FF2B5EF4-FFF2-40B4-BE49-F238E27FC236}">
                <a16:creationId xmlns:a16="http://schemas.microsoft.com/office/drawing/2014/main" id="{6077475C-FA73-7690-D69A-C89AA122C8FE}"/>
              </a:ext>
            </a:extLst>
          </p:cNvPr>
          <p:cNvPicPr>
            <a:picLocks noChangeAspect="1"/>
          </p:cNvPicPr>
          <p:nvPr/>
        </p:nvPicPr>
        <p:blipFill rotWithShape="1">
          <a:blip r:embed="rId3"/>
          <a:srcRect b="6272"/>
          <a:stretch/>
        </p:blipFill>
        <p:spPr>
          <a:xfrm>
            <a:off x="6096000" y="755796"/>
            <a:ext cx="5849471" cy="2562584"/>
          </a:xfrm>
          <a:prstGeom prst="rect">
            <a:avLst/>
          </a:prstGeom>
        </p:spPr>
      </p:pic>
      <p:pic>
        <p:nvPicPr>
          <p:cNvPr id="8" name="Picture 7">
            <a:extLst>
              <a:ext uri="{FF2B5EF4-FFF2-40B4-BE49-F238E27FC236}">
                <a16:creationId xmlns:a16="http://schemas.microsoft.com/office/drawing/2014/main" id="{79C0EC03-625E-41A8-B51A-043361D00132}"/>
              </a:ext>
            </a:extLst>
          </p:cNvPr>
          <p:cNvPicPr>
            <a:picLocks noChangeAspect="1"/>
          </p:cNvPicPr>
          <p:nvPr/>
        </p:nvPicPr>
        <p:blipFill>
          <a:blip r:embed="rId4"/>
          <a:stretch>
            <a:fillRect/>
          </a:stretch>
        </p:blipFill>
        <p:spPr>
          <a:xfrm>
            <a:off x="2099739" y="3646723"/>
            <a:ext cx="7497221" cy="2562583"/>
          </a:xfrm>
          <a:prstGeom prst="rect">
            <a:avLst/>
          </a:prstGeom>
        </p:spPr>
      </p:pic>
      <p:sp>
        <p:nvSpPr>
          <p:cNvPr id="3" name="TextBox 2">
            <a:extLst>
              <a:ext uri="{FF2B5EF4-FFF2-40B4-BE49-F238E27FC236}">
                <a16:creationId xmlns:a16="http://schemas.microsoft.com/office/drawing/2014/main" id="{4F9BE16F-5AE3-BCF1-F157-0EDF7AF99300}"/>
              </a:ext>
            </a:extLst>
          </p:cNvPr>
          <p:cNvSpPr txBox="1"/>
          <p:nvPr/>
        </p:nvSpPr>
        <p:spPr>
          <a:xfrm>
            <a:off x="496331" y="193663"/>
            <a:ext cx="4209807" cy="461665"/>
          </a:xfrm>
          <a:prstGeom prst="rect">
            <a:avLst/>
          </a:prstGeom>
          <a:noFill/>
        </p:spPr>
        <p:txBody>
          <a:bodyPr wrap="none" rtlCol="0">
            <a:spAutoFit/>
          </a:bodyPr>
          <a:lstStyle/>
          <a:p>
            <a:r>
              <a:rPr lang="en-US" sz="2400" b="1" u="sng" dirty="0">
                <a:latin typeface="+mj-lt"/>
              </a:rPr>
              <a:t>Finding the type of plural (.count)</a:t>
            </a:r>
          </a:p>
        </p:txBody>
      </p:sp>
    </p:spTree>
    <p:extLst>
      <p:ext uri="{BB962C8B-B14F-4D97-AF65-F5344CB8AC3E}">
        <p14:creationId xmlns:p14="http://schemas.microsoft.com/office/powerpoint/2010/main" val="32035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A5057-B046-2C90-EB7F-EC099ED40086}"/>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a:t>Challenges of Arabic  Morphological Analyzer </a:t>
            </a:r>
          </a:p>
        </p:txBody>
      </p:sp>
      <p:cxnSp>
        <p:nvCxnSpPr>
          <p:cNvPr id="23" name="Straight Connector 2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0132081"/>
      </p:ext>
    </p:extLst>
  </p:cSld>
  <p:clrMapOvr>
    <a:overrideClrMapping bg1="dk1" tx1="lt1" bg2="dk2" tx2="lt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graphicFrame>
        <p:nvGraphicFramePr>
          <p:cNvPr id="46" name="Content Placeholder 2">
            <a:extLst>
              <a:ext uri="{FF2B5EF4-FFF2-40B4-BE49-F238E27FC236}">
                <a16:creationId xmlns:a16="http://schemas.microsoft.com/office/drawing/2014/main" id="{CF52363A-63B5-CB17-6AAE-E955960276F1}"/>
              </a:ext>
            </a:extLst>
          </p:cNvPr>
          <p:cNvGraphicFramePr>
            <a:graphicFrameLocks noGrp="1"/>
          </p:cNvGraphicFramePr>
          <p:nvPr>
            <p:ph sz="half" idx="4294967295"/>
            <p:extLst>
              <p:ext uri="{D42A27DB-BD31-4B8C-83A1-F6EECF244321}">
                <p14:modId xmlns:p14="http://schemas.microsoft.com/office/powerpoint/2010/main" val="2600358407"/>
              </p:ext>
            </p:extLst>
          </p:nvPr>
        </p:nvGraphicFramePr>
        <p:xfrm>
          <a:off x="390417" y="446568"/>
          <a:ext cx="5404208" cy="5872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2">
            <a:extLst>
              <a:ext uri="{FF2B5EF4-FFF2-40B4-BE49-F238E27FC236}">
                <a16:creationId xmlns:a16="http://schemas.microsoft.com/office/drawing/2014/main" id="{C5380D4D-9884-E065-2A10-21DC1475F6AC}"/>
              </a:ext>
            </a:extLst>
          </p:cNvPr>
          <p:cNvGraphicFramePr>
            <a:graphicFrameLocks/>
          </p:cNvGraphicFramePr>
          <p:nvPr>
            <p:extLst>
              <p:ext uri="{D42A27DB-BD31-4B8C-83A1-F6EECF244321}">
                <p14:modId xmlns:p14="http://schemas.microsoft.com/office/powerpoint/2010/main" val="2274059663"/>
              </p:ext>
            </p:extLst>
          </p:nvPr>
        </p:nvGraphicFramePr>
        <p:xfrm>
          <a:off x="5979560" y="446567"/>
          <a:ext cx="5712709" cy="58720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Slide Number Placeholder 1">
            <a:extLst>
              <a:ext uri="{FF2B5EF4-FFF2-40B4-BE49-F238E27FC236}">
                <a16:creationId xmlns:a16="http://schemas.microsoft.com/office/drawing/2014/main" id="{A960AE00-F685-384E-5896-E178EDA5BD27}"/>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36</a:t>
            </a:fld>
            <a:endParaRPr lang="en-US" sz="1400" dirty="0"/>
          </a:p>
        </p:txBody>
      </p:sp>
    </p:spTree>
    <p:extLst>
      <p:ext uri="{BB962C8B-B14F-4D97-AF65-F5344CB8AC3E}">
        <p14:creationId xmlns:p14="http://schemas.microsoft.com/office/powerpoint/2010/main" val="3567158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Graphic spid="12"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F3B3B6C5-748F-437C-AE76-DB11FEA9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197CEB5D-9BB2-475C-BA8D-AC88BB8C9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46B04F5-7244-E614-9A88-6F6CE0AFF99F}"/>
              </a:ext>
            </a:extLst>
          </p:cNvPr>
          <p:cNvSpPr>
            <a:spLocks noGrp="1"/>
          </p:cNvSpPr>
          <p:nvPr>
            <p:ph type="ctrTitle"/>
          </p:nvPr>
        </p:nvSpPr>
        <p:spPr>
          <a:xfrm>
            <a:off x="4380588" y="965199"/>
            <a:ext cx="6766078" cy="4927601"/>
          </a:xfrm>
        </p:spPr>
        <p:txBody>
          <a:bodyPr vert="horz" lIns="91440" tIns="45720" rIns="91440" bIns="45720" rtlCol="0" anchor="ctr">
            <a:normAutofit/>
          </a:bodyPr>
          <a:lstStyle/>
          <a:p>
            <a:r>
              <a:rPr lang="en-US" sz="6000"/>
              <a:t>Ignored Tasks</a:t>
            </a:r>
          </a:p>
        </p:txBody>
      </p:sp>
      <p:cxnSp>
        <p:nvCxnSpPr>
          <p:cNvPr id="13" name="Straight Connector 11">
            <a:extLst>
              <a:ext uri="{FF2B5EF4-FFF2-40B4-BE49-F238E27FC236}">
                <a16:creationId xmlns:a16="http://schemas.microsoft.com/office/drawing/2014/main" id="{BB14AD1F-ADD5-46E7-966F-4C0290232F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607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C3F1-1DBD-CBE6-800F-CD210119C56A}"/>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9AF352B2-CADF-3687-BDDC-189CC36CE9C4}"/>
              </a:ext>
            </a:extLst>
          </p:cNvPr>
          <p:cNvSpPr>
            <a:spLocks noGrp="1"/>
          </p:cNvSpPr>
          <p:nvPr>
            <p:ph idx="1"/>
          </p:nvPr>
        </p:nvSpPr>
        <p:spPr>
          <a:xfrm>
            <a:off x="1097280" y="2108201"/>
            <a:ext cx="10058400" cy="1450757"/>
          </a:xfrm>
        </p:spPr>
        <p:txBody>
          <a:bodyPr/>
          <a:lstStyle/>
          <a:p>
            <a:r>
              <a:rPr lang="en-US" dirty="0"/>
              <a:t>- We tried to use the first approach of the morphological analyzer approaches (Data-Driven Approach) and train a machine learning model.</a:t>
            </a:r>
          </a:p>
          <a:p>
            <a:r>
              <a:rPr lang="en-US" dirty="0"/>
              <a:t>- So, we collected data from a data source to train the data on it.</a:t>
            </a:r>
          </a:p>
          <a:p>
            <a:endParaRPr lang="en-US" dirty="0"/>
          </a:p>
        </p:txBody>
      </p:sp>
      <p:sp>
        <p:nvSpPr>
          <p:cNvPr id="4" name="Slide Number Placeholder 3">
            <a:extLst>
              <a:ext uri="{FF2B5EF4-FFF2-40B4-BE49-F238E27FC236}">
                <a16:creationId xmlns:a16="http://schemas.microsoft.com/office/drawing/2014/main" id="{A9E24760-E15D-33BD-BF65-9B969A78F38D}"/>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38</a:t>
            </a:fld>
            <a:endParaRPr lang="en-US" sz="1400" dirty="0"/>
          </a:p>
        </p:txBody>
      </p:sp>
    </p:spTree>
    <p:extLst>
      <p:ext uri="{BB962C8B-B14F-4D97-AF65-F5344CB8AC3E}">
        <p14:creationId xmlns:p14="http://schemas.microsoft.com/office/powerpoint/2010/main" val="174926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9A460C-1A4A-6036-E57C-8DA1356E8107}"/>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39</a:t>
            </a:fld>
            <a:endParaRPr lang="en-US" sz="1400" dirty="0"/>
          </a:p>
        </p:txBody>
      </p:sp>
      <p:pic>
        <p:nvPicPr>
          <p:cNvPr id="5" name="Picture 4">
            <a:extLst>
              <a:ext uri="{FF2B5EF4-FFF2-40B4-BE49-F238E27FC236}">
                <a16:creationId xmlns:a16="http://schemas.microsoft.com/office/drawing/2014/main" id="{1AFA94AA-65D6-6BB1-85E2-C4019214DC60}"/>
              </a:ext>
            </a:extLst>
          </p:cNvPr>
          <p:cNvPicPr>
            <a:picLocks noChangeAspect="1"/>
          </p:cNvPicPr>
          <p:nvPr/>
        </p:nvPicPr>
        <p:blipFill>
          <a:blip r:embed="rId2"/>
          <a:stretch>
            <a:fillRect/>
          </a:stretch>
        </p:blipFill>
        <p:spPr>
          <a:xfrm>
            <a:off x="113015" y="655328"/>
            <a:ext cx="8240410" cy="4818199"/>
          </a:xfrm>
          <a:prstGeom prst="rect">
            <a:avLst/>
          </a:prstGeom>
        </p:spPr>
      </p:pic>
      <p:pic>
        <p:nvPicPr>
          <p:cNvPr id="7" name="Picture 6">
            <a:extLst>
              <a:ext uri="{FF2B5EF4-FFF2-40B4-BE49-F238E27FC236}">
                <a16:creationId xmlns:a16="http://schemas.microsoft.com/office/drawing/2014/main" id="{6CF50D79-D516-1448-7F16-1630B32D6306}"/>
              </a:ext>
            </a:extLst>
          </p:cNvPr>
          <p:cNvPicPr>
            <a:picLocks noChangeAspect="1"/>
          </p:cNvPicPr>
          <p:nvPr/>
        </p:nvPicPr>
        <p:blipFill rotWithShape="1">
          <a:blip r:embed="rId3"/>
          <a:srcRect t="9811"/>
          <a:stretch/>
        </p:blipFill>
        <p:spPr>
          <a:xfrm>
            <a:off x="113015" y="5801474"/>
            <a:ext cx="5849166" cy="455362"/>
          </a:xfrm>
          <a:prstGeom prst="rect">
            <a:avLst/>
          </a:prstGeom>
        </p:spPr>
      </p:pic>
      <p:sp>
        <p:nvSpPr>
          <p:cNvPr id="8" name="TextBox 7">
            <a:extLst>
              <a:ext uri="{FF2B5EF4-FFF2-40B4-BE49-F238E27FC236}">
                <a16:creationId xmlns:a16="http://schemas.microsoft.com/office/drawing/2014/main" id="{8E91E05B-9494-78B1-3E0A-CCE7C28B3EA3}"/>
              </a:ext>
            </a:extLst>
          </p:cNvPr>
          <p:cNvSpPr txBox="1"/>
          <p:nvPr/>
        </p:nvSpPr>
        <p:spPr>
          <a:xfrm>
            <a:off x="8610601" y="1000125"/>
            <a:ext cx="3468384" cy="1477328"/>
          </a:xfrm>
          <a:prstGeom prst="rect">
            <a:avLst/>
          </a:prstGeom>
          <a:noFill/>
        </p:spPr>
        <p:txBody>
          <a:bodyPr wrap="square" rtlCol="0">
            <a:spAutoFit/>
          </a:bodyPr>
          <a:lstStyle/>
          <a:p>
            <a:r>
              <a:rPr lang="en-US" dirty="0"/>
              <a:t>But since the dataset is not big enough, the model we trained returns inaccurate answers and has very low accuracy.</a:t>
            </a:r>
          </a:p>
          <a:p>
            <a:r>
              <a:rPr lang="en-US" dirty="0"/>
              <a:t>So, we  ignored this approach.</a:t>
            </a:r>
          </a:p>
        </p:txBody>
      </p:sp>
      <p:sp>
        <p:nvSpPr>
          <p:cNvPr id="2" name="TextBox 1">
            <a:extLst>
              <a:ext uri="{FF2B5EF4-FFF2-40B4-BE49-F238E27FC236}">
                <a16:creationId xmlns:a16="http://schemas.microsoft.com/office/drawing/2014/main" id="{6E02E105-E06D-D96E-8EA2-D25EF29AD491}"/>
              </a:ext>
            </a:extLst>
          </p:cNvPr>
          <p:cNvSpPr txBox="1"/>
          <p:nvPr/>
        </p:nvSpPr>
        <p:spPr>
          <a:xfrm>
            <a:off x="239156" y="193663"/>
            <a:ext cx="4453463" cy="461665"/>
          </a:xfrm>
          <a:prstGeom prst="rect">
            <a:avLst/>
          </a:prstGeom>
          <a:noFill/>
        </p:spPr>
        <p:txBody>
          <a:bodyPr wrap="none" rtlCol="0">
            <a:spAutoFit/>
          </a:bodyPr>
          <a:lstStyle/>
          <a:p>
            <a:r>
              <a:rPr lang="en-US" sz="2400" b="1" u="sng" dirty="0">
                <a:latin typeface="+mj-lt"/>
              </a:rPr>
              <a:t>Machine learning approach (.count)</a:t>
            </a:r>
          </a:p>
        </p:txBody>
      </p:sp>
    </p:spTree>
    <p:extLst>
      <p:ext uri="{BB962C8B-B14F-4D97-AF65-F5344CB8AC3E}">
        <p14:creationId xmlns:p14="http://schemas.microsoft.com/office/powerpoint/2010/main" val="425351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5057-B046-2C90-EB7F-EC099ED40086}"/>
              </a:ext>
            </a:extLst>
          </p:cNvPr>
          <p:cNvSpPr>
            <a:spLocks noGrp="1"/>
          </p:cNvSpPr>
          <p:nvPr>
            <p:ph type="title"/>
          </p:nvPr>
        </p:nvSpPr>
        <p:spPr/>
        <p:txBody>
          <a:bodyPr>
            <a:normAutofit/>
          </a:bodyPr>
          <a:lstStyle/>
          <a:p>
            <a:r>
              <a:rPr lang="en-US" sz="4800" dirty="0"/>
              <a:t>What is a Morphological Analyzer?</a:t>
            </a:r>
            <a:endParaRPr lang="en-US" dirty="0"/>
          </a:p>
        </p:txBody>
      </p:sp>
      <p:sp>
        <p:nvSpPr>
          <p:cNvPr id="3" name="Content Placeholder 2">
            <a:extLst>
              <a:ext uri="{FF2B5EF4-FFF2-40B4-BE49-F238E27FC236}">
                <a16:creationId xmlns:a16="http://schemas.microsoft.com/office/drawing/2014/main" id="{2FC62F2A-C138-AEBB-4DE8-CF1FBEEB323E}"/>
              </a:ext>
            </a:extLst>
          </p:cNvPr>
          <p:cNvSpPr>
            <a:spLocks noGrp="1"/>
          </p:cNvSpPr>
          <p:nvPr>
            <p:ph sz="half" idx="1"/>
          </p:nvPr>
        </p:nvSpPr>
        <p:spPr>
          <a:xfrm>
            <a:off x="1097280" y="2120900"/>
            <a:ext cx="7075170" cy="3748193"/>
          </a:xfrm>
        </p:spPr>
        <p:txBody>
          <a:bodyPr>
            <a:noAutofit/>
          </a:bodyPr>
          <a:lstStyle/>
          <a:p>
            <a:pPr>
              <a:buClrTx/>
              <a:buFont typeface="Wingdings" panose="05000000000000000000" pitchFamily="2" charset="2"/>
              <a:buChar char="Ø"/>
            </a:pPr>
            <a:r>
              <a:rPr lang="en-US" sz="2200" dirty="0"/>
              <a:t>A morphological analyzer is a tool or software program that is used to analyze the structure of words in a language, specifically their morphology. Morphology is the study of how words are formed and how they relate to one another.</a:t>
            </a:r>
          </a:p>
          <a:p>
            <a:pPr>
              <a:buClrTx/>
              <a:buFont typeface="Wingdings" panose="05000000000000000000" pitchFamily="2" charset="2"/>
              <a:buChar char="Ø"/>
            </a:pPr>
            <a:r>
              <a:rPr lang="en-US" sz="2200" dirty="0"/>
              <a:t>A morphological analyzer typically takes a word as input and then breaks it down into its constituent morphemes, which are the smallest units of meaning in a language. It then provides information on the grammatical features of the word, such as its part of speech, tense, gender, and number.</a:t>
            </a:r>
          </a:p>
        </p:txBody>
      </p:sp>
      <p:sp>
        <p:nvSpPr>
          <p:cNvPr id="4" name="Content Placeholder 3">
            <a:extLst>
              <a:ext uri="{FF2B5EF4-FFF2-40B4-BE49-F238E27FC236}">
                <a16:creationId xmlns:a16="http://schemas.microsoft.com/office/drawing/2014/main" id="{E2EE3D14-02FA-FA67-1B8F-90DC7D3EF682}"/>
              </a:ext>
            </a:extLst>
          </p:cNvPr>
          <p:cNvSpPr>
            <a:spLocks noGrp="1"/>
          </p:cNvSpPr>
          <p:nvPr>
            <p:ph sz="half" idx="2"/>
          </p:nvPr>
        </p:nvSpPr>
        <p:spPr>
          <a:xfrm>
            <a:off x="8715374" y="2206625"/>
            <a:ext cx="2764155" cy="1993900"/>
          </a:xfrm>
        </p:spPr>
        <p:txBody>
          <a:bodyPr>
            <a:normAutofit/>
          </a:bodyPr>
          <a:lstStyle/>
          <a:p>
            <a:r>
              <a:rPr lang="en-US" sz="2800" b="1" dirty="0">
                <a:solidFill>
                  <a:srgbClr val="146C94"/>
                </a:solidFill>
              </a:rPr>
              <a:t>Played </a:t>
            </a:r>
            <a:r>
              <a:rPr lang="en-US" sz="2800" b="1" dirty="0">
                <a:solidFill>
                  <a:srgbClr val="146C94"/>
                </a:solidFill>
                <a:sym typeface="Wingdings" panose="05000000000000000000" pitchFamily="2" charset="2"/>
              </a:rPr>
              <a:t> Play</a:t>
            </a:r>
            <a:endParaRPr lang="ar-EG" sz="2800" b="1" dirty="0">
              <a:solidFill>
                <a:srgbClr val="146C94"/>
              </a:solidFill>
              <a:sym typeface="Wingdings" panose="05000000000000000000" pitchFamily="2" charset="2"/>
            </a:endParaRPr>
          </a:p>
          <a:p>
            <a:endParaRPr lang="en-US" sz="2800" b="1" dirty="0">
              <a:solidFill>
                <a:srgbClr val="146C94"/>
              </a:solidFill>
              <a:sym typeface="Wingdings" panose="05000000000000000000" pitchFamily="2" charset="2"/>
            </a:endParaRPr>
          </a:p>
          <a:p>
            <a:r>
              <a:rPr lang="ar-EG" sz="2800" b="1" dirty="0">
                <a:solidFill>
                  <a:srgbClr val="146C94"/>
                </a:solidFill>
                <a:sym typeface="Wingdings" panose="05000000000000000000" pitchFamily="2" charset="2"/>
              </a:rPr>
              <a:t> يكتبون </a:t>
            </a:r>
            <a:r>
              <a:rPr lang="en-US" sz="2800" b="1" dirty="0">
                <a:solidFill>
                  <a:srgbClr val="146C94"/>
                </a:solidFill>
                <a:sym typeface="Wingdings" panose="05000000000000000000" pitchFamily="2" charset="2"/>
              </a:rPr>
              <a:t> </a:t>
            </a:r>
            <a:r>
              <a:rPr lang="ar-EG" sz="2800" b="1" dirty="0">
                <a:solidFill>
                  <a:srgbClr val="146C94"/>
                </a:solidFill>
                <a:sym typeface="Wingdings" panose="05000000000000000000" pitchFamily="2" charset="2"/>
              </a:rPr>
              <a:t>كتب</a:t>
            </a:r>
            <a:endParaRPr lang="en-US" sz="2800" b="1" dirty="0">
              <a:solidFill>
                <a:srgbClr val="146C94"/>
              </a:solidFill>
            </a:endParaRPr>
          </a:p>
        </p:txBody>
      </p:sp>
      <p:sp>
        <p:nvSpPr>
          <p:cNvPr id="5" name="Slide Number Placeholder 4">
            <a:extLst>
              <a:ext uri="{FF2B5EF4-FFF2-40B4-BE49-F238E27FC236}">
                <a16:creationId xmlns:a16="http://schemas.microsoft.com/office/drawing/2014/main" id="{8B93E7F7-731D-18D3-8637-2C5C0CC57866}"/>
              </a:ext>
            </a:extLst>
          </p:cNvPr>
          <p:cNvSpPr>
            <a:spLocks noGrp="1"/>
          </p:cNvSpPr>
          <p:nvPr>
            <p:ph type="sldNum" sz="quarter" idx="12"/>
          </p:nvPr>
        </p:nvSpPr>
        <p:spPr>
          <a:xfrm>
            <a:off x="10993582" y="6446838"/>
            <a:ext cx="365760" cy="365125"/>
          </a:xfrm>
        </p:spPr>
        <p:style>
          <a:lnRef idx="2">
            <a:schemeClr val="dk1">
              <a:shade val="15000"/>
            </a:schemeClr>
          </a:lnRef>
          <a:fillRef idx="1">
            <a:schemeClr val="dk1"/>
          </a:fillRef>
          <a:effectRef idx="0">
            <a:schemeClr val="dk1"/>
          </a:effectRef>
          <a:fontRef idx="minor">
            <a:schemeClr val="lt1"/>
          </a:fontRef>
        </p:style>
        <p:txBody>
          <a:bodyPr/>
          <a:lstStyle/>
          <a:p>
            <a:fld id="{61FBEDFF-0718-4538-A736-6A4358D17EEE}" type="slidenum">
              <a:rPr lang="en-US" sz="1400" smtClean="0"/>
              <a:t>4</a:t>
            </a:fld>
            <a:endParaRPr lang="en-US" sz="1400" dirty="0"/>
          </a:p>
        </p:txBody>
      </p:sp>
    </p:spTree>
    <p:extLst>
      <p:ext uri="{BB962C8B-B14F-4D97-AF65-F5344CB8AC3E}">
        <p14:creationId xmlns:p14="http://schemas.microsoft.com/office/powerpoint/2010/main" val="1084139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6C202-4455-7E7D-F4A2-316CDB11594F}"/>
              </a:ext>
            </a:extLst>
          </p:cNvPr>
          <p:cNvSpPr>
            <a:spLocks noGrp="1"/>
          </p:cNvSpPr>
          <p:nvPr>
            <p:ph type="title"/>
          </p:nvPr>
        </p:nvSpPr>
        <p:spPr/>
        <p:txBody>
          <a:bodyPr/>
          <a:lstStyle/>
          <a:p>
            <a:r>
              <a:rPr lang="en-US" dirty="0"/>
              <a:t>Name Entity Recognition</a:t>
            </a:r>
          </a:p>
        </p:txBody>
      </p:sp>
      <p:sp>
        <p:nvSpPr>
          <p:cNvPr id="4" name="Content Placeholder 3">
            <a:extLst>
              <a:ext uri="{FF2B5EF4-FFF2-40B4-BE49-F238E27FC236}">
                <a16:creationId xmlns:a16="http://schemas.microsoft.com/office/drawing/2014/main" id="{65164510-559A-0ADD-E51B-95F37CF200F4}"/>
              </a:ext>
            </a:extLst>
          </p:cNvPr>
          <p:cNvSpPr>
            <a:spLocks noGrp="1"/>
          </p:cNvSpPr>
          <p:nvPr>
            <p:ph idx="1"/>
          </p:nvPr>
        </p:nvSpPr>
        <p:spPr>
          <a:xfrm>
            <a:off x="1097280" y="2108201"/>
            <a:ext cx="10058400" cy="1450757"/>
          </a:xfrm>
        </p:spPr>
        <p:txBody>
          <a:bodyPr/>
          <a:lstStyle/>
          <a:p>
            <a:r>
              <a:rPr lang="en-US" dirty="0"/>
              <a:t>- Named entity recognition (NER) — sometimes referred to as entity chunking, extraction, or identification — is the task of identifying and categorizing key information (entities) in text. An entity can be any word or series of words that consistently refers to the same thing. Every detected entity is classified into a predetermined category.</a:t>
            </a:r>
          </a:p>
        </p:txBody>
      </p:sp>
      <p:sp>
        <p:nvSpPr>
          <p:cNvPr id="2" name="Slide Number Placeholder 1">
            <a:extLst>
              <a:ext uri="{FF2B5EF4-FFF2-40B4-BE49-F238E27FC236}">
                <a16:creationId xmlns:a16="http://schemas.microsoft.com/office/drawing/2014/main" id="{2C451ECA-1460-A6B6-F419-129DCE1E23ED}"/>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40</a:t>
            </a:fld>
            <a:endParaRPr lang="en-US" sz="1400" dirty="0"/>
          </a:p>
        </p:txBody>
      </p:sp>
      <p:sp>
        <p:nvSpPr>
          <p:cNvPr id="5" name="TextBox 4">
            <a:extLst>
              <a:ext uri="{FF2B5EF4-FFF2-40B4-BE49-F238E27FC236}">
                <a16:creationId xmlns:a16="http://schemas.microsoft.com/office/drawing/2014/main" id="{69B43D65-ED89-C635-6A74-A610B2F3FA12}"/>
              </a:ext>
            </a:extLst>
          </p:cNvPr>
          <p:cNvSpPr txBox="1"/>
          <p:nvPr/>
        </p:nvSpPr>
        <p:spPr>
          <a:xfrm>
            <a:off x="1447800" y="4124325"/>
            <a:ext cx="2266950" cy="1477328"/>
          </a:xfrm>
          <a:prstGeom prst="rect">
            <a:avLst/>
          </a:prstGeom>
          <a:noFill/>
        </p:spPr>
        <p:txBody>
          <a:bodyPr wrap="square" rtlCol="0">
            <a:spAutoFit/>
          </a:bodyPr>
          <a:lstStyle/>
          <a:p>
            <a:r>
              <a:rPr lang="en-US" b="1" dirty="0"/>
              <a:t>e.g., </a:t>
            </a:r>
            <a:r>
              <a:rPr lang="ar-EG" b="1" dirty="0"/>
              <a:t>ذهب عادل الى مكة</a:t>
            </a:r>
            <a:br>
              <a:rPr lang="ar-EG" dirty="0"/>
            </a:br>
            <a:r>
              <a:rPr lang="ar-EG" dirty="0"/>
              <a:t>ذهب</a:t>
            </a:r>
            <a:r>
              <a:rPr lang="en-US" dirty="0"/>
              <a:t> ~ O</a:t>
            </a:r>
          </a:p>
          <a:p>
            <a:r>
              <a:rPr lang="ar-EG" dirty="0">
                <a:solidFill>
                  <a:srgbClr val="00B050"/>
                </a:solidFill>
              </a:rPr>
              <a:t>عادل</a:t>
            </a:r>
            <a:r>
              <a:rPr lang="en-US" dirty="0"/>
              <a:t> ~ Person</a:t>
            </a:r>
          </a:p>
          <a:p>
            <a:r>
              <a:rPr lang="ar-EG" dirty="0"/>
              <a:t>الى</a:t>
            </a:r>
            <a:r>
              <a:rPr lang="en-US" dirty="0"/>
              <a:t> – O</a:t>
            </a:r>
          </a:p>
          <a:p>
            <a:r>
              <a:rPr lang="ar-EG" dirty="0">
                <a:solidFill>
                  <a:srgbClr val="00B050"/>
                </a:solidFill>
              </a:rPr>
              <a:t>مكة</a:t>
            </a:r>
            <a:r>
              <a:rPr lang="en-US" dirty="0"/>
              <a:t> - Place</a:t>
            </a:r>
          </a:p>
        </p:txBody>
      </p:sp>
    </p:spTree>
    <p:extLst>
      <p:ext uri="{BB962C8B-B14F-4D97-AF65-F5344CB8AC3E}">
        <p14:creationId xmlns:p14="http://schemas.microsoft.com/office/powerpoint/2010/main" val="2726018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5F823A-0848-0CA5-9428-83127C2184EC}"/>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41</a:t>
            </a:fld>
            <a:endParaRPr lang="en-US" sz="1400" dirty="0"/>
          </a:p>
        </p:txBody>
      </p:sp>
      <p:sp>
        <p:nvSpPr>
          <p:cNvPr id="5" name="TextBox 4">
            <a:extLst>
              <a:ext uri="{FF2B5EF4-FFF2-40B4-BE49-F238E27FC236}">
                <a16:creationId xmlns:a16="http://schemas.microsoft.com/office/drawing/2014/main" id="{0B1B2E9F-5012-A32D-23E1-88A3A2B8A560}"/>
              </a:ext>
            </a:extLst>
          </p:cNvPr>
          <p:cNvSpPr txBox="1"/>
          <p:nvPr/>
        </p:nvSpPr>
        <p:spPr>
          <a:xfrm>
            <a:off x="1447800" y="942975"/>
            <a:ext cx="7961410" cy="646331"/>
          </a:xfrm>
          <a:prstGeom prst="rect">
            <a:avLst/>
          </a:prstGeom>
          <a:noFill/>
        </p:spPr>
        <p:txBody>
          <a:bodyPr wrap="none" rtlCol="0">
            <a:spAutoFit/>
          </a:bodyPr>
          <a:lstStyle/>
          <a:p>
            <a:r>
              <a:rPr lang="en-US" dirty="0"/>
              <a:t>- Here we searched for a pre-defined NER model and try to link it to our program.</a:t>
            </a:r>
            <a:br>
              <a:rPr lang="ar-EG" dirty="0"/>
            </a:br>
            <a:r>
              <a:rPr lang="en-US" dirty="0"/>
              <a:t>- We use the dataset from </a:t>
            </a:r>
            <a:r>
              <a:rPr lang="pt-BR" b="1" dirty="0"/>
              <a:t>AQMAR Arabic Wikipedia Named Entity Corpus</a:t>
            </a:r>
            <a:endParaRPr lang="en-US" b="1" dirty="0"/>
          </a:p>
        </p:txBody>
      </p:sp>
      <p:sp>
        <p:nvSpPr>
          <p:cNvPr id="6" name="TextBox 5">
            <a:extLst>
              <a:ext uri="{FF2B5EF4-FFF2-40B4-BE49-F238E27FC236}">
                <a16:creationId xmlns:a16="http://schemas.microsoft.com/office/drawing/2014/main" id="{8B392E74-CB58-203E-2C8B-97A51349CE08}"/>
              </a:ext>
            </a:extLst>
          </p:cNvPr>
          <p:cNvSpPr txBox="1"/>
          <p:nvPr/>
        </p:nvSpPr>
        <p:spPr>
          <a:xfrm>
            <a:off x="1447800" y="5268694"/>
            <a:ext cx="7800405" cy="646331"/>
          </a:xfrm>
          <a:prstGeom prst="rect">
            <a:avLst/>
          </a:prstGeom>
          <a:noFill/>
        </p:spPr>
        <p:txBody>
          <a:bodyPr wrap="none" rtlCol="0">
            <a:spAutoFit/>
          </a:bodyPr>
          <a:lstStyle/>
          <a:p>
            <a:pPr marL="285750" indent="-285750">
              <a:buFontTx/>
              <a:buChar char="-"/>
            </a:pPr>
            <a:r>
              <a:rPr lang="en-US" dirty="0"/>
              <a:t>But had an error that we couldn’t handle, and the model wasn’t good enough,</a:t>
            </a:r>
          </a:p>
          <a:p>
            <a:r>
              <a:rPr lang="en-US" dirty="0"/>
              <a:t>so, we ignored this feature.</a:t>
            </a:r>
          </a:p>
        </p:txBody>
      </p:sp>
      <p:pic>
        <p:nvPicPr>
          <p:cNvPr id="8" name="Picture 7">
            <a:extLst>
              <a:ext uri="{FF2B5EF4-FFF2-40B4-BE49-F238E27FC236}">
                <a16:creationId xmlns:a16="http://schemas.microsoft.com/office/drawing/2014/main" id="{421797EB-8460-7900-B0A6-71CC09436DE5}"/>
              </a:ext>
            </a:extLst>
          </p:cNvPr>
          <p:cNvPicPr>
            <a:picLocks noChangeAspect="1"/>
          </p:cNvPicPr>
          <p:nvPr/>
        </p:nvPicPr>
        <p:blipFill>
          <a:blip r:embed="rId2"/>
          <a:stretch>
            <a:fillRect/>
          </a:stretch>
        </p:blipFill>
        <p:spPr>
          <a:xfrm>
            <a:off x="1323719" y="1589306"/>
            <a:ext cx="3658111" cy="3535144"/>
          </a:xfrm>
          <a:prstGeom prst="rect">
            <a:avLst/>
          </a:prstGeom>
        </p:spPr>
      </p:pic>
      <p:sp>
        <p:nvSpPr>
          <p:cNvPr id="2" name="TextBox 1">
            <a:extLst>
              <a:ext uri="{FF2B5EF4-FFF2-40B4-BE49-F238E27FC236}">
                <a16:creationId xmlns:a16="http://schemas.microsoft.com/office/drawing/2014/main" id="{A4D3DA79-9A7A-4B32-5667-29BC0879DC9D}"/>
              </a:ext>
            </a:extLst>
          </p:cNvPr>
          <p:cNvSpPr txBox="1"/>
          <p:nvPr/>
        </p:nvSpPr>
        <p:spPr>
          <a:xfrm>
            <a:off x="239156" y="193663"/>
            <a:ext cx="4068743" cy="461665"/>
          </a:xfrm>
          <a:prstGeom prst="rect">
            <a:avLst/>
          </a:prstGeom>
          <a:noFill/>
        </p:spPr>
        <p:txBody>
          <a:bodyPr wrap="none" rtlCol="0">
            <a:spAutoFit/>
          </a:bodyPr>
          <a:lstStyle/>
          <a:p>
            <a:r>
              <a:rPr lang="en-US" sz="2400" b="1" u="sng" dirty="0">
                <a:latin typeface="+mj-lt"/>
              </a:rPr>
              <a:t>Name entity recognition (.count)</a:t>
            </a:r>
          </a:p>
        </p:txBody>
      </p:sp>
    </p:spTree>
    <p:extLst>
      <p:ext uri="{BB962C8B-B14F-4D97-AF65-F5344CB8AC3E}">
        <p14:creationId xmlns:p14="http://schemas.microsoft.com/office/powerpoint/2010/main" val="396094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AE6C31A-216E-6113-2EC7-E5663D90533F}"/>
              </a:ext>
            </a:extLst>
          </p:cNvPr>
          <p:cNvSpPr>
            <a:spLocks noGrp="1"/>
          </p:cNvSpPr>
          <p:nvPr>
            <p:ph type="ctrTitle"/>
          </p:nvPr>
        </p:nvSpPr>
        <p:spPr>
          <a:xfrm>
            <a:off x="1097280" y="758952"/>
            <a:ext cx="10058400" cy="3892168"/>
          </a:xfrm>
        </p:spPr>
        <p:txBody>
          <a:bodyPr>
            <a:normAutofit/>
          </a:bodyPr>
          <a:lstStyle/>
          <a:p>
            <a:r>
              <a:rPr lang="en-US" sz="9600"/>
              <a:t>References</a:t>
            </a:r>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077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B8638D-145C-307E-E7C5-07FE333F75B2}"/>
              </a:ext>
            </a:extLst>
          </p:cNvPr>
          <p:cNvSpPr txBox="1"/>
          <p:nvPr/>
        </p:nvSpPr>
        <p:spPr>
          <a:xfrm>
            <a:off x="716409" y="537528"/>
            <a:ext cx="9339208" cy="5909310"/>
          </a:xfrm>
          <a:prstGeom prst="rect">
            <a:avLst/>
          </a:prstGeom>
          <a:noFill/>
        </p:spPr>
        <p:txBody>
          <a:bodyPr wrap="square" rtlCol="0">
            <a:spAutoFit/>
          </a:bodyPr>
          <a:lstStyle/>
          <a:p>
            <a:r>
              <a:rPr lang="en-US" sz="1800" b="0" i="0" dirty="0">
                <a:solidFill>
                  <a:srgbClr val="000000"/>
                </a:solidFill>
                <a:effectLst/>
                <a:latin typeface="TimesNewRoman"/>
              </a:rPr>
              <a:t>[1] Riyad Alshalabi  (2005). Pattern Based Stemmer of Finding Arabic Roots, Information Technology Journal 4 (1): 38-43.</a:t>
            </a:r>
          </a:p>
          <a:p>
            <a:endParaRPr lang="en-US" dirty="0">
              <a:solidFill>
                <a:srgbClr val="000000"/>
              </a:solidFill>
              <a:latin typeface="TimesNewRoman"/>
            </a:endParaRPr>
          </a:p>
          <a:p>
            <a:r>
              <a:rPr lang="en-US" sz="1800" b="0" i="0" dirty="0">
                <a:solidFill>
                  <a:srgbClr val="000000"/>
                </a:solidFill>
                <a:effectLst/>
                <a:latin typeface="TimesNewRoman"/>
              </a:rPr>
              <a:t>[2] TENGKU MOHD T. SEMBOK, &amp; BELAL MUSTAFA ABU ATA &amp;ZAINAB ABU BAKAR (2011). A Rule-Based Arabic Stemming Algorithm, Conference Paper. Research Gate.</a:t>
            </a:r>
          </a:p>
          <a:p>
            <a:endParaRPr lang="en-US" sz="1800" b="0" i="0" dirty="0">
              <a:solidFill>
                <a:srgbClr val="000000"/>
              </a:solidFill>
              <a:effectLst/>
              <a:latin typeface="TimesNewRoman"/>
            </a:endParaRPr>
          </a:p>
          <a:p>
            <a:r>
              <a:rPr lang="en-US" sz="1800" b="0" i="0" dirty="0">
                <a:solidFill>
                  <a:srgbClr val="000000"/>
                </a:solidFill>
                <a:effectLst/>
                <a:latin typeface="TimesNewRoman"/>
              </a:rPr>
              <a:t>[3] Mohamed Boudchiche &amp; Azzeddine Mazroui &amp; Mohamed Ould Abdallahi Ould Bebah &amp;</a:t>
            </a:r>
          </a:p>
          <a:p>
            <a:r>
              <a:rPr lang="en-US" sz="1800" b="0" i="0" dirty="0">
                <a:solidFill>
                  <a:srgbClr val="000000"/>
                </a:solidFill>
                <a:effectLst/>
                <a:latin typeface="TimesNewRoman"/>
              </a:rPr>
              <a:t>Abdelhak Lakhouaja, Abderrahim Boudlal (2017). AlKhalil Morpho Sys 2: A robust Arabic morpho-syntactic analyzer</a:t>
            </a:r>
            <a:r>
              <a:rPr lang="en-US" dirty="0">
                <a:solidFill>
                  <a:srgbClr val="000000"/>
                </a:solidFill>
                <a:latin typeface="TimesNewRoman"/>
              </a:rPr>
              <a:t>, Journal of King Saud University – Computer and Information Sciences.</a:t>
            </a:r>
            <a:endParaRPr lang="en-US" sz="1800" b="0" i="0" dirty="0">
              <a:solidFill>
                <a:srgbClr val="000000"/>
              </a:solidFill>
              <a:effectLst/>
              <a:latin typeface="TimesNewRoman"/>
            </a:endParaRPr>
          </a:p>
          <a:p>
            <a:br>
              <a:rPr lang="en-US" dirty="0"/>
            </a:br>
            <a:r>
              <a:rPr lang="en-US" sz="1800" b="0" i="0" dirty="0">
                <a:solidFill>
                  <a:srgbClr val="000000"/>
                </a:solidFill>
                <a:effectLst/>
                <a:latin typeface="TimesNewRoman"/>
              </a:rPr>
              <a:t>[4] Riad </a:t>
            </a:r>
            <a:r>
              <a:rPr lang="en-US" sz="1800" b="0" i="0" dirty="0" err="1">
                <a:solidFill>
                  <a:srgbClr val="000000"/>
                </a:solidFill>
                <a:effectLst/>
                <a:latin typeface="TimesNewRoman"/>
              </a:rPr>
              <a:t>Sonbol</a:t>
            </a:r>
            <a:r>
              <a:rPr lang="en-US" dirty="0">
                <a:solidFill>
                  <a:srgbClr val="000000"/>
                </a:solidFill>
                <a:latin typeface="TimesNewRoman"/>
              </a:rPr>
              <a:t> &amp; Nada </a:t>
            </a:r>
            <a:r>
              <a:rPr lang="en-US" dirty="0" err="1">
                <a:solidFill>
                  <a:srgbClr val="000000"/>
                </a:solidFill>
                <a:latin typeface="TimesNewRoman"/>
              </a:rPr>
              <a:t>Ghneim</a:t>
            </a:r>
            <a:r>
              <a:rPr lang="en-US" dirty="0">
                <a:solidFill>
                  <a:srgbClr val="000000"/>
                </a:solidFill>
                <a:latin typeface="TimesNewRoman"/>
              </a:rPr>
              <a:t> &amp; Mohammed Said </a:t>
            </a:r>
            <a:r>
              <a:rPr lang="en-US" dirty="0" err="1">
                <a:solidFill>
                  <a:srgbClr val="000000"/>
                </a:solidFill>
                <a:latin typeface="TimesNewRoman"/>
              </a:rPr>
              <a:t>Desouki</a:t>
            </a:r>
            <a:r>
              <a:rPr lang="en-US" sz="1800" b="0" i="0" dirty="0">
                <a:solidFill>
                  <a:srgbClr val="000000"/>
                </a:solidFill>
                <a:effectLst/>
                <a:latin typeface="TimesNewRoman"/>
              </a:rPr>
              <a:t>. Arabic Morphological Analysis: A New </a:t>
            </a:r>
            <a:r>
              <a:rPr lang="en-US" sz="1800" b="0" i="0" dirty="0" err="1">
                <a:solidFill>
                  <a:srgbClr val="000000"/>
                </a:solidFill>
                <a:effectLst/>
                <a:latin typeface="TimesNewRoman"/>
              </a:rPr>
              <a:t>Aprroach</a:t>
            </a:r>
            <a:r>
              <a:rPr lang="en-US" sz="1800" b="0" i="0" dirty="0">
                <a:solidFill>
                  <a:srgbClr val="000000"/>
                </a:solidFill>
                <a:effectLst/>
                <a:latin typeface="TimesNewRoman"/>
              </a:rPr>
              <a:t>, Informatics Department, HIAST Damascus, SYRIA.</a:t>
            </a:r>
          </a:p>
          <a:p>
            <a:endParaRPr lang="en-US" dirty="0"/>
          </a:p>
          <a:p>
            <a:r>
              <a:rPr lang="en-US" sz="1800" b="0" i="0" dirty="0">
                <a:solidFill>
                  <a:srgbClr val="000000"/>
                </a:solidFill>
                <a:effectLst/>
                <a:latin typeface="TimesNewRoman"/>
              </a:rPr>
              <a:t>[5] Ameerah Alothman1 &amp; </a:t>
            </a:r>
            <a:r>
              <a:rPr lang="en-US" sz="1800" b="0" i="0" dirty="0" err="1">
                <a:solidFill>
                  <a:srgbClr val="000000"/>
                </a:solidFill>
                <a:effectLst/>
                <a:latin typeface="TimesNewRoman"/>
              </a:rPr>
              <a:t>AbdulMalik</a:t>
            </a:r>
            <a:r>
              <a:rPr lang="en-US" sz="1800" b="0" i="0" dirty="0">
                <a:solidFill>
                  <a:srgbClr val="000000"/>
                </a:solidFill>
                <a:effectLst/>
                <a:latin typeface="TimesNewRoman"/>
              </a:rPr>
              <a:t> </a:t>
            </a:r>
            <a:r>
              <a:rPr lang="en-US" sz="1800" b="0" i="0" dirty="0" err="1">
                <a:solidFill>
                  <a:srgbClr val="000000"/>
                </a:solidFill>
                <a:effectLst/>
                <a:latin typeface="TimesNewRoman"/>
              </a:rPr>
              <a:t>Alsalman</a:t>
            </a:r>
            <a:r>
              <a:rPr lang="en-US" sz="1800" b="0" i="0" dirty="0">
                <a:solidFill>
                  <a:srgbClr val="000000"/>
                </a:solidFill>
                <a:effectLst/>
                <a:latin typeface="TimesNewRoman"/>
              </a:rPr>
              <a:t> (2020). Arabic Morphological Analysis Techniques, (IJACSA) International Journal of Advanced Computer Science and Applications,</a:t>
            </a:r>
          </a:p>
          <a:p>
            <a:r>
              <a:rPr lang="en-US" sz="1800" b="0" i="0" dirty="0">
                <a:solidFill>
                  <a:srgbClr val="000000"/>
                </a:solidFill>
                <a:effectLst/>
                <a:latin typeface="TimesNewRoman"/>
              </a:rPr>
              <a:t>Vol. 11, No. 2.</a:t>
            </a:r>
          </a:p>
          <a:p>
            <a:endParaRPr lang="en-US" dirty="0">
              <a:solidFill>
                <a:srgbClr val="000000"/>
              </a:solidFill>
              <a:latin typeface="TimesNewRoman"/>
            </a:endParaRPr>
          </a:p>
          <a:p>
            <a:r>
              <a:rPr lang="en-US" sz="1800" b="0" i="0" dirty="0">
                <a:solidFill>
                  <a:srgbClr val="000000"/>
                </a:solidFill>
                <a:effectLst/>
                <a:latin typeface="TimesNewRoman"/>
              </a:rPr>
              <a:t>[6] </a:t>
            </a:r>
            <a:r>
              <a:rPr lang="ar-EG" sz="1800" b="0" i="0" dirty="0">
                <a:solidFill>
                  <a:srgbClr val="000000"/>
                </a:solidFill>
                <a:effectLst/>
                <a:latin typeface="TimesNewRoman"/>
              </a:rPr>
              <a:t>الغلاييني، جامع الدروس العربية</a:t>
            </a:r>
            <a:endParaRPr lang="en-US" sz="1800" b="0" i="0" dirty="0">
              <a:solidFill>
                <a:srgbClr val="000000"/>
              </a:solidFill>
              <a:effectLst/>
              <a:latin typeface="TimesNewRoman"/>
            </a:endParaRPr>
          </a:p>
          <a:p>
            <a:endParaRPr lang="en-US" dirty="0">
              <a:solidFill>
                <a:srgbClr val="000000"/>
              </a:solidFill>
              <a:latin typeface="TimesNewRoman"/>
            </a:endParaRPr>
          </a:p>
          <a:p>
            <a:r>
              <a:rPr lang="en-US" sz="1800" b="0" i="0" dirty="0">
                <a:solidFill>
                  <a:srgbClr val="000000"/>
                </a:solidFill>
                <a:effectLst/>
                <a:latin typeface="TimesNewRoman"/>
              </a:rPr>
              <a:t>[7] </a:t>
            </a:r>
            <a:r>
              <a:rPr lang="ar-EG" sz="1800" b="0" i="0" dirty="0">
                <a:solidFill>
                  <a:srgbClr val="000000"/>
                </a:solidFill>
                <a:effectLst/>
                <a:latin typeface="TimesNewRoman"/>
              </a:rPr>
              <a:t>سعيد الأفغاني، الموجز في قواعد اللغة العربية</a:t>
            </a:r>
            <a:endParaRPr lang="en-US" sz="1800" b="0" i="0" dirty="0">
              <a:solidFill>
                <a:srgbClr val="000000"/>
              </a:solidFill>
              <a:effectLst/>
              <a:latin typeface="TimesNewRoman"/>
            </a:endParaRPr>
          </a:p>
          <a:p>
            <a:endParaRPr lang="en-US" dirty="0"/>
          </a:p>
        </p:txBody>
      </p:sp>
      <p:sp>
        <p:nvSpPr>
          <p:cNvPr id="3" name="Slide Number Placeholder 2">
            <a:extLst>
              <a:ext uri="{FF2B5EF4-FFF2-40B4-BE49-F238E27FC236}">
                <a16:creationId xmlns:a16="http://schemas.microsoft.com/office/drawing/2014/main" id="{3199F1FC-35F7-A293-E64D-47A4945E703C}"/>
              </a:ext>
            </a:extLst>
          </p:cNvPr>
          <p:cNvSpPr>
            <a:spLocks noGrp="1"/>
          </p:cNvSpPr>
          <p:nvPr>
            <p:ph type="sldNum" sz="quarter" idx="12"/>
          </p:nvPr>
        </p:nvSpPr>
        <p:spPr>
          <a:xfrm>
            <a:off x="10993582" y="6446838"/>
            <a:ext cx="457200" cy="365125"/>
          </a:xfrm>
        </p:spPr>
        <p:txBody>
          <a:bodyPr/>
          <a:lstStyle/>
          <a:p>
            <a:fld id="{3A98EE3D-8CD1-4C3F-BD1C-C98C9596463C}" type="slidenum">
              <a:rPr lang="en-US" sz="1400" smtClean="0"/>
              <a:t>43</a:t>
            </a:fld>
            <a:endParaRPr lang="en-US" sz="1400" dirty="0"/>
          </a:p>
        </p:txBody>
      </p:sp>
    </p:spTree>
    <p:extLst>
      <p:ext uri="{BB962C8B-B14F-4D97-AF65-F5344CB8AC3E}">
        <p14:creationId xmlns:p14="http://schemas.microsoft.com/office/powerpoint/2010/main" val="102003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7C312-F2B9-DC65-B830-8CF9895891F8}"/>
              </a:ext>
            </a:extLst>
          </p:cNvPr>
          <p:cNvSpPr>
            <a:spLocks noGrp="1"/>
          </p:cNvSpPr>
          <p:nvPr>
            <p:ph type="ctrTitle"/>
          </p:nvPr>
        </p:nvSpPr>
        <p:spPr>
          <a:xfrm>
            <a:off x="965201" y="772731"/>
            <a:ext cx="6255026" cy="5054008"/>
          </a:xfrm>
        </p:spPr>
        <p:txBody>
          <a:bodyPr anchor="ctr">
            <a:normAutofit/>
          </a:bodyPr>
          <a:lstStyle/>
          <a:p>
            <a:pPr algn="r"/>
            <a:r>
              <a:rPr lang="en-US"/>
              <a:t>Thanks</a:t>
            </a:r>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3329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6DB9-9E2C-9853-6256-9CA0F22046B7}"/>
              </a:ext>
            </a:extLst>
          </p:cNvPr>
          <p:cNvSpPr>
            <a:spLocks noGrp="1"/>
          </p:cNvSpPr>
          <p:nvPr>
            <p:ph type="title"/>
          </p:nvPr>
        </p:nvSpPr>
        <p:spPr/>
        <p:txBody>
          <a:bodyPr/>
          <a:lstStyle/>
          <a:p>
            <a:r>
              <a:rPr lang="en-US" sz="4400" dirty="0"/>
              <a:t>Why it is important?</a:t>
            </a:r>
            <a:endParaRPr lang="en-US" dirty="0"/>
          </a:p>
        </p:txBody>
      </p:sp>
      <p:sp>
        <p:nvSpPr>
          <p:cNvPr id="3" name="Content Placeholder 2">
            <a:extLst>
              <a:ext uri="{FF2B5EF4-FFF2-40B4-BE49-F238E27FC236}">
                <a16:creationId xmlns:a16="http://schemas.microsoft.com/office/drawing/2014/main" id="{EEF31B79-168F-907A-B25E-E993936C4EE9}"/>
              </a:ext>
            </a:extLst>
          </p:cNvPr>
          <p:cNvSpPr>
            <a:spLocks noGrp="1"/>
          </p:cNvSpPr>
          <p:nvPr>
            <p:ph idx="1"/>
          </p:nvPr>
        </p:nvSpPr>
        <p:spPr>
          <a:xfrm>
            <a:off x="1097280" y="2108202"/>
            <a:ext cx="7418069" cy="3943278"/>
          </a:xfrm>
        </p:spPr>
        <p:txBody>
          <a:bodyPr>
            <a:noAutofit/>
          </a:bodyPr>
          <a:lstStyle/>
          <a:p>
            <a:pPr>
              <a:buClrTx/>
              <a:buFont typeface="Wingdings" panose="05000000000000000000" pitchFamily="2" charset="2"/>
              <a:buChar char="Ø"/>
            </a:pPr>
            <a:r>
              <a:rPr lang="en-US" sz="2200" dirty="0"/>
              <a:t>Morphological analyzers are used in a variety of applications in natural language processing (</a:t>
            </a:r>
            <a:r>
              <a:rPr lang="en-US" sz="2200" b="1" dirty="0"/>
              <a:t>NLP</a:t>
            </a:r>
            <a:r>
              <a:rPr lang="en-US" sz="2200" dirty="0"/>
              <a:t>) such as </a:t>
            </a:r>
            <a:r>
              <a:rPr lang="en-US" sz="2200" b="1" dirty="0"/>
              <a:t>machine translation </a:t>
            </a:r>
            <a:r>
              <a:rPr lang="en-US" sz="2200" dirty="0"/>
              <a:t>and</a:t>
            </a:r>
            <a:r>
              <a:rPr lang="en-US" sz="2200" b="1" dirty="0"/>
              <a:t> Information retrieval.</a:t>
            </a:r>
            <a:br>
              <a:rPr lang="en-US" sz="2200" b="1" dirty="0"/>
            </a:br>
            <a:r>
              <a:rPr lang="en-US" sz="2200" dirty="0"/>
              <a:t>They can be especially useful in languages with complex morphology, where words may have many different forms depending on their context and the grammatical rules of the language.</a:t>
            </a:r>
          </a:p>
          <a:p>
            <a:pPr>
              <a:buClrTx/>
              <a:buFont typeface="Wingdings" panose="05000000000000000000" pitchFamily="2" charset="2"/>
              <a:buChar char="Ø"/>
            </a:pPr>
            <a:r>
              <a:rPr lang="en-US" sz="2200" dirty="0"/>
              <a:t>Overall, a morphological analyzer is an important tool for anyone working with a language, as it can help in understanding the structure of words and how they are used in context.</a:t>
            </a:r>
          </a:p>
        </p:txBody>
      </p:sp>
      <p:pic>
        <p:nvPicPr>
          <p:cNvPr id="6" name="Picture 5" descr="A cartoon of a robot&#10;&#10;Description automatically generated with low confidence">
            <a:extLst>
              <a:ext uri="{FF2B5EF4-FFF2-40B4-BE49-F238E27FC236}">
                <a16:creationId xmlns:a16="http://schemas.microsoft.com/office/drawing/2014/main" id="{7273B8D7-D397-0A0B-37E8-D520AB15D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825" y="2178273"/>
            <a:ext cx="2667000" cy="2667000"/>
          </a:xfrm>
          <a:prstGeom prst="rect">
            <a:avLst/>
          </a:prstGeom>
        </p:spPr>
      </p:pic>
      <p:sp>
        <p:nvSpPr>
          <p:cNvPr id="4" name="Slide Number Placeholder 3">
            <a:extLst>
              <a:ext uri="{FF2B5EF4-FFF2-40B4-BE49-F238E27FC236}">
                <a16:creationId xmlns:a16="http://schemas.microsoft.com/office/drawing/2014/main" id="{FB9D86BE-064E-D876-30D4-7E9FB1AC0C46}"/>
              </a:ext>
            </a:extLst>
          </p:cNvPr>
          <p:cNvSpPr>
            <a:spLocks noGrp="1"/>
          </p:cNvSpPr>
          <p:nvPr>
            <p:ph type="sldNum" sz="quarter" idx="12"/>
          </p:nvPr>
        </p:nvSpPr>
        <p:spPr>
          <a:xfrm>
            <a:off x="10993582" y="6446838"/>
            <a:ext cx="365760" cy="365125"/>
          </a:xfrm>
        </p:spPr>
        <p:txBody>
          <a:bodyPr/>
          <a:lstStyle/>
          <a:p>
            <a:fld id="{3A98EE3D-8CD1-4C3F-BD1C-C98C9596463C}" type="slidenum">
              <a:rPr lang="en-US" sz="1400" smtClean="0"/>
              <a:t>5</a:t>
            </a:fld>
            <a:endParaRPr lang="en-US" sz="1400" dirty="0"/>
          </a:p>
        </p:txBody>
      </p:sp>
    </p:spTree>
    <p:extLst>
      <p:ext uri="{BB962C8B-B14F-4D97-AF65-F5344CB8AC3E}">
        <p14:creationId xmlns:p14="http://schemas.microsoft.com/office/powerpoint/2010/main" val="27978167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D29FFF-C108-642E-078D-63F1023E977F}"/>
              </a:ext>
            </a:extLst>
          </p:cNvPr>
          <p:cNvSpPr txBox="1"/>
          <p:nvPr/>
        </p:nvSpPr>
        <p:spPr>
          <a:xfrm>
            <a:off x="527901" y="490194"/>
            <a:ext cx="10963373" cy="2185214"/>
          </a:xfrm>
          <a:prstGeom prst="rect">
            <a:avLst/>
          </a:prstGeom>
          <a:noFill/>
        </p:spPr>
        <p:txBody>
          <a:bodyPr wrap="square" rtlCol="0">
            <a:spAutoFit/>
          </a:bodyPr>
          <a:lstStyle/>
          <a:p>
            <a:r>
              <a:rPr lang="en-US" sz="2800" b="1" dirty="0"/>
              <a:t>Why we need root of words ?</a:t>
            </a:r>
          </a:p>
          <a:p>
            <a:endParaRPr lang="en-US" sz="2000" b="1" dirty="0"/>
          </a:p>
          <a:p>
            <a:pPr marL="342900" indent="-342900">
              <a:buFont typeface="Wingdings" panose="05000000000000000000" pitchFamily="2" charset="2"/>
              <a:buChar char="Ø"/>
            </a:pPr>
            <a:r>
              <a:rPr lang="en-US" sz="2200" dirty="0"/>
              <a:t>A root word is the most basic form of a word. </a:t>
            </a:r>
          </a:p>
          <a:p>
            <a:pPr marL="342900" indent="-342900">
              <a:buFont typeface="Wingdings" panose="05000000000000000000" pitchFamily="2" charset="2"/>
              <a:buChar char="Ø"/>
            </a:pPr>
            <a:r>
              <a:rPr lang="en-US" sz="2200" dirty="0"/>
              <a:t>Root words can help you to break down large, new words into smaller units to discover their meanings. </a:t>
            </a:r>
          </a:p>
          <a:p>
            <a:pPr marL="342900" indent="-342900">
              <a:buFont typeface="Wingdings" panose="05000000000000000000" pitchFamily="2" charset="2"/>
              <a:buChar char="Ø"/>
            </a:pPr>
            <a:r>
              <a:rPr lang="en-US" sz="2200" dirty="0"/>
              <a:t>Learning just one root word can help you understand several words.</a:t>
            </a:r>
            <a:endParaRPr lang="en-US" sz="2200" b="1" dirty="0"/>
          </a:p>
        </p:txBody>
      </p:sp>
      <p:sp>
        <p:nvSpPr>
          <p:cNvPr id="3" name="Slide Number Placeholder 2">
            <a:extLst>
              <a:ext uri="{FF2B5EF4-FFF2-40B4-BE49-F238E27FC236}">
                <a16:creationId xmlns:a16="http://schemas.microsoft.com/office/drawing/2014/main" id="{D357083D-74F0-202F-7A25-62BEA7D2BEE0}"/>
              </a:ext>
            </a:extLst>
          </p:cNvPr>
          <p:cNvSpPr>
            <a:spLocks noGrp="1"/>
          </p:cNvSpPr>
          <p:nvPr>
            <p:ph type="sldNum" sz="quarter" idx="12"/>
          </p:nvPr>
        </p:nvSpPr>
        <p:spPr>
          <a:xfrm>
            <a:off x="10993582" y="6446838"/>
            <a:ext cx="365760" cy="365125"/>
          </a:xfrm>
        </p:spPr>
        <p:txBody>
          <a:bodyPr/>
          <a:lstStyle/>
          <a:p>
            <a:fld id="{3A98EE3D-8CD1-4C3F-BD1C-C98C9596463C}" type="slidenum">
              <a:rPr lang="en-US" sz="1400" smtClean="0"/>
              <a:t>6</a:t>
            </a:fld>
            <a:endParaRPr lang="en-US" sz="1400" dirty="0"/>
          </a:p>
        </p:txBody>
      </p:sp>
    </p:spTree>
    <p:extLst>
      <p:ext uri="{BB962C8B-B14F-4D97-AF65-F5344CB8AC3E}">
        <p14:creationId xmlns:p14="http://schemas.microsoft.com/office/powerpoint/2010/main" val="81350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6836-823A-579F-7921-78DE87D28BEF}"/>
              </a:ext>
            </a:extLst>
          </p:cNvPr>
          <p:cNvSpPr>
            <a:spLocks noGrp="1"/>
          </p:cNvSpPr>
          <p:nvPr>
            <p:ph type="title"/>
          </p:nvPr>
        </p:nvSpPr>
        <p:spPr/>
        <p:txBody>
          <a:bodyPr>
            <a:normAutofit/>
          </a:bodyPr>
          <a:lstStyle/>
          <a:p>
            <a:r>
              <a:rPr lang="en-US" sz="8000" dirty="0"/>
              <a:t>Main Approaches to build a Morphological Analyzer</a:t>
            </a:r>
            <a:endParaRPr lang="en-US" dirty="0"/>
          </a:p>
        </p:txBody>
      </p:sp>
      <p:sp>
        <p:nvSpPr>
          <p:cNvPr id="4" name="Text Placeholder 3">
            <a:extLst>
              <a:ext uri="{FF2B5EF4-FFF2-40B4-BE49-F238E27FC236}">
                <a16:creationId xmlns:a16="http://schemas.microsoft.com/office/drawing/2014/main" id="{380229D3-75F8-224D-84B9-9C1810B0A196}"/>
              </a:ext>
            </a:extLst>
          </p:cNvPr>
          <p:cNvSpPr>
            <a:spLocks noGrp="1"/>
          </p:cNvSpPr>
          <p:nvPr>
            <p:ph type="body" idx="1"/>
          </p:nvPr>
        </p:nvSpPr>
        <p:spPr/>
        <p:txBody>
          <a:bodyPr/>
          <a:lstStyle/>
          <a:p>
            <a:pPr marL="342900" indent="-342900">
              <a:buFontTx/>
              <a:buChar char="-"/>
            </a:pPr>
            <a:r>
              <a:rPr lang="en-US" dirty="0"/>
              <a:t>Data Driven Approach</a:t>
            </a:r>
          </a:p>
          <a:p>
            <a:pPr marL="342900" indent="-342900">
              <a:buFontTx/>
              <a:buChar char="-"/>
            </a:pPr>
            <a:r>
              <a:rPr lang="en-US" dirty="0"/>
              <a:t>Rule-Based Approach</a:t>
            </a:r>
          </a:p>
        </p:txBody>
      </p:sp>
    </p:spTree>
    <p:extLst>
      <p:ext uri="{BB962C8B-B14F-4D97-AF65-F5344CB8AC3E}">
        <p14:creationId xmlns:p14="http://schemas.microsoft.com/office/powerpoint/2010/main" val="402825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A79BEB-3729-BC9F-73D3-0A9787D4480B}"/>
              </a:ext>
            </a:extLst>
          </p:cNvPr>
          <p:cNvSpPr txBox="1"/>
          <p:nvPr/>
        </p:nvSpPr>
        <p:spPr>
          <a:xfrm>
            <a:off x="227529" y="1236510"/>
            <a:ext cx="10049945" cy="4832092"/>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A data-driven morphological analyzer is a type of morphological analyzer that uses large amounts of data to learn the rules and patterns of word formation in a language. This contrasts with rule-based morphological analyzers, which rely on pre-defined rules to analyze words.</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With a data-driven approach, the morphological analyzer is trained on a large corpus of text, which is typically annotated with information about the morphemes and grammatical features of each word. The analyzer then uses machine learning algorithms to learn the patterns and rules of word formation based on the data.</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The advantage of a data-driven approach is that it can capture the complex and varied patterns of word formation in a language, which may be difficult to capture with pre-defined rules. This can lead to more accurate analyses of words and better performance in natural language processing applications.</a:t>
            </a:r>
          </a:p>
        </p:txBody>
      </p:sp>
      <p:pic>
        <p:nvPicPr>
          <p:cNvPr id="6" name="Picture 5" descr="A picture containing design, bottle&#10;&#10;Description automatically generated">
            <a:extLst>
              <a:ext uri="{FF2B5EF4-FFF2-40B4-BE49-F238E27FC236}">
                <a16:creationId xmlns:a16="http://schemas.microsoft.com/office/drawing/2014/main" id="{F38BFF66-BB65-C4DA-2E0B-A9ABCB6B6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705" y="1370743"/>
            <a:ext cx="1489753" cy="1489753"/>
          </a:xfrm>
          <a:prstGeom prst="rect">
            <a:avLst/>
          </a:prstGeom>
        </p:spPr>
      </p:pic>
      <p:sp>
        <p:nvSpPr>
          <p:cNvPr id="2" name="Slide Number Placeholder 1">
            <a:extLst>
              <a:ext uri="{FF2B5EF4-FFF2-40B4-BE49-F238E27FC236}">
                <a16:creationId xmlns:a16="http://schemas.microsoft.com/office/drawing/2014/main" id="{A7D225E9-C49B-D483-AE8B-9A60D5837EE6}"/>
              </a:ext>
            </a:extLst>
          </p:cNvPr>
          <p:cNvSpPr>
            <a:spLocks noGrp="1"/>
          </p:cNvSpPr>
          <p:nvPr>
            <p:ph type="sldNum" sz="quarter" idx="12"/>
          </p:nvPr>
        </p:nvSpPr>
        <p:spPr>
          <a:xfrm>
            <a:off x="10993582" y="6446838"/>
            <a:ext cx="365760" cy="365125"/>
          </a:xfrm>
        </p:spPr>
        <p:txBody>
          <a:bodyPr/>
          <a:lstStyle/>
          <a:p>
            <a:fld id="{3A98EE3D-8CD1-4C3F-BD1C-C98C9596463C}" type="slidenum">
              <a:rPr lang="en-US" sz="1400" smtClean="0"/>
              <a:t>8</a:t>
            </a:fld>
            <a:endParaRPr lang="en-US" sz="1400" dirty="0"/>
          </a:p>
        </p:txBody>
      </p:sp>
      <p:sp>
        <p:nvSpPr>
          <p:cNvPr id="3" name="TextBox 2">
            <a:extLst>
              <a:ext uri="{FF2B5EF4-FFF2-40B4-BE49-F238E27FC236}">
                <a16:creationId xmlns:a16="http://schemas.microsoft.com/office/drawing/2014/main" id="{04CCB526-D9BF-0466-5B2D-9655D7827935}"/>
              </a:ext>
            </a:extLst>
          </p:cNvPr>
          <p:cNvSpPr txBox="1"/>
          <p:nvPr/>
        </p:nvSpPr>
        <p:spPr>
          <a:xfrm>
            <a:off x="227529" y="157682"/>
            <a:ext cx="6393097" cy="1200329"/>
          </a:xfrm>
          <a:prstGeom prst="rect">
            <a:avLst/>
          </a:prstGeom>
          <a:noFill/>
        </p:spPr>
        <p:txBody>
          <a:bodyPr wrap="none" rtlCol="0">
            <a:spAutoFit/>
          </a:bodyPr>
          <a:lstStyle/>
          <a:p>
            <a:r>
              <a:rPr lang="en-US" sz="2400" b="1" u="sng" dirty="0">
                <a:latin typeface="+mj-lt"/>
              </a:rPr>
              <a:t>Main Approaches to build a Morphological Analyzer</a:t>
            </a:r>
          </a:p>
          <a:p>
            <a:r>
              <a:rPr lang="en-US" sz="2400" b="1" dirty="0">
                <a:solidFill>
                  <a:srgbClr val="0070C0"/>
                </a:solidFill>
              </a:rPr>
              <a:t>Data Driven Approach [ML]</a:t>
            </a:r>
          </a:p>
          <a:p>
            <a:endParaRPr lang="en-US" sz="2400" b="1" u="sng" dirty="0">
              <a:latin typeface="+mj-lt"/>
            </a:endParaRPr>
          </a:p>
        </p:txBody>
      </p:sp>
    </p:spTree>
    <p:extLst>
      <p:ext uri="{BB962C8B-B14F-4D97-AF65-F5344CB8AC3E}">
        <p14:creationId xmlns:p14="http://schemas.microsoft.com/office/powerpoint/2010/main" val="98005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A79BEB-3729-BC9F-73D3-0A9787D4480B}"/>
              </a:ext>
            </a:extLst>
          </p:cNvPr>
          <p:cNvSpPr txBox="1"/>
          <p:nvPr/>
        </p:nvSpPr>
        <p:spPr>
          <a:xfrm>
            <a:off x="246580" y="1556105"/>
            <a:ext cx="11508340" cy="4154984"/>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A rule-based morphological analyzer is a type of morphological analyzer that uses pre-defined rules to analyze the structure of words in a language. These rules are based on the known patterns of word formation in the language and are typically created by linguists or language experts.</a:t>
            </a:r>
          </a:p>
          <a:p>
            <a:pPr marL="342900" indent="-342900">
              <a:buFont typeface="Wingdings" panose="05000000000000000000" pitchFamily="2" charset="2"/>
              <a:buChar char="Ø"/>
            </a:pPr>
            <a:r>
              <a:rPr lang="en-US" sz="2200" dirty="0"/>
              <a:t>The rules specify how to break down a word into its component morphemes, and how to identify the grammatical features of each morpheme and the word. For example, in English, a rule-based morphological analyzer might use rules to identify the past tense of regular verbs, such as adding "-ed" to the base form of the verb.</a:t>
            </a:r>
          </a:p>
          <a:p>
            <a:pPr marL="342900" indent="-342900">
              <a:buFont typeface="Wingdings" panose="05000000000000000000" pitchFamily="2" charset="2"/>
              <a:buChar char="Ø"/>
            </a:pPr>
            <a:r>
              <a:rPr lang="en-US" sz="2200" dirty="0"/>
              <a:t>The advantage of a rule-based approach is that it can be more transparent and interpretable than a data-driven approach, since the rules are explicitly defined and can be modified by experts as needed. Rule-based analyzers can also be faster and more efficient than data-driven analyzers, since they do not require large amounts of data to train.</a:t>
            </a:r>
          </a:p>
        </p:txBody>
      </p:sp>
      <p:sp>
        <p:nvSpPr>
          <p:cNvPr id="2" name="TextBox 1">
            <a:extLst>
              <a:ext uri="{FF2B5EF4-FFF2-40B4-BE49-F238E27FC236}">
                <a16:creationId xmlns:a16="http://schemas.microsoft.com/office/drawing/2014/main" id="{56BF1268-C5EB-83DA-30BF-3E7F126039DB}"/>
              </a:ext>
            </a:extLst>
          </p:cNvPr>
          <p:cNvSpPr txBox="1"/>
          <p:nvPr/>
        </p:nvSpPr>
        <p:spPr>
          <a:xfrm>
            <a:off x="9344356" y="649230"/>
            <a:ext cx="2505814"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000" b="1" dirty="0">
                <a:solidFill>
                  <a:srgbClr val="E06512"/>
                </a:solidFill>
              </a:rPr>
              <a:t>Verb </a:t>
            </a:r>
            <a:r>
              <a:rPr lang="en-US" sz="2000" b="1" dirty="0">
                <a:solidFill>
                  <a:srgbClr val="262626"/>
                </a:solidFill>
              </a:rPr>
              <a:t>+</a:t>
            </a:r>
            <a:r>
              <a:rPr lang="en-US" sz="2000" b="1" dirty="0">
                <a:solidFill>
                  <a:srgbClr val="E06512"/>
                </a:solidFill>
              </a:rPr>
              <a:t> ed</a:t>
            </a:r>
          </a:p>
          <a:p>
            <a:pPr algn="ctr"/>
            <a:r>
              <a:rPr lang="en-US" sz="2000" b="1" dirty="0">
                <a:solidFill>
                  <a:schemeClr val="tx1">
                    <a:lumMod val="65000"/>
                    <a:lumOff val="35000"/>
                  </a:schemeClr>
                </a:solidFill>
              </a:rPr>
              <a:t>Ex</a:t>
            </a:r>
            <a:r>
              <a:rPr lang="en-US" sz="2000" b="1" dirty="0">
                <a:solidFill>
                  <a:schemeClr val="accent2"/>
                </a:solidFill>
              </a:rPr>
              <a:t>: </a:t>
            </a:r>
            <a:r>
              <a:rPr lang="en-US" sz="2000" b="1" dirty="0">
                <a:solidFill>
                  <a:srgbClr val="E06512"/>
                </a:solidFill>
              </a:rPr>
              <a:t>played</a:t>
            </a:r>
            <a:r>
              <a:rPr lang="en-US" sz="2000" b="1" dirty="0">
                <a:solidFill>
                  <a:schemeClr val="accent2"/>
                </a:solidFill>
              </a:rPr>
              <a:t> </a:t>
            </a:r>
            <a:r>
              <a:rPr lang="en-US" sz="2000" b="1" dirty="0">
                <a:solidFill>
                  <a:srgbClr val="262626"/>
                </a:solidFill>
              </a:rPr>
              <a:t>=</a:t>
            </a:r>
            <a:r>
              <a:rPr lang="en-US" sz="2000" b="1" dirty="0">
                <a:solidFill>
                  <a:schemeClr val="accent2"/>
                </a:solidFill>
              </a:rPr>
              <a:t> </a:t>
            </a:r>
            <a:r>
              <a:rPr lang="en-US" sz="2000" b="1" dirty="0">
                <a:solidFill>
                  <a:srgbClr val="146C94"/>
                </a:solidFill>
              </a:rPr>
              <a:t>play</a:t>
            </a:r>
            <a:r>
              <a:rPr lang="en-US" sz="2000" b="1" dirty="0">
                <a:solidFill>
                  <a:schemeClr val="accent2"/>
                </a:solidFill>
              </a:rPr>
              <a:t> </a:t>
            </a:r>
            <a:r>
              <a:rPr lang="en-US" sz="2000" b="1" dirty="0">
                <a:solidFill>
                  <a:srgbClr val="262626"/>
                </a:solidFill>
              </a:rPr>
              <a:t>+</a:t>
            </a:r>
            <a:r>
              <a:rPr lang="en-US" sz="2000" b="1" dirty="0">
                <a:solidFill>
                  <a:schemeClr val="accent2"/>
                </a:solidFill>
              </a:rPr>
              <a:t> </a:t>
            </a:r>
            <a:r>
              <a:rPr lang="en-US" sz="2000" b="1" dirty="0">
                <a:solidFill>
                  <a:srgbClr val="E06512"/>
                </a:solidFill>
              </a:rPr>
              <a:t>ed</a:t>
            </a:r>
          </a:p>
        </p:txBody>
      </p:sp>
      <p:sp>
        <p:nvSpPr>
          <p:cNvPr id="3" name="TextBox 2">
            <a:extLst>
              <a:ext uri="{FF2B5EF4-FFF2-40B4-BE49-F238E27FC236}">
                <a16:creationId xmlns:a16="http://schemas.microsoft.com/office/drawing/2014/main" id="{59F1821F-D39E-7D78-6AE6-0E35D85343C3}"/>
              </a:ext>
            </a:extLst>
          </p:cNvPr>
          <p:cNvSpPr txBox="1"/>
          <p:nvPr/>
        </p:nvSpPr>
        <p:spPr>
          <a:xfrm>
            <a:off x="246580" y="5876817"/>
            <a:ext cx="6508705" cy="461665"/>
          </a:xfrm>
          <a:prstGeom prst="rect">
            <a:avLst/>
          </a:prstGeom>
          <a:noFill/>
        </p:spPr>
        <p:txBody>
          <a:bodyPr wrap="none" rtlCol="0">
            <a:spAutoFit/>
          </a:bodyPr>
          <a:lstStyle/>
          <a:p>
            <a:r>
              <a:rPr lang="en-US" sz="2400" dirty="0">
                <a:solidFill>
                  <a:srgbClr val="00B050"/>
                </a:solidFill>
              </a:rPr>
              <a:t>In this Project, We used the </a:t>
            </a:r>
            <a:r>
              <a:rPr lang="en-US" sz="2400" b="1" dirty="0">
                <a:solidFill>
                  <a:srgbClr val="00B050"/>
                </a:solidFill>
              </a:rPr>
              <a:t>Rule-Based</a:t>
            </a:r>
            <a:r>
              <a:rPr lang="en-US" sz="2400" dirty="0">
                <a:solidFill>
                  <a:srgbClr val="00B050"/>
                </a:solidFill>
              </a:rPr>
              <a:t> Technique</a:t>
            </a:r>
          </a:p>
        </p:txBody>
      </p:sp>
      <p:sp>
        <p:nvSpPr>
          <p:cNvPr id="5" name="Slide Number Placeholder 4">
            <a:extLst>
              <a:ext uri="{FF2B5EF4-FFF2-40B4-BE49-F238E27FC236}">
                <a16:creationId xmlns:a16="http://schemas.microsoft.com/office/drawing/2014/main" id="{BD76ADD5-4F41-A3D3-1497-84E91CBF238A}"/>
              </a:ext>
            </a:extLst>
          </p:cNvPr>
          <p:cNvSpPr>
            <a:spLocks noGrp="1"/>
          </p:cNvSpPr>
          <p:nvPr>
            <p:ph type="sldNum" sz="quarter" idx="12"/>
          </p:nvPr>
        </p:nvSpPr>
        <p:spPr>
          <a:xfrm>
            <a:off x="10993582" y="6446838"/>
            <a:ext cx="365760" cy="365125"/>
          </a:xfrm>
        </p:spPr>
        <p:txBody>
          <a:bodyPr/>
          <a:lstStyle/>
          <a:p>
            <a:fld id="{3A98EE3D-8CD1-4C3F-BD1C-C98C9596463C}" type="slidenum">
              <a:rPr lang="en-US" sz="1400" smtClean="0"/>
              <a:t>9</a:t>
            </a:fld>
            <a:endParaRPr lang="en-US" sz="1400" dirty="0"/>
          </a:p>
        </p:txBody>
      </p:sp>
      <p:sp>
        <p:nvSpPr>
          <p:cNvPr id="8" name="TextBox 7">
            <a:extLst>
              <a:ext uri="{FF2B5EF4-FFF2-40B4-BE49-F238E27FC236}">
                <a16:creationId xmlns:a16="http://schemas.microsoft.com/office/drawing/2014/main" id="{48262BEB-7417-918A-4844-4165806C3F35}"/>
              </a:ext>
            </a:extLst>
          </p:cNvPr>
          <p:cNvSpPr txBox="1"/>
          <p:nvPr/>
        </p:nvSpPr>
        <p:spPr>
          <a:xfrm>
            <a:off x="227529" y="157682"/>
            <a:ext cx="7409401" cy="830997"/>
          </a:xfrm>
          <a:prstGeom prst="rect">
            <a:avLst/>
          </a:prstGeom>
          <a:noFill/>
        </p:spPr>
        <p:txBody>
          <a:bodyPr wrap="none" rtlCol="0">
            <a:spAutoFit/>
          </a:bodyPr>
          <a:lstStyle/>
          <a:p>
            <a:r>
              <a:rPr lang="en-US" sz="2400" b="1" u="sng" dirty="0">
                <a:latin typeface="+mj-lt"/>
              </a:rPr>
              <a:t>Main Approaches to build a Morphological Analyzer (.count)</a:t>
            </a:r>
          </a:p>
          <a:p>
            <a:r>
              <a:rPr lang="en-US" sz="2400" b="1" dirty="0">
                <a:solidFill>
                  <a:srgbClr val="0070C0"/>
                </a:solidFill>
              </a:rPr>
              <a:t>Rule-Based Approach</a:t>
            </a:r>
          </a:p>
        </p:txBody>
      </p:sp>
    </p:spTree>
    <p:extLst>
      <p:ext uri="{BB962C8B-B14F-4D97-AF65-F5344CB8AC3E}">
        <p14:creationId xmlns:p14="http://schemas.microsoft.com/office/powerpoint/2010/main" val="34494429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RetrospectVTI">
  <a:themeElements>
    <a:clrScheme name="Custom 5">
      <a:dk1>
        <a:sysClr val="windowText" lastClr="000000"/>
      </a:dk1>
      <a:lt1>
        <a:sysClr val="window" lastClr="FFFFFF"/>
      </a:lt1>
      <a:dk2>
        <a:srgbClr val="344068"/>
      </a:dk2>
      <a:lt2>
        <a:srgbClr val="D9E0E6"/>
      </a:lt2>
      <a:accent1>
        <a:srgbClr val="FFFFFF"/>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2669</Words>
  <Application>Microsoft Office PowerPoint</Application>
  <PresentationFormat>Widescreen</PresentationFormat>
  <Paragraphs>278</Paragraphs>
  <Slides>44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Georgia Pro Cond Light</vt:lpstr>
      <vt:lpstr>Lato</vt:lpstr>
      <vt:lpstr>Segoe UI</vt:lpstr>
      <vt:lpstr>Speak Pro</vt:lpstr>
      <vt:lpstr>Times New Roman</vt:lpstr>
      <vt:lpstr>TimesNewRoman</vt:lpstr>
      <vt:lpstr>Traditional Arabic</vt:lpstr>
      <vt:lpstr>Wingdings</vt:lpstr>
      <vt:lpstr>RetrospectVTI</vt:lpstr>
      <vt:lpstr>Arabic Morphological Analyzer</vt:lpstr>
      <vt:lpstr>Project Members</vt:lpstr>
      <vt:lpstr>Agenda</vt:lpstr>
      <vt:lpstr>What is a Morphological Analyzer?</vt:lpstr>
      <vt:lpstr>Why it is important?</vt:lpstr>
      <vt:lpstr>PowerPoint Presentation</vt:lpstr>
      <vt:lpstr>Main Approaches to build a Morphological Analyzer</vt:lpstr>
      <vt:lpstr>PowerPoint Presentation</vt:lpstr>
      <vt:lpstr>PowerPoint Presentation</vt:lpstr>
      <vt:lpstr>Morphological Analysis in Arabic language</vt:lpstr>
      <vt:lpstr>Arabic Language Characteristics</vt:lpstr>
      <vt:lpstr>PowerPoint Presentation</vt:lpstr>
      <vt:lpstr>PowerPoint Presentation</vt:lpstr>
      <vt:lpstr>Project Stages</vt:lpstr>
      <vt:lpstr>Finding the root directly</vt:lpstr>
      <vt:lpstr>PowerPoint Presentation</vt:lpstr>
      <vt:lpstr>PowerPoint Presentation</vt:lpstr>
      <vt:lpstr>PowerPoint Presentation</vt:lpstr>
      <vt:lpstr>PowerPoint Presentation</vt:lpstr>
      <vt:lpstr>PowerPoint Presentation</vt:lpstr>
      <vt:lpstr>The Current Approach used for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Features</vt:lpstr>
      <vt:lpstr>Finding the type of plural</vt:lpstr>
      <vt:lpstr>PowerPoint Presentation</vt:lpstr>
      <vt:lpstr>PowerPoint Presentation</vt:lpstr>
      <vt:lpstr>PowerPoint Presentation</vt:lpstr>
      <vt:lpstr>Challenges of Arabic  Morphological Analyzer </vt:lpstr>
      <vt:lpstr>PowerPoint Presentation</vt:lpstr>
      <vt:lpstr>Ignored Tasks</vt:lpstr>
      <vt:lpstr>Machine Learning Approach</vt:lpstr>
      <vt:lpstr>PowerPoint Presentation</vt:lpstr>
      <vt:lpstr>Name Entity Recognition</vt:lpstr>
      <vt:lpstr>PowerPoint Presentation</vt:lpstr>
      <vt:lpstr>References</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Arabic Morphological Analyzer</dc:title>
  <dc:creator>30110011414839</dc:creator>
  <cp:lastModifiedBy>30110011414839</cp:lastModifiedBy>
  <cp:revision>56</cp:revision>
  <dcterms:created xsi:type="dcterms:W3CDTF">2023-05-11T08:31:40Z</dcterms:created>
  <dcterms:modified xsi:type="dcterms:W3CDTF">2023-06-13T03:19:26Z</dcterms:modified>
</cp:coreProperties>
</file>