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D0A0B3F-E52B-4569-BE18-46F009D3DBA5}">
  <a:tblStyle styleId="{8D0A0B3F-E52B-4569-BE18-46F009D3DBA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12485cdb3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12485cdb3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cde8ef84c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cde8ef84c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cde8ef84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cde8ef84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cde8ef84c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cde8ef84c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cde8ef8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cde8ef8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cf74f6e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cf74f6e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cde8ef8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cde8ef8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cde8ef84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cde8ef84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d227e80c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d227e80c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cf602cd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cf602cd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d20f6e8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d20f6e8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cde8ef84c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cde8ef84c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47100"/>
            <a:ext cx="8520600" cy="2052600"/>
          </a:xfrm>
          <a:prstGeom prst="rect">
            <a:avLst/>
          </a:prstGeom>
        </p:spPr>
        <p:txBody>
          <a:bodyPr anchorCtr="0" anchor="b" bIns="91425" lIns="91425" spcFirstLastPara="1" rIns="91425" wrap="square" tIns="91425">
            <a:noAutofit/>
          </a:bodyPr>
          <a:lstStyle/>
          <a:p>
            <a:pPr indent="457200" lvl="0" marL="457200" rtl="0" algn="l">
              <a:spcBef>
                <a:spcPts val="0"/>
              </a:spcBef>
              <a:spcAft>
                <a:spcPts val="0"/>
              </a:spcAft>
              <a:buNone/>
            </a:pPr>
            <a:r>
              <a:rPr lang="en"/>
              <a:t>Android Network Sniffer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t>Team SSP19/2B</a:t>
            </a:r>
            <a:endParaRPr sz="1800"/>
          </a:p>
          <a:p>
            <a:pPr indent="0" lvl="0" marL="0" rtl="0" algn="r">
              <a:spcBef>
                <a:spcPts val="0"/>
              </a:spcBef>
              <a:spcAft>
                <a:spcPts val="0"/>
              </a:spcAft>
              <a:buNone/>
            </a:pPr>
            <a:r>
              <a:rPr lang="en" sz="1800"/>
              <a:t>Kan KarJun Alvin		5709659</a:t>
            </a:r>
            <a:endParaRPr sz="1800"/>
          </a:p>
          <a:p>
            <a:pPr indent="0" lvl="0" marL="0" rtl="0" algn="r">
              <a:spcBef>
                <a:spcPts val="0"/>
              </a:spcBef>
              <a:spcAft>
                <a:spcPts val="0"/>
              </a:spcAft>
              <a:buNone/>
            </a:pPr>
            <a:r>
              <a:rPr lang="en" sz="1800"/>
              <a:t>Liao Weisheng Wilson		6212591</a:t>
            </a:r>
            <a:endParaRPr sz="1800"/>
          </a:p>
          <a:p>
            <a:pPr indent="0" lvl="0" marL="0" rtl="0" algn="r">
              <a:spcBef>
                <a:spcPts val="0"/>
              </a:spcBef>
              <a:spcAft>
                <a:spcPts val="0"/>
              </a:spcAft>
              <a:buNone/>
            </a:pPr>
            <a:r>
              <a:rPr lang="en" sz="1800"/>
              <a:t>Nyein Soe		5710959</a:t>
            </a:r>
            <a:endParaRPr sz="1800"/>
          </a:p>
          <a:p>
            <a:pPr indent="0" lvl="0" marL="0" rtl="0" algn="r">
              <a:spcBef>
                <a:spcPts val="0"/>
              </a:spcBef>
              <a:spcAft>
                <a:spcPts val="0"/>
              </a:spcAft>
              <a:buNone/>
            </a:pPr>
            <a:r>
              <a:t/>
            </a:r>
            <a:endParaRPr sz="1800"/>
          </a:p>
          <a:p>
            <a:pPr indent="0" lvl="0" marL="0" rtl="0" algn="r">
              <a:spcBef>
                <a:spcPts val="0"/>
              </a:spcBef>
              <a:spcAft>
                <a:spcPts val="0"/>
              </a:spcAft>
              <a:buNone/>
            </a:pPr>
            <a:r>
              <a:rPr lang="en" sz="1800"/>
              <a:t>Supervisor</a:t>
            </a:r>
            <a:endParaRPr sz="1800"/>
          </a:p>
          <a:p>
            <a:pPr indent="0" lvl="0" marL="0" rtl="0" algn="r">
              <a:spcBef>
                <a:spcPts val="0"/>
              </a:spcBef>
              <a:spcAft>
                <a:spcPts val="0"/>
              </a:spcAft>
              <a:buNone/>
            </a:pPr>
            <a:r>
              <a:rPr lang="en" sz="1800"/>
              <a:t>Mr. Premarajan P</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our application?</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Learning objective</a:t>
            </a:r>
            <a:endParaRPr>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Understanding the usage and application of network sniffing</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Using a developer tool to create an actual application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Proper project planning and design</a:t>
            </a:r>
            <a:endParaRPr sz="1400">
              <a:solidFill>
                <a:srgbClr val="000000"/>
              </a:solidFill>
            </a:endParaRPr>
          </a:p>
          <a:p>
            <a:pPr indent="0" lvl="0" marL="0" rtl="0" algn="l">
              <a:spcBef>
                <a:spcPts val="1600"/>
              </a:spcBef>
              <a:spcAft>
                <a:spcPts val="0"/>
              </a:spcAft>
              <a:buNone/>
            </a:pPr>
            <a:r>
              <a:rPr lang="en">
                <a:solidFill>
                  <a:srgbClr val="000000"/>
                </a:solidFill>
              </a:rPr>
              <a:t>-Developer Platform</a:t>
            </a:r>
            <a:endParaRPr>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Android Studio</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JAVA</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Linux</a:t>
            </a:r>
            <a:endParaRPr sz="1400">
              <a:solidFill>
                <a:srgbClr val="000000"/>
              </a:solidFill>
            </a:endParaRPr>
          </a:p>
          <a:p>
            <a:pPr indent="0" lvl="0" marL="0" rtl="0" algn="l">
              <a:spcBef>
                <a:spcPts val="1600"/>
              </a:spcBef>
              <a:spcAft>
                <a:spcPts val="1600"/>
              </a:spcAft>
              <a:buNone/>
            </a:pPr>
            <a:r>
              <a:t/>
            </a:r>
            <a:endParaRPr/>
          </a:p>
        </p:txBody>
      </p:sp>
      <p:pic>
        <p:nvPicPr>
          <p:cNvPr id="131" name="Google Shape;131;p23"/>
          <p:cNvPicPr preferRelativeResize="0"/>
          <p:nvPr/>
        </p:nvPicPr>
        <p:blipFill>
          <a:blip r:embed="rId3">
            <a:alphaModFix/>
          </a:blip>
          <a:stretch>
            <a:fillRect/>
          </a:stretch>
        </p:blipFill>
        <p:spPr>
          <a:xfrm rot="496513">
            <a:off x="7019751" y="3314968"/>
            <a:ext cx="1681748" cy="14851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1760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Product Usage Demonstration</a:t>
            </a:r>
            <a:endParaRPr/>
          </a:p>
        </p:txBody>
      </p:sp>
      <p:pic>
        <p:nvPicPr>
          <p:cNvPr id="137" name="Google Shape;137;p24"/>
          <p:cNvPicPr preferRelativeResize="0"/>
          <p:nvPr/>
        </p:nvPicPr>
        <p:blipFill>
          <a:blip r:embed="rId3">
            <a:alphaModFix/>
          </a:blip>
          <a:stretch>
            <a:fillRect/>
          </a:stretch>
        </p:blipFill>
        <p:spPr>
          <a:xfrm>
            <a:off x="6545100" y="3299450"/>
            <a:ext cx="2336549" cy="1347050"/>
          </a:xfrm>
          <a:prstGeom prst="rect">
            <a:avLst/>
          </a:prstGeom>
          <a:noFill/>
          <a:ln>
            <a:noFill/>
          </a:ln>
        </p:spPr>
      </p:pic>
      <p:pic>
        <p:nvPicPr>
          <p:cNvPr id="138" name="Google Shape;138;p24"/>
          <p:cNvPicPr preferRelativeResize="0"/>
          <p:nvPr/>
        </p:nvPicPr>
        <p:blipFill>
          <a:blip r:embed="rId4">
            <a:alphaModFix/>
          </a:blip>
          <a:stretch>
            <a:fillRect/>
          </a:stretch>
        </p:blipFill>
        <p:spPr>
          <a:xfrm>
            <a:off x="502550" y="181175"/>
            <a:ext cx="1726124" cy="129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5"/>
          <p:cNvPicPr preferRelativeResize="0"/>
          <p:nvPr/>
        </p:nvPicPr>
        <p:blipFill>
          <a:blip r:embed="rId3">
            <a:alphaModFix/>
          </a:blip>
          <a:stretch>
            <a:fillRect/>
          </a:stretch>
        </p:blipFill>
        <p:spPr>
          <a:xfrm>
            <a:off x="1790175" y="668175"/>
            <a:ext cx="5563650" cy="3591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5143475" y="3155251"/>
            <a:ext cx="3801776" cy="1899150"/>
          </a:xfrm>
          <a:prstGeom prst="rect">
            <a:avLst/>
          </a:prstGeom>
          <a:noFill/>
          <a:ln>
            <a:noFill/>
          </a:ln>
        </p:spPr>
      </p:pic>
      <p:sp>
        <p:nvSpPr>
          <p:cNvPr id="61" name="Google Shape;61;p14"/>
          <p:cNvSpPr txBox="1"/>
          <p:nvPr>
            <p:ph type="title"/>
          </p:nvPr>
        </p:nvSpPr>
        <p:spPr>
          <a:xfrm>
            <a:off x="340100" y="142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How does it work?</a:t>
            </a:r>
            <a:endParaRPr>
              <a:solidFill>
                <a:srgbClr val="000000"/>
              </a:solidFill>
            </a:endParaRPr>
          </a:p>
          <a:p>
            <a:pPr indent="-317500" lvl="1" marL="914400" rtl="0" algn="l">
              <a:lnSpc>
                <a:spcPct val="100000"/>
              </a:lnSpc>
              <a:spcBef>
                <a:spcPts val="0"/>
              </a:spcBef>
              <a:spcAft>
                <a:spcPts val="0"/>
              </a:spcAft>
              <a:buSzPts val="1400"/>
              <a:buChar char="○"/>
            </a:pPr>
            <a:r>
              <a:rPr lang="en" sz="1100">
                <a:solidFill>
                  <a:schemeClr val="dk1"/>
                </a:solidFill>
              </a:rPr>
              <a:t>Packet sniffers work by intercepting and logging network traffic that they can 'see' via the wired or wireless network interface that the packet sniffing software has access to on its host computer.</a:t>
            </a:r>
            <a:endParaRPr sz="1100">
              <a:solidFill>
                <a:schemeClr val="dk1"/>
              </a:solidFill>
            </a:endParaRPr>
          </a:p>
          <a:p>
            <a:pPr indent="-298450" lvl="1" marL="914400" rtl="0" algn="l">
              <a:lnSpc>
                <a:spcPct val="100000"/>
              </a:lnSpc>
              <a:spcBef>
                <a:spcPts val="0"/>
              </a:spcBef>
              <a:spcAft>
                <a:spcPts val="0"/>
              </a:spcAft>
              <a:buClr>
                <a:srgbClr val="000000"/>
              </a:buClr>
              <a:buSzPts val="1100"/>
              <a:buChar char="○"/>
            </a:pPr>
            <a:r>
              <a:rPr lang="en" sz="1100">
                <a:solidFill>
                  <a:srgbClr val="000000"/>
                </a:solidFill>
              </a:rPr>
              <a:t>All networks use “packets” to send data and each packet includes:</a:t>
            </a:r>
            <a:endParaRPr sz="1100">
              <a:solidFill>
                <a:srgbClr val="000000"/>
              </a:solidFill>
            </a:endParaRPr>
          </a:p>
          <a:p>
            <a:pPr indent="-298450" lvl="2" marL="1371600" rtl="0" algn="l">
              <a:lnSpc>
                <a:spcPct val="100000"/>
              </a:lnSpc>
              <a:spcBef>
                <a:spcPts val="0"/>
              </a:spcBef>
              <a:spcAft>
                <a:spcPts val="0"/>
              </a:spcAft>
              <a:buClr>
                <a:srgbClr val="000000"/>
              </a:buClr>
              <a:buSzPts val="1100"/>
              <a:buChar char="■"/>
            </a:pPr>
            <a:r>
              <a:rPr lang="en" sz="1100">
                <a:solidFill>
                  <a:srgbClr val="000000"/>
                </a:solidFill>
              </a:rPr>
              <a:t>Destination</a:t>
            </a:r>
            <a:r>
              <a:rPr lang="en" sz="1100">
                <a:solidFill>
                  <a:srgbClr val="000000"/>
                </a:solidFill>
              </a:rPr>
              <a:t> address</a:t>
            </a:r>
            <a:endParaRPr sz="1100">
              <a:solidFill>
                <a:srgbClr val="000000"/>
              </a:solidFill>
            </a:endParaRPr>
          </a:p>
          <a:p>
            <a:pPr indent="-298450" lvl="2" marL="1371600" rtl="0" algn="l">
              <a:lnSpc>
                <a:spcPct val="100000"/>
              </a:lnSpc>
              <a:spcBef>
                <a:spcPts val="0"/>
              </a:spcBef>
              <a:spcAft>
                <a:spcPts val="0"/>
              </a:spcAft>
              <a:buClr>
                <a:srgbClr val="000000"/>
              </a:buClr>
              <a:buSzPts val="1100"/>
              <a:buChar char="■"/>
            </a:pPr>
            <a:r>
              <a:rPr lang="en" sz="1100">
                <a:solidFill>
                  <a:srgbClr val="000000"/>
                </a:solidFill>
              </a:rPr>
              <a:t>Number of packets</a:t>
            </a:r>
            <a:endParaRPr sz="1100">
              <a:solidFill>
                <a:srgbClr val="000000"/>
              </a:solidFill>
            </a:endParaRPr>
          </a:p>
          <a:p>
            <a:pPr indent="-298450" lvl="2" marL="1371600" rtl="0" algn="l">
              <a:lnSpc>
                <a:spcPct val="100000"/>
              </a:lnSpc>
              <a:spcBef>
                <a:spcPts val="0"/>
              </a:spcBef>
              <a:spcAft>
                <a:spcPts val="0"/>
              </a:spcAft>
              <a:buClr>
                <a:srgbClr val="000000"/>
              </a:buClr>
              <a:buSzPts val="1100"/>
              <a:buChar char="■"/>
            </a:pPr>
            <a:r>
              <a:rPr lang="en" sz="1100">
                <a:solidFill>
                  <a:srgbClr val="000000"/>
                </a:solidFill>
              </a:rPr>
              <a:t>Reassembly order</a:t>
            </a:r>
            <a:endParaRPr sz="1100">
              <a:solidFill>
                <a:srgbClr val="000000"/>
              </a:solidFill>
            </a:endParaRPr>
          </a:p>
          <a:p>
            <a:pPr indent="-298450" lvl="2" marL="1371600" rtl="0" algn="l">
              <a:lnSpc>
                <a:spcPct val="100000"/>
              </a:lnSpc>
              <a:spcBef>
                <a:spcPts val="0"/>
              </a:spcBef>
              <a:spcAft>
                <a:spcPts val="0"/>
              </a:spcAft>
              <a:buClr>
                <a:srgbClr val="000000"/>
              </a:buClr>
              <a:buSzPts val="1100"/>
              <a:buChar char="■"/>
            </a:pPr>
            <a:r>
              <a:rPr lang="en" sz="1100">
                <a:solidFill>
                  <a:srgbClr val="000000"/>
                </a:solidFill>
              </a:rPr>
              <a:t>Source address</a:t>
            </a:r>
            <a:endParaRPr sz="1100">
              <a:solidFill>
                <a:srgbClr val="000000"/>
              </a:solidFill>
            </a:endParaRPr>
          </a:p>
          <a:p>
            <a:pPr indent="0" lvl="0" marL="457200" marR="0" rtl="0" algn="l">
              <a:lnSpc>
                <a:spcPct val="100000"/>
              </a:lnSpc>
              <a:spcBef>
                <a:spcPts val="1600"/>
              </a:spcBef>
              <a:spcAft>
                <a:spcPts val="16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 Purposes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chemeClr val="dk1"/>
              </a:buClr>
              <a:buSzPts val="1200"/>
              <a:buFont typeface="Trebuchet MS"/>
              <a:buAutoNum type="arabicPeriod"/>
            </a:pPr>
            <a:r>
              <a:rPr lang="en" sz="1200">
                <a:solidFill>
                  <a:schemeClr val="dk1"/>
                </a:solidFill>
                <a:latin typeface="Trebuchet MS"/>
                <a:ea typeface="Trebuchet MS"/>
                <a:cs typeface="Trebuchet MS"/>
                <a:sym typeface="Trebuchet MS"/>
              </a:rPr>
              <a:t>Capturing packets</a:t>
            </a:r>
            <a:endParaRPr sz="1200">
              <a:solidFill>
                <a:schemeClr val="dk1"/>
              </a:solidFill>
              <a:latin typeface="Trebuchet MS"/>
              <a:ea typeface="Trebuchet MS"/>
              <a:cs typeface="Trebuchet MS"/>
              <a:sym typeface="Trebuchet MS"/>
            </a:endParaRPr>
          </a:p>
          <a:p>
            <a:pPr indent="-304800" lvl="0" marL="457200" rtl="0" algn="l">
              <a:lnSpc>
                <a:spcPct val="200000"/>
              </a:lnSpc>
              <a:spcBef>
                <a:spcPts val="0"/>
              </a:spcBef>
              <a:spcAft>
                <a:spcPts val="0"/>
              </a:spcAft>
              <a:buClr>
                <a:schemeClr val="dk1"/>
              </a:buClr>
              <a:buSzPts val="1200"/>
              <a:buFont typeface="Trebuchet MS"/>
              <a:buAutoNum type="arabicPeriod"/>
            </a:pPr>
            <a:r>
              <a:rPr lang="en" sz="1200">
                <a:solidFill>
                  <a:schemeClr val="dk1"/>
                </a:solidFill>
                <a:latin typeface="Trebuchet MS"/>
                <a:ea typeface="Trebuchet MS"/>
                <a:cs typeface="Trebuchet MS"/>
                <a:sym typeface="Trebuchet MS"/>
              </a:rPr>
              <a:t>Recording and analyzing traffic</a:t>
            </a:r>
            <a:endParaRPr sz="1200">
              <a:solidFill>
                <a:schemeClr val="dk1"/>
              </a:solidFill>
              <a:latin typeface="Trebuchet MS"/>
              <a:ea typeface="Trebuchet MS"/>
              <a:cs typeface="Trebuchet MS"/>
              <a:sym typeface="Trebuchet MS"/>
            </a:endParaRPr>
          </a:p>
          <a:p>
            <a:pPr indent="-304800" lvl="0" marL="457200" rtl="0" algn="l">
              <a:lnSpc>
                <a:spcPct val="200000"/>
              </a:lnSpc>
              <a:spcBef>
                <a:spcPts val="0"/>
              </a:spcBef>
              <a:spcAft>
                <a:spcPts val="0"/>
              </a:spcAft>
              <a:buClr>
                <a:schemeClr val="dk1"/>
              </a:buClr>
              <a:buSzPts val="1200"/>
              <a:buFont typeface="Trebuchet MS"/>
              <a:buAutoNum type="arabicPeriod"/>
            </a:pPr>
            <a:r>
              <a:rPr lang="en" sz="1200">
                <a:solidFill>
                  <a:schemeClr val="dk1"/>
                </a:solidFill>
                <a:latin typeface="Trebuchet MS"/>
                <a:ea typeface="Trebuchet MS"/>
                <a:cs typeface="Trebuchet MS"/>
                <a:sym typeface="Trebuchet MS"/>
              </a:rPr>
              <a:t>Decrypting packets and displaying in clear text</a:t>
            </a:r>
            <a:endParaRPr sz="1200">
              <a:solidFill>
                <a:schemeClr val="dk1"/>
              </a:solidFill>
              <a:latin typeface="Trebuchet MS"/>
              <a:ea typeface="Trebuchet MS"/>
              <a:cs typeface="Trebuchet MS"/>
              <a:sym typeface="Trebuchet MS"/>
            </a:endParaRPr>
          </a:p>
          <a:p>
            <a:pPr indent="-304800" lvl="0" marL="457200" rtl="0" algn="l">
              <a:lnSpc>
                <a:spcPct val="200000"/>
              </a:lnSpc>
              <a:spcBef>
                <a:spcPts val="0"/>
              </a:spcBef>
              <a:spcAft>
                <a:spcPts val="0"/>
              </a:spcAft>
              <a:buClr>
                <a:schemeClr val="dk1"/>
              </a:buClr>
              <a:buSzPts val="1200"/>
              <a:buFont typeface="Trebuchet MS"/>
              <a:buAutoNum type="arabicPeriod"/>
            </a:pPr>
            <a:r>
              <a:rPr lang="en" sz="1200">
                <a:solidFill>
                  <a:schemeClr val="dk1"/>
                </a:solidFill>
                <a:latin typeface="Trebuchet MS"/>
                <a:ea typeface="Trebuchet MS"/>
                <a:cs typeface="Trebuchet MS"/>
                <a:sym typeface="Trebuchet MS"/>
              </a:rPr>
              <a:t>Converting data to readable format</a:t>
            </a:r>
            <a:endParaRPr sz="1200">
              <a:solidFill>
                <a:schemeClr val="dk1"/>
              </a:solidFill>
              <a:latin typeface="Trebuchet MS"/>
              <a:ea typeface="Trebuchet MS"/>
              <a:cs typeface="Trebuchet MS"/>
              <a:sym typeface="Trebuchet MS"/>
            </a:endParaRPr>
          </a:p>
          <a:p>
            <a:pPr indent="-304800" lvl="0" marL="457200" rtl="0" algn="l">
              <a:lnSpc>
                <a:spcPct val="200000"/>
              </a:lnSpc>
              <a:spcBef>
                <a:spcPts val="0"/>
              </a:spcBef>
              <a:spcAft>
                <a:spcPts val="0"/>
              </a:spcAft>
              <a:buClr>
                <a:schemeClr val="dk1"/>
              </a:buClr>
              <a:buSzPts val="1200"/>
              <a:buFont typeface="Trebuchet MS"/>
              <a:buAutoNum type="arabicPeriod"/>
            </a:pPr>
            <a:r>
              <a:rPr lang="en" sz="1200">
                <a:solidFill>
                  <a:schemeClr val="dk1"/>
                </a:solidFill>
                <a:latin typeface="Trebuchet MS"/>
                <a:ea typeface="Trebuchet MS"/>
                <a:cs typeface="Trebuchet MS"/>
                <a:sym typeface="Trebuchet MS"/>
              </a:rPr>
              <a:t>Showing relevant information (eg. IP, protocol, host or server name)</a:t>
            </a:r>
            <a:endParaRPr sz="1200">
              <a:solidFill>
                <a:schemeClr val="dk1"/>
              </a:solidFill>
              <a:latin typeface="Trebuchet MS"/>
              <a:ea typeface="Trebuchet MS"/>
              <a:cs typeface="Trebuchet MS"/>
              <a:sym typeface="Trebuchet MS"/>
            </a:endParaRPr>
          </a:p>
          <a:p>
            <a:pPr indent="0" lvl="0" marL="0" rtl="0" algn="l">
              <a:spcBef>
                <a:spcPts val="24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44825" y="142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Research and Comparison</a:t>
            </a:r>
            <a:endParaRPr/>
          </a:p>
        </p:txBody>
      </p:sp>
      <p:pic>
        <p:nvPicPr>
          <p:cNvPr id="74" name="Google Shape;74;p16"/>
          <p:cNvPicPr preferRelativeResize="0"/>
          <p:nvPr/>
        </p:nvPicPr>
        <p:blipFill>
          <a:blip r:embed="rId3">
            <a:alphaModFix/>
          </a:blip>
          <a:stretch>
            <a:fillRect/>
          </a:stretch>
        </p:blipFill>
        <p:spPr>
          <a:xfrm>
            <a:off x="2206588" y="677050"/>
            <a:ext cx="4730825" cy="427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269100" y="113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a:p>
            <a:pPr indent="0" lvl="0" marL="0" rtl="0" algn="l">
              <a:lnSpc>
                <a:spcPct val="100000"/>
              </a:lnSpc>
              <a:spcBef>
                <a:spcPts val="1600"/>
              </a:spcBef>
              <a:spcAft>
                <a:spcPts val="0"/>
              </a:spcAft>
              <a:buNone/>
            </a:pPr>
            <a:r>
              <a:rPr b="1" lang="en" sz="1100">
                <a:solidFill>
                  <a:schemeClr val="dk1"/>
                </a:solidFill>
                <a:latin typeface="Trebuchet MS"/>
                <a:ea typeface="Trebuchet MS"/>
                <a:cs typeface="Trebuchet MS"/>
                <a:sym typeface="Trebuchet MS"/>
              </a:rPr>
              <a:t>Security Requirements - </a:t>
            </a:r>
            <a:r>
              <a:rPr i="1" lang="en" sz="1100">
                <a:solidFill>
                  <a:schemeClr val="dk1"/>
                </a:solidFill>
                <a:latin typeface="Trebuchet MS"/>
                <a:ea typeface="Trebuchet MS"/>
                <a:cs typeface="Trebuchet MS"/>
                <a:sym typeface="Trebuchet MS"/>
              </a:rPr>
              <a:t>Rooting of the android devices. The application can only run on rooted devices.</a:t>
            </a:r>
            <a:endParaRPr i="1" sz="1100">
              <a:solidFill>
                <a:schemeClr val="dk1"/>
              </a:solidFill>
              <a:latin typeface="Trebuchet MS"/>
              <a:ea typeface="Trebuchet MS"/>
              <a:cs typeface="Trebuchet MS"/>
              <a:sym typeface="Trebuchet MS"/>
            </a:endParaRPr>
          </a:p>
          <a:p>
            <a:pPr indent="0" lvl="0" marL="0" rtl="0" algn="l">
              <a:lnSpc>
                <a:spcPct val="100000"/>
              </a:lnSpc>
              <a:spcBef>
                <a:spcPts val="1600"/>
              </a:spcBef>
              <a:spcAft>
                <a:spcPts val="0"/>
              </a:spcAft>
              <a:buNone/>
            </a:pPr>
            <a:r>
              <a:rPr i="1" lang="en" sz="1100">
                <a:solidFill>
                  <a:schemeClr val="dk1"/>
                </a:solidFill>
                <a:latin typeface="Trebuchet MS"/>
                <a:ea typeface="Trebuchet MS"/>
                <a:cs typeface="Trebuchet MS"/>
                <a:sym typeface="Trebuchet MS"/>
              </a:rPr>
              <a:t>			    - Only the authorized department can provide these devices.</a:t>
            </a:r>
            <a:endParaRPr i="1" sz="1100">
              <a:solidFill>
                <a:schemeClr val="dk1"/>
              </a:solidFill>
              <a:latin typeface="Trebuchet MS"/>
              <a:ea typeface="Trebuchet MS"/>
              <a:cs typeface="Trebuchet MS"/>
              <a:sym typeface="Trebuchet MS"/>
            </a:endParaRPr>
          </a:p>
          <a:p>
            <a:pPr indent="0" lvl="0" marL="0" rtl="0" algn="l">
              <a:spcBef>
                <a:spcPts val="1600"/>
              </a:spcBef>
              <a:spcAft>
                <a:spcPts val="0"/>
              </a:spcAft>
              <a:buClr>
                <a:schemeClr val="dk1"/>
              </a:buClr>
              <a:buSzPts val="1100"/>
              <a:buFont typeface="Arial"/>
              <a:buNone/>
            </a:pPr>
            <a:r>
              <a:t/>
            </a:r>
            <a:endParaRPr b="1" sz="11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 sz="1100">
                <a:solidFill>
                  <a:schemeClr val="dk1"/>
                </a:solidFill>
                <a:latin typeface="Trebuchet MS"/>
                <a:ea typeface="Trebuchet MS"/>
                <a:cs typeface="Trebuchet MS"/>
                <a:sym typeface="Trebuchet MS"/>
              </a:rPr>
              <a:t>Software Quality Attributes - </a:t>
            </a:r>
            <a:r>
              <a:rPr i="1" lang="en" sz="1100">
                <a:solidFill>
                  <a:schemeClr val="dk1"/>
                </a:solidFill>
                <a:latin typeface="Trebuchet MS"/>
                <a:ea typeface="Trebuchet MS"/>
                <a:cs typeface="Trebuchet MS"/>
                <a:sym typeface="Trebuchet MS"/>
              </a:rPr>
              <a:t>aimed to make the program for the IT department so that any IT professionals or even interns in such field will be able to use this program.</a:t>
            </a:r>
            <a:endParaRPr i="1" sz="11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i="1" sz="11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i="1" sz="11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i="1" sz="11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i="1" sz="11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100"/>
          </a:p>
        </p:txBody>
      </p:sp>
      <p:sp>
        <p:nvSpPr>
          <p:cNvPr id="80" name="Google Shape;80;p17"/>
          <p:cNvSpPr txBox="1"/>
          <p:nvPr>
            <p:ph type="title"/>
          </p:nvPr>
        </p:nvSpPr>
        <p:spPr>
          <a:xfrm>
            <a:off x="344825" y="142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Considerations</a:t>
            </a:r>
            <a:endParaRPr/>
          </a:p>
        </p:txBody>
      </p:sp>
      <p:pic>
        <p:nvPicPr>
          <p:cNvPr id="81" name="Google Shape;81;p17"/>
          <p:cNvPicPr preferRelativeResize="0"/>
          <p:nvPr/>
        </p:nvPicPr>
        <p:blipFill rotWithShape="1">
          <a:blip r:embed="rId3">
            <a:alphaModFix/>
          </a:blip>
          <a:srcRect b="0" l="28311" r="11425" t="0"/>
          <a:stretch/>
        </p:blipFill>
        <p:spPr>
          <a:xfrm>
            <a:off x="7353250" y="1377975"/>
            <a:ext cx="1029675" cy="1025775"/>
          </a:xfrm>
          <a:prstGeom prst="rect">
            <a:avLst/>
          </a:prstGeom>
          <a:noFill/>
          <a:ln>
            <a:noFill/>
          </a:ln>
        </p:spPr>
      </p:pic>
      <p:pic>
        <p:nvPicPr>
          <p:cNvPr id="82" name="Google Shape;82;p17"/>
          <p:cNvPicPr preferRelativeResize="0"/>
          <p:nvPr/>
        </p:nvPicPr>
        <p:blipFill>
          <a:blip r:embed="rId4">
            <a:alphaModFix/>
          </a:blip>
          <a:stretch>
            <a:fillRect/>
          </a:stretch>
        </p:blipFill>
        <p:spPr>
          <a:xfrm>
            <a:off x="7620575" y="2882850"/>
            <a:ext cx="781300" cy="78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08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Functionalities</a:t>
            </a:r>
            <a:endParaRPr sz="1800">
              <a:solidFill>
                <a:srgbClr val="000000"/>
              </a:solidFill>
            </a:endParaRPr>
          </a:p>
        </p:txBody>
      </p:sp>
      <p:sp>
        <p:nvSpPr>
          <p:cNvPr id="88" name="Google Shape;88;p18"/>
          <p:cNvSpPr txBox="1"/>
          <p:nvPr>
            <p:ph type="title"/>
          </p:nvPr>
        </p:nvSpPr>
        <p:spPr>
          <a:xfrm>
            <a:off x="355275" y="946725"/>
            <a:ext cx="5034300" cy="13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Core functions</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Device Scan</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Port Vulnerability Check</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Packet Sniff</a:t>
            </a:r>
            <a:endParaRPr sz="1100">
              <a:solidFill>
                <a:srgbClr val="000000"/>
              </a:solidFill>
            </a:endParaRPr>
          </a:p>
          <a:p>
            <a:pPr indent="0" lvl="0" marL="457200" rtl="0" algn="l">
              <a:spcBef>
                <a:spcPts val="0"/>
              </a:spcBef>
              <a:spcAft>
                <a:spcPts val="0"/>
              </a:spcAft>
              <a:buNone/>
            </a:pPr>
            <a:r>
              <a:t/>
            </a:r>
            <a:endParaRPr sz="1100">
              <a:solidFill>
                <a:srgbClr val="000000"/>
              </a:solidFill>
            </a:endParaRPr>
          </a:p>
        </p:txBody>
      </p:sp>
      <p:sp>
        <p:nvSpPr>
          <p:cNvPr id="89" name="Google Shape;89;p18"/>
          <p:cNvSpPr txBox="1"/>
          <p:nvPr>
            <p:ph type="title"/>
          </p:nvPr>
        </p:nvSpPr>
        <p:spPr>
          <a:xfrm>
            <a:off x="355275" y="2400375"/>
            <a:ext cx="5034300" cy="13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Other </a:t>
            </a:r>
            <a:r>
              <a:rPr lang="en" sz="1400">
                <a:solidFill>
                  <a:srgbClr val="000000"/>
                </a:solidFill>
              </a:rPr>
              <a:t>functions</a:t>
            </a:r>
            <a:endParaRPr sz="14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Network Tools</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Data export</a:t>
            </a:r>
            <a:endParaRPr sz="1100">
              <a:solidFill>
                <a:srgbClr val="000000"/>
              </a:solidFill>
            </a:endParaRPr>
          </a:p>
          <a:p>
            <a:pPr indent="0" lvl="0" marL="457200" rtl="0" algn="l">
              <a:spcBef>
                <a:spcPts val="0"/>
              </a:spcBef>
              <a:spcAft>
                <a:spcPts val="0"/>
              </a:spcAft>
              <a:buNone/>
            </a:pPr>
            <a:r>
              <a:t/>
            </a:r>
            <a:endParaRPr sz="1100">
              <a:solidFill>
                <a:srgbClr val="000000"/>
              </a:solidFill>
            </a:endParaRPr>
          </a:p>
        </p:txBody>
      </p:sp>
      <p:pic>
        <p:nvPicPr>
          <p:cNvPr id="90" name="Google Shape;90;p18"/>
          <p:cNvPicPr preferRelativeResize="0"/>
          <p:nvPr/>
        </p:nvPicPr>
        <p:blipFill>
          <a:blip r:embed="rId3">
            <a:alphaModFix/>
          </a:blip>
          <a:stretch>
            <a:fillRect/>
          </a:stretch>
        </p:blipFill>
        <p:spPr>
          <a:xfrm rot="858893">
            <a:off x="6218625" y="2154325"/>
            <a:ext cx="2381250" cy="1924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08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Functional Requirements/Functionalities (Summary)</a:t>
            </a:r>
            <a:endParaRPr sz="1800">
              <a:solidFill>
                <a:srgbClr val="000000"/>
              </a:solidFill>
            </a:endParaRPr>
          </a:p>
        </p:txBody>
      </p:sp>
      <p:sp>
        <p:nvSpPr>
          <p:cNvPr id="96" name="Google Shape;96;p19"/>
          <p:cNvSpPr/>
          <p:nvPr/>
        </p:nvSpPr>
        <p:spPr>
          <a:xfrm>
            <a:off x="4072800" y="781125"/>
            <a:ext cx="11181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Main Menu</a:t>
            </a:r>
            <a:endParaRPr/>
          </a:p>
        </p:txBody>
      </p:sp>
      <p:sp>
        <p:nvSpPr>
          <p:cNvPr id="97" name="Google Shape;97;p19"/>
          <p:cNvSpPr/>
          <p:nvPr/>
        </p:nvSpPr>
        <p:spPr>
          <a:xfrm>
            <a:off x="4049250" y="1446925"/>
            <a:ext cx="11652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Network connection</a:t>
            </a:r>
            <a:endParaRPr/>
          </a:p>
        </p:txBody>
      </p:sp>
      <p:sp>
        <p:nvSpPr>
          <p:cNvPr id="98" name="Google Shape;98;p19"/>
          <p:cNvSpPr/>
          <p:nvPr/>
        </p:nvSpPr>
        <p:spPr>
          <a:xfrm>
            <a:off x="4049250" y="2112725"/>
            <a:ext cx="1165200" cy="62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Gather background resources</a:t>
            </a:r>
            <a:endParaRPr/>
          </a:p>
        </p:txBody>
      </p:sp>
      <p:sp>
        <p:nvSpPr>
          <p:cNvPr id="99" name="Google Shape;99;p19"/>
          <p:cNvSpPr/>
          <p:nvPr/>
        </p:nvSpPr>
        <p:spPr>
          <a:xfrm>
            <a:off x="4170438" y="3213725"/>
            <a:ext cx="9228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Function</a:t>
            </a:r>
            <a:endParaRPr/>
          </a:p>
        </p:txBody>
      </p:sp>
      <p:sp>
        <p:nvSpPr>
          <p:cNvPr id="100" name="Google Shape;100;p19"/>
          <p:cNvSpPr/>
          <p:nvPr/>
        </p:nvSpPr>
        <p:spPr>
          <a:xfrm>
            <a:off x="3336238" y="4238700"/>
            <a:ext cx="9228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Sub Function</a:t>
            </a:r>
            <a:endParaRPr/>
          </a:p>
        </p:txBody>
      </p:sp>
      <p:sp>
        <p:nvSpPr>
          <p:cNvPr id="101" name="Google Shape;101;p19"/>
          <p:cNvSpPr/>
          <p:nvPr/>
        </p:nvSpPr>
        <p:spPr>
          <a:xfrm>
            <a:off x="5083738" y="4238700"/>
            <a:ext cx="984300" cy="4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Sub Function</a:t>
            </a:r>
            <a:endParaRPr/>
          </a:p>
        </p:txBody>
      </p:sp>
      <p:cxnSp>
        <p:nvCxnSpPr>
          <p:cNvPr id="102" name="Google Shape;102;p19"/>
          <p:cNvCxnSpPr>
            <a:stCxn id="96" idx="2"/>
            <a:endCxn id="97" idx="0"/>
          </p:cNvCxnSpPr>
          <p:nvPr/>
        </p:nvCxnSpPr>
        <p:spPr>
          <a:xfrm>
            <a:off x="4631850" y="1216425"/>
            <a:ext cx="0" cy="23040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9"/>
          <p:cNvCxnSpPr>
            <a:stCxn id="97" idx="2"/>
            <a:endCxn id="98" idx="0"/>
          </p:cNvCxnSpPr>
          <p:nvPr/>
        </p:nvCxnSpPr>
        <p:spPr>
          <a:xfrm>
            <a:off x="4631850" y="1882225"/>
            <a:ext cx="0" cy="2304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9"/>
          <p:cNvCxnSpPr>
            <a:stCxn id="98" idx="2"/>
            <a:endCxn id="99" idx="0"/>
          </p:cNvCxnSpPr>
          <p:nvPr/>
        </p:nvCxnSpPr>
        <p:spPr>
          <a:xfrm>
            <a:off x="4631850" y="2734625"/>
            <a:ext cx="0" cy="4791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9"/>
          <p:cNvCxnSpPr>
            <a:stCxn id="99" idx="2"/>
            <a:endCxn id="101" idx="0"/>
          </p:cNvCxnSpPr>
          <p:nvPr/>
        </p:nvCxnSpPr>
        <p:spPr>
          <a:xfrm>
            <a:off x="4631838" y="3649025"/>
            <a:ext cx="944100" cy="58980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19"/>
          <p:cNvCxnSpPr>
            <a:stCxn id="99" idx="2"/>
            <a:endCxn id="100" idx="0"/>
          </p:cNvCxnSpPr>
          <p:nvPr/>
        </p:nvCxnSpPr>
        <p:spPr>
          <a:xfrm flipH="1">
            <a:off x="3797538" y="3649025"/>
            <a:ext cx="834300" cy="589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1927575" y="152400"/>
            <a:ext cx="5666743"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14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Assessments</a:t>
            </a:r>
            <a:endParaRPr/>
          </a:p>
        </p:txBody>
      </p:sp>
      <p:graphicFrame>
        <p:nvGraphicFramePr>
          <p:cNvPr id="117" name="Google Shape;117;p21"/>
          <p:cNvGraphicFramePr/>
          <p:nvPr/>
        </p:nvGraphicFramePr>
        <p:xfrm>
          <a:off x="396825" y="973500"/>
          <a:ext cx="3000000" cy="3000000"/>
        </p:xfrm>
        <a:graphic>
          <a:graphicData uri="http://schemas.openxmlformats.org/drawingml/2006/table">
            <a:tbl>
              <a:tblPr>
                <a:noFill/>
                <a:tableStyleId>{8D0A0B3F-E52B-4569-BE18-46F009D3DBA5}</a:tableStyleId>
              </a:tblPr>
              <a:tblGrid>
                <a:gridCol w="901000"/>
                <a:gridCol w="3532250"/>
                <a:gridCol w="3741275"/>
              </a:tblGrid>
              <a:tr h="381000">
                <a:tc>
                  <a:txBody>
                    <a:bodyPr/>
                    <a:lstStyle/>
                    <a:p>
                      <a:pPr indent="0" lvl="0" marL="0" rtl="0" algn="l">
                        <a:spcBef>
                          <a:spcPts val="0"/>
                        </a:spcBef>
                        <a:spcAft>
                          <a:spcPts val="0"/>
                        </a:spcAft>
                        <a:buNone/>
                      </a:pPr>
                      <a:r>
                        <a:t/>
                      </a:r>
                      <a:endParaRPr sz="1100"/>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b="1" lang="en" sz="1100">
                          <a:latin typeface="Trebuchet MS"/>
                          <a:ea typeface="Trebuchet MS"/>
                          <a:cs typeface="Trebuchet MS"/>
                          <a:sym typeface="Trebuchet MS"/>
                        </a:rPr>
                        <a:t>Impact Type</a:t>
                      </a:r>
                      <a:endParaRPr b="1" sz="11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100">
                          <a:solidFill>
                            <a:schemeClr val="dk1"/>
                          </a:solidFill>
                          <a:latin typeface="Trebuchet MS"/>
                          <a:ea typeface="Trebuchet MS"/>
                          <a:cs typeface="Trebuchet MS"/>
                          <a:sym typeface="Trebuchet MS"/>
                        </a:rPr>
                        <a:t>Proposed management plan</a:t>
                      </a:r>
                      <a:endParaRPr sz="1100"/>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1</a:t>
                      </a:r>
                      <a:endParaRPr sz="1100"/>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100">
                          <a:latin typeface="Trebuchet MS"/>
                          <a:ea typeface="Trebuchet MS"/>
                          <a:cs typeface="Trebuchet MS"/>
                          <a:sym typeface="Trebuchet MS"/>
                        </a:rPr>
                        <a:t>Program not responding or frozen</a:t>
                      </a:r>
                      <a:endParaRPr sz="11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 </a:t>
                      </a:r>
                      <a:r>
                        <a:rPr lang="en" sz="1100">
                          <a:solidFill>
                            <a:schemeClr val="dk1"/>
                          </a:solidFill>
                          <a:latin typeface="Trebuchet MS"/>
                          <a:ea typeface="Trebuchet MS"/>
                          <a:cs typeface="Trebuchet MS"/>
                          <a:sym typeface="Trebuchet MS"/>
                        </a:rPr>
                        <a:t>refresh the program by closing and restarting it. </a:t>
                      </a:r>
                      <a:endParaRPr sz="11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 stop some of the background processes </a:t>
                      </a:r>
                      <a:endParaRPr sz="11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 wait for the program to respond</a:t>
                      </a:r>
                      <a:endParaRPr sz="1100">
                        <a:solidFill>
                          <a:schemeClr val="dk1"/>
                        </a:solidFill>
                        <a:latin typeface="Trebuchet MS"/>
                        <a:ea typeface="Trebuchet MS"/>
                        <a:cs typeface="Trebuchet MS"/>
                        <a:sym typeface="Trebuchet MS"/>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2</a:t>
                      </a:r>
                      <a:endParaRPr sz="1100"/>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100">
                          <a:latin typeface="Trebuchet MS"/>
                          <a:ea typeface="Trebuchet MS"/>
                          <a:cs typeface="Trebuchet MS"/>
                          <a:sym typeface="Trebuchet MS"/>
                        </a:rPr>
                        <a:t>Not properly rooted for the android device</a:t>
                      </a:r>
                      <a:endParaRPr sz="11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 Provided resources on the website itself and at the same time the guidances are included in the user manual</a:t>
                      </a:r>
                      <a:endParaRPr sz="1100"/>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3</a:t>
                      </a:r>
                      <a:endParaRPr sz="1100"/>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100">
                          <a:latin typeface="Trebuchet MS"/>
                          <a:ea typeface="Trebuchet MS"/>
                          <a:cs typeface="Trebuchet MS"/>
                          <a:sym typeface="Trebuchet MS"/>
                        </a:rPr>
                        <a:t>Wrong address input</a:t>
                      </a:r>
                      <a:endParaRPr sz="1100">
                        <a:latin typeface="Trebuchet MS"/>
                        <a:ea typeface="Trebuchet MS"/>
                        <a:cs typeface="Trebuchet MS"/>
                        <a:sym typeface="Trebuchet M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Trebuchet MS"/>
                          <a:ea typeface="Trebuchet MS"/>
                          <a:cs typeface="Trebuchet MS"/>
                          <a:sym typeface="Trebuchet MS"/>
                        </a:rPr>
                        <a:t>- </a:t>
                      </a:r>
                      <a:r>
                        <a:rPr lang="en" sz="1200">
                          <a:solidFill>
                            <a:schemeClr val="dk1"/>
                          </a:solidFill>
                          <a:latin typeface="Trebuchet MS"/>
                          <a:ea typeface="Trebuchet MS"/>
                          <a:cs typeface="Trebuchet MS"/>
                          <a:sym typeface="Trebuchet MS"/>
                        </a:rPr>
                        <a:t>This risk solely depends on the users. To prevent this from happening, we will be providing guidance information and examples on how to key in the IP address. </a:t>
                      </a:r>
                      <a:endParaRPr sz="1100">
                        <a:solidFill>
                          <a:schemeClr val="dk1"/>
                        </a:solidFill>
                        <a:latin typeface="Trebuchet MS"/>
                        <a:ea typeface="Trebuchet MS"/>
                        <a:cs typeface="Trebuchet MS"/>
                        <a:sym typeface="Trebuchet MS"/>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118" name="Google Shape;118;p21"/>
          <p:cNvPicPr preferRelativeResize="0"/>
          <p:nvPr/>
        </p:nvPicPr>
        <p:blipFill>
          <a:blip r:embed="rId3">
            <a:alphaModFix/>
          </a:blip>
          <a:stretch>
            <a:fillRect/>
          </a:stretch>
        </p:blipFill>
        <p:spPr>
          <a:xfrm rot="667609">
            <a:off x="6979450" y="3891842"/>
            <a:ext cx="1457476" cy="11215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