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2"/>
  </p:handoutMasterIdLst>
  <p:sldIdLst>
    <p:sldId id="256" r:id="rId2"/>
    <p:sldId id="259" r:id="rId3"/>
    <p:sldId id="322" r:id="rId4"/>
    <p:sldId id="308" r:id="rId5"/>
    <p:sldId id="306" r:id="rId6"/>
    <p:sldId id="309" r:id="rId7"/>
    <p:sldId id="313" r:id="rId8"/>
    <p:sldId id="320" r:id="rId9"/>
    <p:sldId id="263" r:id="rId10"/>
  </p:sldIdLst>
  <p:sldSz cx="9144000" cy="5143500" type="screen16x9"/>
  <p:notesSz cx="6858000" cy="9144000"/>
  <p:defaultTex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1pPr>
    <a:lvl2pPr marL="0" marR="0" indent="857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2pPr>
    <a:lvl3pPr marL="0" marR="0" indent="1714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3pPr>
    <a:lvl4pPr marL="0" marR="0" indent="2571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4pPr>
    <a:lvl5pPr marL="0" marR="0" indent="3429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5pPr>
    <a:lvl6pPr marL="0" marR="0" indent="4286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6pPr>
    <a:lvl7pPr marL="0" marR="0" indent="5143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7pPr>
    <a:lvl8pPr marL="0" marR="0" indent="6000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8pPr>
    <a:lvl9pPr marL="0" marR="0" indent="6858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2376" y="126"/>
      </p:cViewPr>
      <p:guideLst>
        <p:guide orient="horz" pos="1620"/>
        <p:guide pos="2880"/>
      </p:guideLst>
    </p:cSldViewPr>
  </p:slideViewPr>
  <p:notesTextViewPr>
    <p:cViewPr>
      <p:scale>
        <a:sx n="1" d="1"/>
        <a:sy n="1" d="1"/>
      </p:scale>
      <p:origin x="0" y="0"/>
    </p:cViewPr>
  </p:notesTextViewPr>
  <p:notesViewPr>
    <p:cSldViewPr>
      <p:cViewPr varScale="1">
        <p:scale>
          <a:sx n="103" d="100"/>
          <a:sy n="103" d="100"/>
        </p:scale>
        <p:origin x="4241" y="5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EB81DC-800E-4FFE-8E69-14B2378DE2D0}" type="datetimeFigureOut">
              <a:rPr lang="ru-RU" smtClean="0"/>
              <a:t>28.11.2024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7C74B9-0533-4014-B800-75E70D32A81D}" type="slidenum">
              <a:rPr lang="ru-RU" smtClean="0"/>
              <a:t>‹#›</a:t>
            </a:fld>
            <a:endParaRPr lang="ru-RU"/>
          </a:p>
        </p:txBody>
      </p:sp>
    </p:spTree>
    <p:extLst>
      <p:ext uri="{BB962C8B-B14F-4D97-AF65-F5344CB8AC3E}">
        <p14:creationId xmlns:p14="http://schemas.microsoft.com/office/powerpoint/2010/main" val="872766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381000" y="685800"/>
            <a:ext cx="6096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171450" latinLnBrk="0">
      <a:lnSpc>
        <a:spcPct val="117999"/>
      </a:lnSpc>
      <a:defRPr sz="825">
        <a:latin typeface="Helvetica Neue"/>
        <a:ea typeface="Helvetica Neue"/>
        <a:cs typeface="Helvetica Neue"/>
        <a:sym typeface="Helvetica Neue"/>
      </a:defRPr>
    </a:lvl1pPr>
    <a:lvl2pPr indent="85725" defTabSz="171450" latinLnBrk="0">
      <a:lnSpc>
        <a:spcPct val="117999"/>
      </a:lnSpc>
      <a:defRPr sz="825">
        <a:latin typeface="Helvetica Neue"/>
        <a:ea typeface="Helvetica Neue"/>
        <a:cs typeface="Helvetica Neue"/>
        <a:sym typeface="Helvetica Neue"/>
      </a:defRPr>
    </a:lvl2pPr>
    <a:lvl3pPr indent="171450" defTabSz="171450" latinLnBrk="0">
      <a:lnSpc>
        <a:spcPct val="117999"/>
      </a:lnSpc>
      <a:defRPr sz="825">
        <a:latin typeface="Helvetica Neue"/>
        <a:ea typeface="Helvetica Neue"/>
        <a:cs typeface="Helvetica Neue"/>
        <a:sym typeface="Helvetica Neue"/>
      </a:defRPr>
    </a:lvl3pPr>
    <a:lvl4pPr indent="257175" defTabSz="171450" latinLnBrk="0">
      <a:lnSpc>
        <a:spcPct val="117999"/>
      </a:lnSpc>
      <a:defRPr sz="825">
        <a:latin typeface="Helvetica Neue"/>
        <a:ea typeface="Helvetica Neue"/>
        <a:cs typeface="Helvetica Neue"/>
        <a:sym typeface="Helvetica Neue"/>
      </a:defRPr>
    </a:lvl4pPr>
    <a:lvl5pPr indent="342900" defTabSz="171450" latinLnBrk="0">
      <a:lnSpc>
        <a:spcPct val="117999"/>
      </a:lnSpc>
      <a:defRPr sz="825">
        <a:latin typeface="Helvetica Neue"/>
        <a:ea typeface="Helvetica Neue"/>
        <a:cs typeface="Helvetica Neue"/>
        <a:sym typeface="Helvetica Neue"/>
      </a:defRPr>
    </a:lvl5pPr>
    <a:lvl6pPr indent="428625" defTabSz="171450" latinLnBrk="0">
      <a:lnSpc>
        <a:spcPct val="117999"/>
      </a:lnSpc>
      <a:defRPr sz="825">
        <a:latin typeface="Helvetica Neue"/>
        <a:ea typeface="Helvetica Neue"/>
        <a:cs typeface="Helvetica Neue"/>
        <a:sym typeface="Helvetica Neue"/>
      </a:defRPr>
    </a:lvl6pPr>
    <a:lvl7pPr indent="514350" defTabSz="171450" latinLnBrk="0">
      <a:lnSpc>
        <a:spcPct val="117999"/>
      </a:lnSpc>
      <a:defRPr sz="825">
        <a:latin typeface="Helvetica Neue"/>
        <a:ea typeface="Helvetica Neue"/>
        <a:cs typeface="Helvetica Neue"/>
        <a:sym typeface="Helvetica Neue"/>
      </a:defRPr>
    </a:lvl7pPr>
    <a:lvl8pPr indent="600075" defTabSz="171450" latinLnBrk="0">
      <a:lnSpc>
        <a:spcPct val="117999"/>
      </a:lnSpc>
      <a:defRPr sz="825">
        <a:latin typeface="Helvetica Neue"/>
        <a:ea typeface="Helvetica Neue"/>
        <a:cs typeface="Helvetica Neue"/>
        <a:sym typeface="Helvetica Neue"/>
      </a:defRPr>
    </a:lvl8pPr>
    <a:lvl9pPr indent="685800" defTabSz="171450" latinLnBrk="0">
      <a:lnSpc>
        <a:spcPct val="117999"/>
      </a:lnSpc>
      <a:defRPr sz="825">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3">
            <a:extLst>
              <a:ext uri="{FF2B5EF4-FFF2-40B4-BE49-F238E27FC236}">
                <a16:creationId xmlns:a16="http://schemas.microsoft.com/office/drawing/2014/main" id="{4F3F1DA2-68BC-423F-9157-C4527B9DDB04}"/>
              </a:ext>
            </a:extLst>
          </p:cNvPr>
          <p:cNvSpPr>
            <a:spLocks noGrp="1"/>
          </p:cNvSpPr>
          <p:nvPr>
            <p:ph type="body" sz="quarter" idx="10" hasCustomPrompt="1"/>
          </p:nvPr>
        </p:nvSpPr>
        <p:spPr>
          <a:xfrm>
            <a:off x="2627709" y="87511"/>
            <a:ext cx="5805488" cy="701873"/>
          </a:xfrm>
        </p:spPr>
        <p:txBody>
          <a:bodyPr/>
          <a:lstStyle>
            <a:lvl1pPr marL="0" indent="0" algn="ctr">
              <a:lnSpc>
                <a:spcPct val="100000"/>
              </a:lnSpc>
              <a:spcBef>
                <a:spcPts val="0"/>
              </a:spcBef>
              <a:buNone/>
              <a:defRPr sz="2000" b="0"/>
            </a:lvl1pPr>
          </a:lstStyle>
          <a:p>
            <a:pPr lvl="0"/>
            <a:r>
              <a:rPr lang="ru-RU" dirty="0"/>
              <a:t>Подразделение</a:t>
            </a:r>
          </a:p>
          <a:p>
            <a:pPr lvl="0"/>
            <a:r>
              <a:rPr lang="ru-RU" dirty="0"/>
              <a:t>Образовательная программа</a:t>
            </a:r>
          </a:p>
        </p:txBody>
      </p:sp>
      <p:sp>
        <p:nvSpPr>
          <p:cNvPr id="8" name="Текст 3">
            <a:extLst>
              <a:ext uri="{FF2B5EF4-FFF2-40B4-BE49-F238E27FC236}">
                <a16:creationId xmlns:a16="http://schemas.microsoft.com/office/drawing/2014/main" id="{55DA2F4A-DE6A-4B7B-837A-68EA82745D14}"/>
              </a:ext>
            </a:extLst>
          </p:cNvPr>
          <p:cNvSpPr>
            <a:spLocks noGrp="1"/>
          </p:cNvSpPr>
          <p:nvPr>
            <p:ph type="body" sz="quarter" idx="11" hasCustomPrompt="1"/>
          </p:nvPr>
        </p:nvSpPr>
        <p:spPr>
          <a:xfrm>
            <a:off x="2637936" y="870356"/>
            <a:ext cx="5805488" cy="701873"/>
          </a:xfrm>
        </p:spPr>
        <p:txBody>
          <a:bodyPr>
            <a:normAutofit/>
          </a:bodyPr>
          <a:lstStyle>
            <a:lvl1pPr marL="0" indent="0" algn="ctr">
              <a:lnSpc>
                <a:spcPct val="100000"/>
              </a:lnSpc>
              <a:spcBef>
                <a:spcPts val="0"/>
              </a:spcBef>
              <a:buNone/>
              <a:defRPr sz="2000">
                <a:solidFill>
                  <a:srgbClr val="0F2C68"/>
                </a:solidFill>
              </a:defRPr>
            </a:lvl1pPr>
          </a:lstStyle>
          <a:p>
            <a:pPr lvl="0"/>
            <a:r>
              <a:rPr lang="ru-RU" dirty="0"/>
              <a:t>Подзаголовок</a:t>
            </a:r>
          </a:p>
        </p:txBody>
      </p:sp>
      <p:sp>
        <p:nvSpPr>
          <p:cNvPr id="10" name="Текст 3">
            <a:extLst>
              <a:ext uri="{FF2B5EF4-FFF2-40B4-BE49-F238E27FC236}">
                <a16:creationId xmlns:a16="http://schemas.microsoft.com/office/drawing/2014/main" id="{CEFB6F4B-3C04-47F5-9D7C-3B0495A0698D}"/>
              </a:ext>
            </a:extLst>
          </p:cNvPr>
          <p:cNvSpPr>
            <a:spLocks noGrp="1"/>
          </p:cNvSpPr>
          <p:nvPr>
            <p:ph type="body" sz="quarter" idx="12" hasCustomPrompt="1"/>
          </p:nvPr>
        </p:nvSpPr>
        <p:spPr>
          <a:xfrm>
            <a:off x="2627709" y="1851670"/>
            <a:ext cx="5805488" cy="701873"/>
          </a:xfrm>
        </p:spPr>
        <p:txBody>
          <a:bodyPr>
            <a:normAutofit/>
          </a:bodyPr>
          <a:lstStyle>
            <a:lvl1pPr marL="0" indent="0" algn="ctr">
              <a:lnSpc>
                <a:spcPct val="100000"/>
              </a:lnSpc>
              <a:spcBef>
                <a:spcPts val="0"/>
              </a:spcBef>
              <a:buNone/>
              <a:defRPr sz="3200" b="1"/>
            </a:lvl1pPr>
          </a:lstStyle>
          <a:p>
            <a:pPr lvl="0"/>
            <a:r>
              <a:rPr lang="ru-RU" dirty="0"/>
              <a:t>Заголовок</a:t>
            </a:r>
          </a:p>
        </p:txBody>
      </p:sp>
      <p:sp>
        <p:nvSpPr>
          <p:cNvPr id="13" name="Текст 12">
            <a:extLst>
              <a:ext uri="{FF2B5EF4-FFF2-40B4-BE49-F238E27FC236}">
                <a16:creationId xmlns:a16="http://schemas.microsoft.com/office/drawing/2014/main" id="{BFB1B887-C932-4307-BDEB-ADA927B32D18}"/>
              </a:ext>
            </a:extLst>
          </p:cNvPr>
          <p:cNvSpPr>
            <a:spLocks noGrp="1"/>
          </p:cNvSpPr>
          <p:nvPr>
            <p:ph type="body" sz="quarter" idx="13" hasCustomPrompt="1"/>
          </p:nvPr>
        </p:nvSpPr>
        <p:spPr>
          <a:xfrm>
            <a:off x="6084888" y="2643189"/>
            <a:ext cx="3016250" cy="2061864"/>
          </a:xfrm>
        </p:spPr>
        <p:txBody>
          <a:bodyPr/>
          <a:lstStyle>
            <a:lvl1pPr marL="0" indent="0" algn="r">
              <a:buNone/>
              <a:defRPr/>
            </a:lvl1pPr>
          </a:lstStyle>
          <a:p>
            <a:pPr lvl="0"/>
            <a:r>
              <a:rPr lang="ru-RU" dirty="0"/>
              <a:t>Исполнитель</a:t>
            </a:r>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320469" y="4705052"/>
            <a:ext cx="2288443" cy="350937"/>
          </a:xfrm>
        </p:spPr>
        <p:txBody>
          <a:bodyPr>
            <a:normAutofit/>
          </a:bodyPr>
          <a:lstStyle>
            <a:lvl1pPr marL="0" indent="0" algn="ctr">
              <a:lnSpc>
                <a:spcPct val="100000"/>
              </a:lnSpc>
              <a:spcBef>
                <a:spcPts val="0"/>
              </a:spcBef>
              <a:buNone/>
              <a:defRPr sz="2000"/>
            </a:lvl1pPr>
          </a:lstStyle>
          <a:p>
            <a:pPr lvl="0"/>
            <a:r>
              <a:rPr lang="ru-RU" dirty="0"/>
              <a:t>Подзаголовок</a:t>
            </a:r>
          </a:p>
        </p:txBody>
      </p:sp>
      <p:grpSp>
        <p:nvGrpSpPr>
          <p:cNvPr id="3" name="Группа 2"/>
          <p:cNvGrpSpPr/>
          <p:nvPr userDrawn="1"/>
        </p:nvGrpSpPr>
        <p:grpSpPr>
          <a:xfrm>
            <a:off x="0" y="-20538"/>
            <a:ext cx="2241302" cy="5184576"/>
            <a:chOff x="0" y="16616"/>
            <a:chExt cx="2241302" cy="5143500"/>
          </a:xfrm>
        </p:grpSpPr>
        <p:sp>
          <p:nvSpPr>
            <p:cNvPr id="12" name="Прямоугольник 11">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писок">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ru-RU"/>
              <a:t>И.О. Фамилия, ВКР «Название темы»</a:t>
            </a:r>
          </a:p>
        </p:txBody>
      </p:sp>
      <p:sp>
        <p:nvSpPr>
          <p:cNvPr id="10" name="Текст заголовка">
            <a:extLst>
              <a:ext uri="{FF2B5EF4-FFF2-40B4-BE49-F238E27FC236}">
                <a16:creationId xmlns:a16="http://schemas.microsoft.com/office/drawing/2014/main" id="{A5AFEACE-D557-4B07-BE29-9A963AD4DDD6}"/>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1" name="Рисунок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27407500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Два текста">
    <p:bg>
      <p:bgPr>
        <a:solidFill>
          <a:srgbClr val="FFFFFF"/>
        </a:solidFill>
        <a:effectLst/>
      </p:bgPr>
    </p:bg>
    <p:spTree>
      <p:nvGrpSpPr>
        <p:cNvPr id="1" name=""/>
        <p:cNvGrpSpPr/>
        <p:nvPr/>
      </p:nvGrpSpPr>
      <p:grpSpPr>
        <a:xfrm>
          <a:off x="0" y="0"/>
          <a:ext cx="0" cy="0"/>
          <a:chOff x="0" y="0"/>
          <a:chExt cx="0" cy="0"/>
        </a:xfrm>
      </p:grpSpPr>
      <p:sp>
        <p:nvSpPr>
          <p:cNvPr id="28" name="Текст заголовка"/>
          <p:cNvSpPr txBox="1">
            <a:spLocks noGrp="1"/>
          </p:cNvSpPr>
          <p:nvPr>
            <p:ph type="title"/>
          </p:nvPr>
        </p:nvSpPr>
        <p:spPr>
          <a:prstGeom prst="rect">
            <a:avLst/>
          </a:prstGeom>
        </p:spPr>
        <p:txBody>
          <a:bodyPr/>
          <a:lstStyle>
            <a:lvl1pPr>
              <a:defRPr/>
            </a:lvl1pPr>
          </a:lstStyle>
          <a:p>
            <a:r>
              <a:rPr dirty="0" err="1"/>
              <a:t>Текст</a:t>
            </a:r>
            <a:r>
              <a:rPr dirty="0"/>
              <a:t> </a:t>
            </a:r>
            <a:r>
              <a:rPr dirty="0" err="1"/>
              <a:t>заголовка</a:t>
            </a:r>
            <a:endParaRPr dirty="0"/>
          </a:p>
        </p:txBody>
      </p:sp>
      <p:sp>
        <p:nvSpPr>
          <p:cNvPr id="29" name="Уровень текста 1…"/>
          <p:cNvSpPr txBox="1">
            <a:spLocks noGrp="1"/>
          </p:cNvSpPr>
          <p:nvPr>
            <p:ph type="body" sz="quarter" idx="1" hasCustomPrompt="1"/>
          </p:nvPr>
        </p:nvSpPr>
        <p:spPr>
          <a:xfrm>
            <a:off x="467544"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30"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BC1C8AF6-764D-42DD-8B6D-3BEA682BC416}"/>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7" name="Линия">
            <a:extLst>
              <a:ext uri="{FF2B5EF4-FFF2-40B4-BE49-F238E27FC236}">
                <a16:creationId xmlns:a16="http://schemas.microsoft.com/office/drawing/2014/main" id="{1185B34F-00E4-4ADE-B002-13C9F81B20C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Линия">
            <a:extLst>
              <a:ext uri="{FF2B5EF4-FFF2-40B4-BE49-F238E27FC236}">
                <a16:creationId xmlns:a16="http://schemas.microsoft.com/office/drawing/2014/main" id="{95EF9B6E-0540-4EEF-B91E-A522CAE02F15}"/>
              </a:ext>
            </a:extLst>
          </p:cNvPr>
          <p:cNvSpPr/>
          <p:nvPr userDrawn="1"/>
        </p:nvSpPr>
        <p:spPr>
          <a:xfrm>
            <a:off x="0" y="1059582"/>
            <a:ext cx="9100866" cy="0"/>
          </a:xfrm>
          <a:prstGeom prst="line">
            <a:avLst/>
          </a:prstGeom>
          <a:ln w="12700">
            <a:solidFill>
              <a:srgbClr val="253957"/>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A8FB7426-84BB-4D2A-B346-65D0BF0892F3}"/>
              </a:ext>
            </a:extLst>
          </p:cNvPr>
          <p:cNvSpPr>
            <a:spLocks noGrp="1"/>
          </p:cNvSpPr>
          <p:nvPr>
            <p:ph type="ftr" sz="quarter" idx="11"/>
          </p:nvPr>
        </p:nvSpPr>
        <p:spPr/>
        <p:txBody>
          <a:bodyPr/>
          <a:lstStyle/>
          <a:p>
            <a:r>
              <a:rPr lang="ru-RU"/>
              <a:t>И.О. Фамилия, ВКР «Название темы»</a:t>
            </a:r>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9885903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4685853" y="2685604"/>
            <a:ext cx="2812852" cy="1989088"/>
          </a:xfrm>
          <a:prstGeom prst="rect">
            <a:avLst/>
          </a:prstGeom>
        </p:spPr>
        <p:txBody>
          <a:bodyPr lIns="91439" tIns="45719" rIns="91439" bIns="45719" anchor="t">
            <a:noAutofit/>
          </a:bodyPr>
          <a:lstStyle>
            <a:lvl1pPr>
              <a:defRPr/>
            </a:lvl1pPr>
          </a:lstStyle>
          <a:p>
            <a:endParaRPr dirty="0"/>
          </a:p>
        </p:txBody>
      </p:sp>
      <p:sp>
        <p:nvSpPr>
          <p:cNvPr id="36" name="Изображение"/>
          <p:cNvSpPr>
            <a:spLocks noGrp="1"/>
          </p:cNvSpPr>
          <p:nvPr>
            <p:ph type="pic" sz="quarter" idx="14"/>
          </p:nvPr>
        </p:nvSpPr>
        <p:spPr>
          <a:xfrm>
            <a:off x="4689133" y="468809"/>
            <a:ext cx="2812852" cy="1989088"/>
          </a:xfrm>
          <a:prstGeom prst="rect">
            <a:avLst/>
          </a:prstGeom>
        </p:spPr>
        <p:txBody>
          <a:bodyPr lIns="91439" tIns="45719" rIns="91439" bIns="45719" anchor="t">
            <a:noAutofit/>
          </a:bodyPr>
          <a:lstStyle>
            <a:lvl1pPr>
              <a:defRPr/>
            </a:lvl1pPr>
          </a:lstStyle>
          <a:p>
            <a:endParaRPr dirty="0"/>
          </a:p>
        </p:txBody>
      </p:sp>
      <p:sp>
        <p:nvSpPr>
          <p:cNvPr id="37" name="Изображение"/>
          <p:cNvSpPr>
            <a:spLocks noGrp="1"/>
          </p:cNvSpPr>
          <p:nvPr>
            <p:ph type="pic" sz="half" idx="15"/>
          </p:nvPr>
        </p:nvSpPr>
        <p:spPr>
          <a:xfrm>
            <a:off x="1645295" y="468809"/>
            <a:ext cx="2812852" cy="4205883"/>
          </a:xfrm>
          <a:prstGeom prst="rect">
            <a:avLst/>
          </a:prstGeom>
        </p:spPr>
        <p:txBody>
          <a:bodyPr lIns="91439" tIns="45719" rIns="91439" bIns="45719" anchor="t">
            <a:noAutofit/>
          </a:bodyPr>
          <a:lstStyle>
            <a:lvl1pPr>
              <a:defRPr/>
            </a:lvl1pPr>
          </a:lstStyle>
          <a:p>
            <a:endParaRPr dirty="0"/>
          </a:p>
        </p:txBody>
      </p:sp>
      <p:sp>
        <p:nvSpPr>
          <p:cNvPr id="38"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Линия">
            <a:extLst>
              <a:ext uri="{FF2B5EF4-FFF2-40B4-BE49-F238E27FC236}">
                <a16:creationId xmlns:a16="http://schemas.microsoft.com/office/drawing/2014/main" id="{E9B90CD4-A6C7-4909-86A5-67B9ABD3B5D1}"/>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EA6524AB-809B-45BB-91A3-2A03E67B5A41}"/>
              </a:ext>
            </a:extLst>
          </p:cNvPr>
          <p:cNvSpPr>
            <a:spLocks noGrp="1"/>
          </p:cNvSpPr>
          <p:nvPr>
            <p:ph type="ftr" sz="quarter" idx="16"/>
          </p:nvPr>
        </p:nvSpPr>
        <p:spPr/>
        <p:txBody>
          <a:bodyPr/>
          <a:lstStyle/>
          <a:p>
            <a:r>
              <a:rPr lang="ru-RU"/>
              <a:t>И.О. Фамилия, ВКР «Название темы»</a:t>
            </a:r>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0"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1143000" y="0"/>
            <a:ext cx="6858000" cy="5143500"/>
          </a:xfrm>
          <a:prstGeom prst="rect">
            <a:avLst/>
          </a:prstGeom>
        </p:spPr>
        <p:txBody>
          <a:bodyPr lIns="91439" tIns="45719" rIns="91439" bIns="45719" anchor="t">
            <a:noAutofit/>
          </a:bodyPr>
          <a:lstStyle>
            <a:lvl1pPr>
              <a:defRPr/>
            </a:lvl1pPr>
          </a:lstStyle>
          <a:p>
            <a:endParaRPr dirty="0"/>
          </a:p>
        </p:txBody>
      </p:sp>
      <p:sp>
        <p:nvSpPr>
          <p:cNvPr id="45"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Линия">
            <a:extLst>
              <a:ext uri="{FF2B5EF4-FFF2-40B4-BE49-F238E27FC236}">
                <a16:creationId xmlns:a16="http://schemas.microsoft.com/office/drawing/2014/main" id="{EA22366D-3D75-45F5-BE00-12188C19EB6C}"/>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5BC212B3-0FE4-4BC3-9C2F-EC77D1759DD4}"/>
              </a:ext>
            </a:extLst>
          </p:cNvPr>
          <p:cNvSpPr>
            <a:spLocks noGrp="1"/>
          </p:cNvSpPr>
          <p:nvPr>
            <p:ph type="ftr" sz="quarter" idx="14"/>
          </p:nvPr>
        </p:nvSpPr>
        <p:spPr/>
        <p:txBody>
          <a:bodyPr/>
          <a:lstStyle/>
          <a:p>
            <a:r>
              <a:rPr lang="ru-RU"/>
              <a:t>И.О. Фамилия, ВКР «Название темы»</a:t>
            </a:r>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8"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572000" y="4741093"/>
            <a:ext cx="2288443" cy="350937"/>
          </a:xfrm>
        </p:spPr>
        <p:txBody>
          <a:bodyPr>
            <a:noAutofit/>
          </a:bodyPr>
          <a:lstStyle>
            <a:lvl1pPr marL="0" indent="0" algn="ctr">
              <a:lnSpc>
                <a:spcPct val="100000"/>
              </a:lnSpc>
              <a:spcBef>
                <a:spcPts val="0"/>
              </a:spcBef>
              <a:buNone/>
              <a:defRPr sz="1600">
                <a:solidFill>
                  <a:srgbClr val="0F2C68"/>
                </a:solidFill>
              </a:defRPr>
            </a:lvl1pPr>
          </a:lstStyle>
          <a:p>
            <a:pPr lvl="0"/>
            <a:r>
              <a:rPr lang="ru-RU" dirty="0"/>
              <a:t>Москва, 202</a:t>
            </a:r>
            <a:r>
              <a:rPr lang="en-US" dirty="0"/>
              <a:t>4</a:t>
            </a:r>
            <a:endParaRPr lang="ru-RU" dirty="0"/>
          </a:p>
        </p:txBody>
      </p:sp>
      <p:sp>
        <p:nvSpPr>
          <p:cNvPr id="5" name="Текст 4">
            <a:extLst>
              <a:ext uri="{FF2B5EF4-FFF2-40B4-BE49-F238E27FC236}">
                <a16:creationId xmlns:a16="http://schemas.microsoft.com/office/drawing/2014/main" id="{6FB36C0D-E54F-47F0-852B-D3A4FC722DD8}"/>
              </a:ext>
            </a:extLst>
          </p:cNvPr>
          <p:cNvSpPr>
            <a:spLocks noGrp="1"/>
          </p:cNvSpPr>
          <p:nvPr>
            <p:ph type="body" sz="quarter" idx="15" hasCustomPrompt="1"/>
          </p:nvPr>
        </p:nvSpPr>
        <p:spPr>
          <a:xfrm>
            <a:off x="3519914" y="843558"/>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Благодарю за внимание</a:t>
            </a:r>
          </a:p>
        </p:txBody>
      </p:sp>
      <p:sp>
        <p:nvSpPr>
          <p:cNvPr id="16" name="Текст 4">
            <a:extLst>
              <a:ext uri="{FF2B5EF4-FFF2-40B4-BE49-F238E27FC236}">
                <a16:creationId xmlns:a16="http://schemas.microsoft.com/office/drawing/2014/main" id="{117D62AD-8444-4DA1-ACFC-B49941B0B046}"/>
              </a:ext>
            </a:extLst>
          </p:cNvPr>
          <p:cNvSpPr>
            <a:spLocks noGrp="1"/>
          </p:cNvSpPr>
          <p:nvPr>
            <p:ph type="body" sz="quarter" idx="16" hasCustomPrompt="1"/>
          </p:nvPr>
        </p:nvSpPr>
        <p:spPr>
          <a:xfrm>
            <a:off x="3519913" y="2275719"/>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Автор,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Тема ВКР,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Е-</a:t>
            </a:r>
            <a:r>
              <a:rPr kumimoji="0" lang="en-US" sz="1600" b="0" i="0" u="none" strike="noStrike" cap="none" spc="0" normalizeH="0" baseline="0" dirty="0">
                <a:ln>
                  <a:noFill/>
                </a:ln>
                <a:solidFill>
                  <a:srgbClr val="000000"/>
                </a:solidFill>
                <a:effectLst/>
                <a:uFillTx/>
                <a:latin typeface="+mj-lt"/>
                <a:ea typeface="+mj-ea"/>
                <a:cs typeface="+mj-cs"/>
                <a:sym typeface="Helvetica Light"/>
              </a:rPr>
              <a:t>mail</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grpSp>
        <p:nvGrpSpPr>
          <p:cNvPr id="12" name="Группа 11"/>
          <p:cNvGrpSpPr/>
          <p:nvPr userDrawn="1"/>
        </p:nvGrpSpPr>
        <p:grpSpPr>
          <a:xfrm>
            <a:off x="0" y="-20538"/>
            <a:ext cx="2241302" cy="5180654"/>
            <a:chOff x="0" y="16616"/>
            <a:chExt cx="2241302" cy="5143500"/>
          </a:xfrm>
        </p:grpSpPr>
        <p:sp>
          <p:nvSpPr>
            <p:cNvPr id="13" name="Прямоугольник 12">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extLst>
      <p:ext uri="{BB962C8B-B14F-4D97-AF65-F5344CB8AC3E}">
        <p14:creationId xmlns:p14="http://schemas.microsoft.com/office/powerpoint/2010/main" val="41482250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Синий заголовок и текст">
    <p:bg>
      <p:bgPr>
        <a:solidFill>
          <a:srgbClr val="FFFFFF"/>
        </a:solidFill>
        <a:effectLst/>
      </p:bgPr>
    </p:bg>
    <p:spTree>
      <p:nvGrpSpPr>
        <p:cNvPr id="1" name=""/>
        <p:cNvGrpSpPr/>
        <p:nvPr/>
      </p:nvGrpSpPr>
      <p:grpSpPr>
        <a:xfrm>
          <a:off x="0" y="0"/>
          <a:ext cx="0" cy="0"/>
          <a:chOff x="0" y="0"/>
          <a:chExt cx="0" cy="0"/>
        </a:xfrm>
      </p:grpSpPr>
      <p:grpSp>
        <p:nvGrpSpPr>
          <p:cNvPr id="19" name="Группа 18"/>
          <p:cNvGrpSpPr/>
          <p:nvPr userDrawn="1"/>
        </p:nvGrpSpPr>
        <p:grpSpPr>
          <a:xfrm>
            <a:off x="0" y="-20538"/>
            <a:ext cx="9144329" cy="1059582"/>
            <a:chOff x="0" y="4142"/>
            <a:chExt cx="9144329" cy="1059582"/>
          </a:xfrm>
        </p:grpSpPr>
        <p:sp>
          <p:nvSpPr>
            <p:cNvPr id="20" name="Прямоугольник 19">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1" name="Рисунок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userDrawn="1">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userDrawn="1">
            <p:ph type="title" hasCustomPrompt="1"/>
          </p:nvPr>
        </p:nvSpPr>
        <p:spPr>
          <a:xfrm>
            <a:off x="1043608" y="51469"/>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userDrawn="1">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b="0" dirty="0">
                <a:solidFill>
                  <a:srgbClr val="0F2C68"/>
                </a:solidFill>
                <a:latin typeface="HSE Sans" panose="02000000000000000000" pitchFamily="50" charset="0"/>
              </a:rPr>
              <a:t>ФКН, ОП Программная инженерия, 202</a:t>
            </a:r>
            <a:r>
              <a:rPr lang="en-US" sz="900" b="0" dirty="0">
                <a:solidFill>
                  <a:srgbClr val="0F2C68"/>
                </a:solidFill>
                <a:latin typeface="HSE Sans" panose="02000000000000000000" pitchFamily="50" charset="0"/>
              </a:rPr>
              <a:t>4</a:t>
            </a:r>
            <a:endParaRPr sz="900" b="0" dirty="0">
              <a:solidFill>
                <a:srgbClr val="0F2C68"/>
              </a:solidFill>
              <a:latin typeface="HSE Sans" panose="02000000000000000000" pitchFamily="50"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userDrawn="1">
            <p:ph type="ftr" sz="quarter" idx="10"/>
          </p:nvPr>
        </p:nvSpPr>
        <p:spPr/>
        <p:txBody>
          <a:bodyPr/>
          <a:lstStyle/>
          <a:p>
            <a:r>
              <a:rPr lang="ru-RU"/>
              <a:t>И.О. Фамилия, ВКР «Название темы»</a:t>
            </a:r>
            <a:endParaRPr lang="ru-RU"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лонки текста">
    <p:bg>
      <p:bgPr>
        <a:solidFill>
          <a:srgbClr val="FFFFFF"/>
        </a:solidFill>
        <a:effectLst/>
      </p:bgPr>
    </p:bg>
    <p:spTree>
      <p:nvGrpSpPr>
        <p:cNvPr id="1" name=""/>
        <p:cNvGrpSpPr/>
        <p:nvPr/>
      </p:nvGrpSpPr>
      <p:grpSpPr>
        <a:xfrm>
          <a:off x="0" y="0"/>
          <a:ext cx="0" cy="0"/>
          <a:chOff x="0" y="0"/>
          <a:chExt cx="0" cy="0"/>
        </a:xfrm>
      </p:grpSpPr>
      <p:grpSp>
        <p:nvGrpSpPr>
          <p:cNvPr id="18" name="Группа 17"/>
          <p:cNvGrpSpPr/>
          <p:nvPr userDrawn="1"/>
        </p:nvGrpSpPr>
        <p:grpSpPr>
          <a:xfrm>
            <a:off x="0" y="4142"/>
            <a:ext cx="9144329" cy="1059582"/>
            <a:chOff x="0" y="4142"/>
            <a:chExt cx="9144329" cy="1059582"/>
          </a:xfrm>
        </p:grpSpPr>
        <p:sp>
          <p:nvSpPr>
            <p:cNvPr id="19" name="Прямоугольник 18">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0" name="Рисунок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ru-RU"/>
              <a:t>И.О. Фамилия, ВКР «Название темы»</a:t>
            </a:r>
            <a:endParaRPr lang="ru-RU"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2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0455125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список">
    <p:bg>
      <p:bgPr>
        <a:solidFill>
          <a:srgbClr val="FFFFFF"/>
        </a:solidFill>
        <a:effectLst/>
      </p:bgPr>
    </p:bg>
    <p:spTree>
      <p:nvGrpSpPr>
        <p:cNvPr id="1" name=""/>
        <p:cNvGrpSpPr/>
        <p:nvPr/>
      </p:nvGrpSpPr>
      <p:grpSpPr>
        <a:xfrm>
          <a:off x="0" y="0"/>
          <a:ext cx="0" cy="0"/>
          <a:chOff x="0" y="0"/>
          <a:chExt cx="0" cy="0"/>
        </a:xfrm>
      </p:grpSpPr>
      <p:grpSp>
        <p:nvGrpSpPr>
          <p:cNvPr id="10" name="Группа 9"/>
          <p:cNvGrpSpPr/>
          <p:nvPr userDrawn="1"/>
        </p:nvGrpSpPr>
        <p:grpSpPr>
          <a:xfrm>
            <a:off x="0" y="4142"/>
            <a:ext cx="9144329" cy="1059582"/>
            <a:chOff x="0" y="4142"/>
            <a:chExt cx="9144329" cy="1059582"/>
          </a:xfrm>
        </p:grpSpPr>
        <p:sp>
          <p:nvSpPr>
            <p:cNvPr id="11" name="Прямоугольник 10">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2" name="Рисунок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sz="2800">
                <a:solidFill>
                  <a:schemeClr val="bg1"/>
                </a:solidFill>
              </a:defRPr>
            </a:lvl1pPr>
          </a:lstStyle>
          <a:p>
            <a:r>
              <a:rPr dirty="0" err="1"/>
              <a:t>Текст</a:t>
            </a:r>
            <a:r>
              <a:rPr dirty="0"/>
              <a:t> </a:t>
            </a:r>
            <a:r>
              <a:rPr dirty="0" err="1"/>
              <a:t>заголовка</a:t>
            </a:r>
            <a:endParaRPr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ru-RU"/>
              <a:t>И.О. Фамилия, ВКР «Название темы»</a:t>
            </a:r>
            <a:endParaRPr lang="ru-RU" dirty="0"/>
          </a:p>
        </p:txBody>
      </p:sp>
      <p:sp>
        <p:nvSpPr>
          <p:cNvPr id="13"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42538270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д">
    <p:bg>
      <p:bgPr>
        <a:solidFill>
          <a:srgbClr val="FFFFFF"/>
        </a:solidFill>
        <a:effectLst/>
      </p:bgPr>
    </p:bg>
    <p:spTree>
      <p:nvGrpSpPr>
        <p:cNvPr id="1" name=""/>
        <p:cNvGrpSpPr/>
        <p:nvPr/>
      </p:nvGrpSpPr>
      <p:grpSpPr>
        <a:xfrm>
          <a:off x="0" y="0"/>
          <a:ext cx="0" cy="0"/>
          <a:chOff x="0" y="0"/>
          <a:chExt cx="0" cy="0"/>
        </a:xfrm>
      </p:grpSpPr>
      <p:grpSp>
        <p:nvGrpSpPr>
          <p:cNvPr id="12" name="Группа 11"/>
          <p:cNvGrpSpPr/>
          <p:nvPr userDrawn="1"/>
        </p:nvGrpSpPr>
        <p:grpSpPr>
          <a:xfrm>
            <a:off x="0" y="4142"/>
            <a:ext cx="9144329" cy="1059582"/>
            <a:chOff x="0" y="4142"/>
            <a:chExt cx="9144329" cy="1059582"/>
          </a:xfrm>
        </p:grpSpPr>
        <p:sp>
          <p:nvSpPr>
            <p:cNvPr id="13" name="Прямоугольник 12">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5" name="Рисунок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Изображение">
            <a:extLst>
              <a:ext uri="{FF2B5EF4-FFF2-40B4-BE49-F238E27FC236}">
                <a16:creationId xmlns:a16="http://schemas.microsoft.com/office/drawing/2014/main" id="{EB5FEDAA-C931-46BD-9DD5-5465F772A171}"/>
              </a:ext>
            </a:extLst>
          </p:cNvPr>
          <p:cNvSpPr>
            <a:spLocks noGrp="1"/>
          </p:cNvSpPr>
          <p:nvPr>
            <p:ph type="pic" sz="quarter" idx="13" hasCustomPrompt="1"/>
          </p:nvPr>
        </p:nvSpPr>
        <p:spPr>
          <a:xfrm>
            <a:off x="4685852" y="1372939"/>
            <a:ext cx="3702571" cy="3315147"/>
          </a:xfrm>
          <a:prstGeom prst="rect">
            <a:avLst/>
          </a:prstGeom>
          <a:solidFill>
            <a:schemeClr val="bg1">
              <a:lumMod val="95000"/>
            </a:schemeClr>
          </a:solidFill>
        </p:spPr>
        <p:txBody>
          <a:bodyPr lIns="91439" tIns="45719" rIns="91439" bIns="45719" anchor="t">
            <a:noAutofit/>
          </a:bodyPr>
          <a:lstStyle>
            <a:lvl1pPr marL="0" indent="0">
              <a:buNone/>
              <a:defRPr sz="1600">
                <a:latin typeface="Consolas" panose="020B0609020204030204" pitchFamily="49" charset="0"/>
              </a:defRPr>
            </a:lvl1pPr>
          </a:lstStyle>
          <a:p>
            <a:r>
              <a:rPr lang="ru-RU" dirty="0"/>
              <a:t>Код</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Линия">
            <a:extLst>
              <a:ext uri="{FF2B5EF4-FFF2-40B4-BE49-F238E27FC236}">
                <a16:creationId xmlns:a16="http://schemas.microsoft.com/office/drawing/2014/main" id="{246E279F-BB47-4FD1-8C06-BBE1D22C5F33}"/>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776B9DC-CF61-42D0-95BF-6CEAEA9B8B1E}"/>
              </a:ext>
            </a:extLst>
          </p:cNvPr>
          <p:cNvSpPr>
            <a:spLocks noGrp="1"/>
          </p:cNvSpPr>
          <p:nvPr>
            <p:ph type="ftr" sz="quarter" idx="14"/>
          </p:nvPr>
        </p:nvSpPr>
        <p:spPr/>
        <p:txBody>
          <a:bodyPr/>
          <a:lstStyle/>
          <a:p>
            <a:r>
              <a:rPr lang="ru-RU"/>
              <a:t>И.О. Фамилия, ВКР «Название темы»</a:t>
            </a:r>
          </a:p>
        </p:txBody>
      </p:sp>
      <p:sp>
        <p:nvSpPr>
          <p:cNvPr id="16"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31607589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два текста">
    <p:bg>
      <p:bgPr>
        <a:solidFill>
          <a:srgbClr val="FFFFFF"/>
        </a:solidFill>
        <a:effectLst/>
      </p:bgPr>
    </p:bg>
    <p:spTree>
      <p:nvGrpSpPr>
        <p:cNvPr id="1" name=""/>
        <p:cNvGrpSpPr/>
        <p:nvPr/>
      </p:nvGrpSpPr>
      <p:grpSpPr>
        <a:xfrm>
          <a:off x="0" y="0"/>
          <a:ext cx="0" cy="0"/>
          <a:chOff x="0" y="0"/>
          <a:chExt cx="0" cy="0"/>
        </a:xfrm>
      </p:grpSpPr>
      <p:grpSp>
        <p:nvGrpSpPr>
          <p:cNvPr id="13" name="Группа 12"/>
          <p:cNvGrpSpPr/>
          <p:nvPr userDrawn="1"/>
        </p:nvGrpSpPr>
        <p:grpSpPr>
          <a:xfrm>
            <a:off x="0" y="4142"/>
            <a:ext cx="9144329" cy="1059582"/>
            <a:chOff x="0" y="4142"/>
            <a:chExt cx="9144329" cy="1059582"/>
          </a:xfrm>
        </p:grpSpPr>
        <p:sp>
          <p:nvSpPr>
            <p:cNvPr id="15" name="Прямоугольник 14">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6" name="Рисунок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Уровень текста 1…">
            <a:extLst>
              <a:ext uri="{FF2B5EF4-FFF2-40B4-BE49-F238E27FC236}">
                <a16:creationId xmlns:a16="http://schemas.microsoft.com/office/drawing/2014/main" id="{69D4D9BB-AEDA-421F-A9DF-2C018A9B41D3}"/>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1" name="Линия">
            <a:extLst>
              <a:ext uri="{FF2B5EF4-FFF2-40B4-BE49-F238E27FC236}">
                <a16:creationId xmlns:a16="http://schemas.microsoft.com/office/drawing/2014/main" id="{EEE1D834-4EE7-4AF0-A8E4-D11CCF7B286F}"/>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44D3D848-F3DC-4C3C-A32F-0B4EF4D48621}"/>
              </a:ext>
            </a:extLst>
          </p:cNvPr>
          <p:cNvSpPr>
            <a:spLocks noGrp="1"/>
          </p:cNvSpPr>
          <p:nvPr>
            <p:ph type="ftr" sz="quarter" idx="11"/>
          </p:nvPr>
        </p:nvSpPr>
        <p:spPr/>
        <p:txBody>
          <a:bodyPr/>
          <a:lstStyle/>
          <a:p>
            <a:r>
              <a:rPr lang="ru-RU"/>
              <a:t>И.О. Фамилия, ВКР «Название темы»</a:t>
            </a:r>
          </a:p>
        </p:txBody>
      </p:sp>
      <p:sp>
        <p:nvSpPr>
          <p:cNvPr id="1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8235632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неизвестно что">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3" name="Линия">
            <a:extLst>
              <a:ext uri="{FF2B5EF4-FFF2-40B4-BE49-F238E27FC236}">
                <a16:creationId xmlns:a16="http://schemas.microsoft.com/office/drawing/2014/main" id="{58FD0245-D0CD-4C58-A2CD-B9BF24EE3D85}"/>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DE108D78-B8B1-4D4F-801E-E4396AEAADC9}"/>
              </a:ext>
            </a:extLst>
          </p:cNvPr>
          <p:cNvSpPr>
            <a:spLocks noGrp="1"/>
          </p:cNvSpPr>
          <p:nvPr>
            <p:ph type="ftr" sz="quarter" idx="10"/>
          </p:nvPr>
        </p:nvSpPr>
        <p:spPr/>
        <p:txBody>
          <a:bodyPr/>
          <a:lstStyle/>
          <a:p>
            <a:r>
              <a:rPr lang="ru-RU"/>
              <a:t>И.О. Фамилия, ВКР «Название темы»</a:t>
            </a:r>
          </a:p>
        </p:txBody>
      </p:sp>
      <p:pic>
        <p:nvPicPr>
          <p:cNvPr id="5" name="Рисунок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екст">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ru-RU"/>
              <a:t>И.О. Фамилия, ВКР «Название темы»</a:t>
            </a:r>
          </a:p>
        </p:txBody>
      </p:sp>
      <p:sp>
        <p:nvSpPr>
          <p:cNvPr id="10" name="Текст заголовка">
            <a:extLst>
              <a:ext uri="{FF2B5EF4-FFF2-40B4-BE49-F238E27FC236}">
                <a16:creationId xmlns:a16="http://schemas.microsoft.com/office/drawing/2014/main" id="{963D32F3-AD70-4F42-8BE8-58623B4ABE4F}"/>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19544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екст в колонках">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ru-RU"/>
              <a:t>И.О. Фамилия, ВКР «Название темы»</a:t>
            </a:r>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11" name="Текст заголовка">
            <a:extLst>
              <a:ext uri="{FF2B5EF4-FFF2-40B4-BE49-F238E27FC236}">
                <a16:creationId xmlns:a16="http://schemas.microsoft.com/office/drawing/2014/main" id="{BF0D8D98-BD54-43EE-8658-BFCC16E40D1C}"/>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3" name="Рисунок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5"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3399237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rPr dirty="0" err="1"/>
              <a:t>Текст</a:t>
            </a:r>
            <a:r>
              <a:rPr dirty="0"/>
              <a:t> </a:t>
            </a:r>
            <a:r>
              <a:rPr dirty="0" err="1"/>
              <a:t>заголовка</a:t>
            </a:r>
            <a:endParaRPr dirty="0"/>
          </a:p>
        </p:txBody>
      </p:sp>
      <p:sp>
        <p:nvSpPr>
          <p:cNvPr id="3" name="Уровень текста 1…"/>
          <p:cNvSpPr txBox="1">
            <a:spLocks noGrp="1"/>
          </p:cNvSpPr>
          <p:nvPr>
            <p:ph type="body" idx="1"/>
          </p:nvPr>
        </p:nvSpPr>
        <p:spPr>
          <a:xfrm>
            <a:off x="251520" y="1131590"/>
            <a:ext cx="8712968" cy="3699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8809119" y="4867005"/>
            <a:ext cx="298159" cy="282769"/>
          </a:xfrm>
          <a:prstGeom prst="rect">
            <a:avLst/>
          </a:prstGeom>
          <a:ln w="12700">
            <a:miter lim="400000"/>
          </a:ln>
        </p:spPr>
        <p:txBody>
          <a:bodyPr wrap="none" lIns="71437" tIns="71437" rIns="71437" bIns="71437">
            <a:spAutoFit/>
          </a:bodyPr>
          <a:lstStyle>
            <a:lvl1pPr>
              <a:defRPr sz="900">
                <a:solidFill>
                  <a:srgbClr val="0F2C68"/>
                </a:solidFill>
                <a:latin typeface="HSE Sans" panose="02000000000000000000" pitchFamily="50" charset="0"/>
                <a:cs typeface="Arial" panose="020B0604020202020204" pitchFamily="34" charset="0"/>
              </a:defRPr>
            </a:lvl1pPr>
          </a:lstStyle>
          <a:p>
            <a:fld id="{86CB4B4D-7CA3-9044-876B-883B54F8677D}" type="slidenum">
              <a:rPr lang="ru-RU" smtClean="0"/>
              <a:pPr/>
              <a:t>‹#›</a:t>
            </a:fld>
            <a:endParaRPr lang="ru-RU" dirty="0"/>
          </a:p>
        </p:txBody>
      </p:sp>
      <p:pic>
        <p:nvPicPr>
          <p:cNvPr id="5" name="Изображение" descr="Изображение">
            <a:extLst>
              <a:ext uri="{FF2B5EF4-FFF2-40B4-BE49-F238E27FC236}">
                <a16:creationId xmlns:a16="http://schemas.microsoft.com/office/drawing/2014/main" id="{DA8E78BE-BFAE-42F2-8639-0C3D4D832E71}"/>
              </a:ext>
            </a:extLst>
          </p:cNvPr>
          <p:cNvPicPr>
            <a:picLocks noChangeAspect="1"/>
          </p:cNvPicPr>
          <p:nvPr userDrawn="1"/>
        </p:nvPicPr>
        <p:blipFill>
          <a:blip r:embed="rId16"/>
          <a:stretch>
            <a:fillRect/>
          </a:stretch>
        </p:blipFill>
        <p:spPr>
          <a:xfrm>
            <a:off x="107504" y="87474"/>
            <a:ext cx="864096" cy="864096"/>
          </a:xfrm>
          <a:prstGeom prst="rect">
            <a:avLst/>
          </a:prstGeom>
          <a:ln w="12700">
            <a:miter lim="400000"/>
          </a:ln>
        </p:spPr>
      </p:pic>
      <p:sp>
        <p:nvSpPr>
          <p:cNvPr id="10" name="Нижний колонтитул 9">
            <a:extLst>
              <a:ext uri="{FF2B5EF4-FFF2-40B4-BE49-F238E27FC236}">
                <a16:creationId xmlns:a16="http://schemas.microsoft.com/office/drawing/2014/main" id="{F2FCDA27-137F-4DFE-BA72-1F0D596236F6}"/>
              </a:ext>
            </a:extLst>
          </p:cNvPr>
          <p:cNvSpPr>
            <a:spLocks noGrp="1"/>
          </p:cNvSpPr>
          <p:nvPr>
            <p:ph type="ftr" sz="quarter" idx="3"/>
          </p:nvPr>
        </p:nvSpPr>
        <p:spPr>
          <a:xfrm>
            <a:off x="2411760" y="4876006"/>
            <a:ext cx="6264696" cy="253460"/>
          </a:xfrm>
          <a:prstGeom prst="rect">
            <a:avLst/>
          </a:prstGeom>
        </p:spPr>
        <p:txBody>
          <a:bodyPr vert="horz" lIns="91440" tIns="45720" rIns="91440" bIns="45720" rtlCol="0" anchor="ctr"/>
          <a:lstStyle>
            <a:lvl1pPr algn="ctr">
              <a:defRPr sz="900">
                <a:solidFill>
                  <a:srgbClr val="0F2C68"/>
                </a:solidFill>
                <a:latin typeface="HSE Sans" panose="02000000000000000000" pitchFamily="50" charset="0"/>
                <a:cs typeface="Arial" panose="020B0604020202020204" pitchFamily="34" charset="0"/>
              </a:defRPr>
            </a:lvl1pPr>
          </a:lstStyle>
          <a:p>
            <a:r>
              <a:rPr lang="ru-RU"/>
              <a:t>И.О. Фамилия, ВКР «Название темы»</a:t>
            </a:r>
            <a:endParaRPr lang="ru-RU" dirty="0"/>
          </a:p>
        </p:txBody>
      </p:sp>
      <p:pic>
        <p:nvPicPr>
          <p:cNvPr id="7" name="Рисунок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70" r:id="rId3"/>
    <p:sldLayoutId id="2147483666" r:id="rId4"/>
    <p:sldLayoutId id="2147483667" r:id="rId5"/>
    <p:sldLayoutId id="2147483669" r:id="rId6"/>
    <p:sldLayoutId id="2147483653" r:id="rId7"/>
    <p:sldLayoutId id="2147483671" r:id="rId8"/>
    <p:sldLayoutId id="2147483672" r:id="rId9"/>
    <p:sldLayoutId id="2147483673" r:id="rId10"/>
    <p:sldLayoutId id="2147483668" r:id="rId11"/>
    <p:sldLayoutId id="2147483657" r:id="rId12"/>
    <p:sldLayoutId id="2147483659" r:id="rId13"/>
    <p:sldLayoutId id="2147483674" r:id="rId14"/>
  </p:sldLayoutIdLst>
  <p:transition spd="med"/>
  <p:hf hdr="0" dt="0"/>
  <p:txStyles>
    <p:titleStyle>
      <a:lvl1pPr marL="0" marR="0" indent="0" algn="l" defTabSz="308074" rtl="0" latinLnBrk="0">
        <a:lnSpc>
          <a:spcPct val="100000"/>
        </a:lnSpc>
        <a:spcBef>
          <a:spcPts val="0"/>
        </a:spcBef>
        <a:spcAft>
          <a:spcPts val="0"/>
        </a:spcAft>
        <a:buClrTx/>
        <a:buSzTx/>
        <a:buFontTx/>
        <a:buNone/>
        <a:tabLst/>
        <a:defRPr sz="2800" b="1"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0" marR="0" indent="857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2pPr>
      <a:lvl3pPr marL="0" marR="0" indent="1714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3pPr>
      <a:lvl4pPr marL="0" marR="0" indent="2571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4pPr>
      <a:lvl5pPr marL="0" marR="0" indent="3429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5pPr>
      <a:lvl6pPr marL="0" marR="0" indent="4286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6pPr>
      <a:lvl7pPr marL="0" marR="0" indent="5143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7pPr>
      <a:lvl8pPr marL="0" marR="0" indent="6000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8pPr>
      <a:lvl9pPr marL="0" marR="0" indent="6858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9pPr>
    </p:titleStyle>
    <p:bodyStyle>
      <a:lvl1pPr marL="231510" marR="0" indent="-231510" algn="l" defTabSz="308074" rtl="0" latinLnBrk="0">
        <a:lnSpc>
          <a:spcPct val="100000"/>
        </a:lnSpc>
        <a:spcBef>
          <a:spcPts val="0"/>
        </a:spcBef>
        <a:spcAft>
          <a:spcPts val="600"/>
        </a:spcAft>
        <a:buClrTx/>
        <a:buSzPct val="75000"/>
        <a:buFontTx/>
        <a:buChar char="•"/>
        <a:tabLst/>
        <a:defRPr sz="16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398198"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2pPr>
      <a:lvl3pPr marL="564885"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3pPr>
      <a:lvl4pPr marL="731573"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4pPr>
      <a:lvl5pPr marL="898260"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5pPr>
      <a:lvl6pPr marL="1064948"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6pPr>
      <a:lvl7pPr marL="1231635"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7pPr>
      <a:lvl8pPr marL="1398323"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8pPr>
      <a:lvl9pPr marL="1565010"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hyperlink" Target="https://www.adobe.com/products/photoshop-lightroom.html" TargetMode="External"/><Relationship Id="rId3" Type="http://schemas.openxmlformats.org/officeDocument/2006/relationships/hyperlink" Target="https://learn.microsoft.com/en-us/dotnet/desktop/wpf/" TargetMode="External"/><Relationship Id="rId7" Type="http://schemas.openxmlformats.org/officeDocument/2006/relationships/hyperlink" Target="https://photos.google.com/" TargetMode="External"/><Relationship Id="rId2" Type="http://schemas.openxmlformats.org/officeDocument/2006/relationships/hyperlink" Target="https://learn.microsoft.com/en-us/aspnet/core/" TargetMode="External"/><Relationship Id="rId1" Type="http://schemas.openxmlformats.org/officeDocument/2006/relationships/slideLayout" Target="../slideLayouts/slideLayout2.xml"/><Relationship Id="rId6" Type="http://schemas.openxmlformats.org/officeDocument/2006/relationships/hyperlink" Target="https://github.com/" TargetMode="External"/><Relationship Id="rId5" Type="http://schemas.openxmlformats.org/officeDocument/2006/relationships/hyperlink" Target="https://developer.android.com/studio" TargetMode="External"/><Relationship Id="rId4" Type="http://schemas.openxmlformats.org/officeDocument/2006/relationships/hyperlink" Target="https://kotlinlang.org/" TargetMode="External"/><Relationship Id="rId9" Type="http://schemas.openxmlformats.org/officeDocument/2006/relationships/hyperlink" Target="https://www.xnview.com/en/xnviewm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3888879" y="601562"/>
            <a:ext cx="0" cy="1041506"/>
          </a:xfrm>
          <a:prstGeom prst="line">
            <a:avLst/>
          </a:prstGeom>
          <a:ln w="12700">
            <a:solidFill>
              <a:srgbClr val="FFFFFF"/>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52" name="Очень крутой…"/>
          <p:cNvSpPr txBox="1"/>
          <p:nvPr/>
        </p:nvSpPr>
        <p:spPr>
          <a:xfrm>
            <a:off x="2213391" y="1546405"/>
            <a:ext cx="6777751" cy="676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b"/>
          <a:lstStyle/>
          <a:p>
            <a:pPr>
              <a:defRPr sz="7000" b="1" cap="all">
                <a:solidFill>
                  <a:srgbClr val="253957"/>
                </a:solidFill>
                <a:latin typeface="+mn-lt"/>
                <a:ea typeface="+mn-ea"/>
                <a:cs typeface="+mn-cs"/>
                <a:sym typeface="Arial Narrow"/>
              </a:defRPr>
            </a:pPr>
            <a:r>
              <a:rPr lang="ru-RU" sz="1400" dirty="0">
                <a:solidFill>
                  <a:srgbClr val="0F2C68"/>
                </a:solidFill>
                <a:latin typeface="HSE Sans" panose="02000000000000000000" pitchFamily="50" charset="0"/>
              </a:rPr>
              <a:t>Мультиплатформенное клиент-серверное приложение для организации изображений с помощью систем тегов и папок</a:t>
            </a:r>
            <a:br>
              <a:rPr lang="ru-RU" sz="1400" dirty="0">
                <a:solidFill>
                  <a:srgbClr val="FF0000"/>
                </a:solidFill>
                <a:latin typeface="HSE Sans" panose="02000000000000000000" pitchFamily="50" charset="0"/>
              </a:rPr>
            </a:br>
            <a:r>
              <a:rPr lang="en-US" sz="1400" dirty="0">
                <a:solidFill>
                  <a:schemeClr val="tx1">
                    <a:lumMod val="50000"/>
                    <a:lumOff val="50000"/>
                  </a:schemeClr>
                </a:solidFill>
                <a:latin typeface="HSE Sans" panose="02000000000000000000" pitchFamily="50" charset="0"/>
              </a:rPr>
              <a:t>Multiplatform Client-Server Application for Organizing Images Using Tagging and Folder Systems</a:t>
            </a:r>
            <a:endParaRPr sz="1400" dirty="0">
              <a:solidFill>
                <a:schemeClr val="tx1">
                  <a:lumMod val="50000"/>
                  <a:lumOff val="50000"/>
                </a:schemeClr>
              </a:solidFill>
              <a:latin typeface="HSE Sans" panose="02000000000000000000" pitchFamily="50" charset="0"/>
            </a:endParaRPr>
          </a:p>
        </p:txBody>
      </p:sp>
      <p:sp>
        <p:nvSpPr>
          <p:cNvPr id="54" name="Название подразделения,  лаборатории, факультета и т.д."/>
          <p:cNvSpPr txBox="1"/>
          <p:nvPr/>
        </p:nvSpPr>
        <p:spPr>
          <a:xfrm>
            <a:off x="2184016" y="351557"/>
            <a:ext cx="6912765" cy="677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Факультет компьютерных наук</a:t>
            </a:r>
            <a:br>
              <a:rPr lang="ru-RU" sz="1350" dirty="0">
                <a:solidFill>
                  <a:srgbClr val="0F2C68"/>
                </a:solidFill>
                <a:latin typeface="HSE Sans" panose="02000000000000000000" pitchFamily="50" charset="0"/>
              </a:rPr>
            </a:br>
            <a:r>
              <a:rPr lang="ru-RU" sz="1350" dirty="0">
                <a:solidFill>
                  <a:srgbClr val="0F2C68"/>
                </a:solidFill>
                <a:latin typeface="HSE Sans" panose="02000000000000000000" pitchFamily="50" charset="0"/>
              </a:rPr>
              <a:t>Образовательная программа «Программная инженерия»</a:t>
            </a:r>
          </a:p>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Выпускная квалификационная работа</a:t>
            </a:r>
            <a:endParaRPr sz="1350" dirty="0">
              <a:solidFill>
                <a:srgbClr val="0F2C68"/>
              </a:solidFill>
              <a:latin typeface="HSE Sans" panose="02000000000000000000" pitchFamily="50" charset="0"/>
            </a:endParaRPr>
          </a:p>
        </p:txBody>
      </p:sp>
      <p:sp>
        <p:nvSpPr>
          <p:cNvPr id="55" name="Москва, 2017"/>
          <p:cNvSpPr txBox="1"/>
          <p:nvPr/>
        </p:nvSpPr>
        <p:spPr>
          <a:xfrm>
            <a:off x="5139063" y="4708958"/>
            <a:ext cx="945105" cy="2156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l" defTabSz="642937">
              <a:defRPr sz="2800">
                <a:solidFill>
                  <a:srgbClr val="253957"/>
                </a:solidFill>
                <a:latin typeface="+mn-lt"/>
                <a:ea typeface="+mn-ea"/>
                <a:cs typeface="+mn-cs"/>
                <a:sym typeface="Arial Narrow"/>
              </a:defRPr>
            </a:lvl1pPr>
          </a:lstStyle>
          <a:p>
            <a:r>
              <a:rPr sz="1050" dirty="0" err="1">
                <a:solidFill>
                  <a:srgbClr val="0F2C68"/>
                </a:solidFill>
                <a:latin typeface="HSE Sans" panose="02000000000000000000" pitchFamily="50" charset="0"/>
              </a:rPr>
              <a:t>Москва</a:t>
            </a:r>
            <a:r>
              <a:rPr sz="1050" dirty="0">
                <a:solidFill>
                  <a:srgbClr val="0F2C68"/>
                </a:solidFill>
                <a:latin typeface="HSE Sans" panose="02000000000000000000" pitchFamily="50" charset="0"/>
              </a:rPr>
              <a:t>, 20</a:t>
            </a:r>
            <a:r>
              <a:rPr lang="ru-RU" sz="1050" dirty="0">
                <a:solidFill>
                  <a:srgbClr val="0F2C68"/>
                </a:solidFill>
                <a:latin typeface="HSE Sans" panose="02000000000000000000" pitchFamily="50" charset="0"/>
              </a:rPr>
              <a:t>2</a:t>
            </a:r>
            <a:r>
              <a:rPr lang="en-US" sz="1050" dirty="0">
                <a:solidFill>
                  <a:srgbClr val="0F2C68"/>
                </a:solidFill>
                <a:latin typeface="HSE Sans" panose="02000000000000000000" pitchFamily="50" charset="0"/>
              </a:rPr>
              <a:t>4</a:t>
            </a:r>
            <a:endParaRPr sz="1050" dirty="0">
              <a:solidFill>
                <a:srgbClr val="0F2C68"/>
              </a:solidFill>
              <a:latin typeface="HSE Sans" panose="02000000000000000000" pitchFamily="50" charset="0"/>
            </a:endParaRPr>
          </a:p>
        </p:txBody>
      </p:sp>
      <p:sp>
        <p:nvSpPr>
          <p:cNvPr id="9" name="Название подразделения,  лаборатории, факультета и т.д.">
            <a:extLst>
              <a:ext uri="{FF2B5EF4-FFF2-40B4-BE49-F238E27FC236}">
                <a16:creationId xmlns:a16="http://schemas.microsoft.com/office/drawing/2014/main" id="{FDFF3FAD-3BDA-4161-AA0A-B8AFAE8AE83F}"/>
              </a:ext>
            </a:extLst>
          </p:cNvPr>
          <p:cNvSpPr txBox="1"/>
          <p:nvPr/>
        </p:nvSpPr>
        <p:spPr>
          <a:xfrm>
            <a:off x="2145883" y="2421538"/>
            <a:ext cx="6912765" cy="261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Проектная ВКР</a:t>
            </a:r>
            <a:endParaRPr sz="1350" dirty="0">
              <a:solidFill>
                <a:srgbClr val="0F2C68"/>
              </a:solidFill>
              <a:latin typeface="HSE Sans" panose="02000000000000000000" pitchFamily="50" charset="0"/>
            </a:endParaRPr>
          </a:p>
        </p:txBody>
      </p:sp>
      <p:sp>
        <p:nvSpPr>
          <p:cNvPr id="10" name="Subtitle 2">
            <a:extLst>
              <a:ext uri="{FF2B5EF4-FFF2-40B4-BE49-F238E27FC236}">
                <a16:creationId xmlns:a16="http://schemas.microsoft.com/office/drawing/2014/main" id="{01447CCA-1838-449E-92CD-6A53EA166CA7}"/>
              </a:ext>
            </a:extLst>
          </p:cNvPr>
          <p:cNvSpPr txBox="1">
            <a:spLocks/>
          </p:cNvSpPr>
          <p:nvPr/>
        </p:nvSpPr>
        <p:spPr>
          <a:xfrm>
            <a:off x="5864936" y="2859782"/>
            <a:ext cx="3088723" cy="2160240"/>
          </a:xfrm>
          <a:prstGeom prst="rect">
            <a:avLst/>
          </a:prstGeom>
        </p:spPr>
        <p:txBody>
          <a:bodyPr>
            <a:normAutofit fontScale="92500" lnSpcReduction="20000"/>
          </a:bodyPr>
          <a:lst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a:lstStyle>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Выполнил студент группы БПИ</a:t>
            </a:r>
            <a:r>
              <a:rPr lang="en-US" sz="1200" dirty="0">
                <a:solidFill>
                  <a:srgbClr val="0F2C68"/>
                </a:solidFill>
                <a:latin typeface="HSE Sans" panose="02000000000000000000" pitchFamily="50" charset="0"/>
                <a:cs typeface="Arial" panose="020B0604020202020204" pitchFamily="34" charset="0"/>
              </a:rPr>
              <a:t>212</a:t>
            </a:r>
            <a:endParaRPr lang="ru-RU" sz="1200" dirty="0">
              <a:solidFill>
                <a:srgbClr val="0F2C68"/>
              </a:solidFill>
              <a:latin typeface="HSE Sans" panose="02000000000000000000" pitchFamily="50" charset="0"/>
              <a:cs typeface="Arial" panose="020B0604020202020204" pitchFamily="34" charset="0"/>
            </a:endParaRP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образовательной программы </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09.03.04 «Программная инженерия»</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Мыскин Николай Андреевич</a:t>
            </a:r>
          </a:p>
          <a:p>
            <a:pPr marL="0" indent="0" algn="r" hangingPunct="1">
              <a:spcBef>
                <a:spcPts val="0"/>
              </a:spcBef>
              <a:buNone/>
            </a:pP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Руководитель: </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Академический руководитель образовательной программы «Программная инженерия»,</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старший преподаватель департамента программной инженерии</a:t>
            </a:r>
            <a:br>
              <a:rPr kumimoji="1" lang="ru-RU" sz="1200" dirty="0">
                <a:solidFill>
                  <a:srgbClr val="FF0000"/>
                </a:solidFill>
                <a:latin typeface="HSE Sans" panose="02000000000000000000" pitchFamily="50" charset="0"/>
                <a:cs typeface="Arial" panose="020B0604020202020204" pitchFamily="34" charset="0"/>
              </a:rPr>
            </a:br>
            <a:r>
              <a:rPr kumimoji="1" lang="ru-RU" sz="1200" dirty="0">
                <a:solidFill>
                  <a:srgbClr val="0F2C68"/>
                </a:solidFill>
                <a:latin typeface="HSE Sans" panose="02000000000000000000" pitchFamily="50" charset="0"/>
                <a:cs typeface="Arial" panose="020B0604020202020204" pitchFamily="34" charset="0"/>
              </a:rPr>
              <a:t>Павлочев Николай Александрович</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Соруководитель: </a:t>
            </a:r>
          </a:p>
          <a:p>
            <a:pPr marL="0" lvl="0" indent="0" algn="r" defTabSz="308074" hangingPunct="1">
              <a:spcBef>
                <a:spcPts val="0"/>
              </a:spcBef>
              <a:buSzTx/>
              <a:buNone/>
            </a:pPr>
            <a:r>
              <a:rPr kumimoji="1" lang="ru-RU" sz="1200" dirty="0">
                <a:solidFill>
                  <a:srgbClr val="0F2C68"/>
                </a:solidFill>
                <a:latin typeface="HSE Sans" panose="02000000000000000000" pitchFamily="50" charset="0"/>
                <a:cs typeface="Arial" panose="020B0604020202020204" pitchFamily="34" charset="0"/>
              </a:rPr>
              <a:t>Руководитель группы разработки</a:t>
            </a:r>
          </a:p>
          <a:p>
            <a:pPr marL="0" lvl="0" indent="0" algn="r" defTabSz="308074" hangingPunct="1">
              <a:spcBef>
                <a:spcPts val="0"/>
              </a:spcBef>
              <a:buSzTx/>
              <a:buNone/>
            </a:pPr>
            <a:r>
              <a:rPr kumimoji="1" lang="ru-RU" sz="1200" dirty="0">
                <a:solidFill>
                  <a:srgbClr val="0F2C68"/>
                </a:solidFill>
                <a:latin typeface="HSE Sans" panose="02000000000000000000" pitchFamily="50" charset="0"/>
                <a:cs typeface="Arial" panose="020B0604020202020204" pitchFamily="34" charset="0"/>
              </a:rPr>
              <a:t>Степанов Андрей Николаевич</a:t>
            </a:r>
          </a:p>
          <a:p>
            <a:pPr marL="0" indent="0" algn="r" hangingPunct="1">
              <a:spcBef>
                <a:spcPts val="0"/>
              </a:spcBef>
              <a:buNone/>
            </a:pPr>
            <a:endParaRPr kumimoji="1" lang="ru-RU" sz="825" dirty="0">
              <a:solidFill>
                <a:srgbClr val="FF0000"/>
              </a:solidFill>
              <a:latin typeface="HSE Sans" panose="02000000000000000000" pitchFamily="50" charset="0"/>
              <a:cs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p:cNvSpPr txBox="1"/>
          <p:nvPr/>
        </p:nvSpPr>
        <p:spPr bwMode="auto">
          <a:xfrm>
            <a:off x="1334692" y="4811316"/>
            <a:ext cx="3107531" cy="184547"/>
          </a:xfrm>
          <a:prstGeom prst="rect">
            <a:avLst/>
          </a:prstGeom>
          <a:noFill/>
          <a:ln w="9525">
            <a:noFill/>
            <a:miter lim="800000"/>
          </a:ln>
        </p:spPr>
        <p:txBody>
          <a:bodyPr/>
          <a:lstStyle/>
          <a:p>
            <a:pPr>
              <a:spcBef>
                <a:spcPct val="20000"/>
              </a:spcBef>
            </a:pPr>
            <a:r>
              <a:rPr lang="ru-RU" sz="600" dirty="0">
                <a:solidFill>
                  <a:schemeClr val="bg1"/>
                </a:solidFill>
                <a:latin typeface="Segoe UI" panose="020B0502040204020203" pitchFamily="34" charset="0"/>
                <a:cs typeface="Arial" panose="020B0604020202020204" pitchFamily="34" charset="0"/>
              </a:rPr>
              <a:t>Высшая школа экономики, Москва, 2020</a:t>
            </a:r>
            <a:endParaRPr kumimoji="1" lang="ru-RU" sz="600" dirty="0">
              <a:solidFill>
                <a:schemeClr val="bg1"/>
              </a:solidFill>
              <a:latin typeface="Arial" panose="020B0604020202020204" pitchFamily="34" charset="0"/>
              <a:cs typeface="Arial" panose="020B0604020202020204" pitchFamily="34" charset="0"/>
            </a:endParaRPr>
          </a:p>
        </p:txBody>
      </p:sp>
      <p:sp>
        <p:nvSpPr>
          <p:cNvPr id="14343" name="Rectangle 9"/>
          <p:cNvSpPr>
            <a:spLocks noChangeArrowheads="1"/>
          </p:cNvSpPr>
          <p:nvPr/>
        </p:nvSpPr>
        <p:spPr bwMode="auto">
          <a:xfrm>
            <a:off x="6224051" y="1691879"/>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4" name="Rectangle 10"/>
          <p:cNvSpPr>
            <a:spLocks noChangeArrowheads="1"/>
          </p:cNvSpPr>
          <p:nvPr/>
        </p:nvSpPr>
        <p:spPr bwMode="auto">
          <a:xfrm>
            <a:off x="6224051" y="2975372"/>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5" name="Rectangle 11"/>
          <p:cNvSpPr>
            <a:spLocks noChangeArrowheads="1"/>
          </p:cNvSpPr>
          <p:nvPr/>
        </p:nvSpPr>
        <p:spPr bwMode="auto">
          <a:xfrm>
            <a:off x="6224051" y="4193381"/>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1" name="Номер слайда 10"/>
          <p:cNvSpPr>
            <a:spLocks noGrp="1"/>
          </p:cNvSpPr>
          <p:nvPr>
            <p:ph type="sldNum" sz="quarter" idx="2"/>
          </p:nvPr>
        </p:nvSpPr>
        <p:spPr>
          <a:xfrm>
            <a:off x="8815531" y="4904513"/>
            <a:ext cx="285335" cy="207749"/>
          </a:xfrm>
        </p:spPr>
        <p:txBody>
          <a:bodyPr vert="horz" wrap="square" lIns="68580" tIns="34290" rIns="68580" bIns="34290" numCol="1" anchor="ctr" anchorCtr="0" compatLnSpc="1">
            <a:spAutoFit/>
          </a:bodyPr>
          <a:lstStyle/>
          <a:p>
            <a:pPr>
              <a:defRPr/>
            </a:pPr>
            <a:fld id="{CB65F501-F5CC-4E12-934E-78BB5E4DA208}" type="slidenum">
              <a:rPr lang="en-US">
                <a:solidFill>
                  <a:schemeClr val="tx1"/>
                </a:solidFill>
              </a:rPr>
              <a:t>2</a:t>
            </a:fld>
            <a:endParaRPr lang="en-US" dirty="0">
              <a:solidFill>
                <a:schemeClr val="tx1"/>
              </a:solidFill>
            </a:endParaRPr>
          </a:p>
        </p:txBody>
      </p:sp>
      <p:sp>
        <p:nvSpPr>
          <p:cNvPr id="7" name="Заголовок 6">
            <a:extLst>
              <a:ext uri="{FF2B5EF4-FFF2-40B4-BE49-F238E27FC236}">
                <a16:creationId xmlns:a16="http://schemas.microsoft.com/office/drawing/2014/main" id="{12ABD3AE-01E6-49E2-970B-4E1EE5926921}"/>
              </a:ext>
            </a:extLst>
          </p:cNvPr>
          <p:cNvSpPr>
            <a:spLocks noGrp="1"/>
          </p:cNvSpPr>
          <p:nvPr>
            <p:ph type="title"/>
          </p:nvPr>
        </p:nvSpPr>
        <p:spPr>
          <a:xfrm>
            <a:off x="1000474" y="61882"/>
            <a:ext cx="8100392" cy="936105"/>
          </a:xfrm>
        </p:spPr>
        <p:txBody>
          <a:bodyPr>
            <a:normAutofit/>
          </a:bodyPr>
          <a:lstStyle/>
          <a:p>
            <a:r>
              <a:rPr lang="ru-RU" dirty="0"/>
              <a:t>ОПИСАНИЕ ПРЕДМЕТНОЙ ОБЛАСТИ И ПРОБЛЕМЫ</a:t>
            </a:r>
          </a:p>
        </p:txBody>
      </p:sp>
      <p:sp>
        <p:nvSpPr>
          <p:cNvPr id="6" name="Нижний колонтитул 5">
            <a:extLst>
              <a:ext uri="{FF2B5EF4-FFF2-40B4-BE49-F238E27FC236}">
                <a16:creationId xmlns:a16="http://schemas.microsoft.com/office/drawing/2014/main" id="{7F578D63-0FB9-4077-BD5C-2C070F58BC2B}"/>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sp>
        <p:nvSpPr>
          <p:cNvPr id="2" name="Текст 3">
            <a:extLst>
              <a:ext uri="{FF2B5EF4-FFF2-40B4-BE49-F238E27FC236}">
                <a16:creationId xmlns:a16="http://schemas.microsoft.com/office/drawing/2014/main" id="{94289B69-473E-9A4D-7046-8F8C998A540A}"/>
              </a:ext>
            </a:extLst>
          </p:cNvPr>
          <p:cNvSpPr>
            <a:spLocks noGrp="1"/>
          </p:cNvSpPr>
          <p:nvPr>
            <p:ph type="body" idx="1"/>
          </p:nvPr>
        </p:nvSpPr>
        <p:spPr>
          <a:xfrm>
            <a:off x="251520" y="1131590"/>
            <a:ext cx="8712968" cy="3699410"/>
          </a:xfrm>
        </p:spPr>
        <p:txBody>
          <a:bodyPr/>
          <a:lstStyle/>
          <a:p>
            <a:r>
              <a:rPr lang="ru-RU" dirty="0"/>
              <a:t>Программное обеспечение предназначено для централизации хранения, организации и управления коллекциями изображений, что актуально в условиях растущего объема цифрового контента. Программа ориентирована на пользователей, которым необходимо эффективно систематизировать изображения с использованием тегов и папок, а также обеспечивать доступность данных на разных устройствах.</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4254C99B-5CB5-4E12-9137-6F89B0877A38}"/>
              </a:ext>
            </a:extLst>
          </p:cNvPr>
          <p:cNvSpPr>
            <a:spLocks noGrp="1"/>
          </p:cNvSpPr>
          <p:nvPr>
            <p:ph type="sldNum" sz="quarter" idx="2"/>
          </p:nvPr>
        </p:nvSpPr>
        <p:spPr/>
        <p:txBody>
          <a:bodyPr/>
          <a:lstStyle/>
          <a:p>
            <a:fld id="{86CB4B4D-7CA3-9044-876B-883B54F8677D}" type="slidenum">
              <a:rPr lang="ru-RU" smtClean="0"/>
              <a:pPr/>
              <a:t>3</a:t>
            </a:fld>
            <a:endParaRPr lang="ru-RU" dirty="0"/>
          </a:p>
        </p:txBody>
      </p:sp>
      <p:sp>
        <p:nvSpPr>
          <p:cNvPr id="3" name="Заголовок 2">
            <a:extLst>
              <a:ext uri="{FF2B5EF4-FFF2-40B4-BE49-F238E27FC236}">
                <a16:creationId xmlns:a16="http://schemas.microsoft.com/office/drawing/2014/main" id="{C32CE862-BCA0-457D-933A-0CAD3DDCB193}"/>
              </a:ext>
            </a:extLst>
          </p:cNvPr>
          <p:cNvSpPr>
            <a:spLocks noGrp="1"/>
          </p:cNvSpPr>
          <p:nvPr>
            <p:ph type="title"/>
          </p:nvPr>
        </p:nvSpPr>
        <p:spPr/>
        <p:txBody>
          <a:bodyPr/>
          <a:lstStyle/>
          <a:p>
            <a:r>
              <a:rPr lang="ru-RU" dirty="0"/>
              <a:t>ТЕКУЩЕЕ СОСТОЯНИЕ ПРОБЛЕМЫ</a:t>
            </a:r>
          </a:p>
        </p:txBody>
      </p:sp>
      <p:sp>
        <p:nvSpPr>
          <p:cNvPr id="4" name="Текст 3">
            <a:extLst>
              <a:ext uri="{FF2B5EF4-FFF2-40B4-BE49-F238E27FC236}">
                <a16:creationId xmlns:a16="http://schemas.microsoft.com/office/drawing/2014/main" id="{0C7BCAAE-4C34-49B9-8647-2B8FA9A64623}"/>
              </a:ext>
            </a:extLst>
          </p:cNvPr>
          <p:cNvSpPr>
            <a:spLocks noGrp="1"/>
          </p:cNvSpPr>
          <p:nvPr>
            <p:ph type="body" idx="1"/>
          </p:nvPr>
        </p:nvSpPr>
        <p:spPr/>
        <p:txBody>
          <a:bodyPr/>
          <a:lstStyle/>
          <a:p>
            <a:r>
              <a:rPr lang="ru-RU" dirty="0"/>
              <a:t>Авторы публикуют изображения на различных веб-платформах, что значительно ограничивает возможность </a:t>
            </a:r>
            <a:r>
              <a:rPr lang="ru-RU" b="1" dirty="0"/>
              <a:t>централизованно и организованно хранить коллекции изображений</a:t>
            </a:r>
            <a:r>
              <a:rPr lang="ru-RU" dirty="0"/>
              <a:t>.</a:t>
            </a:r>
          </a:p>
          <a:p>
            <a:endParaRPr lang="ru-RU" dirty="0"/>
          </a:p>
          <a:p>
            <a:r>
              <a:rPr lang="ru-RU" dirty="0"/>
              <a:t>Подход к решению проблемы: вручную загружать изображения на устройство (или в облако) и использовать приложения-органайзеры для классификации.</a:t>
            </a:r>
          </a:p>
        </p:txBody>
      </p:sp>
      <p:sp>
        <p:nvSpPr>
          <p:cNvPr id="5" name="Нижний колонтитул 4">
            <a:extLst>
              <a:ext uri="{FF2B5EF4-FFF2-40B4-BE49-F238E27FC236}">
                <a16:creationId xmlns:a16="http://schemas.microsoft.com/office/drawing/2014/main" id="{79472E36-58A1-4F02-A26C-91A4376F5D5D}"/>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spTree>
    <p:extLst>
      <p:ext uri="{BB962C8B-B14F-4D97-AF65-F5344CB8AC3E}">
        <p14:creationId xmlns:p14="http://schemas.microsoft.com/office/powerpoint/2010/main" val="7994794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9A644AD1-4A1C-4582-80BF-B938D812A1FB}"/>
              </a:ext>
            </a:extLst>
          </p:cNvPr>
          <p:cNvSpPr>
            <a:spLocks noGrp="1"/>
          </p:cNvSpPr>
          <p:nvPr>
            <p:ph type="sldNum" sz="quarter" idx="2"/>
          </p:nvPr>
        </p:nvSpPr>
        <p:spPr/>
        <p:txBody>
          <a:bodyPr/>
          <a:lstStyle/>
          <a:p>
            <a:fld id="{86CB4B4D-7CA3-9044-876B-883B54F8677D}" type="slidenum">
              <a:rPr lang="ru-RU" smtClean="0"/>
              <a:pPr/>
              <a:t>4</a:t>
            </a:fld>
            <a:endParaRPr lang="ru-RU" dirty="0"/>
          </a:p>
        </p:txBody>
      </p:sp>
      <p:sp>
        <p:nvSpPr>
          <p:cNvPr id="3" name="Заголовок 2">
            <a:extLst>
              <a:ext uri="{FF2B5EF4-FFF2-40B4-BE49-F238E27FC236}">
                <a16:creationId xmlns:a16="http://schemas.microsoft.com/office/drawing/2014/main" id="{ED766566-BF8B-406B-A05B-D740AFFB9E0B}"/>
              </a:ext>
            </a:extLst>
          </p:cNvPr>
          <p:cNvSpPr>
            <a:spLocks noGrp="1"/>
          </p:cNvSpPr>
          <p:nvPr>
            <p:ph type="title"/>
          </p:nvPr>
        </p:nvSpPr>
        <p:spPr/>
        <p:txBody>
          <a:bodyPr>
            <a:normAutofit/>
          </a:bodyPr>
          <a:lstStyle/>
          <a:p>
            <a:r>
              <a:rPr lang="ru-RU" sz="2800" dirty="0">
                <a:solidFill>
                  <a:schemeClr val="bg1"/>
                </a:solidFill>
              </a:rPr>
              <a:t>АНАЛИЗ СУЩЕСТВУЮЩИХ АНАЛОГОВ</a:t>
            </a:r>
            <a:endParaRPr lang="ru-RU" dirty="0"/>
          </a:p>
        </p:txBody>
      </p:sp>
      <p:sp>
        <p:nvSpPr>
          <p:cNvPr id="4" name="Текст 3">
            <a:extLst>
              <a:ext uri="{FF2B5EF4-FFF2-40B4-BE49-F238E27FC236}">
                <a16:creationId xmlns:a16="http://schemas.microsoft.com/office/drawing/2014/main" id="{C011640F-BDFA-49D0-96C7-49C5D671BF38}"/>
              </a:ext>
            </a:extLst>
          </p:cNvPr>
          <p:cNvSpPr>
            <a:spLocks noGrp="1"/>
          </p:cNvSpPr>
          <p:nvPr>
            <p:ph type="body" idx="1"/>
          </p:nvPr>
        </p:nvSpPr>
        <p:spPr>
          <a:xfrm>
            <a:off x="395536" y="1707654"/>
            <a:ext cx="67819" cy="183696"/>
          </a:xfrm>
        </p:spPr>
        <p:txBody>
          <a:bodyPr>
            <a:normAutofit fontScale="25000" lnSpcReduction="20000"/>
          </a:bodyPr>
          <a:lstStyle/>
          <a:p>
            <a:endParaRPr lang="ru-RU" dirty="0"/>
          </a:p>
        </p:txBody>
      </p:sp>
      <p:sp>
        <p:nvSpPr>
          <p:cNvPr id="5" name="Нижний колонтитул 4">
            <a:extLst>
              <a:ext uri="{FF2B5EF4-FFF2-40B4-BE49-F238E27FC236}">
                <a16:creationId xmlns:a16="http://schemas.microsoft.com/office/drawing/2014/main" id="{CB93332C-2D31-4629-BD98-A8FC66CE3610}"/>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graphicFrame>
        <p:nvGraphicFramePr>
          <p:cNvPr id="7" name="Таблица 6">
            <a:extLst>
              <a:ext uri="{FF2B5EF4-FFF2-40B4-BE49-F238E27FC236}">
                <a16:creationId xmlns:a16="http://schemas.microsoft.com/office/drawing/2014/main" id="{1DB006C0-188A-7386-60C6-C7EFDA911854}"/>
              </a:ext>
            </a:extLst>
          </p:cNvPr>
          <p:cNvGraphicFramePr>
            <a:graphicFrameLocks noGrp="1"/>
          </p:cNvGraphicFramePr>
          <p:nvPr>
            <p:extLst>
              <p:ext uri="{D42A27DB-BD31-4B8C-83A1-F6EECF244321}">
                <p14:modId xmlns:p14="http://schemas.microsoft.com/office/powerpoint/2010/main" val="4220185958"/>
              </p:ext>
            </p:extLst>
          </p:nvPr>
        </p:nvGraphicFramePr>
        <p:xfrm>
          <a:off x="1524000" y="1171952"/>
          <a:ext cx="6096000" cy="350012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1799912484"/>
                    </a:ext>
                  </a:extLst>
                </a:gridCol>
                <a:gridCol w="1219200">
                  <a:extLst>
                    <a:ext uri="{9D8B030D-6E8A-4147-A177-3AD203B41FA5}">
                      <a16:colId xmlns:a16="http://schemas.microsoft.com/office/drawing/2014/main" val="402913094"/>
                    </a:ext>
                  </a:extLst>
                </a:gridCol>
                <a:gridCol w="1219200">
                  <a:extLst>
                    <a:ext uri="{9D8B030D-6E8A-4147-A177-3AD203B41FA5}">
                      <a16:colId xmlns:a16="http://schemas.microsoft.com/office/drawing/2014/main" val="2590844304"/>
                    </a:ext>
                  </a:extLst>
                </a:gridCol>
                <a:gridCol w="1219200">
                  <a:extLst>
                    <a:ext uri="{9D8B030D-6E8A-4147-A177-3AD203B41FA5}">
                      <a16:colId xmlns:a16="http://schemas.microsoft.com/office/drawing/2014/main" val="1148302139"/>
                    </a:ext>
                  </a:extLst>
                </a:gridCol>
                <a:gridCol w="1219200">
                  <a:extLst>
                    <a:ext uri="{9D8B030D-6E8A-4147-A177-3AD203B41FA5}">
                      <a16:colId xmlns:a16="http://schemas.microsoft.com/office/drawing/2014/main" val="2873553220"/>
                    </a:ext>
                  </a:extLst>
                </a:gridCol>
              </a:tblGrid>
              <a:tr h="370840">
                <a:tc>
                  <a:txBody>
                    <a:bodyPr/>
                    <a:lstStyle/>
                    <a:p>
                      <a:pPr algn="l"/>
                      <a:r>
                        <a:rPr lang="ru-RU" sz="900" dirty="0">
                          <a:solidFill>
                            <a:srgbClr val="0F2C68"/>
                          </a:solidFill>
                        </a:rPr>
                        <a:t>Ключевая особенность</a:t>
                      </a:r>
                    </a:p>
                  </a:txBody>
                  <a:tcPr/>
                </a:tc>
                <a:tc>
                  <a:txBody>
                    <a:bodyPr/>
                    <a:lstStyle/>
                    <a:p>
                      <a:pPr algn="l"/>
                      <a:r>
                        <a:rPr lang="en-US" sz="900" b="1" u="none" dirty="0">
                          <a:solidFill>
                            <a:srgbClr val="0F2C68"/>
                          </a:solidFill>
                          <a:latin typeface="HSE Sans" panose="02000000000000000000"/>
                        </a:rPr>
                        <a:t>PicturePal</a:t>
                      </a:r>
                      <a:endParaRPr lang="ru-RU" sz="900" b="1" u="none" dirty="0">
                        <a:solidFill>
                          <a:srgbClr val="0F2C68"/>
                        </a:solidFill>
                      </a:endParaRPr>
                    </a:p>
                  </a:txBody>
                  <a:tcPr/>
                </a:tc>
                <a:tc>
                  <a:txBody>
                    <a:bodyPr/>
                    <a:lstStyle/>
                    <a:p>
                      <a:pPr algn="l"/>
                      <a:r>
                        <a:rPr lang="en-US" sz="900" dirty="0">
                          <a:solidFill>
                            <a:srgbClr val="0F2C68"/>
                          </a:solidFill>
                          <a:latin typeface="HSE Sans" panose="02000000000000000000"/>
                        </a:rPr>
                        <a:t>Google Photos</a:t>
                      </a:r>
                      <a:r>
                        <a:rPr lang="ru-RU" sz="900" dirty="0">
                          <a:solidFill>
                            <a:srgbClr val="0F2C68"/>
                          </a:solidFill>
                          <a:latin typeface="HSE Sans" panose="02000000000000000000"/>
                        </a:rPr>
                        <a:t> </a:t>
                      </a:r>
                      <a:endParaRPr lang="ru-RU" sz="900" dirty="0">
                        <a:solidFill>
                          <a:srgbClr val="0F2C68"/>
                        </a:solidFill>
                      </a:endParaRPr>
                    </a:p>
                  </a:txBody>
                  <a:tcPr/>
                </a:tc>
                <a:tc>
                  <a:txBody>
                    <a:bodyPr/>
                    <a:lstStyle/>
                    <a:p>
                      <a:pPr algn="l"/>
                      <a:r>
                        <a:rPr lang="en-US" sz="900" dirty="0">
                          <a:solidFill>
                            <a:srgbClr val="0F2C68"/>
                          </a:solidFill>
                          <a:latin typeface="HSE Sans" panose="02000000000000000000"/>
                        </a:rPr>
                        <a:t>Adobe Lightroom</a:t>
                      </a:r>
                      <a:endParaRPr lang="ru-RU" sz="900" dirty="0">
                        <a:solidFill>
                          <a:srgbClr val="0F2C68"/>
                        </a:solidFill>
                      </a:endParaRPr>
                    </a:p>
                  </a:txBody>
                  <a:tcPr/>
                </a:tc>
                <a:tc>
                  <a:txBody>
                    <a:bodyPr/>
                    <a:lstStyle/>
                    <a:p>
                      <a:pPr algn="l"/>
                      <a:r>
                        <a:rPr lang="en-US" sz="900" dirty="0" err="1">
                          <a:solidFill>
                            <a:srgbClr val="0F2C68"/>
                          </a:solidFill>
                          <a:latin typeface="HSE Sans" panose="02000000000000000000"/>
                        </a:rPr>
                        <a:t>XnView</a:t>
                      </a:r>
                      <a:r>
                        <a:rPr lang="en-US" sz="900" dirty="0">
                          <a:solidFill>
                            <a:srgbClr val="0F2C68"/>
                          </a:solidFill>
                          <a:latin typeface="HSE Sans" panose="02000000000000000000"/>
                        </a:rPr>
                        <a:t> MP</a:t>
                      </a:r>
                      <a:endParaRPr lang="ru-RU" sz="900" dirty="0">
                        <a:solidFill>
                          <a:srgbClr val="0F2C68"/>
                        </a:solidFill>
                      </a:endParaRPr>
                    </a:p>
                  </a:txBody>
                  <a:tcPr/>
                </a:tc>
                <a:extLst>
                  <a:ext uri="{0D108BD9-81ED-4DB2-BD59-A6C34878D82A}">
                    <a16:rowId xmlns:a16="http://schemas.microsoft.com/office/drawing/2014/main" val="2457745876"/>
                  </a:ext>
                </a:extLst>
              </a:tr>
              <a:tr h="370840">
                <a:tc>
                  <a:txBody>
                    <a:bodyPr/>
                    <a:lstStyle/>
                    <a:p>
                      <a:pPr algn="l"/>
                      <a:r>
                        <a:rPr lang="ru-RU" sz="900" dirty="0">
                          <a:solidFill>
                            <a:srgbClr val="0F2C68"/>
                          </a:solidFill>
                        </a:rPr>
                        <a:t>Система тегов</a:t>
                      </a: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extLst>
                  <a:ext uri="{0D108BD9-81ED-4DB2-BD59-A6C34878D82A}">
                    <a16:rowId xmlns:a16="http://schemas.microsoft.com/office/drawing/2014/main" val="2508600702"/>
                  </a:ext>
                </a:extLst>
              </a:tr>
              <a:tr h="370840">
                <a:tc>
                  <a:txBody>
                    <a:bodyPr/>
                    <a:lstStyle/>
                    <a:p>
                      <a:pPr algn="l"/>
                      <a:r>
                        <a:rPr lang="ru-RU" sz="900" dirty="0">
                          <a:solidFill>
                            <a:srgbClr val="0F2C68"/>
                          </a:solidFill>
                        </a:rPr>
                        <a:t>Продвинутое управление папками</a:t>
                      </a: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extLst>
                  <a:ext uri="{0D108BD9-81ED-4DB2-BD59-A6C34878D82A}">
                    <a16:rowId xmlns:a16="http://schemas.microsoft.com/office/drawing/2014/main" val="296213722"/>
                  </a:ext>
                </a:extLst>
              </a:tr>
              <a:tr h="370840">
                <a:tc>
                  <a:txBody>
                    <a:bodyPr/>
                    <a:lstStyle/>
                    <a:p>
                      <a:pPr algn="l"/>
                      <a:r>
                        <a:rPr lang="ru-RU" sz="900" dirty="0">
                          <a:solidFill>
                            <a:srgbClr val="0F2C68"/>
                          </a:solidFill>
                        </a:rPr>
                        <a:t>Поддержка облачного хранения данных</a:t>
                      </a: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extLst>
                  <a:ext uri="{0D108BD9-81ED-4DB2-BD59-A6C34878D82A}">
                    <a16:rowId xmlns:a16="http://schemas.microsoft.com/office/drawing/2014/main" val="1235069517"/>
                  </a:ext>
                </a:extLst>
              </a:tr>
              <a:tr h="370840">
                <a:tc>
                  <a:txBody>
                    <a:bodyPr/>
                    <a:lstStyle/>
                    <a:p>
                      <a:pPr algn="l"/>
                      <a:r>
                        <a:rPr lang="ru-RU" sz="900" dirty="0">
                          <a:solidFill>
                            <a:srgbClr val="0F2C68"/>
                          </a:solidFill>
                        </a:rPr>
                        <a:t>Интеграция с веб-платформами</a:t>
                      </a: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extLst>
                  <a:ext uri="{0D108BD9-81ED-4DB2-BD59-A6C34878D82A}">
                    <a16:rowId xmlns:a16="http://schemas.microsoft.com/office/drawing/2014/main" val="3011447710"/>
                  </a:ext>
                </a:extLst>
              </a:tr>
              <a:tr h="370840">
                <a:tc>
                  <a:txBody>
                    <a:bodyPr/>
                    <a:lstStyle/>
                    <a:p>
                      <a:pPr algn="l"/>
                      <a:r>
                        <a:rPr lang="ru-RU" sz="900" dirty="0">
                          <a:solidFill>
                            <a:srgbClr val="0F2C68"/>
                          </a:solidFill>
                        </a:rPr>
                        <a:t>Система профилей</a:t>
                      </a: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extLst>
                  <a:ext uri="{0D108BD9-81ED-4DB2-BD59-A6C34878D82A}">
                    <a16:rowId xmlns:a16="http://schemas.microsoft.com/office/drawing/2014/main" val="879451267"/>
                  </a:ext>
                </a:extLst>
              </a:tr>
              <a:tr h="370840">
                <a:tc>
                  <a:txBody>
                    <a:bodyPr/>
                    <a:lstStyle/>
                    <a:p>
                      <a:pPr algn="l"/>
                      <a:r>
                        <a:rPr lang="ru-RU" sz="900" dirty="0">
                          <a:solidFill>
                            <a:srgbClr val="0F2C68"/>
                          </a:solidFill>
                        </a:rPr>
                        <a:t>Оптимальные алгоритмы отображения изображений</a:t>
                      </a: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extLst>
                  <a:ext uri="{0D108BD9-81ED-4DB2-BD59-A6C34878D82A}">
                    <a16:rowId xmlns:a16="http://schemas.microsoft.com/office/drawing/2014/main" val="3099373732"/>
                  </a:ext>
                </a:extLst>
              </a:tr>
              <a:tr h="370840">
                <a:tc>
                  <a:txBody>
                    <a:bodyPr/>
                    <a:lstStyle/>
                    <a:p>
                      <a:pPr algn="l"/>
                      <a:r>
                        <a:rPr lang="ru-RU" sz="900" dirty="0">
                          <a:solidFill>
                            <a:srgbClr val="0F2C68"/>
                          </a:solidFill>
                        </a:rPr>
                        <a:t>Кросс-</a:t>
                      </a:r>
                      <a:r>
                        <a:rPr lang="ru-RU" sz="900" dirty="0" err="1">
                          <a:solidFill>
                            <a:srgbClr val="0F2C68"/>
                          </a:solidFill>
                        </a:rPr>
                        <a:t>платформенность</a:t>
                      </a:r>
                      <a:endParaRPr lang="ru-RU" sz="9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en-US" sz="1400" dirty="0">
                          <a:solidFill>
                            <a:srgbClr val="0F2C68"/>
                          </a:solidFill>
                          <a:latin typeface="HSE Sans" panose="02000000000000000000"/>
                        </a:rPr>
                        <a:t>+</a:t>
                      </a:r>
                      <a:endParaRPr lang="ru-RU" sz="1400" dirty="0">
                        <a:solidFill>
                          <a:srgbClr val="0F2C68"/>
                        </a:solidFill>
                      </a:endParaRPr>
                    </a:p>
                  </a:txBody>
                  <a:tcPr/>
                </a:tc>
                <a:tc>
                  <a:txBody>
                    <a:bodyPr/>
                    <a:lstStyle/>
                    <a:p>
                      <a:pPr algn="ctr"/>
                      <a:r>
                        <a:rPr lang="ru-RU" sz="1400" dirty="0">
                          <a:solidFill>
                            <a:srgbClr val="0F2C68"/>
                          </a:solidFill>
                        </a:rPr>
                        <a:t>-</a:t>
                      </a:r>
                    </a:p>
                  </a:txBody>
                  <a:tcPr/>
                </a:tc>
                <a:extLst>
                  <a:ext uri="{0D108BD9-81ED-4DB2-BD59-A6C34878D82A}">
                    <a16:rowId xmlns:a16="http://schemas.microsoft.com/office/drawing/2014/main" val="1089654798"/>
                  </a:ext>
                </a:extLst>
              </a:tr>
            </a:tbl>
          </a:graphicData>
        </a:graphic>
      </p:graphicFrame>
      <p:pic>
        <p:nvPicPr>
          <p:cNvPr id="1028" name="Picture 4" descr="Picture background">
            <a:extLst>
              <a:ext uri="{FF2B5EF4-FFF2-40B4-BE49-F238E27FC236}">
                <a16:creationId xmlns:a16="http://schemas.microsoft.com/office/drawing/2014/main" id="{72815927-555C-0BEA-631C-18845622CC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183558"/>
            <a:ext cx="214061" cy="2140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cture background">
            <a:extLst>
              <a:ext uri="{FF2B5EF4-FFF2-40B4-BE49-F238E27FC236}">
                <a16:creationId xmlns:a16="http://schemas.microsoft.com/office/drawing/2014/main" id="{0B19C38A-9E4A-C8DD-C4BF-ED5E76255C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183558"/>
            <a:ext cx="219413" cy="214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Логотип программы XnView">
            <a:extLst>
              <a:ext uri="{FF2B5EF4-FFF2-40B4-BE49-F238E27FC236}">
                <a16:creationId xmlns:a16="http://schemas.microsoft.com/office/drawing/2014/main" id="{47F864D7-77DA-4CBF-5DFF-0E722AAC06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183558"/>
            <a:ext cx="219413" cy="21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89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48C7DFF-6619-4AFE-A652-D78E0D15C56E}"/>
              </a:ext>
            </a:extLst>
          </p:cNvPr>
          <p:cNvSpPr>
            <a:spLocks noGrp="1"/>
          </p:cNvSpPr>
          <p:nvPr>
            <p:ph type="sldNum" sz="quarter" idx="2"/>
          </p:nvPr>
        </p:nvSpPr>
        <p:spPr/>
        <p:txBody>
          <a:bodyPr/>
          <a:lstStyle/>
          <a:p>
            <a:fld id="{86CB4B4D-7CA3-9044-876B-883B54F8677D}" type="slidenum">
              <a:rPr lang="ru-RU" smtClean="0"/>
              <a:pPr/>
              <a:t>5</a:t>
            </a:fld>
            <a:endParaRPr lang="ru-RU" dirty="0"/>
          </a:p>
        </p:txBody>
      </p:sp>
      <p:sp>
        <p:nvSpPr>
          <p:cNvPr id="3" name="Заголовок 2">
            <a:extLst>
              <a:ext uri="{FF2B5EF4-FFF2-40B4-BE49-F238E27FC236}">
                <a16:creationId xmlns:a16="http://schemas.microsoft.com/office/drawing/2014/main" id="{61564BAC-8DC9-493D-AE78-4567A01CB9C5}"/>
              </a:ext>
            </a:extLst>
          </p:cNvPr>
          <p:cNvSpPr>
            <a:spLocks noGrp="1"/>
          </p:cNvSpPr>
          <p:nvPr>
            <p:ph type="title"/>
          </p:nvPr>
        </p:nvSpPr>
        <p:spPr/>
        <p:txBody>
          <a:bodyPr/>
          <a:lstStyle/>
          <a:p>
            <a:r>
              <a:rPr lang="ru-RU" dirty="0"/>
              <a:t>ЦЕЛЬ И ЗАДАЧИ ВКР</a:t>
            </a:r>
          </a:p>
        </p:txBody>
      </p:sp>
      <p:sp>
        <p:nvSpPr>
          <p:cNvPr id="4" name="Текст 3">
            <a:extLst>
              <a:ext uri="{FF2B5EF4-FFF2-40B4-BE49-F238E27FC236}">
                <a16:creationId xmlns:a16="http://schemas.microsoft.com/office/drawing/2014/main" id="{539A7C13-D654-440F-9BAA-CCC03AB18E07}"/>
              </a:ext>
            </a:extLst>
          </p:cNvPr>
          <p:cNvSpPr>
            <a:spLocks noGrp="1"/>
          </p:cNvSpPr>
          <p:nvPr>
            <p:ph type="body" idx="1"/>
          </p:nvPr>
        </p:nvSpPr>
        <p:spPr/>
        <p:txBody>
          <a:bodyPr>
            <a:normAutofit fontScale="92500" lnSpcReduction="10000"/>
          </a:bodyPr>
          <a:lstStyle/>
          <a:p>
            <a:r>
              <a:rPr lang="ru-RU" sz="2000" b="1" dirty="0"/>
              <a:t>Цель работы</a:t>
            </a:r>
            <a:br>
              <a:rPr lang="ru-RU" sz="2800" dirty="0"/>
            </a:br>
            <a:r>
              <a:rPr lang="ru-RU" sz="1600" dirty="0"/>
              <a:t>Разработать </a:t>
            </a:r>
            <a:r>
              <a:rPr lang="ru-RU" dirty="0"/>
              <a:t>серверную (</a:t>
            </a:r>
            <a:r>
              <a:rPr lang="en-US" dirty="0"/>
              <a:t>back) </a:t>
            </a:r>
            <a:r>
              <a:rPr lang="ru-RU" dirty="0"/>
              <a:t>часть и клиентские (</a:t>
            </a:r>
            <a:r>
              <a:rPr lang="en-US" dirty="0"/>
              <a:t>front</a:t>
            </a:r>
            <a:r>
              <a:rPr lang="ru-RU" dirty="0"/>
              <a:t>) части для десктопного и мобильного приложения на </a:t>
            </a:r>
            <a:r>
              <a:rPr lang="en-US" dirty="0"/>
              <a:t>Windows </a:t>
            </a:r>
            <a:r>
              <a:rPr lang="ru-RU" dirty="0"/>
              <a:t>и </a:t>
            </a:r>
            <a:r>
              <a:rPr lang="en-US" dirty="0"/>
              <a:t>Android </a:t>
            </a:r>
            <a:r>
              <a:rPr lang="ru-RU" dirty="0"/>
              <a:t>соответственно.</a:t>
            </a:r>
            <a:endParaRPr lang="ru-RU" sz="1600" dirty="0"/>
          </a:p>
          <a:p>
            <a:endParaRPr lang="ru-RU" sz="1600" dirty="0"/>
          </a:p>
          <a:p>
            <a:r>
              <a:rPr lang="ru-RU" sz="2000" b="1" dirty="0"/>
              <a:t>Задачи работы</a:t>
            </a:r>
          </a:p>
          <a:p>
            <a:pPr marL="228600" indent="-228600">
              <a:buFont typeface="+mj-lt"/>
              <a:buAutoNum type="arabicPeriod"/>
            </a:pPr>
            <a:r>
              <a:rPr lang="ru-RU" sz="1600" dirty="0"/>
              <a:t>Анализ предметной области и существующих решений проблемы</a:t>
            </a:r>
            <a:r>
              <a:rPr lang="ru-RU" dirty="0"/>
              <a:t>.</a:t>
            </a:r>
            <a:endParaRPr lang="ru-RU" sz="1600" dirty="0"/>
          </a:p>
          <a:p>
            <a:pPr marL="228600" indent="-228600">
              <a:buFont typeface="+mj-lt"/>
              <a:buAutoNum type="arabicPeriod"/>
            </a:pPr>
            <a:r>
              <a:rPr lang="ru-RU" sz="1600" dirty="0"/>
              <a:t>Проектирование архитектуры приложения.</a:t>
            </a:r>
          </a:p>
          <a:p>
            <a:pPr marL="228600" indent="-228600">
              <a:buFont typeface="+mj-lt"/>
              <a:buAutoNum type="arabicPeriod"/>
            </a:pPr>
            <a:r>
              <a:rPr lang="ru-RU" sz="1600" dirty="0"/>
              <a:t>Выбор методов, моделей, алгоритмов решения.</a:t>
            </a:r>
          </a:p>
          <a:p>
            <a:pPr marL="228600" indent="-228600">
              <a:buFont typeface="+mj-lt"/>
              <a:buAutoNum type="arabicPeriod"/>
            </a:pPr>
            <a:r>
              <a:rPr lang="ru-RU" sz="1600" dirty="0"/>
              <a:t>Выбор средств реализации.</a:t>
            </a:r>
          </a:p>
          <a:p>
            <a:pPr marL="228600" indent="-228600">
              <a:buFont typeface="+mj-lt"/>
              <a:buAutoNum type="arabicPeriod"/>
            </a:pPr>
            <a:r>
              <a:rPr lang="ru-RU" sz="1600" dirty="0"/>
              <a:t>Разработка </a:t>
            </a:r>
            <a:r>
              <a:rPr lang="en-US" sz="1600" dirty="0"/>
              <a:t>back </a:t>
            </a:r>
            <a:r>
              <a:rPr lang="ru-RU" sz="1600" dirty="0"/>
              <a:t>составляющей приложения.</a:t>
            </a:r>
          </a:p>
          <a:p>
            <a:pPr marL="228600" indent="-228600">
              <a:buFont typeface="+mj-lt"/>
              <a:buAutoNum type="arabicPeriod"/>
            </a:pPr>
            <a:r>
              <a:rPr lang="ru-RU" sz="1600" dirty="0"/>
              <a:t>Разработка </a:t>
            </a:r>
            <a:r>
              <a:rPr lang="en-US" sz="1600" dirty="0"/>
              <a:t>front </a:t>
            </a:r>
            <a:r>
              <a:rPr lang="ru-RU" sz="1600" dirty="0"/>
              <a:t>составляющей приложения (десктоп + мобильное).</a:t>
            </a:r>
          </a:p>
          <a:p>
            <a:pPr marL="228600" indent="-228600">
              <a:buFont typeface="+mj-lt"/>
              <a:buAutoNum type="arabicPeriod"/>
            </a:pPr>
            <a:r>
              <a:rPr lang="ru-RU" sz="1600" dirty="0"/>
              <a:t>Тестирование и отладка приложения.</a:t>
            </a:r>
          </a:p>
          <a:p>
            <a:pPr marL="228600" indent="-228600">
              <a:buFont typeface="+mj-lt"/>
              <a:buAutoNum type="arabicPeriod"/>
            </a:pPr>
            <a:r>
              <a:rPr lang="ru-RU" sz="1600" dirty="0"/>
              <a:t>Разработка программной документации.</a:t>
            </a:r>
            <a:endParaRPr lang="ru-RU" dirty="0"/>
          </a:p>
        </p:txBody>
      </p:sp>
      <p:sp>
        <p:nvSpPr>
          <p:cNvPr id="5" name="Нижний колонтитул 4">
            <a:extLst>
              <a:ext uri="{FF2B5EF4-FFF2-40B4-BE49-F238E27FC236}">
                <a16:creationId xmlns:a16="http://schemas.microsoft.com/office/drawing/2014/main" id="{BC72D22F-4E13-4317-A69B-462E5514BD44}"/>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spTree>
    <p:extLst>
      <p:ext uri="{BB962C8B-B14F-4D97-AF65-F5344CB8AC3E}">
        <p14:creationId xmlns:p14="http://schemas.microsoft.com/office/powerpoint/2010/main" val="31255885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132D522-7875-4B91-BB01-6A08C43D7358}"/>
              </a:ext>
            </a:extLst>
          </p:cNvPr>
          <p:cNvSpPr>
            <a:spLocks noGrp="1"/>
          </p:cNvSpPr>
          <p:nvPr>
            <p:ph type="sldNum" sz="quarter" idx="2"/>
          </p:nvPr>
        </p:nvSpPr>
        <p:spPr/>
        <p:txBody>
          <a:bodyPr/>
          <a:lstStyle/>
          <a:p>
            <a:fld id="{86CB4B4D-7CA3-9044-876B-883B54F8677D}" type="slidenum">
              <a:rPr lang="ru-RU" smtClean="0"/>
              <a:pPr/>
              <a:t>6</a:t>
            </a:fld>
            <a:endParaRPr lang="ru-RU" dirty="0"/>
          </a:p>
        </p:txBody>
      </p:sp>
      <p:sp>
        <p:nvSpPr>
          <p:cNvPr id="3" name="Заголовок 2">
            <a:extLst>
              <a:ext uri="{FF2B5EF4-FFF2-40B4-BE49-F238E27FC236}">
                <a16:creationId xmlns:a16="http://schemas.microsoft.com/office/drawing/2014/main" id="{9230AE30-BADD-4D97-8DCB-E24AA2595E4A}"/>
              </a:ext>
            </a:extLst>
          </p:cNvPr>
          <p:cNvSpPr>
            <a:spLocks noGrp="1"/>
          </p:cNvSpPr>
          <p:nvPr>
            <p:ph type="title"/>
          </p:nvPr>
        </p:nvSpPr>
        <p:spPr/>
        <p:txBody>
          <a:bodyPr>
            <a:normAutofit/>
          </a:bodyPr>
          <a:lstStyle/>
          <a:p>
            <a:r>
              <a:rPr lang="ru-RU" sz="2800" dirty="0">
                <a:solidFill>
                  <a:schemeClr val="bg1"/>
                </a:solidFill>
              </a:rPr>
              <a:t>ФУНКЦИОНАЛЬНЫЕ ТРЕБОВАНИЯ К ПРОГРАММЕ</a:t>
            </a:r>
            <a:endParaRPr lang="ru-RU" dirty="0"/>
          </a:p>
        </p:txBody>
      </p:sp>
      <p:sp>
        <p:nvSpPr>
          <p:cNvPr id="4" name="Текст 3">
            <a:extLst>
              <a:ext uri="{FF2B5EF4-FFF2-40B4-BE49-F238E27FC236}">
                <a16:creationId xmlns:a16="http://schemas.microsoft.com/office/drawing/2014/main" id="{A80192D5-9347-4926-908B-44A8450A01E3}"/>
              </a:ext>
            </a:extLst>
          </p:cNvPr>
          <p:cNvSpPr>
            <a:spLocks noGrp="1"/>
          </p:cNvSpPr>
          <p:nvPr>
            <p:ph type="body" idx="1"/>
          </p:nvPr>
        </p:nvSpPr>
        <p:spPr/>
        <p:txBody>
          <a:bodyPr/>
          <a:lstStyle/>
          <a:p>
            <a:pPr marL="285750" indent="-285750">
              <a:buFont typeface="Wingdings" panose="05000000000000000000" pitchFamily="2" charset="2"/>
              <a:buChar char="Ø"/>
            </a:pPr>
            <a:r>
              <a:rPr lang="ru-RU" dirty="0"/>
              <a:t>Аутентификация пользователя с помощью системы профилей</a:t>
            </a:r>
            <a:r>
              <a:rPr lang="en-US" dirty="0"/>
              <a:t>;</a:t>
            </a:r>
            <a:endParaRPr lang="ru-RU" dirty="0"/>
          </a:p>
          <a:p>
            <a:pPr marL="285750" indent="-285750">
              <a:buFont typeface="Wingdings" panose="05000000000000000000" pitchFamily="2" charset="2"/>
              <a:buChar char="Ø"/>
            </a:pPr>
            <a:r>
              <a:rPr lang="ru-RU" dirty="0"/>
              <a:t>Управление системой папок</a:t>
            </a:r>
            <a:r>
              <a:rPr lang="en-US" dirty="0"/>
              <a:t>;</a:t>
            </a:r>
            <a:endParaRPr lang="ru-RU" dirty="0"/>
          </a:p>
          <a:p>
            <a:pPr marL="285750" indent="-285750">
              <a:buFont typeface="Wingdings" panose="05000000000000000000" pitchFamily="2" charset="2"/>
              <a:buChar char="Ø"/>
            </a:pPr>
            <a:r>
              <a:rPr lang="ru-RU" dirty="0"/>
              <a:t>Загрузка изображений из локального пространства и поддерживаемых веб-платформ</a:t>
            </a:r>
            <a:r>
              <a:rPr lang="en-US" dirty="0"/>
              <a:t>;</a:t>
            </a:r>
            <a:endParaRPr lang="ru-RU" dirty="0"/>
          </a:p>
          <a:p>
            <a:pPr marL="285750" indent="-285750">
              <a:buFont typeface="Wingdings" panose="05000000000000000000" pitchFamily="2" charset="2"/>
              <a:buChar char="Ø"/>
            </a:pPr>
            <a:r>
              <a:rPr lang="ru-RU" dirty="0"/>
              <a:t>Управление системой тегов</a:t>
            </a:r>
            <a:r>
              <a:rPr lang="en-US" dirty="0"/>
              <a:t>;</a:t>
            </a:r>
            <a:endParaRPr lang="ru-RU" dirty="0"/>
          </a:p>
          <a:p>
            <a:pPr marL="285750" indent="-285750">
              <a:buFont typeface="Wingdings" panose="05000000000000000000" pitchFamily="2" charset="2"/>
              <a:buChar char="Ø"/>
            </a:pPr>
            <a:r>
              <a:rPr lang="ru-RU" dirty="0"/>
              <a:t>Организация изображений с использованием папок и тегов</a:t>
            </a:r>
            <a:r>
              <a:rPr lang="en-US" dirty="0"/>
              <a:t>;</a:t>
            </a:r>
            <a:endParaRPr lang="ru-RU" dirty="0"/>
          </a:p>
          <a:p>
            <a:pPr marL="285750" indent="-285750">
              <a:buFont typeface="Wingdings" panose="05000000000000000000" pitchFamily="2" charset="2"/>
              <a:buChar char="Ø"/>
            </a:pPr>
            <a:r>
              <a:rPr lang="ru-RU" dirty="0"/>
              <a:t>Управление изображениями</a:t>
            </a:r>
            <a:r>
              <a:rPr lang="en-US" dirty="0"/>
              <a:t>;</a:t>
            </a:r>
          </a:p>
          <a:p>
            <a:pPr marL="285750" indent="-285750">
              <a:buFont typeface="Wingdings" panose="05000000000000000000" pitchFamily="2" charset="2"/>
              <a:buChar char="Ø"/>
            </a:pPr>
            <a:r>
              <a:rPr lang="ru-RU" dirty="0"/>
              <a:t>Управление фильтрацией и сортировкой изображений.</a:t>
            </a:r>
          </a:p>
        </p:txBody>
      </p:sp>
      <p:sp>
        <p:nvSpPr>
          <p:cNvPr id="5" name="Нижний колонтитул 4">
            <a:extLst>
              <a:ext uri="{FF2B5EF4-FFF2-40B4-BE49-F238E27FC236}">
                <a16:creationId xmlns:a16="http://schemas.microsoft.com/office/drawing/2014/main" id="{4A8ED360-03CB-4BD3-A9CD-4F6476FF2BE8}"/>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spTree>
    <p:extLst>
      <p:ext uri="{BB962C8B-B14F-4D97-AF65-F5344CB8AC3E}">
        <p14:creationId xmlns:p14="http://schemas.microsoft.com/office/powerpoint/2010/main" val="8690251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5930689-EABF-4AAE-A477-75395F9C990A}"/>
              </a:ext>
            </a:extLst>
          </p:cNvPr>
          <p:cNvSpPr>
            <a:spLocks noGrp="1"/>
          </p:cNvSpPr>
          <p:nvPr>
            <p:ph type="sldNum" sz="quarter" idx="2"/>
          </p:nvPr>
        </p:nvSpPr>
        <p:spPr/>
        <p:txBody>
          <a:bodyPr/>
          <a:lstStyle/>
          <a:p>
            <a:fld id="{86CB4B4D-7CA3-9044-876B-883B54F8677D}" type="slidenum">
              <a:rPr lang="ru-RU" smtClean="0"/>
              <a:pPr/>
              <a:t>7</a:t>
            </a:fld>
            <a:endParaRPr lang="ru-RU" dirty="0"/>
          </a:p>
        </p:txBody>
      </p:sp>
      <p:sp>
        <p:nvSpPr>
          <p:cNvPr id="6" name="Заголовок 5">
            <a:extLst>
              <a:ext uri="{FF2B5EF4-FFF2-40B4-BE49-F238E27FC236}">
                <a16:creationId xmlns:a16="http://schemas.microsoft.com/office/drawing/2014/main" id="{0C7ABA2A-BEEE-4D18-BDF1-5609EC2D79B3}"/>
              </a:ext>
            </a:extLst>
          </p:cNvPr>
          <p:cNvSpPr>
            <a:spLocks noGrp="1"/>
          </p:cNvSpPr>
          <p:nvPr>
            <p:ph type="title"/>
          </p:nvPr>
        </p:nvSpPr>
        <p:spPr/>
        <p:txBody>
          <a:bodyPr>
            <a:normAutofit/>
          </a:bodyPr>
          <a:lstStyle/>
          <a:p>
            <a:r>
              <a:rPr lang="ru-RU" dirty="0"/>
              <a:t>ТЕХНОЛОГИИ И ИНСТРУМЕНТЫ РЕАЛИЗАЦИИ</a:t>
            </a:r>
          </a:p>
        </p:txBody>
      </p:sp>
      <p:sp>
        <p:nvSpPr>
          <p:cNvPr id="5" name="Нижний колонтитул 4">
            <a:extLst>
              <a:ext uri="{FF2B5EF4-FFF2-40B4-BE49-F238E27FC236}">
                <a16:creationId xmlns:a16="http://schemas.microsoft.com/office/drawing/2014/main" id="{F35C9C87-E718-49A5-ADD8-F042A49CB6D2}"/>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graphicFrame>
        <p:nvGraphicFramePr>
          <p:cNvPr id="3" name="Таблица 2">
            <a:extLst>
              <a:ext uri="{FF2B5EF4-FFF2-40B4-BE49-F238E27FC236}">
                <a16:creationId xmlns:a16="http://schemas.microsoft.com/office/drawing/2014/main" id="{D884722D-4189-4B13-810C-C9D6266070B8}"/>
              </a:ext>
            </a:extLst>
          </p:cNvPr>
          <p:cNvGraphicFramePr>
            <a:graphicFrameLocks noGrp="1"/>
          </p:cNvGraphicFramePr>
          <p:nvPr>
            <p:extLst>
              <p:ext uri="{D42A27DB-BD31-4B8C-83A1-F6EECF244321}">
                <p14:modId xmlns:p14="http://schemas.microsoft.com/office/powerpoint/2010/main" val="3365497018"/>
              </p:ext>
            </p:extLst>
          </p:nvPr>
        </p:nvGraphicFramePr>
        <p:xfrm>
          <a:off x="251520" y="1203598"/>
          <a:ext cx="8712969" cy="3528392"/>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3692204744"/>
                    </a:ext>
                  </a:extLst>
                </a:gridCol>
                <a:gridCol w="2904323">
                  <a:extLst>
                    <a:ext uri="{9D8B030D-6E8A-4147-A177-3AD203B41FA5}">
                      <a16:colId xmlns:a16="http://schemas.microsoft.com/office/drawing/2014/main" val="688900595"/>
                    </a:ext>
                  </a:extLst>
                </a:gridCol>
                <a:gridCol w="2904323">
                  <a:extLst>
                    <a:ext uri="{9D8B030D-6E8A-4147-A177-3AD203B41FA5}">
                      <a16:colId xmlns:a16="http://schemas.microsoft.com/office/drawing/2014/main" val="441187235"/>
                    </a:ext>
                  </a:extLst>
                </a:gridCol>
              </a:tblGrid>
              <a:tr h="3528392">
                <a:tc>
                  <a:txBody>
                    <a:bodyPr/>
                    <a:lstStyle/>
                    <a:p>
                      <a:r>
                        <a:rPr lang="en-US" sz="1200" dirty="0">
                          <a:solidFill>
                            <a:srgbClr val="0F2C68"/>
                          </a:solidFill>
                        </a:rPr>
                        <a:t>Back</a:t>
                      </a:r>
                    </a:p>
                    <a:p>
                      <a:endParaRPr lang="ru-RU" sz="1200" dirty="0">
                        <a:solidFill>
                          <a:srgbClr val="0F2C6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F2C68"/>
                          </a:solidFill>
                        </a:rPr>
                        <a:t>Desktop</a:t>
                      </a:r>
                    </a:p>
                    <a:p>
                      <a:endParaRPr lang="ru-RU" sz="1200" dirty="0">
                        <a:solidFill>
                          <a:srgbClr val="0F2C6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F2C68"/>
                          </a:solidFill>
                        </a:rPr>
                        <a:t>Mobile</a:t>
                      </a:r>
                      <a:endParaRPr lang="ru-RU" sz="1200" dirty="0">
                        <a:solidFill>
                          <a:srgbClr val="0F2C6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443948"/>
                  </a:ext>
                </a:extLst>
              </a:tr>
            </a:tbl>
          </a:graphicData>
        </a:graphic>
      </p:graphicFrame>
      <p:pic>
        <p:nvPicPr>
          <p:cNvPr id="4" name="Рисунок 3">
            <a:extLst>
              <a:ext uri="{FF2B5EF4-FFF2-40B4-BE49-F238E27FC236}">
                <a16:creationId xmlns:a16="http://schemas.microsoft.com/office/drawing/2014/main" id="{4FCF0340-9224-1F35-5475-21E31D688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011" y="1584866"/>
            <a:ext cx="856951" cy="856951"/>
          </a:xfrm>
          <a:prstGeom prst="rect">
            <a:avLst/>
          </a:prstGeom>
        </p:spPr>
      </p:pic>
      <p:sp>
        <p:nvSpPr>
          <p:cNvPr id="8" name="TextBox 7">
            <a:extLst>
              <a:ext uri="{FF2B5EF4-FFF2-40B4-BE49-F238E27FC236}">
                <a16:creationId xmlns:a16="http://schemas.microsoft.com/office/drawing/2014/main" id="{5A347001-A888-4615-4EA4-868F262F958D}"/>
              </a:ext>
            </a:extLst>
          </p:cNvPr>
          <p:cNvSpPr txBox="1"/>
          <p:nvPr/>
        </p:nvSpPr>
        <p:spPr>
          <a:xfrm>
            <a:off x="449487" y="2441817"/>
            <a:ext cx="1188242" cy="246221"/>
          </a:xfrm>
          <a:prstGeom prst="rect">
            <a:avLst/>
          </a:prstGeom>
          <a:noFill/>
        </p:spPr>
        <p:txBody>
          <a:bodyPr wrap="square" rtlCol="0">
            <a:spAutoFit/>
          </a:bodyPr>
          <a:lstStyle/>
          <a:p>
            <a:pPr algn="l"/>
            <a:r>
              <a:rPr lang="en-US" sz="1000" dirty="0">
                <a:latin typeface="HSE Sans" panose="02000000000000000000" pitchFamily="2" charset="0"/>
              </a:rPr>
              <a:t>.NET </a:t>
            </a:r>
            <a:r>
              <a:rPr lang="ru-RU" sz="1000" dirty="0">
                <a:latin typeface="HSE Sans" panose="02000000000000000000" pitchFamily="2" charset="0"/>
              </a:rPr>
              <a:t>8.0</a:t>
            </a:r>
            <a:r>
              <a:rPr lang="en-US" sz="1000" dirty="0">
                <a:latin typeface="HSE Sans" panose="02000000000000000000" pitchFamily="2" charset="0"/>
              </a:rPr>
              <a:t>, Microsoft</a:t>
            </a:r>
            <a:endParaRPr lang="ru-RU" sz="1000" dirty="0">
              <a:latin typeface="HSE Sans" panose="02000000000000000000" pitchFamily="2" charset="0"/>
            </a:endParaRPr>
          </a:p>
        </p:txBody>
      </p:sp>
      <p:pic>
        <p:nvPicPr>
          <p:cNvPr id="9" name="Рисунок 8">
            <a:extLst>
              <a:ext uri="{FF2B5EF4-FFF2-40B4-BE49-F238E27FC236}">
                <a16:creationId xmlns:a16="http://schemas.microsoft.com/office/drawing/2014/main" id="{B92612EF-7423-D1D6-6206-AD60018DD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41452" y="1564495"/>
            <a:ext cx="856951" cy="856951"/>
          </a:xfrm>
          <a:prstGeom prst="rect">
            <a:avLst/>
          </a:prstGeom>
        </p:spPr>
      </p:pic>
      <p:sp>
        <p:nvSpPr>
          <p:cNvPr id="10" name="TextBox 9">
            <a:extLst>
              <a:ext uri="{FF2B5EF4-FFF2-40B4-BE49-F238E27FC236}">
                <a16:creationId xmlns:a16="http://schemas.microsoft.com/office/drawing/2014/main" id="{B7F6406C-7323-48D5-E544-811FDB4A3982}"/>
              </a:ext>
            </a:extLst>
          </p:cNvPr>
          <p:cNvSpPr txBox="1"/>
          <p:nvPr/>
        </p:nvSpPr>
        <p:spPr>
          <a:xfrm>
            <a:off x="1643872" y="2421446"/>
            <a:ext cx="1535775" cy="246221"/>
          </a:xfrm>
          <a:prstGeom prst="rect">
            <a:avLst/>
          </a:prstGeom>
          <a:noFill/>
        </p:spPr>
        <p:txBody>
          <a:bodyPr wrap="square" rtlCol="0">
            <a:spAutoFit/>
          </a:bodyPr>
          <a:lstStyle/>
          <a:p>
            <a:pPr algn="l"/>
            <a:r>
              <a:rPr lang="en-US" sz="1000" dirty="0">
                <a:latin typeface="HSE Sans" panose="02000000000000000000" pitchFamily="2" charset="0"/>
              </a:rPr>
              <a:t>C#, Anders Hejlsberg</a:t>
            </a:r>
            <a:endParaRPr lang="ru-RU" sz="1000" dirty="0">
              <a:latin typeface="HSE Sans" panose="02000000000000000000" pitchFamily="2" charset="0"/>
            </a:endParaRPr>
          </a:p>
        </p:txBody>
      </p:sp>
      <p:pic>
        <p:nvPicPr>
          <p:cNvPr id="11" name="Рисунок 10">
            <a:extLst>
              <a:ext uri="{FF2B5EF4-FFF2-40B4-BE49-F238E27FC236}">
                <a16:creationId xmlns:a16="http://schemas.microsoft.com/office/drawing/2014/main" id="{7CEC87C2-84D4-EB95-CA0B-2B22064D6A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0139" y="3081520"/>
            <a:ext cx="926938" cy="926938"/>
          </a:xfrm>
          <a:prstGeom prst="rect">
            <a:avLst/>
          </a:prstGeom>
        </p:spPr>
      </p:pic>
      <p:sp>
        <p:nvSpPr>
          <p:cNvPr id="12" name="TextBox 11">
            <a:extLst>
              <a:ext uri="{FF2B5EF4-FFF2-40B4-BE49-F238E27FC236}">
                <a16:creationId xmlns:a16="http://schemas.microsoft.com/office/drawing/2014/main" id="{C363BCC9-1DD7-2445-D452-C98149CA09B0}"/>
              </a:ext>
            </a:extLst>
          </p:cNvPr>
          <p:cNvSpPr txBox="1"/>
          <p:nvPr/>
        </p:nvSpPr>
        <p:spPr>
          <a:xfrm>
            <a:off x="520674" y="4000892"/>
            <a:ext cx="1045867" cy="246221"/>
          </a:xfrm>
          <a:prstGeom prst="rect">
            <a:avLst/>
          </a:prstGeom>
          <a:noFill/>
        </p:spPr>
        <p:txBody>
          <a:bodyPr wrap="square" rtlCol="0">
            <a:spAutoFit/>
          </a:bodyPr>
          <a:lstStyle/>
          <a:p>
            <a:pPr algn="l"/>
            <a:r>
              <a:rPr lang="en-US" sz="1000" dirty="0">
                <a:latin typeface="HSE Sans" panose="02000000000000000000" pitchFamily="2" charset="0"/>
              </a:rPr>
              <a:t>Rider, JetBrains</a:t>
            </a:r>
            <a:endParaRPr lang="ru-RU" sz="1000" dirty="0">
              <a:latin typeface="HSE Sans" panose="02000000000000000000" pitchFamily="2" charset="0"/>
            </a:endParaRPr>
          </a:p>
        </p:txBody>
      </p:sp>
      <p:pic>
        <p:nvPicPr>
          <p:cNvPr id="2050" name="Picture 2" descr="Picture background">
            <a:extLst>
              <a:ext uri="{FF2B5EF4-FFF2-40B4-BE49-F238E27FC236}">
                <a16:creationId xmlns:a16="http://schemas.microsoft.com/office/drawing/2014/main" id="{3165E426-607F-0FBB-F3B6-C7925339581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6781" y="3216416"/>
            <a:ext cx="1366292" cy="7695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D32F0DA-FCED-FC52-0BAA-EA76CA8ED4C5}"/>
              </a:ext>
            </a:extLst>
          </p:cNvPr>
          <p:cNvSpPr txBox="1"/>
          <p:nvPr/>
        </p:nvSpPr>
        <p:spPr>
          <a:xfrm>
            <a:off x="1541910" y="4000892"/>
            <a:ext cx="1456034" cy="246221"/>
          </a:xfrm>
          <a:prstGeom prst="rect">
            <a:avLst/>
          </a:prstGeom>
          <a:noFill/>
        </p:spPr>
        <p:txBody>
          <a:bodyPr wrap="square" rtlCol="0">
            <a:spAutoFit/>
          </a:bodyPr>
          <a:lstStyle/>
          <a:p>
            <a:pPr algn="l"/>
            <a:r>
              <a:rPr lang="en-US" sz="1000" dirty="0">
                <a:latin typeface="HSE Sans" panose="02000000000000000000" pitchFamily="2" charset="0"/>
              </a:rPr>
              <a:t>ASP.NET Core, Microsoft</a:t>
            </a:r>
            <a:endParaRPr lang="ru-RU" sz="1000" dirty="0">
              <a:latin typeface="HSE Sans" panose="02000000000000000000" pitchFamily="2" charset="0"/>
            </a:endParaRPr>
          </a:p>
        </p:txBody>
      </p:sp>
      <p:pic>
        <p:nvPicPr>
          <p:cNvPr id="14" name="Рисунок 13">
            <a:extLst>
              <a:ext uri="{FF2B5EF4-FFF2-40B4-BE49-F238E27FC236}">
                <a16:creationId xmlns:a16="http://schemas.microsoft.com/office/drawing/2014/main" id="{72706AE4-FC1B-1DEF-A07E-689A9C7A91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6138" y="1608603"/>
            <a:ext cx="856951" cy="856951"/>
          </a:xfrm>
          <a:prstGeom prst="rect">
            <a:avLst/>
          </a:prstGeom>
        </p:spPr>
      </p:pic>
      <p:sp>
        <p:nvSpPr>
          <p:cNvPr id="15" name="TextBox 14">
            <a:extLst>
              <a:ext uri="{FF2B5EF4-FFF2-40B4-BE49-F238E27FC236}">
                <a16:creationId xmlns:a16="http://schemas.microsoft.com/office/drawing/2014/main" id="{1B53617F-6003-209D-8E75-697AD0F61EC6}"/>
              </a:ext>
            </a:extLst>
          </p:cNvPr>
          <p:cNvSpPr txBox="1"/>
          <p:nvPr/>
        </p:nvSpPr>
        <p:spPr>
          <a:xfrm>
            <a:off x="3377614" y="2465554"/>
            <a:ext cx="1188242" cy="246221"/>
          </a:xfrm>
          <a:prstGeom prst="rect">
            <a:avLst/>
          </a:prstGeom>
          <a:noFill/>
        </p:spPr>
        <p:txBody>
          <a:bodyPr wrap="square" rtlCol="0">
            <a:spAutoFit/>
          </a:bodyPr>
          <a:lstStyle/>
          <a:p>
            <a:pPr algn="l"/>
            <a:r>
              <a:rPr lang="en-US" sz="1000" dirty="0">
                <a:latin typeface="HSE Sans" panose="02000000000000000000" pitchFamily="2" charset="0"/>
              </a:rPr>
              <a:t>.NET </a:t>
            </a:r>
            <a:r>
              <a:rPr lang="ru-RU" sz="1000" dirty="0">
                <a:latin typeface="HSE Sans" panose="02000000000000000000" pitchFamily="2" charset="0"/>
              </a:rPr>
              <a:t>8.0</a:t>
            </a:r>
            <a:r>
              <a:rPr lang="en-US" sz="1000" dirty="0">
                <a:latin typeface="HSE Sans" panose="02000000000000000000" pitchFamily="2" charset="0"/>
              </a:rPr>
              <a:t>, Microsoft</a:t>
            </a:r>
            <a:endParaRPr lang="ru-RU" sz="1000" dirty="0">
              <a:latin typeface="HSE Sans" panose="02000000000000000000" pitchFamily="2" charset="0"/>
            </a:endParaRPr>
          </a:p>
        </p:txBody>
      </p:sp>
      <p:pic>
        <p:nvPicPr>
          <p:cNvPr id="16" name="Рисунок 15">
            <a:extLst>
              <a:ext uri="{FF2B5EF4-FFF2-40B4-BE49-F238E27FC236}">
                <a16:creationId xmlns:a16="http://schemas.microsoft.com/office/drawing/2014/main" id="{4ED9A35E-950F-E125-D98D-6881C772A7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69579" y="1588232"/>
            <a:ext cx="856951" cy="856951"/>
          </a:xfrm>
          <a:prstGeom prst="rect">
            <a:avLst/>
          </a:prstGeom>
        </p:spPr>
      </p:pic>
      <p:pic>
        <p:nvPicPr>
          <p:cNvPr id="17" name="Рисунок 16">
            <a:extLst>
              <a:ext uri="{FF2B5EF4-FFF2-40B4-BE49-F238E27FC236}">
                <a16:creationId xmlns:a16="http://schemas.microsoft.com/office/drawing/2014/main" id="{E4DAC0F1-1ED0-D133-CB39-56E4631A00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8266" y="3105257"/>
            <a:ext cx="926938" cy="926938"/>
          </a:xfrm>
          <a:prstGeom prst="rect">
            <a:avLst/>
          </a:prstGeom>
        </p:spPr>
      </p:pic>
      <p:sp>
        <p:nvSpPr>
          <p:cNvPr id="18" name="TextBox 17">
            <a:extLst>
              <a:ext uri="{FF2B5EF4-FFF2-40B4-BE49-F238E27FC236}">
                <a16:creationId xmlns:a16="http://schemas.microsoft.com/office/drawing/2014/main" id="{D9164A1F-2897-0D37-A3D0-4E6B557027BA}"/>
              </a:ext>
            </a:extLst>
          </p:cNvPr>
          <p:cNvSpPr txBox="1"/>
          <p:nvPr/>
        </p:nvSpPr>
        <p:spPr>
          <a:xfrm>
            <a:off x="3448801" y="4024629"/>
            <a:ext cx="1045867" cy="246221"/>
          </a:xfrm>
          <a:prstGeom prst="rect">
            <a:avLst/>
          </a:prstGeom>
          <a:noFill/>
        </p:spPr>
        <p:txBody>
          <a:bodyPr wrap="square" rtlCol="0">
            <a:spAutoFit/>
          </a:bodyPr>
          <a:lstStyle/>
          <a:p>
            <a:pPr algn="l"/>
            <a:r>
              <a:rPr lang="en-US" sz="1000" dirty="0">
                <a:latin typeface="HSE Sans" panose="02000000000000000000" pitchFamily="2" charset="0"/>
              </a:rPr>
              <a:t>Rider, JetBrains</a:t>
            </a:r>
            <a:endParaRPr lang="ru-RU" sz="1000" dirty="0">
              <a:latin typeface="HSE Sans" panose="02000000000000000000" pitchFamily="2" charset="0"/>
            </a:endParaRPr>
          </a:p>
        </p:txBody>
      </p:sp>
      <p:pic>
        <p:nvPicPr>
          <p:cNvPr id="22" name="Рисунок 21">
            <a:extLst>
              <a:ext uri="{FF2B5EF4-FFF2-40B4-BE49-F238E27FC236}">
                <a16:creationId xmlns:a16="http://schemas.microsoft.com/office/drawing/2014/main" id="{23AF5A89-389F-E3BB-AB75-99E9DEEE8474}"/>
              </a:ext>
            </a:extLst>
          </p:cNvPr>
          <p:cNvPicPr>
            <a:picLocks noChangeAspect="1"/>
          </p:cNvPicPr>
          <p:nvPr/>
        </p:nvPicPr>
        <p:blipFill>
          <a:blip r:embed="rId9"/>
          <a:stretch>
            <a:fillRect/>
          </a:stretch>
        </p:blipFill>
        <p:spPr>
          <a:xfrm>
            <a:off x="4526305" y="3515215"/>
            <a:ext cx="1247800" cy="206667"/>
          </a:xfrm>
          <a:prstGeom prst="rect">
            <a:avLst/>
          </a:prstGeom>
        </p:spPr>
      </p:pic>
      <p:sp>
        <p:nvSpPr>
          <p:cNvPr id="24" name="TextBox 23">
            <a:extLst>
              <a:ext uri="{FF2B5EF4-FFF2-40B4-BE49-F238E27FC236}">
                <a16:creationId xmlns:a16="http://schemas.microsoft.com/office/drawing/2014/main" id="{BBB25131-D8B3-C5B0-993B-529CC9F9E5FF}"/>
              </a:ext>
            </a:extLst>
          </p:cNvPr>
          <p:cNvSpPr txBox="1"/>
          <p:nvPr/>
        </p:nvSpPr>
        <p:spPr>
          <a:xfrm>
            <a:off x="4704168" y="4032195"/>
            <a:ext cx="987771" cy="246221"/>
          </a:xfrm>
          <a:prstGeom prst="rect">
            <a:avLst/>
          </a:prstGeom>
          <a:noFill/>
        </p:spPr>
        <p:txBody>
          <a:bodyPr wrap="none" rtlCol="0">
            <a:spAutoFit/>
          </a:bodyPr>
          <a:lstStyle/>
          <a:p>
            <a:pPr algn="l"/>
            <a:r>
              <a:rPr lang="en-US" sz="1000" dirty="0">
                <a:latin typeface="HSE Sans" panose="02000000000000000000" pitchFamily="2" charset="0"/>
              </a:rPr>
              <a:t>WPF, Microsoft</a:t>
            </a:r>
            <a:endParaRPr lang="ru-RU" sz="1000" dirty="0">
              <a:latin typeface="HSE Sans" panose="02000000000000000000" pitchFamily="2" charset="0"/>
            </a:endParaRPr>
          </a:p>
        </p:txBody>
      </p:sp>
      <p:pic>
        <p:nvPicPr>
          <p:cNvPr id="2052" name="Picture 4">
            <a:extLst>
              <a:ext uri="{FF2B5EF4-FFF2-40B4-BE49-F238E27FC236}">
                <a16:creationId xmlns:a16="http://schemas.microsoft.com/office/drawing/2014/main" id="{94665388-9900-3348-F76C-9E7F69BF68F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74265" y="1608603"/>
            <a:ext cx="856951" cy="85695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52F9041-CD8A-03EF-0C02-E575933EFB93}"/>
              </a:ext>
            </a:extLst>
          </p:cNvPr>
          <p:cNvSpPr txBox="1"/>
          <p:nvPr/>
        </p:nvSpPr>
        <p:spPr>
          <a:xfrm>
            <a:off x="6379806" y="2468244"/>
            <a:ext cx="1045867" cy="246221"/>
          </a:xfrm>
          <a:prstGeom prst="rect">
            <a:avLst/>
          </a:prstGeom>
          <a:noFill/>
        </p:spPr>
        <p:txBody>
          <a:bodyPr wrap="square" rtlCol="0">
            <a:spAutoFit/>
          </a:bodyPr>
          <a:lstStyle/>
          <a:p>
            <a:pPr algn="l"/>
            <a:r>
              <a:rPr lang="en-US" sz="1000" dirty="0">
                <a:latin typeface="HSE Sans" panose="02000000000000000000" pitchFamily="2" charset="0"/>
              </a:rPr>
              <a:t>Kotlin, JetBrains</a:t>
            </a:r>
            <a:endParaRPr lang="ru-RU" sz="1000" dirty="0">
              <a:latin typeface="HSE Sans" panose="02000000000000000000" pitchFamily="2" charset="0"/>
            </a:endParaRPr>
          </a:p>
        </p:txBody>
      </p:sp>
      <p:pic>
        <p:nvPicPr>
          <p:cNvPr id="2054" name="Picture 6">
            <a:extLst>
              <a:ext uri="{FF2B5EF4-FFF2-40B4-BE49-F238E27FC236}">
                <a16:creationId xmlns:a16="http://schemas.microsoft.com/office/drawing/2014/main" id="{0B743FCD-103A-4F71-4D2C-BDD4A5E3D22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97706" y="1564494"/>
            <a:ext cx="856951" cy="85695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BF7A4E2-1CFC-044F-F308-91EB7A2C9283}"/>
              </a:ext>
            </a:extLst>
          </p:cNvPr>
          <p:cNvSpPr txBox="1"/>
          <p:nvPr/>
        </p:nvSpPr>
        <p:spPr>
          <a:xfrm>
            <a:off x="7398330" y="2465553"/>
            <a:ext cx="1455701" cy="246221"/>
          </a:xfrm>
          <a:prstGeom prst="rect">
            <a:avLst/>
          </a:prstGeom>
          <a:noFill/>
        </p:spPr>
        <p:txBody>
          <a:bodyPr wrap="square" rtlCol="0">
            <a:spAutoFit/>
          </a:bodyPr>
          <a:lstStyle/>
          <a:p>
            <a:pPr algn="l"/>
            <a:r>
              <a:rPr lang="en-US" sz="1000" dirty="0">
                <a:latin typeface="HSE Sans" panose="02000000000000000000" pitchFamily="2" charset="0"/>
              </a:rPr>
              <a:t>Android Studio, Google</a:t>
            </a:r>
            <a:endParaRPr lang="ru-RU" sz="1000" dirty="0">
              <a:latin typeface="HSE Sans" panose="02000000000000000000" pitchFamily="2" charset="0"/>
            </a:endParaRPr>
          </a:p>
        </p:txBody>
      </p:sp>
    </p:spTree>
    <p:extLst>
      <p:ext uri="{BB962C8B-B14F-4D97-AF65-F5344CB8AC3E}">
        <p14:creationId xmlns:p14="http://schemas.microsoft.com/office/powerpoint/2010/main" val="39314425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BB3A74A-2CB2-4FA8-957C-46E6F9CB8B97}"/>
              </a:ext>
            </a:extLst>
          </p:cNvPr>
          <p:cNvSpPr>
            <a:spLocks noGrp="1"/>
          </p:cNvSpPr>
          <p:nvPr>
            <p:ph type="sldNum" sz="quarter" idx="2"/>
          </p:nvPr>
        </p:nvSpPr>
        <p:spPr/>
        <p:txBody>
          <a:bodyPr/>
          <a:lstStyle/>
          <a:p>
            <a:fld id="{86CB4B4D-7CA3-9044-876B-883B54F8677D}" type="slidenum">
              <a:rPr lang="ru-RU" smtClean="0"/>
              <a:pPr/>
              <a:t>8</a:t>
            </a:fld>
            <a:endParaRPr lang="ru-RU" dirty="0"/>
          </a:p>
        </p:txBody>
      </p:sp>
      <p:sp>
        <p:nvSpPr>
          <p:cNvPr id="3" name="Заголовок 2">
            <a:extLst>
              <a:ext uri="{FF2B5EF4-FFF2-40B4-BE49-F238E27FC236}">
                <a16:creationId xmlns:a16="http://schemas.microsoft.com/office/drawing/2014/main" id="{D75D5B8C-ECF9-4E31-94A8-349597A75D7F}"/>
              </a:ext>
            </a:extLst>
          </p:cNvPr>
          <p:cNvSpPr>
            <a:spLocks noGrp="1"/>
          </p:cNvSpPr>
          <p:nvPr>
            <p:ph type="title"/>
          </p:nvPr>
        </p:nvSpPr>
        <p:spPr/>
        <p:txBody>
          <a:bodyPr>
            <a:normAutofit/>
          </a:bodyPr>
          <a:lstStyle/>
          <a:p>
            <a:r>
              <a:rPr lang="ru-RU" dirty="0"/>
              <a:t>СПИСОК ИСПОЛЬЗОВАННЫХ ИСТОЧНИКОВ</a:t>
            </a:r>
          </a:p>
        </p:txBody>
      </p:sp>
      <p:sp>
        <p:nvSpPr>
          <p:cNvPr id="4" name="Текст 3">
            <a:extLst>
              <a:ext uri="{FF2B5EF4-FFF2-40B4-BE49-F238E27FC236}">
                <a16:creationId xmlns:a16="http://schemas.microsoft.com/office/drawing/2014/main" id="{F3B9D88E-10D8-40EE-8804-E1F0A11EEED8}"/>
              </a:ext>
            </a:extLst>
          </p:cNvPr>
          <p:cNvSpPr>
            <a:spLocks noGrp="1"/>
          </p:cNvSpPr>
          <p:nvPr>
            <p:ph type="body" idx="1"/>
          </p:nvPr>
        </p:nvSpPr>
        <p:spPr/>
        <p:txBody>
          <a:bodyPr/>
          <a:lstStyle/>
          <a:p>
            <a:pPr marL="342900" indent="-342900">
              <a:buFont typeface="+mj-lt"/>
              <a:buAutoNum type="arabicPeriod"/>
            </a:pPr>
            <a:r>
              <a:rPr lang="en-US" dirty="0"/>
              <a:t>ASP.NET Core Overview (Microsoft) // URL: </a:t>
            </a:r>
            <a:r>
              <a:rPr lang="en-US" dirty="0">
                <a:hlinkClick r:id="rId2"/>
              </a:rPr>
              <a:t>https://learn.microsoft.com/en-us/aspnet/core/</a:t>
            </a:r>
            <a:endParaRPr lang="en-US" dirty="0"/>
          </a:p>
          <a:p>
            <a:pPr marL="342900" indent="-342900">
              <a:buFont typeface="+mj-lt"/>
              <a:buAutoNum type="arabicPeriod"/>
            </a:pPr>
            <a:r>
              <a:rPr lang="nn-NO" dirty="0"/>
              <a:t>WPF Overview (Microsoft) // URL: </a:t>
            </a:r>
            <a:r>
              <a:rPr lang="nn-NO" dirty="0">
                <a:hlinkClick r:id="rId3"/>
              </a:rPr>
              <a:t>https://learn.microsoft.com/en-us/dotnet/desktop/wpf/</a:t>
            </a:r>
            <a:endParaRPr lang="en-US" dirty="0"/>
          </a:p>
          <a:p>
            <a:pPr marL="342900" indent="-342900">
              <a:buFont typeface="+mj-lt"/>
              <a:buAutoNum type="arabicPeriod"/>
            </a:pPr>
            <a:r>
              <a:rPr lang="en-US" dirty="0"/>
              <a:t>Kotlin Official Website // URL: </a:t>
            </a:r>
            <a:r>
              <a:rPr lang="en-US" dirty="0">
                <a:hlinkClick r:id="rId4"/>
              </a:rPr>
              <a:t>https://kotlinlang.org/</a:t>
            </a:r>
            <a:endParaRPr lang="en-US" dirty="0"/>
          </a:p>
          <a:p>
            <a:pPr marL="342900" indent="-342900">
              <a:buFont typeface="+mj-lt"/>
              <a:buAutoNum type="arabicPeriod"/>
            </a:pPr>
            <a:r>
              <a:rPr lang="en-US" dirty="0"/>
              <a:t>Android Studio Overview (Android Developers) // URL: </a:t>
            </a:r>
            <a:r>
              <a:rPr lang="en-US" dirty="0">
                <a:hlinkClick r:id="rId5"/>
              </a:rPr>
              <a:t>https://developer.android.com/studio</a:t>
            </a:r>
            <a:endParaRPr lang="en-US" dirty="0"/>
          </a:p>
          <a:p>
            <a:pPr marL="342900" indent="-342900">
              <a:buFont typeface="+mj-lt"/>
              <a:buAutoNum type="arabicPeriod"/>
            </a:pPr>
            <a:r>
              <a:rPr lang="en-US" dirty="0"/>
              <a:t>GitHub Official Website // URL: </a:t>
            </a:r>
            <a:r>
              <a:rPr lang="en-US" dirty="0">
                <a:hlinkClick r:id="rId6"/>
              </a:rPr>
              <a:t>https://github.com/</a:t>
            </a:r>
            <a:endParaRPr lang="en-US" dirty="0"/>
          </a:p>
          <a:p>
            <a:pPr marL="342900" indent="-342900">
              <a:buFont typeface="+mj-lt"/>
              <a:buAutoNum type="arabicPeriod"/>
            </a:pPr>
            <a:r>
              <a:rPr lang="en-US" dirty="0"/>
              <a:t>Google Photos Official Website // URL: </a:t>
            </a:r>
            <a:r>
              <a:rPr lang="en-US" dirty="0">
                <a:hlinkClick r:id="rId7"/>
              </a:rPr>
              <a:t>https://photos.google.com/</a:t>
            </a:r>
            <a:endParaRPr lang="en-US" dirty="0"/>
          </a:p>
          <a:p>
            <a:pPr marL="342900" indent="-342900">
              <a:buFont typeface="+mj-lt"/>
              <a:buAutoNum type="arabicPeriod"/>
            </a:pPr>
            <a:r>
              <a:rPr lang="en-US" dirty="0"/>
              <a:t>Adobe Lightroom Official Website // URL: </a:t>
            </a:r>
            <a:r>
              <a:rPr lang="en-US" dirty="0">
                <a:hlinkClick r:id="rId8"/>
              </a:rPr>
              <a:t>https://www.adobe.com/products/photoshop-lightroom.html</a:t>
            </a:r>
            <a:endParaRPr lang="en-US" dirty="0"/>
          </a:p>
          <a:p>
            <a:pPr marL="342900" indent="-342900">
              <a:buFont typeface="+mj-lt"/>
              <a:buAutoNum type="arabicPeriod"/>
            </a:pPr>
            <a:r>
              <a:rPr lang="en-US" dirty="0" err="1"/>
              <a:t>XnView</a:t>
            </a:r>
            <a:r>
              <a:rPr lang="en-US" dirty="0"/>
              <a:t> MP Official Website // URL: </a:t>
            </a:r>
            <a:r>
              <a:rPr lang="en-US" dirty="0">
                <a:hlinkClick r:id="rId9"/>
              </a:rPr>
              <a:t>https://www.xnview.com/en/xnviewmp/</a:t>
            </a:r>
            <a:endParaRPr lang="en-US" dirty="0"/>
          </a:p>
        </p:txBody>
      </p:sp>
      <p:sp>
        <p:nvSpPr>
          <p:cNvPr id="5" name="Нижний колонтитул 4">
            <a:extLst>
              <a:ext uri="{FF2B5EF4-FFF2-40B4-BE49-F238E27FC236}">
                <a16:creationId xmlns:a16="http://schemas.microsoft.com/office/drawing/2014/main" id="{3958AC6A-6926-47CF-B7C6-78EF284D87B3}"/>
              </a:ext>
            </a:extLst>
          </p:cNvPr>
          <p:cNvSpPr>
            <a:spLocks noGrp="1"/>
          </p:cNvSpPr>
          <p:nvPr>
            <p:ph type="ftr" sz="quarter" idx="10"/>
          </p:nvPr>
        </p:nvSpPr>
        <p:spPr/>
        <p:txBody>
          <a:bodyPr/>
          <a:lstStyle/>
          <a:p>
            <a:r>
              <a:rPr lang="ru-RU" dirty="0"/>
              <a:t>Н.А. Мыскин, ВКР «Мультиплатформенное клиент-серверное приложение для организации изображений с помощью систем тегов и папок»</a:t>
            </a:r>
          </a:p>
        </p:txBody>
      </p:sp>
    </p:spTree>
    <p:extLst>
      <p:ext uri="{BB962C8B-B14F-4D97-AF65-F5344CB8AC3E}">
        <p14:creationId xmlns:p14="http://schemas.microsoft.com/office/powerpoint/2010/main" val="4679611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2864A567-FBF7-4B39-A32D-3FD369C4BBF0}"/>
              </a:ext>
            </a:extLst>
          </p:cNvPr>
          <p:cNvSpPr>
            <a:spLocks noGrp="1"/>
          </p:cNvSpPr>
          <p:nvPr>
            <p:ph type="sldNum" sz="quarter" idx="2"/>
          </p:nvPr>
        </p:nvSpPr>
        <p:spPr/>
        <p:txBody>
          <a:bodyPr/>
          <a:lstStyle/>
          <a:p>
            <a:fld id="{86CB4B4D-7CA3-9044-876B-883B54F8677D}" type="slidenum">
              <a:rPr lang="ru-RU" smtClean="0"/>
              <a:t>9</a:t>
            </a:fld>
            <a:endParaRPr lang="ru-RU" dirty="0"/>
          </a:p>
        </p:txBody>
      </p:sp>
      <p:sp>
        <p:nvSpPr>
          <p:cNvPr id="8" name="Текст 7">
            <a:extLst>
              <a:ext uri="{FF2B5EF4-FFF2-40B4-BE49-F238E27FC236}">
                <a16:creationId xmlns:a16="http://schemas.microsoft.com/office/drawing/2014/main" id="{2EA93969-D57B-441F-B031-36A7B1F7F3BC}"/>
              </a:ext>
            </a:extLst>
          </p:cNvPr>
          <p:cNvSpPr>
            <a:spLocks noGrp="1"/>
          </p:cNvSpPr>
          <p:nvPr>
            <p:ph type="body" sz="quarter" idx="14"/>
          </p:nvPr>
        </p:nvSpPr>
        <p:spPr>
          <a:xfrm>
            <a:off x="3988027" y="3939902"/>
            <a:ext cx="3456384" cy="356906"/>
          </a:xfrm>
        </p:spPr>
        <p:txBody>
          <a:bodyPr>
            <a:normAutofit fontScale="92500" lnSpcReduction="10000"/>
          </a:bodyPr>
          <a:lstStyle/>
          <a:p>
            <a:r>
              <a:rPr lang="ru-RU" dirty="0"/>
              <a:t>Москва, 2024</a:t>
            </a:r>
          </a:p>
        </p:txBody>
      </p:sp>
      <p:sp>
        <p:nvSpPr>
          <p:cNvPr id="10" name="Текст 9">
            <a:extLst>
              <a:ext uri="{FF2B5EF4-FFF2-40B4-BE49-F238E27FC236}">
                <a16:creationId xmlns:a16="http://schemas.microsoft.com/office/drawing/2014/main" id="{B8111CD8-88A6-4946-A210-055E72E202EF}"/>
              </a:ext>
            </a:extLst>
          </p:cNvPr>
          <p:cNvSpPr>
            <a:spLocks noGrp="1"/>
          </p:cNvSpPr>
          <p:nvPr>
            <p:ph type="body" sz="quarter" idx="16"/>
          </p:nvPr>
        </p:nvSpPr>
        <p:spPr/>
        <p:txBody>
          <a:bodyPr>
            <a:normAutofit fontScale="62500" lnSpcReduction="20000"/>
          </a:bodyPr>
          <a:lstStyle/>
          <a:p>
            <a:r>
              <a:rPr lang="ru-RU" dirty="0"/>
              <a:t>Мыскин Николай Андреевич</a:t>
            </a:r>
          </a:p>
          <a:p>
            <a:r>
              <a:rPr lang="ru-RU" dirty="0"/>
              <a:t>Мультиплатформенное клиент-серверное приложение для организации изображений с помощью систем тегов и папок</a:t>
            </a:r>
          </a:p>
          <a:p>
            <a:r>
              <a:rPr lang="en-US" i="1" dirty="0"/>
              <a:t>namyskin@edu.hse.ru</a:t>
            </a:r>
            <a:endParaRPr lang="ru-RU" i="1" dirty="0"/>
          </a:p>
        </p:txBody>
      </p:sp>
      <p:sp>
        <p:nvSpPr>
          <p:cNvPr id="9" name="Текст 8">
            <a:extLst>
              <a:ext uri="{FF2B5EF4-FFF2-40B4-BE49-F238E27FC236}">
                <a16:creationId xmlns:a16="http://schemas.microsoft.com/office/drawing/2014/main" id="{ADD52ACE-7764-4DFE-BC26-ED4A8ED84CE5}"/>
              </a:ext>
            </a:extLst>
          </p:cNvPr>
          <p:cNvSpPr>
            <a:spLocks noGrp="1"/>
          </p:cNvSpPr>
          <p:nvPr>
            <p:ph type="body" sz="quarter" idx="15"/>
          </p:nvPr>
        </p:nvSpPr>
        <p:spPr/>
        <p:txBody>
          <a:bodyPr/>
          <a:lstStyle/>
          <a:p>
            <a:pPr algn="ctr"/>
            <a:r>
              <a:rPr lang="ru-RU" dirty="0"/>
              <a:t>Благодарю за внимание</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ВКР">
      <a:majorFont>
        <a:latin typeface="Arial"/>
        <a:ea typeface=""/>
        <a:cs typeface=""/>
      </a:majorFont>
      <a:minorFont>
        <a:latin typeface="Segoe UI"/>
        <a:ea typeface=""/>
        <a:cs typeface=""/>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План презентации защиты темы ВКР 2022-2023.potx" id="{8470BC3F-81D4-40FE-B16B-9CD687144F70}" vid="{5964C89A-9932-437A-BD8D-891589EB1B2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TotalTime>
  <Words>748</Words>
  <Application>Microsoft Office PowerPoint</Application>
  <PresentationFormat>Экран (16:9)</PresentationFormat>
  <Paragraphs>129</Paragraphs>
  <Slides>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9</vt:i4>
      </vt:variant>
    </vt:vector>
  </HeadingPairs>
  <TitlesOfParts>
    <vt:vector size="17" baseType="lpstr">
      <vt:lpstr>Arial</vt:lpstr>
      <vt:lpstr>Calibri Light</vt:lpstr>
      <vt:lpstr>Consolas</vt:lpstr>
      <vt:lpstr>Helvetica Neue</vt:lpstr>
      <vt:lpstr>HSE Sans</vt:lpstr>
      <vt:lpstr>Segoe UI</vt:lpstr>
      <vt:lpstr>Wingdings</vt:lpstr>
      <vt:lpstr>White</vt:lpstr>
      <vt:lpstr>Презентация PowerPoint</vt:lpstr>
      <vt:lpstr>ОПИСАНИЕ ПРЕДМЕТНОЙ ОБЛАСТИ И ПРОБЛЕМЫ</vt:lpstr>
      <vt:lpstr>ТЕКУЩЕЕ СОСТОЯНИЕ ПРОБЛЕМЫ</vt:lpstr>
      <vt:lpstr>АНАЛИЗ СУЩЕСТВУЮЩИХ АНАЛОГОВ</vt:lpstr>
      <vt:lpstr>ЦЕЛЬ И ЗАДАЧИ ВКР</vt:lpstr>
      <vt:lpstr>ФУНКЦИОНАЛЬНЫЕ ТРЕБОВАНИЯ К ПРОГРАММЕ</vt:lpstr>
      <vt:lpstr>ТЕХНОЛОГИИ И ИНСТРУМЕНТЫ РЕАЛИЗАЦИИ</vt:lpstr>
      <vt:lpstr>СПИСОК ИСПОЛЬЗОВАННЫХ ИСТОЧНИКОВ</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темы ВКР 2021</dc:title>
  <dc:creator>salebedev@hse.ru</dc:creator>
  <cp:keywords>ГИА на ПИ ФКН</cp:keywords>
  <cp:lastModifiedBy>Cloud Strife</cp:lastModifiedBy>
  <cp:revision>67</cp:revision>
  <dcterms:modified xsi:type="dcterms:W3CDTF">2024-11-28T12:46:05Z</dcterms:modified>
</cp:coreProperties>
</file>