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70" r:id="rId9"/>
    <p:sldId id="264" r:id="rId10"/>
    <p:sldId id="273" r:id="rId11"/>
    <p:sldId id="265" r:id="rId12"/>
    <p:sldId id="267" r:id="rId13"/>
    <p:sldId id="268" r:id="rId14"/>
    <p:sldId id="269" r:id="rId15"/>
    <p:sldId id="274" r:id="rId16"/>
    <p:sldId id="271" r:id="rId17"/>
    <p:sldId id="275" r:id="rId18"/>
    <p:sldId id="279" r:id="rId19"/>
    <p:sldId id="278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B35BD-0635-4166-9B82-7D8137E9D0F4}" v="1357" dt="2021-11-17T10:04:38.834"/>
    <p1510:client id="{A78E77D7-B3DF-4021-B23C-3CCD7699463B}" v="424" dt="2021-11-17T21:08:14.963"/>
    <p1510:client id="{CEC78C34-4CEE-45D8-BBB6-F8A63A60942E}" v="692" dt="2021-11-16T21:06:50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7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9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10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1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3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4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5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7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8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9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0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1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2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3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4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5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6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7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775" y="1122363"/>
            <a:ext cx="9807425" cy="2306634"/>
          </a:xfrm>
        </p:spPr>
        <p:txBody>
          <a:bodyPr>
            <a:normAutofit/>
          </a:bodyPr>
          <a:lstStyle/>
          <a:p>
            <a:pPr algn="ctr"/>
            <a:r>
              <a:rPr lang="en-GB">
                <a:ea typeface="+mj-lt"/>
                <a:cs typeface="+mj-lt"/>
              </a:rPr>
              <a:t>T5o10 Data Science Bootcamp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315" y="3712684"/>
            <a:ext cx="7847491" cy="1834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GB" dirty="0"/>
          </a:p>
          <a:p>
            <a:pPr algn="ctr"/>
            <a:r>
              <a:rPr lang="en-GB"/>
              <a:t>Albraa Baghdadi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4">
            <a:extLst>
              <a:ext uri="{FF2B5EF4-FFF2-40B4-BE49-F238E27FC236}">
                <a16:creationId xmlns:a16="http://schemas.microsoft.com/office/drawing/2014/main" id="{972E8032-894F-424B-B154-A7BF1E26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6">
            <a:extLst>
              <a:ext uri="{FF2B5EF4-FFF2-40B4-BE49-F238E27FC236}">
                <a16:creationId xmlns:a16="http://schemas.microsoft.com/office/drawing/2014/main" id="{CA5A7895-4F32-4769-AD6A-7F9BA67C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85ED54-B528-4BEC-B23A-0496A762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149CD9-348C-4FFB-A45D-72C15378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264976C-D3B5-4EC5-880F-3B8F9BAB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D2D327B-18D4-4380-BF02-440784DC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A1912B-4E78-467D-98D7-EDEDF354D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53A225-1342-455D-B42B-39D874EE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87C0AE4-03FF-4D95-8A30-2F2E9490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773EBEB-6940-445B-805E-CFA18D132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B8A68F-CDD6-4281-A5CA-E2D85B563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189096-EA34-47CB-9547-5127E0F0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639467-7632-4013-B6D7-CD07FEC9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38ECD5-0F61-47C7-AB4B-D3921EFD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885933-4BEA-4E07-9E0C-6A5F8743D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7F004B5-3106-46A9-B726-981E8E10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6F66BD-575F-4296-9A6B-A3AA3882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60AE56-A5FC-4AEC-9877-182C4C5ED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8F39BE3-14C5-4C3C-9828-44A2185D9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AA2D72-EB80-41AB-8FC4-9708C057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B0E92D-6217-4EC4-9FDA-60C24779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084ADC-F046-414A-85AB-0317CA41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A7116EF-41BF-41A2-8D90-ED700EFE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0FD9B8-8CE3-4CD0-9D69-2DA00EF1A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B06234-8C3C-4C72-B328-B20AB723A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2AC0452-963B-4D79-8326-1C06C0A0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0AE3B4-1254-4D13-AD4B-191A1BBA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FF03074-368C-4A16-AE9D-7F5E42499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0594EB-ED93-48E8-88DE-596E0B1C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644685-35C5-4195-AF7C-1EDD91E47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A6891B-D653-4BEF-9237-1553BF51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4287ADF-3EB7-4E15-9F74-426C19D4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D49BEE-53D6-417F-BBFA-4EEFB2031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59">
            <a:extLst>
              <a:ext uri="{FF2B5EF4-FFF2-40B4-BE49-F238E27FC236}">
                <a16:creationId xmlns:a16="http://schemas.microsoft.com/office/drawing/2014/main" id="{53C83731-596B-409A-B862-7E2288877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2719" y="531328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8ADD-7AEF-494E-9EB4-A363E03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14759"/>
            <a:ext cx="10325000" cy="1400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CLEANING</a:t>
            </a:r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968495-2F38-48BF-8568-1A8BE8602AE4}"/>
              </a:ext>
            </a:extLst>
          </p:cNvPr>
          <p:cNvCxnSpPr>
            <a:cxnSpLocks/>
          </p:cNvCxnSpPr>
          <p:nvPr/>
        </p:nvCxnSpPr>
        <p:spPr>
          <a:xfrm flipH="1">
            <a:off x="3453150" y="1126707"/>
            <a:ext cx="1813888" cy="1556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655AA7-A0F4-4312-9184-8B7AB9597C86}"/>
              </a:ext>
            </a:extLst>
          </p:cNvPr>
          <p:cNvCxnSpPr>
            <a:cxnSpLocks/>
          </p:cNvCxnSpPr>
          <p:nvPr/>
        </p:nvCxnSpPr>
        <p:spPr>
          <a:xfrm>
            <a:off x="9049601" y="1414115"/>
            <a:ext cx="2042133" cy="1272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964ABA-7F17-4CFA-854B-F3B50E1EA18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61B31EC-B7FE-4F28-A7A6-C7E509252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732172"/>
              </p:ext>
            </p:extLst>
          </p:nvPr>
        </p:nvGraphicFramePr>
        <p:xfrm>
          <a:off x="1050073" y="2722756"/>
          <a:ext cx="10501679" cy="191511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6150">
                  <a:extLst>
                    <a:ext uri="{9D8B030D-6E8A-4147-A177-3AD203B41FA5}">
                      <a16:colId xmlns:a16="http://schemas.microsoft.com/office/drawing/2014/main" val="2337304520"/>
                    </a:ext>
                  </a:extLst>
                </a:gridCol>
                <a:gridCol w="439624">
                  <a:extLst>
                    <a:ext uri="{9D8B030D-6E8A-4147-A177-3AD203B41FA5}">
                      <a16:colId xmlns:a16="http://schemas.microsoft.com/office/drawing/2014/main" val="2388632166"/>
                    </a:ext>
                  </a:extLst>
                </a:gridCol>
                <a:gridCol w="774185">
                  <a:extLst>
                    <a:ext uri="{9D8B030D-6E8A-4147-A177-3AD203B41FA5}">
                      <a16:colId xmlns:a16="http://schemas.microsoft.com/office/drawing/2014/main" val="403129936"/>
                    </a:ext>
                  </a:extLst>
                </a:gridCol>
                <a:gridCol w="868097">
                  <a:extLst>
                    <a:ext uri="{9D8B030D-6E8A-4147-A177-3AD203B41FA5}">
                      <a16:colId xmlns:a16="http://schemas.microsoft.com/office/drawing/2014/main" val="4063060371"/>
                    </a:ext>
                  </a:extLst>
                </a:gridCol>
                <a:gridCol w="275279">
                  <a:extLst>
                    <a:ext uri="{9D8B030D-6E8A-4147-A177-3AD203B41FA5}">
                      <a16:colId xmlns:a16="http://schemas.microsoft.com/office/drawing/2014/main" val="3442310352"/>
                    </a:ext>
                  </a:extLst>
                </a:gridCol>
                <a:gridCol w="809402">
                  <a:extLst>
                    <a:ext uri="{9D8B030D-6E8A-4147-A177-3AD203B41FA5}">
                      <a16:colId xmlns:a16="http://schemas.microsoft.com/office/drawing/2014/main" val="3214523560"/>
                    </a:ext>
                  </a:extLst>
                </a:gridCol>
                <a:gridCol w="639187">
                  <a:extLst>
                    <a:ext uri="{9D8B030D-6E8A-4147-A177-3AD203B41FA5}">
                      <a16:colId xmlns:a16="http://schemas.microsoft.com/office/drawing/2014/main" val="2589917384"/>
                    </a:ext>
                  </a:extLst>
                </a:gridCol>
                <a:gridCol w="709620">
                  <a:extLst>
                    <a:ext uri="{9D8B030D-6E8A-4147-A177-3AD203B41FA5}">
                      <a16:colId xmlns:a16="http://schemas.microsoft.com/office/drawing/2014/main" val="3298805208"/>
                    </a:ext>
                  </a:extLst>
                </a:gridCol>
                <a:gridCol w="504188">
                  <a:extLst>
                    <a:ext uri="{9D8B030D-6E8A-4147-A177-3AD203B41FA5}">
                      <a16:colId xmlns:a16="http://schemas.microsoft.com/office/drawing/2014/main" val="1591791170"/>
                    </a:ext>
                  </a:extLst>
                </a:gridCol>
                <a:gridCol w="598100">
                  <a:extLst>
                    <a:ext uri="{9D8B030D-6E8A-4147-A177-3AD203B41FA5}">
                      <a16:colId xmlns:a16="http://schemas.microsoft.com/office/drawing/2014/main" val="2949131062"/>
                    </a:ext>
                  </a:extLst>
                </a:gridCol>
                <a:gridCol w="533535">
                  <a:extLst>
                    <a:ext uri="{9D8B030D-6E8A-4147-A177-3AD203B41FA5}">
                      <a16:colId xmlns:a16="http://schemas.microsoft.com/office/drawing/2014/main" val="1632428201"/>
                    </a:ext>
                  </a:extLst>
                </a:gridCol>
                <a:gridCol w="774185">
                  <a:extLst>
                    <a:ext uri="{9D8B030D-6E8A-4147-A177-3AD203B41FA5}">
                      <a16:colId xmlns:a16="http://schemas.microsoft.com/office/drawing/2014/main" val="2606762437"/>
                    </a:ext>
                  </a:extLst>
                </a:gridCol>
                <a:gridCol w="527667">
                  <a:extLst>
                    <a:ext uri="{9D8B030D-6E8A-4147-A177-3AD203B41FA5}">
                      <a16:colId xmlns:a16="http://schemas.microsoft.com/office/drawing/2014/main" val="1984951656"/>
                    </a:ext>
                  </a:extLst>
                </a:gridCol>
                <a:gridCol w="527667">
                  <a:extLst>
                    <a:ext uri="{9D8B030D-6E8A-4147-A177-3AD203B41FA5}">
                      <a16:colId xmlns:a16="http://schemas.microsoft.com/office/drawing/2014/main" val="1792830659"/>
                    </a:ext>
                  </a:extLst>
                </a:gridCol>
                <a:gridCol w="533535">
                  <a:extLst>
                    <a:ext uri="{9D8B030D-6E8A-4147-A177-3AD203B41FA5}">
                      <a16:colId xmlns:a16="http://schemas.microsoft.com/office/drawing/2014/main" val="3579667151"/>
                    </a:ext>
                  </a:extLst>
                </a:gridCol>
                <a:gridCol w="891575">
                  <a:extLst>
                    <a:ext uri="{9D8B030D-6E8A-4147-A177-3AD203B41FA5}">
                      <a16:colId xmlns:a16="http://schemas.microsoft.com/office/drawing/2014/main" val="3187408457"/>
                    </a:ext>
                  </a:extLst>
                </a:gridCol>
                <a:gridCol w="380930">
                  <a:extLst>
                    <a:ext uri="{9D8B030D-6E8A-4147-A177-3AD203B41FA5}">
                      <a16:colId xmlns:a16="http://schemas.microsoft.com/office/drawing/2014/main" val="3136978107"/>
                    </a:ext>
                  </a:extLst>
                </a:gridCol>
                <a:gridCol w="568753">
                  <a:extLst>
                    <a:ext uri="{9D8B030D-6E8A-4147-A177-3AD203B41FA5}">
                      <a16:colId xmlns:a16="http://schemas.microsoft.com/office/drawing/2014/main" val="1609783027"/>
                    </a:ext>
                  </a:extLst>
                </a:gridCol>
              </a:tblGrid>
              <a:tr h="246837">
                <a:tc>
                  <a:txBody>
                    <a:bodyPr/>
                    <a:lstStyle/>
                    <a:p>
                      <a:pPr rtl="0" fontAlgn="b"/>
                      <a:endParaRPr lang="en-GB" sz="800">
                        <a:effectLst/>
                      </a:endParaRP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Gender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ScheduledDay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AppointmentDay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Age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Neighbourhood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Scholarship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Hypertension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Diabetes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Alcoholism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Handicap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SMS_received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No_show</a:t>
                      </a:r>
                    </a:p>
                  </a:txBody>
                  <a:tcPr marL="12984" marR="12984" marT="0" marB="0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2984" marR="12984" marT="0" marB="0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2984" marR="12984" marT="0" marB="0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Number_of_days</a:t>
                      </a:r>
                    </a:p>
                  </a:txBody>
                  <a:tcPr marL="12984" marR="12984" marT="0" marB="0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12984" marR="12984" marT="0" marB="0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AgeGroup</a:t>
                      </a:r>
                    </a:p>
                  </a:txBody>
                  <a:tcPr marL="12984" marR="12984" marT="0" marB="0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25774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F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18:38:08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00:00:00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62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JARDIM DA PENHA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36217"/>
                  </a:ext>
                </a:extLst>
              </a:tr>
              <a:tr h="34046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M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16:08:27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00:00:00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56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JARDIM DA PENHA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93832"/>
                  </a:ext>
                </a:extLst>
              </a:tr>
              <a:tr h="34046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2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F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16:19:04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00:00:00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62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MATA DA PRAIA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381289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3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F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17:29:31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00:00:00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8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PONTAL DE CAMBURI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Kid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609177"/>
                  </a:ext>
                </a:extLst>
              </a:tr>
              <a:tr h="34046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>
                          <a:effectLst/>
                        </a:rPr>
                        <a:t>4</a:t>
                      </a:r>
                    </a:p>
                  </a:txBody>
                  <a:tcPr marL="12984" marR="12984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F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16:07:23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2016-04-29 00:00:00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56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JARDIM DA PENHA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984" marR="12984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12984" marR="12984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733970"/>
                  </a:ext>
                </a:extLst>
              </a:tr>
            </a:tbl>
          </a:graphicData>
        </a:graphic>
      </p:graphicFrame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E8B2C7D-6289-496C-9246-801A7B747CAB}"/>
              </a:ext>
            </a:extLst>
          </p:cNvPr>
          <p:cNvSpPr/>
          <p:nvPr/>
        </p:nvSpPr>
        <p:spPr>
          <a:xfrm>
            <a:off x="4792004" y="610297"/>
            <a:ext cx="4395438" cy="9106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alibri Light"/>
                <a:cs typeface="Calibri"/>
              </a:rPr>
              <a:t>Extract </a:t>
            </a:r>
            <a:r>
              <a:rPr lang="en-GB" dirty="0">
                <a:solidFill>
                  <a:schemeClr val="tx1"/>
                </a:solidFill>
                <a:latin typeface="Calibri Light"/>
                <a:cs typeface="Calibri"/>
              </a:rPr>
              <a:t>AgeGroup </a:t>
            </a:r>
            <a:r>
              <a:rPr lang="en-GB" b="1" dirty="0">
                <a:solidFill>
                  <a:schemeClr val="tx1"/>
                </a:solidFill>
                <a:latin typeface="Calibri Light"/>
                <a:cs typeface="Calibri"/>
              </a:rPr>
              <a:t>from </a:t>
            </a:r>
            <a:r>
              <a:rPr lang="en-GB" dirty="0">
                <a:solidFill>
                  <a:schemeClr val="tx1"/>
                </a:solidFill>
                <a:latin typeface="Calibri Light"/>
                <a:cs typeface="Calibri"/>
              </a:rPr>
              <a:t>Age </a:t>
            </a:r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 column</a:t>
            </a:r>
            <a:endParaRPr lang="en-GB" b="1" dirty="0">
              <a:solidFill>
                <a:schemeClr val="tx1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17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C3188-AA14-4B83-BFD7-08BB7B36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>
            <a:normAutofit/>
          </a:bodyPr>
          <a:lstStyle/>
          <a:p>
            <a:r>
              <a:rPr lang="en-GB" dirty="0"/>
              <a:t>DATA ANALYST</a:t>
            </a:r>
          </a:p>
        </p:txBody>
      </p:sp>
      <p:pic>
        <p:nvPicPr>
          <p:cNvPr id="5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0E02A92-E44B-4ED3-B326-71E1222B1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t="30872" r="39886" b="4698"/>
          <a:stretch/>
        </p:blipFill>
        <p:spPr>
          <a:xfrm>
            <a:off x="798435" y="2710112"/>
            <a:ext cx="4601189" cy="391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A0C7691-AA42-476B-9681-F949BB49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16" y="1249324"/>
            <a:ext cx="4824047" cy="38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7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93" name="Freeform: Shape 96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129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C3188-AA14-4B83-BFD7-08BB7B36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en-GB" dirty="0"/>
              <a:t>DATA ANALYST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3F4979-7420-46A8-A6D2-10221CE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8D87A6"/>
              </a:buClr>
            </a:pPr>
            <a:r>
              <a:rPr lang="en-GB" dirty="0">
                <a:ea typeface="+mn-lt"/>
                <a:cs typeface="+mn-lt"/>
              </a:rPr>
              <a:t>The graph shows that patients with diabetes are more likely to make it to their appointment. that means patients with diabetes have a high chance to attend their appointment.</a:t>
            </a:r>
          </a:p>
        </p:txBody>
      </p:sp>
      <p:pic>
        <p:nvPicPr>
          <p:cNvPr id="4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E74DD19-8D3A-49A1-9E87-64704704B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1" t="25140" r="26231" b="19944"/>
          <a:stretch/>
        </p:blipFill>
        <p:spPr>
          <a:xfrm>
            <a:off x="7087094" y="2002143"/>
            <a:ext cx="4401655" cy="28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C3188-AA14-4B83-BFD7-08BB7B36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>
            <a:normAutofit/>
          </a:bodyPr>
          <a:lstStyle/>
          <a:p>
            <a:r>
              <a:rPr lang="en-GB" dirty="0"/>
              <a:t>DATA ANALYST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5C6DFE-0438-440A-BB4C-D2F15BADA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8" t="34091" r="29693" b="28030"/>
          <a:stretch/>
        </p:blipFill>
        <p:spPr>
          <a:xfrm>
            <a:off x="2651832" y="2609687"/>
            <a:ext cx="6378311" cy="33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C3188-AA14-4B83-BFD7-08BB7B36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>
            <a:normAutofit/>
          </a:bodyPr>
          <a:lstStyle/>
          <a:p>
            <a:r>
              <a:rPr lang="en-GB" dirty="0"/>
              <a:t>DATA ANALYST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EC2CE2-8277-415B-8B96-2CF21C43D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" t="11377" r="15254" b="7784"/>
          <a:stretch/>
        </p:blipFill>
        <p:spPr>
          <a:xfrm>
            <a:off x="1657816" y="2573842"/>
            <a:ext cx="8811014" cy="3301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2F408-D391-4D89-8436-288ECBE9FD1D}"/>
              </a:ext>
            </a:extLst>
          </p:cNvPr>
          <p:cNvSpPr txBox="1"/>
          <p:nvPr/>
        </p:nvSpPr>
        <p:spPr>
          <a:xfrm>
            <a:off x="5244790" y="59882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Number of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F4B14-3357-4397-89A8-864528025616}"/>
              </a:ext>
            </a:extLst>
          </p:cNvPr>
          <p:cNvSpPr txBox="1"/>
          <p:nvPr/>
        </p:nvSpPr>
        <p:spPr>
          <a:xfrm rot="16200000">
            <a:off x="183763" y="34547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Appointments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C3188-AA14-4B83-BFD7-08BB7B36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DATA ANALYST</a:t>
            </a:r>
          </a:p>
        </p:txBody>
      </p:sp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7309180-A54C-4F14-BA10-12750C25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09" y="2169027"/>
            <a:ext cx="8866787" cy="40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98B0-F6CE-425D-A3AC-A793348E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MODLING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698B61-FEE9-4D3F-842E-896604E2A3D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67333375"/>
              </p:ext>
            </p:extLst>
          </p:nvPr>
        </p:nvGraphicFramePr>
        <p:xfrm>
          <a:off x="1015390" y="4908428"/>
          <a:ext cx="10325597" cy="14601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02141">
                  <a:extLst>
                    <a:ext uri="{9D8B030D-6E8A-4147-A177-3AD203B41FA5}">
                      <a16:colId xmlns:a16="http://schemas.microsoft.com/office/drawing/2014/main" val="3989869366"/>
                    </a:ext>
                  </a:extLst>
                </a:gridCol>
                <a:gridCol w="716044">
                  <a:extLst>
                    <a:ext uri="{9D8B030D-6E8A-4147-A177-3AD203B41FA5}">
                      <a16:colId xmlns:a16="http://schemas.microsoft.com/office/drawing/2014/main" val="3726455229"/>
                    </a:ext>
                  </a:extLst>
                </a:gridCol>
                <a:gridCol w="789262">
                  <a:extLst>
                    <a:ext uri="{9D8B030D-6E8A-4147-A177-3AD203B41FA5}">
                      <a16:colId xmlns:a16="http://schemas.microsoft.com/office/drawing/2014/main" val="3104459065"/>
                    </a:ext>
                  </a:extLst>
                </a:gridCol>
                <a:gridCol w="575135">
                  <a:extLst>
                    <a:ext uri="{9D8B030D-6E8A-4147-A177-3AD203B41FA5}">
                      <a16:colId xmlns:a16="http://schemas.microsoft.com/office/drawing/2014/main" val="18201543"/>
                    </a:ext>
                  </a:extLst>
                </a:gridCol>
                <a:gridCol w="674600">
                  <a:extLst>
                    <a:ext uri="{9D8B030D-6E8A-4147-A177-3AD203B41FA5}">
                      <a16:colId xmlns:a16="http://schemas.microsoft.com/office/drawing/2014/main" val="3970579203"/>
                    </a:ext>
                  </a:extLst>
                </a:gridCol>
                <a:gridCol w="605527">
                  <a:extLst>
                    <a:ext uri="{9D8B030D-6E8A-4147-A177-3AD203B41FA5}">
                      <a16:colId xmlns:a16="http://schemas.microsoft.com/office/drawing/2014/main" val="3285229747"/>
                    </a:ext>
                  </a:extLst>
                </a:gridCol>
                <a:gridCol w="856953">
                  <a:extLst>
                    <a:ext uri="{9D8B030D-6E8A-4147-A177-3AD203B41FA5}">
                      <a16:colId xmlns:a16="http://schemas.microsoft.com/office/drawing/2014/main" val="778033810"/>
                    </a:ext>
                  </a:extLst>
                </a:gridCol>
                <a:gridCol w="214469">
                  <a:extLst>
                    <a:ext uri="{9D8B030D-6E8A-4147-A177-3AD203B41FA5}">
                      <a16:colId xmlns:a16="http://schemas.microsoft.com/office/drawing/2014/main" val="4188750084"/>
                    </a:ext>
                  </a:extLst>
                </a:gridCol>
                <a:gridCol w="233915">
                  <a:extLst>
                    <a:ext uri="{9D8B030D-6E8A-4147-A177-3AD203B41FA5}">
                      <a16:colId xmlns:a16="http://schemas.microsoft.com/office/drawing/2014/main" val="3281505075"/>
                    </a:ext>
                  </a:extLst>
                </a:gridCol>
                <a:gridCol w="414886">
                  <a:extLst>
                    <a:ext uri="{9D8B030D-6E8A-4147-A177-3AD203B41FA5}">
                      <a16:colId xmlns:a16="http://schemas.microsoft.com/office/drawing/2014/main" val="401999382"/>
                    </a:ext>
                  </a:extLst>
                </a:gridCol>
                <a:gridCol w="514351">
                  <a:extLst>
                    <a:ext uri="{9D8B030D-6E8A-4147-A177-3AD203B41FA5}">
                      <a16:colId xmlns:a16="http://schemas.microsoft.com/office/drawing/2014/main" val="820275494"/>
                    </a:ext>
                  </a:extLst>
                </a:gridCol>
                <a:gridCol w="300225">
                  <a:extLst>
                    <a:ext uri="{9D8B030D-6E8A-4147-A177-3AD203B41FA5}">
                      <a16:colId xmlns:a16="http://schemas.microsoft.com/office/drawing/2014/main" val="1142326540"/>
                    </a:ext>
                  </a:extLst>
                </a:gridCol>
                <a:gridCol w="391401">
                  <a:extLst>
                    <a:ext uri="{9D8B030D-6E8A-4147-A177-3AD203B41FA5}">
                      <a16:colId xmlns:a16="http://schemas.microsoft.com/office/drawing/2014/main" val="1055841550"/>
                    </a:ext>
                  </a:extLst>
                </a:gridCol>
                <a:gridCol w="391401">
                  <a:extLst>
                    <a:ext uri="{9D8B030D-6E8A-4147-A177-3AD203B41FA5}">
                      <a16:colId xmlns:a16="http://schemas.microsoft.com/office/drawing/2014/main" val="1403663601"/>
                    </a:ext>
                  </a:extLst>
                </a:gridCol>
                <a:gridCol w="448041">
                  <a:extLst>
                    <a:ext uri="{9D8B030D-6E8A-4147-A177-3AD203B41FA5}">
                      <a16:colId xmlns:a16="http://schemas.microsoft.com/office/drawing/2014/main" val="3585619427"/>
                    </a:ext>
                  </a:extLst>
                </a:gridCol>
                <a:gridCol w="532310">
                  <a:extLst>
                    <a:ext uri="{9D8B030D-6E8A-4147-A177-3AD203B41FA5}">
                      <a16:colId xmlns:a16="http://schemas.microsoft.com/office/drawing/2014/main" val="4109892892"/>
                    </a:ext>
                  </a:extLst>
                </a:gridCol>
                <a:gridCol w="580661">
                  <a:extLst>
                    <a:ext uri="{9D8B030D-6E8A-4147-A177-3AD203B41FA5}">
                      <a16:colId xmlns:a16="http://schemas.microsoft.com/office/drawing/2014/main" val="3122304484"/>
                    </a:ext>
                  </a:extLst>
                </a:gridCol>
                <a:gridCol w="600002">
                  <a:extLst>
                    <a:ext uri="{9D8B030D-6E8A-4147-A177-3AD203B41FA5}">
                      <a16:colId xmlns:a16="http://schemas.microsoft.com/office/drawing/2014/main" val="2269660339"/>
                    </a:ext>
                  </a:extLst>
                </a:gridCol>
                <a:gridCol w="562703">
                  <a:extLst>
                    <a:ext uri="{9D8B030D-6E8A-4147-A177-3AD203B41FA5}">
                      <a16:colId xmlns:a16="http://schemas.microsoft.com/office/drawing/2014/main" val="3458209721"/>
                    </a:ext>
                  </a:extLst>
                </a:gridCol>
                <a:gridCol w="721570">
                  <a:extLst>
                    <a:ext uri="{9D8B030D-6E8A-4147-A177-3AD203B41FA5}">
                      <a16:colId xmlns:a16="http://schemas.microsoft.com/office/drawing/2014/main" val="506871792"/>
                    </a:ext>
                  </a:extLst>
                </a:gridCol>
              </a:tblGrid>
              <a:tr h="243350">
                <a:tc>
                  <a:txBody>
                    <a:bodyPr/>
                    <a:lstStyle/>
                    <a:p>
                      <a:pPr rtl="0" fontAlgn="b"/>
                      <a:endParaRPr lang="en-GB" sz="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285" marR="12328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Scholarship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Hypertension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Diabetes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Alcoholism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Handicap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SMS_received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Infant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Toddler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Kid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Teen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Adult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Friday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Monday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Saturday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Thursday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Tuesday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Wednesday</a:t>
                      </a:r>
                    </a:p>
                  </a:txBody>
                  <a:tcPr marL="51285" marR="0" marT="39450" marB="394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385338"/>
                  </a:ext>
                </a:extLst>
              </a:tr>
              <a:tr h="243350">
                <a:tc>
                  <a:txBody>
                    <a:bodyPr/>
                    <a:lstStyle/>
                    <a:p>
                      <a:pPr rtl="0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285" marR="0" marT="39450" marB="3945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16364"/>
                  </a:ext>
                </a:extLst>
              </a:tr>
              <a:tr h="243350">
                <a:tc>
                  <a:txBody>
                    <a:bodyPr/>
                    <a:lstStyle/>
                    <a:p>
                      <a:pPr rtl="0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285" marR="0" marT="39450" marB="3945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356585"/>
                  </a:ext>
                </a:extLst>
              </a:tr>
              <a:tr h="243350">
                <a:tc>
                  <a:txBody>
                    <a:bodyPr/>
                    <a:lstStyle/>
                    <a:p>
                      <a:pPr rtl="0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285" marR="0" marT="39450" marB="3945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471539"/>
                  </a:ext>
                </a:extLst>
              </a:tr>
              <a:tr h="243350">
                <a:tc>
                  <a:txBody>
                    <a:bodyPr/>
                    <a:lstStyle/>
                    <a:p>
                      <a:pPr rtl="0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285" marR="0" marT="39450" marB="3945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46699"/>
                  </a:ext>
                </a:extLst>
              </a:tr>
              <a:tr h="243350">
                <a:tc>
                  <a:txBody>
                    <a:bodyPr/>
                    <a:lstStyle/>
                    <a:p>
                      <a:pPr rtl="0" fontAlgn="t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285" marR="0" marT="39450" marB="3945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1285" marR="12328" marT="39450" marB="394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50389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0AA643-4419-4E2D-BED7-955A723B8839}"/>
              </a:ext>
            </a:extLst>
          </p:cNvPr>
          <p:cNvSpPr txBox="1">
            <a:spLocks/>
          </p:cNvSpPr>
          <p:nvPr/>
        </p:nvSpPr>
        <p:spPr>
          <a:xfrm>
            <a:off x="6181387" y="1040823"/>
            <a:ext cx="4424633" cy="2814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D87A6"/>
              </a:buClr>
            </a:pPr>
            <a:r>
              <a:rPr lang="en-GB" b="1">
                <a:ea typeface="+mn-lt"/>
                <a:cs typeface="+mn-lt"/>
              </a:rPr>
              <a:t>Logistic regression</a:t>
            </a:r>
            <a:r>
              <a:rPr lang="en-GB">
                <a:ea typeface="+mn-lt"/>
                <a:cs typeface="+mn-lt"/>
              </a:rPr>
              <a:t>, the categorical columns are extracted to binary by the get_dummies function. and the entire training dataset of 100,000 records was split into 80/20 train vs. Test. And the score is </a:t>
            </a:r>
            <a:r>
              <a:rPr lang="en-GB" b="1">
                <a:ea typeface="+mn-lt"/>
                <a:cs typeface="+mn-lt"/>
              </a:rPr>
              <a:t>0.80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133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Freeform: Shape 153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Right Triangle 155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8A386-74C8-4487-A468-8133EEE7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MODLING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A491717-3B2F-435F-9874-CE68798380BE}"/>
              </a:ext>
            </a:extLst>
          </p:cNvPr>
          <p:cNvSpPr txBox="1">
            <a:spLocks/>
          </p:cNvSpPr>
          <p:nvPr/>
        </p:nvSpPr>
        <p:spPr>
          <a:xfrm>
            <a:off x="5336275" y="725951"/>
            <a:ext cx="5696415" cy="1918215"/>
          </a:xfr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ea typeface="+mn-lt"/>
                <a:cs typeface="+mn-lt"/>
              </a:rPr>
              <a:t>Decision tree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>
                <a:ea typeface="+mn-lt"/>
                <a:cs typeface="+mn-lt"/>
              </a:rPr>
              <a:t>we include neighborhood columns to enhance the score by using the LabelEncoder() function, and the score increased by 1%. And the score is </a:t>
            </a:r>
            <a:r>
              <a:rPr lang="en-GB" b="1">
                <a:ea typeface="+mn-lt"/>
                <a:cs typeface="+mn-lt"/>
              </a:rPr>
              <a:t>0.81</a:t>
            </a:r>
            <a:endParaRPr lang="en-US"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5E7D-5C7E-4ADD-BA2E-E7B09D470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37166"/>
              </p:ext>
            </p:extLst>
          </p:nvPr>
        </p:nvGraphicFramePr>
        <p:xfrm>
          <a:off x="896232" y="4387641"/>
          <a:ext cx="10341619" cy="20877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3186">
                  <a:extLst>
                    <a:ext uri="{9D8B030D-6E8A-4147-A177-3AD203B41FA5}">
                      <a16:colId xmlns:a16="http://schemas.microsoft.com/office/drawing/2014/main" val="118503795"/>
                    </a:ext>
                  </a:extLst>
                </a:gridCol>
                <a:gridCol w="1090890">
                  <a:extLst>
                    <a:ext uri="{9D8B030D-6E8A-4147-A177-3AD203B41FA5}">
                      <a16:colId xmlns:a16="http://schemas.microsoft.com/office/drawing/2014/main" val="2822427248"/>
                    </a:ext>
                  </a:extLst>
                </a:gridCol>
                <a:gridCol w="1200686">
                  <a:extLst>
                    <a:ext uri="{9D8B030D-6E8A-4147-A177-3AD203B41FA5}">
                      <a16:colId xmlns:a16="http://schemas.microsoft.com/office/drawing/2014/main" val="2990768075"/>
                    </a:ext>
                  </a:extLst>
                </a:gridCol>
                <a:gridCol w="838765">
                  <a:extLst>
                    <a:ext uri="{9D8B030D-6E8A-4147-A177-3AD203B41FA5}">
                      <a16:colId xmlns:a16="http://schemas.microsoft.com/office/drawing/2014/main" val="61906401"/>
                    </a:ext>
                  </a:extLst>
                </a:gridCol>
                <a:gridCol w="1038025">
                  <a:extLst>
                    <a:ext uri="{9D8B030D-6E8A-4147-A177-3AD203B41FA5}">
                      <a16:colId xmlns:a16="http://schemas.microsoft.com/office/drawing/2014/main" val="2860356851"/>
                    </a:ext>
                  </a:extLst>
                </a:gridCol>
                <a:gridCol w="893664">
                  <a:extLst>
                    <a:ext uri="{9D8B030D-6E8A-4147-A177-3AD203B41FA5}">
                      <a16:colId xmlns:a16="http://schemas.microsoft.com/office/drawing/2014/main" val="3017909116"/>
                    </a:ext>
                  </a:extLst>
                </a:gridCol>
                <a:gridCol w="1259651">
                  <a:extLst>
                    <a:ext uri="{9D8B030D-6E8A-4147-A177-3AD203B41FA5}">
                      <a16:colId xmlns:a16="http://schemas.microsoft.com/office/drawing/2014/main" val="4139326088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686021710"/>
                    </a:ext>
                  </a:extLst>
                </a:gridCol>
                <a:gridCol w="1147821">
                  <a:extLst>
                    <a:ext uri="{9D8B030D-6E8A-4147-A177-3AD203B41FA5}">
                      <a16:colId xmlns:a16="http://schemas.microsoft.com/office/drawing/2014/main" val="1935302283"/>
                    </a:ext>
                  </a:extLst>
                </a:gridCol>
                <a:gridCol w="1054291">
                  <a:extLst>
                    <a:ext uri="{9D8B030D-6E8A-4147-A177-3AD203B41FA5}">
                      <a16:colId xmlns:a16="http://schemas.microsoft.com/office/drawing/2014/main" val="2967600"/>
                    </a:ext>
                  </a:extLst>
                </a:gridCol>
              </a:tblGrid>
              <a:tr h="347958">
                <a:tc>
                  <a:txBody>
                    <a:bodyPr/>
                    <a:lstStyle/>
                    <a:p>
                      <a:pPr rtl="0" fontAlgn="b"/>
                      <a:endParaRPr lang="en-GB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1153" marT="12461" marB="9345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Scholarship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Hypertension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Diabetes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Alcoholism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Handicap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SMS_received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Neighbourhood_n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AgeGroup_n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Weekday_n</a:t>
                      </a:r>
                    </a:p>
                  </a:txBody>
                  <a:tcPr marL="0" marR="31153" marT="12461" marB="9345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86528"/>
                  </a:ext>
                </a:extLst>
              </a:tr>
              <a:tr h="347958"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1153" marT="12461" marB="934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93768"/>
                  </a:ext>
                </a:extLst>
              </a:tr>
              <a:tr h="347958"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1153" marT="12461" marB="934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3711"/>
                  </a:ext>
                </a:extLst>
              </a:tr>
              <a:tr h="347958"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1153" marT="12461" marB="934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069861"/>
                  </a:ext>
                </a:extLst>
              </a:tr>
              <a:tr h="347958"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1153" marT="12461" marB="934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039956"/>
                  </a:ext>
                </a:extLst>
              </a:tr>
              <a:tr h="347958">
                <a:tc>
                  <a:txBody>
                    <a:bodyPr/>
                    <a:lstStyle/>
                    <a:p>
                      <a:pPr rtl="0" fontAlgn="t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1153" marT="12461" marB="934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31153" marT="12461" marB="934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44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0F3E-4757-441D-8295-2762D6D3A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759B2-9476-4317-B69B-51C778F35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>
                <a:ea typeface="+mn-lt"/>
                <a:cs typeface="+mn-lt"/>
              </a:rPr>
              <a:t>In conclusion, And after testing the models It seems that our models are always predicting that the patient will attend the appointment. Furthermore, the data was gathered in a </a:t>
            </a:r>
            <a:r>
              <a:rPr lang="en-GB" b="1">
                <a:ea typeface="+mn-lt"/>
                <a:cs typeface="+mn-lt"/>
              </a:rPr>
              <a:t>short time span</a:t>
            </a:r>
            <a:r>
              <a:rPr lang="en-GB">
                <a:ea typeface="+mn-lt"/>
                <a:cs typeface="+mn-lt"/>
              </a:rPr>
              <a:t>. The model could be improved if we added more features such as :</a:t>
            </a:r>
            <a:endParaRPr lang="en-US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 b="1">
                <a:ea typeface="+mn-lt"/>
                <a:cs typeface="+mn-lt"/>
              </a:rPr>
              <a:t>Forecast </a:t>
            </a:r>
            <a:r>
              <a:rPr lang="en-GB">
                <a:ea typeface="+mn-lt"/>
                <a:cs typeface="+mn-lt"/>
              </a:rPr>
              <a:t>factors like weather and temperature</a:t>
            </a:r>
            <a:endParaRPr lang="en-GB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 b="1">
                <a:ea typeface="+mn-lt"/>
                <a:cs typeface="+mn-lt"/>
              </a:rPr>
              <a:t>Social factors</a:t>
            </a:r>
            <a:r>
              <a:rPr lang="en-GB">
                <a:ea typeface="+mn-lt"/>
                <a:cs typeface="+mn-lt"/>
              </a:rPr>
              <a:t> such as marital status and employment status</a:t>
            </a:r>
            <a:endParaRPr lang="en-GB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Hospitals </a:t>
            </a:r>
            <a:r>
              <a:rPr lang="en-GB" b="1">
                <a:ea typeface="+mn-lt"/>
                <a:cs typeface="+mn-lt"/>
              </a:rPr>
              <a:t>location</a:t>
            </a:r>
            <a:endParaRPr lang="en-GB" b="1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The </a:t>
            </a:r>
            <a:r>
              <a:rPr lang="en-GB" b="1">
                <a:ea typeface="+mn-lt"/>
                <a:cs typeface="+mn-lt"/>
              </a:rPr>
              <a:t>clinic </a:t>
            </a:r>
            <a:r>
              <a:rPr lang="en-GB">
                <a:ea typeface="+mn-lt"/>
                <a:cs typeface="+mn-lt"/>
              </a:rPr>
              <a:t>name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F6C82-E127-4D9B-B063-E274B213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5548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1166-1BD9-42A9-91C7-07AC2B23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DDDE-B6C3-4D53-B216-D366759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523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Missing appointment happens a lot and sometimes affect businesses that depend on appointments to complete the service such as Hospitals. In this project we will build a model based on our dataset to predict the probability of the patient to miss the appointment.</a:t>
            </a:r>
            <a:endParaRPr lang="en-GB" dirty="0"/>
          </a:p>
          <a:p>
            <a:pPr>
              <a:buClr>
                <a:srgbClr val="8D87A6"/>
              </a:buClr>
            </a:pPr>
            <a:r>
              <a:rPr lang="en-GB" dirty="0">
                <a:ea typeface="+mn-lt"/>
                <a:cs typeface="+mn-lt"/>
              </a:rPr>
              <a:t>The benefit of this model that the hospital could predict the probability of the patient to miss the appointment and then increase number of appointment for that day.</a:t>
            </a:r>
            <a:endParaRPr lang="en-GB" dirty="0"/>
          </a:p>
          <a:p>
            <a:pPr>
              <a:buClr>
                <a:srgbClr val="8D87A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45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ight Triangle 201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ED9D-C90A-4395-90BA-35A031C7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n-GB" dirty="0"/>
              <a:t>DATASET INFORMATION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6BE6-7CDF-49ED-A59D-2ABD4504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dataset is provided by Kaggle and contains more than 100000+ records with 14 features</a:t>
            </a:r>
            <a:endParaRPr lang="en-GB" dirty="0"/>
          </a:p>
          <a:p>
            <a:pPr>
              <a:buClr>
                <a:srgbClr val="8D87A6"/>
              </a:buClr>
            </a:pPr>
            <a:endParaRPr lang="en-GB">
              <a:ea typeface="+mn-lt"/>
              <a:cs typeface="+mn-lt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0EF23EEC-23D3-4E52-BAEC-A4425F92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32337"/>
              </p:ext>
            </p:extLst>
          </p:nvPr>
        </p:nvGraphicFramePr>
        <p:xfrm>
          <a:off x="2601951" y="2351047"/>
          <a:ext cx="1557267" cy="39033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57267">
                  <a:extLst>
                    <a:ext uri="{9D8B030D-6E8A-4147-A177-3AD203B41FA5}">
                      <a16:colId xmlns:a16="http://schemas.microsoft.com/office/drawing/2014/main" val="1009089588"/>
                    </a:ext>
                  </a:extLst>
                </a:gridCol>
              </a:tblGrid>
              <a:tr h="27880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8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r>
                        <a:rPr lang="en-GB" sz="800" b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6235" marR="6235" marT="59857" marB="29928" anchor="ctr"/>
                </a:tc>
                <a:extLst>
                  <a:ext uri="{0D108BD9-81ED-4DB2-BD59-A6C34878D82A}">
                    <a16:rowId xmlns:a16="http://schemas.microsoft.com/office/drawing/2014/main" val="3965684174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8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AppointmentID</a:t>
                      </a: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2529337461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Age​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589817313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Gender          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4065630872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Scheduled Day    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2802676675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Appointment Day​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1898458878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 err="1">
                          <a:effectLst/>
                        </a:rPr>
                        <a:t>Neighborhood</a:t>
                      </a:r>
                      <a:r>
                        <a:rPr lang="en-GB" sz="800" cap="none" spc="0">
                          <a:effectLst/>
                        </a:rPr>
                        <a:t>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1619140003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Scholarship​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3509654200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Hypertension​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1878343558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Diabetes​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3221137167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Alcoholism​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866421561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Handicap​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3854717716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 err="1">
                          <a:effectLst/>
                        </a:rPr>
                        <a:t>SMS_received</a:t>
                      </a:r>
                      <a:r>
                        <a:rPr lang="en-GB" sz="800" cap="none" spc="0">
                          <a:effectLst/>
                        </a:rPr>
                        <a:t>​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3387403853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cap="none" spc="0">
                          <a:effectLst/>
                        </a:rPr>
                        <a:t>No-show</a:t>
                      </a:r>
                    </a:p>
                  </a:txBody>
                  <a:tcPr marL="6235" marR="6235" marT="59857" marB="29928" anchor="b"/>
                </a:tc>
                <a:extLst>
                  <a:ext uri="{0D108BD9-81ED-4DB2-BD59-A6C34878D82A}">
                    <a16:rowId xmlns:a16="http://schemas.microsoft.com/office/drawing/2014/main" val="3623938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2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4">
            <a:extLst>
              <a:ext uri="{FF2B5EF4-FFF2-40B4-BE49-F238E27FC236}">
                <a16:creationId xmlns:a16="http://schemas.microsoft.com/office/drawing/2014/main" id="{972E8032-894F-424B-B154-A7BF1E26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6">
            <a:extLst>
              <a:ext uri="{FF2B5EF4-FFF2-40B4-BE49-F238E27FC236}">
                <a16:creationId xmlns:a16="http://schemas.microsoft.com/office/drawing/2014/main" id="{CA5A7895-4F32-4769-AD6A-7F9BA67C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85ED54-B528-4BEC-B23A-0496A762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149CD9-348C-4FFB-A45D-72C15378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264976C-D3B5-4EC5-880F-3B8F9BAB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D2D327B-18D4-4380-BF02-440784DC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A1912B-4E78-467D-98D7-EDEDF354D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53A225-1342-455D-B42B-39D874EE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87C0AE4-03FF-4D95-8A30-2F2E9490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773EBEB-6940-445B-805E-CFA18D132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B8A68F-CDD6-4281-A5CA-E2D85B563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189096-EA34-47CB-9547-5127E0F0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639467-7632-4013-B6D7-CD07FEC9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38ECD5-0F61-47C7-AB4B-D3921EFD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885933-4BEA-4E07-9E0C-6A5F8743D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7F004B5-3106-46A9-B726-981E8E10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6F66BD-575F-4296-9A6B-A3AA3882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60AE56-A5FC-4AEC-9877-182C4C5ED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8F39BE3-14C5-4C3C-9828-44A2185D9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AA2D72-EB80-41AB-8FC4-9708C057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B0E92D-6217-4EC4-9FDA-60C24779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084ADC-F046-414A-85AB-0317CA41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A7116EF-41BF-41A2-8D90-ED700EFE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0FD9B8-8CE3-4CD0-9D69-2DA00EF1A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B06234-8C3C-4C72-B328-B20AB723A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2AC0452-963B-4D79-8326-1C06C0A0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0AE3B4-1254-4D13-AD4B-191A1BBA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FF03074-368C-4A16-AE9D-7F5E42499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0594EB-ED93-48E8-88DE-596E0B1C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644685-35C5-4195-AF7C-1EDD91E47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A6891B-D653-4BEF-9237-1553BF51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4287ADF-3EB7-4E15-9F74-426C19D4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D49BEE-53D6-417F-BBFA-4EEFB2031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59">
            <a:extLst>
              <a:ext uri="{FF2B5EF4-FFF2-40B4-BE49-F238E27FC236}">
                <a16:creationId xmlns:a16="http://schemas.microsoft.com/office/drawing/2014/main" id="{53C83731-596B-409A-B862-7E2288877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2719" y="531328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8ADD-7AEF-494E-9EB4-A363E03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14759"/>
            <a:ext cx="10325000" cy="1400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CLEANING</a:t>
            </a:r>
          </a:p>
        </p:txBody>
      </p:sp>
      <p:graphicFrame>
        <p:nvGraphicFramePr>
          <p:cNvPr id="79" name="Content Placeholder 78">
            <a:extLst>
              <a:ext uri="{FF2B5EF4-FFF2-40B4-BE49-F238E27FC236}">
                <a16:creationId xmlns:a16="http://schemas.microsoft.com/office/drawing/2014/main" id="{2CDA369F-9B19-4FB5-AD4B-96097BBB9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976847"/>
              </p:ext>
            </p:extLst>
          </p:nvPr>
        </p:nvGraphicFramePr>
        <p:xfrm>
          <a:off x="987929" y="2898930"/>
          <a:ext cx="10706141" cy="18684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299">
                  <a:extLst>
                    <a:ext uri="{9D8B030D-6E8A-4147-A177-3AD203B41FA5}">
                      <a16:colId xmlns:a16="http://schemas.microsoft.com/office/drawing/2014/main" val="3050350897"/>
                    </a:ext>
                  </a:extLst>
                </a:gridCol>
                <a:gridCol w="1117264">
                  <a:extLst>
                    <a:ext uri="{9D8B030D-6E8A-4147-A177-3AD203B41FA5}">
                      <a16:colId xmlns:a16="http://schemas.microsoft.com/office/drawing/2014/main" val="3642280491"/>
                    </a:ext>
                  </a:extLst>
                </a:gridCol>
                <a:gridCol w="916054">
                  <a:extLst>
                    <a:ext uri="{9D8B030D-6E8A-4147-A177-3AD203B41FA5}">
                      <a16:colId xmlns:a16="http://schemas.microsoft.com/office/drawing/2014/main" val="2576570157"/>
                    </a:ext>
                  </a:extLst>
                </a:gridCol>
                <a:gridCol w="524144">
                  <a:extLst>
                    <a:ext uri="{9D8B030D-6E8A-4147-A177-3AD203B41FA5}">
                      <a16:colId xmlns:a16="http://schemas.microsoft.com/office/drawing/2014/main" val="820557688"/>
                    </a:ext>
                  </a:extLst>
                </a:gridCol>
                <a:gridCol w="902541">
                  <a:extLst>
                    <a:ext uri="{9D8B030D-6E8A-4147-A177-3AD203B41FA5}">
                      <a16:colId xmlns:a16="http://schemas.microsoft.com/office/drawing/2014/main" val="1458901768"/>
                    </a:ext>
                  </a:extLst>
                </a:gridCol>
                <a:gridCol w="1009151">
                  <a:extLst>
                    <a:ext uri="{9D8B030D-6E8A-4147-A177-3AD203B41FA5}">
                      <a16:colId xmlns:a16="http://schemas.microsoft.com/office/drawing/2014/main" val="2224785393"/>
                    </a:ext>
                  </a:extLst>
                </a:gridCol>
                <a:gridCol w="337950">
                  <a:extLst>
                    <a:ext uri="{9D8B030D-6E8A-4147-A177-3AD203B41FA5}">
                      <a16:colId xmlns:a16="http://schemas.microsoft.com/office/drawing/2014/main" val="686439219"/>
                    </a:ext>
                  </a:extLst>
                </a:gridCol>
                <a:gridCol w="941581">
                  <a:extLst>
                    <a:ext uri="{9D8B030D-6E8A-4147-A177-3AD203B41FA5}">
                      <a16:colId xmlns:a16="http://schemas.microsoft.com/office/drawing/2014/main" val="2833572542"/>
                    </a:ext>
                  </a:extLst>
                </a:gridCol>
                <a:gridCol w="750881">
                  <a:extLst>
                    <a:ext uri="{9D8B030D-6E8A-4147-A177-3AD203B41FA5}">
                      <a16:colId xmlns:a16="http://schemas.microsoft.com/office/drawing/2014/main" val="3232710410"/>
                    </a:ext>
                  </a:extLst>
                </a:gridCol>
                <a:gridCol w="797430">
                  <a:extLst>
                    <a:ext uri="{9D8B030D-6E8A-4147-A177-3AD203B41FA5}">
                      <a16:colId xmlns:a16="http://schemas.microsoft.com/office/drawing/2014/main" val="1723894485"/>
                    </a:ext>
                  </a:extLst>
                </a:gridCol>
                <a:gridCol w="597722">
                  <a:extLst>
                    <a:ext uri="{9D8B030D-6E8A-4147-A177-3AD203B41FA5}">
                      <a16:colId xmlns:a16="http://schemas.microsoft.com/office/drawing/2014/main" val="4198427048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1689830274"/>
                    </a:ext>
                  </a:extLst>
                </a:gridCol>
                <a:gridCol w="603728">
                  <a:extLst>
                    <a:ext uri="{9D8B030D-6E8A-4147-A177-3AD203B41FA5}">
                      <a16:colId xmlns:a16="http://schemas.microsoft.com/office/drawing/2014/main" val="1729242576"/>
                    </a:ext>
                  </a:extLst>
                </a:gridCol>
                <a:gridCol w="904041">
                  <a:extLst>
                    <a:ext uri="{9D8B030D-6E8A-4147-A177-3AD203B41FA5}">
                      <a16:colId xmlns:a16="http://schemas.microsoft.com/office/drawing/2014/main" val="1216161897"/>
                    </a:ext>
                  </a:extLst>
                </a:gridCol>
                <a:gridCol w="405520">
                  <a:extLst>
                    <a:ext uri="{9D8B030D-6E8A-4147-A177-3AD203B41FA5}">
                      <a16:colId xmlns:a16="http://schemas.microsoft.com/office/drawing/2014/main" val="1830371752"/>
                    </a:ext>
                  </a:extLst>
                </a:gridCol>
              </a:tblGrid>
              <a:tr h="311406">
                <a:tc>
                  <a:txBody>
                    <a:bodyPr/>
                    <a:lstStyle/>
                    <a:p>
                      <a:pPr rtl="0" fontAlgn="b"/>
                      <a:endParaRPr lang="en-GB" sz="900">
                        <a:effectLst/>
                      </a:endParaRP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PatientId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Gender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ScheduledDay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Age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Neighbourhood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Scholarship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Hipertension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Diabetes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Alcoholism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Handcap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SMS_received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No-show</a:t>
                      </a:r>
                    </a:p>
                  </a:txBody>
                  <a:tcPr marL="13659" marR="13659" marT="0" marB="0"/>
                </a:tc>
                <a:extLst>
                  <a:ext uri="{0D108BD9-81ED-4DB2-BD59-A6C34878D82A}">
                    <a16:rowId xmlns:a16="http://schemas.microsoft.com/office/drawing/2014/main" val="2605992994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29872499824296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5642903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2016-04-29T18:38:08Z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66476026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558997776694438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2016-04-29T16:08:27Z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3229638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2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4262962299951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5642549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2016-04-29T16:19:04Z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MATA DA PRAIA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57904638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3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867951213174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5642828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2016-04-29T17:29:31Z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PONTAL DE CAMBURI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1513596445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4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8841186448183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5642494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2016-04-29T16:07:23Z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8970755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A329F8-4F91-4948-ADB6-5A63B5EF48C7}"/>
              </a:ext>
            </a:extLst>
          </p:cNvPr>
          <p:cNvCxnSpPr/>
          <p:nvPr/>
        </p:nvCxnSpPr>
        <p:spPr>
          <a:xfrm flipH="1">
            <a:off x="7959880" y="1581384"/>
            <a:ext cx="498087" cy="1267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9D2BBC0-C342-41EF-956B-E91EC55310D9}"/>
              </a:ext>
            </a:extLst>
          </p:cNvPr>
          <p:cNvCxnSpPr>
            <a:cxnSpLocks/>
          </p:cNvCxnSpPr>
          <p:nvPr/>
        </p:nvCxnSpPr>
        <p:spPr>
          <a:xfrm>
            <a:off x="8708869" y="1562799"/>
            <a:ext cx="22303" cy="1304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1FE12CE-B52A-4F74-8FFD-5A5FEA2A27AE}"/>
              </a:ext>
            </a:extLst>
          </p:cNvPr>
          <p:cNvCxnSpPr>
            <a:cxnSpLocks/>
          </p:cNvCxnSpPr>
          <p:nvPr/>
        </p:nvCxnSpPr>
        <p:spPr>
          <a:xfrm>
            <a:off x="8950479" y="1534921"/>
            <a:ext cx="394010" cy="1323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DE478AD-3F34-47F3-959D-2B5FCA2A9BD9}"/>
              </a:ext>
            </a:extLst>
          </p:cNvPr>
          <p:cNvCxnSpPr>
            <a:cxnSpLocks/>
          </p:cNvCxnSpPr>
          <p:nvPr/>
        </p:nvCxnSpPr>
        <p:spPr>
          <a:xfrm>
            <a:off x="9071284" y="1544212"/>
            <a:ext cx="905107" cy="1323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1144056-376E-4A64-9C2C-1D8AEF868403}"/>
              </a:ext>
            </a:extLst>
          </p:cNvPr>
          <p:cNvCxnSpPr>
            <a:cxnSpLocks/>
          </p:cNvCxnSpPr>
          <p:nvPr/>
        </p:nvCxnSpPr>
        <p:spPr>
          <a:xfrm>
            <a:off x="9210675" y="1460579"/>
            <a:ext cx="2187497" cy="13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E8B2C7D-6289-496C-9246-801A7B747CAB}"/>
              </a:ext>
            </a:extLst>
          </p:cNvPr>
          <p:cNvSpPr/>
          <p:nvPr/>
        </p:nvSpPr>
        <p:spPr>
          <a:xfrm>
            <a:off x="8276760" y="610297"/>
            <a:ext cx="910682" cy="9106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Typo</a:t>
            </a:r>
            <a:endParaRPr lang="en-US" b="1">
              <a:solidFill>
                <a:schemeClr val="tx1"/>
              </a:solidFill>
              <a:latin typeface="Calibri Light"/>
              <a:cs typeface="Calibri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9B317D2-5C8C-475C-96EF-81EFB1BB7824}"/>
              </a:ext>
            </a:extLst>
          </p:cNvPr>
          <p:cNvCxnSpPr>
            <a:cxnSpLocks/>
          </p:cNvCxnSpPr>
          <p:nvPr/>
        </p:nvCxnSpPr>
        <p:spPr>
          <a:xfrm>
            <a:off x="9182797" y="1553506"/>
            <a:ext cx="1453375" cy="1313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5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4">
            <a:extLst>
              <a:ext uri="{FF2B5EF4-FFF2-40B4-BE49-F238E27FC236}">
                <a16:creationId xmlns:a16="http://schemas.microsoft.com/office/drawing/2014/main" id="{972E8032-894F-424B-B154-A7BF1E26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6">
            <a:extLst>
              <a:ext uri="{FF2B5EF4-FFF2-40B4-BE49-F238E27FC236}">
                <a16:creationId xmlns:a16="http://schemas.microsoft.com/office/drawing/2014/main" id="{CA5A7895-4F32-4769-AD6A-7F9BA67C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85ED54-B528-4BEC-B23A-0496A762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149CD9-348C-4FFB-A45D-72C15378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264976C-D3B5-4EC5-880F-3B8F9BAB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D2D327B-18D4-4380-BF02-440784DC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A1912B-4E78-467D-98D7-EDEDF354D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53A225-1342-455D-B42B-39D874EE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87C0AE4-03FF-4D95-8A30-2F2E9490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773EBEB-6940-445B-805E-CFA18D132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B8A68F-CDD6-4281-A5CA-E2D85B563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189096-EA34-47CB-9547-5127E0F0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639467-7632-4013-B6D7-CD07FEC9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38ECD5-0F61-47C7-AB4B-D3921EFD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885933-4BEA-4E07-9E0C-6A5F8743D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7F004B5-3106-46A9-B726-981E8E10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6F66BD-575F-4296-9A6B-A3AA3882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60AE56-A5FC-4AEC-9877-182C4C5ED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8F39BE3-14C5-4C3C-9828-44A2185D9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AA2D72-EB80-41AB-8FC4-9708C057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B0E92D-6217-4EC4-9FDA-60C24779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084ADC-F046-414A-85AB-0317CA41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A7116EF-41BF-41A2-8D90-ED700EFE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0FD9B8-8CE3-4CD0-9D69-2DA00EF1A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B06234-8C3C-4C72-B328-B20AB723A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2AC0452-963B-4D79-8326-1C06C0A0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0AE3B4-1254-4D13-AD4B-191A1BBA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FF03074-368C-4A16-AE9D-7F5E42499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0594EB-ED93-48E8-88DE-596E0B1C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644685-35C5-4195-AF7C-1EDD91E47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A6891B-D653-4BEF-9237-1553BF51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4287ADF-3EB7-4E15-9F74-426C19D4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D49BEE-53D6-417F-BBFA-4EEFB2031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59">
            <a:extLst>
              <a:ext uri="{FF2B5EF4-FFF2-40B4-BE49-F238E27FC236}">
                <a16:creationId xmlns:a16="http://schemas.microsoft.com/office/drawing/2014/main" id="{53C83731-596B-409A-B862-7E2288877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2719" y="531328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8ADD-7AEF-494E-9EB4-A363E03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14759"/>
            <a:ext cx="10325000" cy="1400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CLEANING</a:t>
            </a:r>
          </a:p>
        </p:txBody>
      </p:sp>
      <p:graphicFrame>
        <p:nvGraphicFramePr>
          <p:cNvPr id="79" name="Content Placeholder 78">
            <a:extLst>
              <a:ext uri="{FF2B5EF4-FFF2-40B4-BE49-F238E27FC236}">
                <a16:creationId xmlns:a16="http://schemas.microsoft.com/office/drawing/2014/main" id="{2CDA369F-9B19-4FB5-AD4B-96097BBB9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88559"/>
              </p:ext>
            </p:extLst>
          </p:nvPr>
        </p:nvGraphicFramePr>
        <p:xfrm>
          <a:off x="987929" y="2898930"/>
          <a:ext cx="10706141" cy="18684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299">
                  <a:extLst>
                    <a:ext uri="{9D8B030D-6E8A-4147-A177-3AD203B41FA5}">
                      <a16:colId xmlns:a16="http://schemas.microsoft.com/office/drawing/2014/main" val="3050350897"/>
                    </a:ext>
                  </a:extLst>
                </a:gridCol>
                <a:gridCol w="1117264">
                  <a:extLst>
                    <a:ext uri="{9D8B030D-6E8A-4147-A177-3AD203B41FA5}">
                      <a16:colId xmlns:a16="http://schemas.microsoft.com/office/drawing/2014/main" val="3642280491"/>
                    </a:ext>
                  </a:extLst>
                </a:gridCol>
                <a:gridCol w="916054">
                  <a:extLst>
                    <a:ext uri="{9D8B030D-6E8A-4147-A177-3AD203B41FA5}">
                      <a16:colId xmlns:a16="http://schemas.microsoft.com/office/drawing/2014/main" val="2576570157"/>
                    </a:ext>
                  </a:extLst>
                </a:gridCol>
                <a:gridCol w="524144">
                  <a:extLst>
                    <a:ext uri="{9D8B030D-6E8A-4147-A177-3AD203B41FA5}">
                      <a16:colId xmlns:a16="http://schemas.microsoft.com/office/drawing/2014/main" val="820557688"/>
                    </a:ext>
                  </a:extLst>
                </a:gridCol>
                <a:gridCol w="902541">
                  <a:extLst>
                    <a:ext uri="{9D8B030D-6E8A-4147-A177-3AD203B41FA5}">
                      <a16:colId xmlns:a16="http://schemas.microsoft.com/office/drawing/2014/main" val="1458901768"/>
                    </a:ext>
                  </a:extLst>
                </a:gridCol>
                <a:gridCol w="1009151">
                  <a:extLst>
                    <a:ext uri="{9D8B030D-6E8A-4147-A177-3AD203B41FA5}">
                      <a16:colId xmlns:a16="http://schemas.microsoft.com/office/drawing/2014/main" val="2224785393"/>
                    </a:ext>
                  </a:extLst>
                </a:gridCol>
                <a:gridCol w="337950">
                  <a:extLst>
                    <a:ext uri="{9D8B030D-6E8A-4147-A177-3AD203B41FA5}">
                      <a16:colId xmlns:a16="http://schemas.microsoft.com/office/drawing/2014/main" val="686439219"/>
                    </a:ext>
                  </a:extLst>
                </a:gridCol>
                <a:gridCol w="941581">
                  <a:extLst>
                    <a:ext uri="{9D8B030D-6E8A-4147-A177-3AD203B41FA5}">
                      <a16:colId xmlns:a16="http://schemas.microsoft.com/office/drawing/2014/main" val="2833572542"/>
                    </a:ext>
                  </a:extLst>
                </a:gridCol>
                <a:gridCol w="750881">
                  <a:extLst>
                    <a:ext uri="{9D8B030D-6E8A-4147-A177-3AD203B41FA5}">
                      <a16:colId xmlns:a16="http://schemas.microsoft.com/office/drawing/2014/main" val="3232710410"/>
                    </a:ext>
                  </a:extLst>
                </a:gridCol>
                <a:gridCol w="797430">
                  <a:extLst>
                    <a:ext uri="{9D8B030D-6E8A-4147-A177-3AD203B41FA5}">
                      <a16:colId xmlns:a16="http://schemas.microsoft.com/office/drawing/2014/main" val="1723894485"/>
                    </a:ext>
                  </a:extLst>
                </a:gridCol>
                <a:gridCol w="597722">
                  <a:extLst>
                    <a:ext uri="{9D8B030D-6E8A-4147-A177-3AD203B41FA5}">
                      <a16:colId xmlns:a16="http://schemas.microsoft.com/office/drawing/2014/main" val="4198427048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1689830274"/>
                    </a:ext>
                  </a:extLst>
                </a:gridCol>
                <a:gridCol w="603728">
                  <a:extLst>
                    <a:ext uri="{9D8B030D-6E8A-4147-A177-3AD203B41FA5}">
                      <a16:colId xmlns:a16="http://schemas.microsoft.com/office/drawing/2014/main" val="1729242576"/>
                    </a:ext>
                  </a:extLst>
                </a:gridCol>
                <a:gridCol w="904041">
                  <a:extLst>
                    <a:ext uri="{9D8B030D-6E8A-4147-A177-3AD203B41FA5}">
                      <a16:colId xmlns:a16="http://schemas.microsoft.com/office/drawing/2014/main" val="1216161897"/>
                    </a:ext>
                  </a:extLst>
                </a:gridCol>
                <a:gridCol w="405520">
                  <a:extLst>
                    <a:ext uri="{9D8B030D-6E8A-4147-A177-3AD203B41FA5}">
                      <a16:colId xmlns:a16="http://schemas.microsoft.com/office/drawing/2014/main" val="1830371752"/>
                    </a:ext>
                  </a:extLst>
                </a:gridCol>
              </a:tblGrid>
              <a:tr h="311406">
                <a:tc>
                  <a:txBody>
                    <a:bodyPr/>
                    <a:lstStyle/>
                    <a:p>
                      <a:pPr rtl="0" fontAlgn="b"/>
                      <a:endParaRPr lang="en-GB" sz="900">
                        <a:effectLst/>
                      </a:endParaRP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PatientId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Gender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ScheduledDay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Age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Neighbourhood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Scholarship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Hipertension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Diabetes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Alcoholism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Handcap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SMS_received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No-show</a:t>
                      </a:r>
                    </a:p>
                  </a:txBody>
                  <a:tcPr marL="13659" marR="13659" marT="0" marB="0"/>
                </a:tc>
                <a:extLst>
                  <a:ext uri="{0D108BD9-81ED-4DB2-BD59-A6C34878D82A}">
                    <a16:rowId xmlns:a16="http://schemas.microsoft.com/office/drawing/2014/main" val="2605992994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29872499824296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5642903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2016-04-29T18:38:08Z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66476026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558997776694438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2016-04-29T16:08:27Z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3229638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2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4262962299951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5642549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2016-04-29T16:19:04Z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MATA DA PRAIA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57904638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3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867951213174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5642828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2016-04-29T17:29:31Z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PONTAL DE CAMBURI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1513596445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4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8841186448183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5642494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2016-04-29T16:07:23Z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89707557"/>
                  </a:ext>
                </a:extLst>
              </a:tr>
            </a:tbl>
          </a:graphicData>
        </a:graphic>
      </p:graphicFrame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1144056-376E-4A64-9C2C-1D8AEF868403}"/>
              </a:ext>
            </a:extLst>
          </p:cNvPr>
          <p:cNvCxnSpPr>
            <a:cxnSpLocks/>
          </p:cNvCxnSpPr>
          <p:nvPr/>
        </p:nvCxnSpPr>
        <p:spPr>
          <a:xfrm>
            <a:off x="9210675" y="1460579"/>
            <a:ext cx="2187497" cy="13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E8B2C7D-6289-496C-9246-801A7B747CAB}"/>
              </a:ext>
            </a:extLst>
          </p:cNvPr>
          <p:cNvSpPr/>
          <p:nvPr/>
        </p:nvSpPr>
        <p:spPr>
          <a:xfrm>
            <a:off x="4792004" y="610297"/>
            <a:ext cx="4395438" cy="9106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Change </a:t>
            </a:r>
            <a:r>
              <a:rPr lang="en-GB">
                <a:solidFill>
                  <a:schemeClr val="tx1"/>
                </a:solidFill>
                <a:latin typeface="Calibri Light"/>
                <a:cs typeface="Calibri"/>
              </a:rPr>
              <a:t>No </a:t>
            </a:r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to "</a:t>
            </a:r>
            <a:r>
              <a:rPr lang="en-GB">
                <a:solidFill>
                  <a:schemeClr val="tx1"/>
                </a:solidFill>
                <a:latin typeface="Calibri Light"/>
                <a:cs typeface="Calibri"/>
              </a:rPr>
              <a:t>0</a:t>
            </a:r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" and </a:t>
            </a:r>
            <a:r>
              <a:rPr lang="en-GB">
                <a:solidFill>
                  <a:schemeClr val="tx1"/>
                </a:solidFill>
                <a:latin typeface="Calibri Light"/>
                <a:cs typeface="Calibri"/>
              </a:rPr>
              <a:t>Yes </a:t>
            </a:r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to "</a:t>
            </a:r>
            <a:r>
              <a:rPr lang="en-GB">
                <a:solidFill>
                  <a:schemeClr val="tx1"/>
                </a:solidFill>
                <a:latin typeface="Calibri Light"/>
                <a:cs typeface="Calibri"/>
              </a:rPr>
              <a:t>1</a:t>
            </a:r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"</a:t>
            </a:r>
            <a:endParaRPr lang="en-US" b="1">
              <a:solidFill>
                <a:schemeClr val="tx1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68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4">
            <a:extLst>
              <a:ext uri="{FF2B5EF4-FFF2-40B4-BE49-F238E27FC236}">
                <a16:creationId xmlns:a16="http://schemas.microsoft.com/office/drawing/2014/main" id="{972E8032-894F-424B-B154-A7BF1E26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6">
            <a:extLst>
              <a:ext uri="{FF2B5EF4-FFF2-40B4-BE49-F238E27FC236}">
                <a16:creationId xmlns:a16="http://schemas.microsoft.com/office/drawing/2014/main" id="{CA5A7895-4F32-4769-AD6A-7F9BA67C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85ED54-B528-4BEC-B23A-0496A762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149CD9-348C-4FFB-A45D-72C15378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264976C-D3B5-4EC5-880F-3B8F9BAB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D2D327B-18D4-4380-BF02-440784DC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A1912B-4E78-467D-98D7-EDEDF354D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53A225-1342-455D-B42B-39D874EE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87C0AE4-03FF-4D95-8A30-2F2E9490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773EBEB-6940-445B-805E-CFA18D132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B8A68F-CDD6-4281-A5CA-E2D85B563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189096-EA34-47CB-9547-5127E0F0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639467-7632-4013-B6D7-CD07FEC9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38ECD5-0F61-47C7-AB4B-D3921EFD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885933-4BEA-4E07-9E0C-6A5F8743D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7F004B5-3106-46A9-B726-981E8E10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6F66BD-575F-4296-9A6B-A3AA3882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60AE56-A5FC-4AEC-9877-182C4C5ED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8F39BE3-14C5-4C3C-9828-44A2185D9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AA2D72-EB80-41AB-8FC4-9708C057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B0E92D-6217-4EC4-9FDA-60C24779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084ADC-F046-414A-85AB-0317CA41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A7116EF-41BF-41A2-8D90-ED700EFE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0FD9B8-8CE3-4CD0-9D69-2DA00EF1A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B06234-8C3C-4C72-B328-B20AB723A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2AC0452-963B-4D79-8326-1C06C0A0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0AE3B4-1254-4D13-AD4B-191A1BBA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FF03074-368C-4A16-AE9D-7F5E42499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0594EB-ED93-48E8-88DE-596E0B1C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644685-35C5-4195-AF7C-1EDD91E47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A6891B-D653-4BEF-9237-1553BF51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4287ADF-3EB7-4E15-9F74-426C19D4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D49BEE-53D6-417F-BBFA-4EEFB2031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59">
            <a:extLst>
              <a:ext uri="{FF2B5EF4-FFF2-40B4-BE49-F238E27FC236}">
                <a16:creationId xmlns:a16="http://schemas.microsoft.com/office/drawing/2014/main" id="{53C83731-596B-409A-B862-7E2288877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2719" y="531328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8ADD-7AEF-494E-9EB4-A363E03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14759"/>
            <a:ext cx="10325000" cy="1400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CLEANING</a:t>
            </a:r>
          </a:p>
        </p:txBody>
      </p:sp>
      <p:graphicFrame>
        <p:nvGraphicFramePr>
          <p:cNvPr id="79" name="Content Placeholder 78">
            <a:extLst>
              <a:ext uri="{FF2B5EF4-FFF2-40B4-BE49-F238E27FC236}">
                <a16:creationId xmlns:a16="http://schemas.microsoft.com/office/drawing/2014/main" id="{2CDA369F-9B19-4FB5-AD4B-96097BBB9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212177"/>
              </p:ext>
            </p:extLst>
          </p:nvPr>
        </p:nvGraphicFramePr>
        <p:xfrm>
          <a:off x="987929" y="2898930"/>
          <a:ext cx="10706141" cy="18684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299">
                  <a:extLst>
                    <a:ext uri="{9D8B030D-6E8A-4147-A177-3AD203B41FA5}">
                      <a16:colId xmlns:a16="http://schemas.microsoft.com/office/drawing/2014/main" val="3050350897"/>
                    </a:ext>
                  </a:extLst>
                </a:gridCol>
                <a:gridCol w="1117264">
                  <a:extLst>
                    <a:ext uri="{9D8B030D-6E8A-4147-A177-3AD203B41FA5}">
                      <a16:colId xmlns:a16="http://schemas.microsoft.com/office/drawing/2014/main" val="3642280491"/>
                    </a:ext>
                  </a:extLst>
                </a:gridCol>
                <a:gridCol w="916054">
                  <a:extLst>
                    <a:ext uri="{9D8B030D-6E8A-4147-A177-3AD203B41FA5}">
                      <a16:colId xmlns:a16="http://schemas.microsoft.com/office/drawing/2014/main" val="2576570157"/>
                    </a:ext>
                  </a:extLst>
                </a:gridCol>
                <a:gridCol w="524144">
                  <a:extLst>
                    <a:ext uri="{9D8B030D-6E8A-4147-A177-3AD203B41FA5}">
                      <a16:colId xmlns:a16="http://schemas.microsoft.com/office/drawing/2014/main" val="820557688"/>
                    </a:ext>
                  </a:extLst>
                </a:gridCol>
                <a:gridCol w="902541">
                  <a:extLst>
                    <a:ext uri="{9D8B030D-6E8A-4147-A177-3AD203B41FA5}">
                      <a16:colId xmlns:a16="http://schemas.microsoft.com/office/drawing/2014/main" val="1458901768"/>
                    </a:ext>
                  </a:extLst>
                </a:gridCol>
                <a:gridCol w="1009151">
                  <a:extLst>
                    <a:ext uri="{9D8B030D-6E8A-4147-A177-3AD203B41FA5}">
                      <a16:colId xmlns:a16="http://schemas.microsoft.com/office/drawing/2014/main" val="2224785393"/>
                    </a:ext>
                  </a:extLst>
                </a:gridCol>
                <a:gridCol w="337950">
                  <a:extLst>
                    <a:ext uri="{9D8B030D-6E8A-4147-A177-3AD203B41FA5}">
                      <a16:colId xmlns:a16="http://schemas.microsoft.com/office/drawing/2014/main" val="686439219"/>
                    </a:ext>
                  </a:extLst>
                </a:gridCol>
                <a:gridCol w="941581">
                  <a:extLst>
                    <a:ext uri="{9D8B030D-6E8A-4147-A177-3AD203B41FA5}">
                      <a16:colId xmlns:a16="http://schemas.microsoft.com/office/drawing/2014/main" val="2833572542"/>
                    </a:ext>
                  </a:extLst>
                </a:gridCol>
                <a:gridCol w="750881">
                  <a:extLst>
                    <a:ext uri="{9D8B030D-6E8A-4147-A177-3AD203B41FA5}">
                      <a16:colId xmlns:a16="http://schemas.microsoft.com/office/drawing/2014/main" val="3232710410"/>
                    </a:ext>
                  </a:extLst>
                </a:gridCol>
                <a:gridCol w="797430">
                  <a:extLst>
                    <a:ext uri="{9D8B030D-6E8A-4147-A177-3AD203B41FA5}">
                      <a16:colId xmlns:a16="http://schemas.microsoft.com/office/drawing/2014/main" val="1723894485"/>
                    </a:ext>
                  </a:extLst>
                </a:gridCol>
                <a:gridCol w="597722">
                  <a:extLst>
                    <a:ext uri="{9D8B030D-6E8A-4147-A177-3AD203B41FA5}">
                      <a16:colId xmlns:a16="http://schemas.microsoft.com/office/drawing/2014/main" val="4198427048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1689830274"/>
                    </a:ext>
                  </a:extLst>
                </a:gridCol>
                <a:gridCol w="603728">
                  <a:extLst>
                    <a:ext uri="{9D8B030D-6E8A-4147-A177-3AD203B41FA5}">
                      <a16:colId xmlns:a16="http://schemas.microsoft.com/office/drawing/2014/main" val="1729242576"/>
                    </a:ext>
                  </a:extLst>
                </a:gridCol>
                <a:gridCol w="904041">
                  <a:extLst>
                    <a:ext uri="{9D8B030D-6E8A-4147-A177-3AD203B41FA5}">
                      <a16:colId xmlns:a16="http://schemas.microsoft.com/office/drawing/2014/main" val="1216161897"/>
                    </a:ext>
                  </a:extLst>
                </a:gridCol>
                <a:gridCol w="405520">
                  <a:extLst>
                    <a:ext uri="{9D8B030D-6E8A-4147-A177-3AD203B41FA5}">
                      <a16:colId xmlns:a16="http://schemas.microsoft.com/office/drawing/2014/main" val="1830371752"/>
                    </a:ext>
                  </a:extLst>
                </a:gridCol>
              </a:tblGrid>
              <a:tr h="311406">
                <a:tc>
                  <a:txBody>
                    <a:bodyPr/>
                    <a:lstStyle/>
                    <a:p>
                      <a:pPr rtl="0" fontAlgn="b"/>
                      <a:endParaRPr lang="en-GB" sz="900">
                        <a:effectLst/>
                      </a:endParaRP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PatientId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Gender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ScheduledDay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Age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Neighbourhood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Scholarship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Hipertension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Diabetes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Alcoholism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Handcap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SMS_received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No-show</a:t>
                      </a:r>
                    </a:p>
                  </a:txBody>
                  <a:tcPr marL="13659" marR="13659" marT="0" marB="0"/>
                </a:tc>
                <a:extLst>
                  <a:ext uri="{0D108BD9-81ED-4DB2-BD59-A6C34878D82A}">
                    <a16:rowId xmlns:a16="http://schemas.microsoft.com/office/drawing/2014/main" val="2605992994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29872499824296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5642903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2016-04-29T18:38:08Z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66476026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558997776694438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2016-04-29T16:08:27Z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3229638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2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4262962299951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5642549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2016-04-29T16:19:04Z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MATA DA PRAIA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57904638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3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867951213174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5642828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2016-04-29T17:29:31Z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PONTAL DE CAMBURI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1513596445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4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8841186448183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5642494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2016-04-29T16:07:23Z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89707557"/>
                  </a:ext>
                </a:extLst>
              </a:tr>
            </a:tbl>
          </a:graphicData>
        </a:graphic>
      </p:graphicFrame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1144056-376E-4A64-9C2C-1D8AEF868403}"/>
              </a:ext>
            </a:extLst>
          </p:cNvPr>
          <p:cNvCxnSpPr>
            <a:cxnSpLocks/>
          </p:cNvCxnSpPr>
          <p:nvPr/>
        </p:nvCxnSpPr>
        <p:spPr>
          <a:xfrm flipH="1">
            <a:off x="5785392" y="1553507"/>
            <a:ext cx="1129991" cy="1313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E8B2C7D-6289-496C-9246-801A7B747CAB}"/>
              </a:ext>
            </a:extLst>
          </p:cNvPr>
          <p:cNvSpPr/>
          <p:nvPr/>
        </p:nvSpPr>
        <p:spPr>
          <a:xfrm>
            <a:off x="4792004" y="610297"/>
            <a:ext cx="4395438" cy="9106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Remove the records with </a:t>
            </a:r>
            <a:r>
              <a:rPr lang="en-GB">
                <a:solidFill>
                  <a:schemeClr val="tx1"/>
                </a:solidFill>
                <a:latin typeface="Calibri Light"/>
                <a:cs typeface="Calibri"/>
              </a:rPr>
              <a:t>&gt; 0</a:t>
            </a:r>
            <a:r>
              <a:rPr lang="en-GB" dirty="0">
                <a:solidFill>
                  <a:schemeClr val="tx1"/>
                </a:solidFill>
                <a:latin typeface="Calibri Light"/>
                <a:cs typeface="Calibri"/>
              </a:rPr>
              <a:t> </a:t>
            </a:r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Age</a:t>
            </a:r>
            <a:endParaRPr lang="en-US" b="1">
              <a:solidFill>
                <a:schemeClr val="tx1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59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4">
            <a:extLst>
              <a:ext uri="{FF2B5EF4-FFF2-40B4-BE49-F238E27FC236}">
                <a16:creationId xmlns:a16="http://schemas.microsoft.com/office/drawing/2014/main" id="{972E8032-894F-424B-B154-A7BF1E26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6">
            <a:extLst>
              <a:ext uri="{FF2B5EF4-FFF2-40B4-BE49-F238E27FC236}">
                <a16:creationId xmlns:a16="http://schemas.microsoft.com/office/drawing/2014/main" id="{CA5A7895-4F32-4769-AD6A-7F9BA67C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85ED54-B528-4BEC-B23A-0496A762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149CD9-348C-4FFB-A45D-72C15378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264976C-D3B5-4EC5-880F-3B8F9BAB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D2D327B-18D4-4380-BF02-440784DC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A1912B-4E78-467D-98D7-EDEDF354D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53A225-1342-455D-B42B-39D874EE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87C0AE4-03FF-4D95-8A30-2F2E9490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773EBEB-6940-445B-805E-CFA18D132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B8A68F-CDD6-4281-A5CA-E2D85B563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189096-EA34-47CB-9547-5127E0F0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639467-7632-4013-B6D7-CD07FEC9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38ECD5-0F61-47C7-AB4B-D3921EFD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885933-4BEA-4E07-9E0C-6A5F8743D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7F004B5-3106-46A9-B726-981E8E10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6F66BD-575F-4296-9A6B-A3AA3882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60AE56-A5FC-4AEC-9877-182C4C5ED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8F39BE3-14C5-4C3C-9828-44A2185D9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AA2D72-EB80-41AB-8FC4-9708C057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B0E92D-6217-4EC4-9FDA-60C24779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084ADC-F046-414A-85AB-0317CA41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A7116EF-41BF-41A2-8D90-ED700EFE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0FD9B8-8CE3-4CD0-9D69-2DA00EF1A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B06234-8C3C-4C72-B328-B20AB723A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2AC0452-963B-4D79-8326-1C06C0A0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0AE3B4-1254-4D13-AD4B-191A1BBA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FF03074-368C-4A16-AE9D-7F5E42499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0594EB-ED93-48E8-88DE-596E0B1C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644685-35C5-4195-AF7C-1EDD91E47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A6891B-D653-4BEF-9237-1553BF51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4287ADF-3EB7-4E15-9F74-426C19D4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D49BEE-53D6-417F-BBFA-4EEFB2031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59">
            <a:extLst>
              <a:ext uri="{FF2B5EF4-FFF2-40B4-BE49-F238E27FC236}">
                <a16:creationId xmlns:a16="http://schemas.microsoft.com/office/drawing/2014/main" id="{53C83731-596B-409A-B862-7E2288877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2719" y="531328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8ADD-7AEF-494E-9EB4-A363E03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14759"/>
            <a:ext cx="10325000" cy="1400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CLEANING</a:t>
            </a:r>
          </a:p>
        </p:txBody>
      </p:sp>
      <p:graphicFrame>
        <p:nvGraphicFramePr>
          <p:cNvPr id="79" name="Content Placeholder 78">
            <a:extLst>
              <a:ext uri="{FF2B5EF4-FFF2-40B4-BE49-F238E27FC236}">
                <a16:creationId xmlns:a16="http://schemas.microsoft.com/office/drawing/2014/main" id="{2CDA369F-9B19-4FB5-AD4B-96097BBB9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56696"/>
              </p:ext>
            </p:extLst>
          </p:nvPr>
        </p:nvGraphicFramePr>
        <p:xfrm>
          <a:off x="987929" y="2898930"/>
          <a:ext cx="10706141" cy="18684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299">
                  <a:extLst>
                    <a:ext uri="{9D8B030D-6E8A-4147-A177-3AD203B41FA5}">
                      <a16:colId xmlns:a16="http://schemas.microsoft.com/office/drawing/2014/main" val="3050350897"/>
                    </a:ext>
                  </a:extLst>
                </a:gridCol>
                <a:gridCol w="1117264">
                  <a:extLst>
                    <a:ext uri="{9D8B030D-6E8A-4147-A177-3AD203B41FA5}">
                      <a16:colId xmlns:a16="http://schemas.microsoft.com/office/drawing/2014/main" val="3642280491"/>
                    </a:ext>
                  </a:extLst>
                </a:gridCol>
                <a:gridCol w="916054">
                  <a:extLst>
                    <a:ext uri="{9D8B030D-6E8A-4147-A177-3AD203B41FA5}">
                      <a16:colId xmlns:a16="http://schemas.microsoft.com/office/drawing/2014/main" val="2576570157"/>
                    </a:ext>
                  </a:extLst>
                </a:gridCol>
                <a:gridCol w="524144">
                  <a:extLst>
                    <a:ext uri="{9D8B030D-6E8A-4147-A177-3AD203B41FA5}">
                      <a16:colId xmlns:a16="http://schemas.microsoft.com/office/drawing/2014/main" val="820557688"/>
                    </a:ext>
                  </a:extLst>
                </a:gridCol>
                <a:gridCol w="902541">
                  <a:extLst>
                    <a:ext uri="{9D8B030D-6E8A-4147-A177-3AD203B41FA5}">
                      <a16:colId xmlns:a16="http://schemas.microsoft.com/office/drawing/2014/main" val="1458901768"/>
                    </a:ext>
                  </a:extLst>
                </a:gridCol>
                <a:gridCol w="1009151">
                  <a:extLst>
                    <a:ext uri="{9D8B030D-6E8A-4147-A177-3AD203B41FA5}">
                      <a16:colId xmlns:a16="http://schemas.microsoft.com/office/drawing/2014/main" val="2224785393"/>
                    </a:ext>
                  </a:extLst>
                </a:gridCol>
                <a:gridCol w="337950">
                  <a:extLst>
                    <a:ext uri="{9D8B030D-6E8A-4147-A177-3AD203B41FA5}">
                      <a16:colId xmlns:a16="http://schemas.microsoft.com/office/drawing/2014/main" val="686439219"/>
                    </a:ext>
                  </a:extLst>
                </a:gridCol>
                <a:gridCol w="941581">
                  <a:extLst>
                    <a:ext uri="{9D8B030D-6E8A-4147-A177-3AD203B41FA5}">
                      <a16:colId xmlns:a16="http://schemas.microsoft.com/office/drawing/2014/main" val="2833572542"/>
                    </a:ext>
                  </a:extLst>
                </a:gridCol>
                <a:gridCol w="750881">
                  <a:extLst>
                    <a:ext uri="{9D8B030D-6E8A-4147-A177-3AD203B41FA5}">
                      <a16:colId xmlns:a16="http://schemas.microsoft.com/office/drawing/2014/main" val="3232710410"/>
                    </a:ext>
                  </a:extLst>
                </a:gridCol>
                <a:gridCol w="797430">
                  <a:extLst>
                    <a:ext uri="{9D8B030D-6E8A-4147-A177-3AD203B41FA5}">
                      <a16:colId xmlns:a16="http://schemas.microsoft.com/office/drawing/2014/main" val="1723894485"/>
                    </a:ext>
                  </a:extLst>
                </a:gridCol>
                <a:gridCol w="597722">
                  <a:extLst>
                    <a:ext uri="{9D8B030D-6E8A-4147-A177-3AD203B41FA5}">
                      <a16:colId xmlns:a16="http://schemas.microsoft.com/office/drawing/2014/main" val="4198427048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1689830274"/>
                    </a:ext>
                  </a:extLst>
                </a:gridCol>
                <a:gridCol w="603728">
                  <a:extLst>
                    <a:ext uri="{9D8B030D-6E8A-4147-A177-3AD203B41FA5}">
                      <a16:colId xmlns:a16="http://schemas.microsoft.com/office/drawing/2014/main" val="1729242576"/>
                    </a:ext>
                  </a:extLst>
                </a:gridCol>
                <a:gridCol w="904041">
                  <a:extLst>
                    <a:ext uri="{9D8B030D-6E8A-4147-A177-3AD203B41FA5}">
                      <a16:colId xmlns:a16="http://schemas.microsoft.com/office/drawing/2014/main" val="1216161897"/>
                    </a:ext>
                  </a:extLst>
                </a:gridCol>
                <a:gridCol w="405520">
                  <a:extLst>
                    <a:ext uri="{9D8B030D-6E8A-4147-A177-3AD203B41FA5}">
                      <a16:colId xmlns:a16="http://schemas.microsoft.com/office/drawing/2014/main" val="1830371752"/>
                    </a:ext>
                  </a:extLst>
                </a:gridCol>
              </a:tblGrid>
              <a:tr h="311406">
                <a:tc>
                  <a:txBody>
                    <a:bodyPr/>
                    <a:lstStyle/>
                    <a:p>
                      <a:pPr rtl="0" fontAlgn="b"/>
                      <a:endParaRPr lang="en-GB" sz="900">
                        <a:effectLst/>
                      </a:endParaRP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PatientId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Gender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ScheduledDay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Age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Neighbourhood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Scholarship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Hipertension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Diabetes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Alcoholism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Handcap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SMS_received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No-show</a:t>
                      </a:r>
                    </a:p>
                  </a:txBody>
                  <a:tcPr marL="13659" marR="13659" marT="0" marB="0"/>
                </a:tc>
                <a:extLst>
                  <a:ext uri="{0D108BD9-81ED-4DB2-BD59-A6C34878D82A}">
                    <a16:rowId xmlns:a16="http://schemas.microsoft.com/office/drawing/2014/main" val="2605992994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29872499824296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5642903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2016-04-29T18:38:08Z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66476026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558997776694438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2016-04-29T16:08:27Z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3229638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2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4262962299951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5642549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2016-04-29T16:19:04Z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MATA DA PRAIA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57904638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3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867951213174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5642828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2016-04-29T17:29:31Z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PONTAL DE CAMBURI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1513596445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4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8841186448183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5642494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2016-04-29T16:07:23Z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89707557"/>
                  </a:ext>
                </a:extLst>
              </a:tr>
            </a:tbl>
          </a:graphicData>
        </a:graphic>
      </p:graphicFrame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1144056-376E-4A64-9C2C-1D8AEF868403}"/>
              </a:ext>
            </a:extLst>
          </p:cNvPr>
          <p:cNvCxnSpPr>
            <a:cxnSpLocks/>
          </p:cNvCxnSpPr>
          <p:nvPr/>
        </p:nvCxnSpPr>
        <p:spPr>
          <a:xfrm flipH="1">
            <a:off x="4149880" y="1553507"/>
            <a:ext cx="1129991" cy="1313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E8B2C7D-6289-496C-9246-801A7B747CAB}"/>
              </a:ext>
            </a:extLst>
          </p:cNvPr>
          <p:cNvSpPr/>
          <p:nvPr/>
        </p:nvSpPr>
        <p:spPr>
          <a:xfrm>
            <a:off x="4792004" y="610297"/>
            <a:ext cx="4395438" cy="9106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Change the </a:t>
            </a:r>
            <a:r>
              <a:rPr lang="en-GB">
                <a:solidFill>
                  <a:schemeClr val="tx1"/>
                </a:solidFill>
                <a:latin typeface="Calibri Light"/>
                <a:cs typeface="Calibri"/>
              </a:rPr>
              <a:t>type </a:t>
            </a:r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to </a:t>
            </a:r>
            <a:r>
              <a:rPr lang="en-GB">
                <a:solidFill>
                  <a:schemeClr val="tx1"/>
                </a:solidFill>
                <a:latin typeface="Calibri Light"/>
                <a:cs typeface="Calibri"/>
              </a:rPr>
              <a:t>date type</a:t>
            </a:r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 </a:t>
            </a:r>
            <a:endParaRPr lang="en-US" b="1">
              <a:solidFill>
                <a:schemeClr val="tx1"/>
              </a:solidFill>
              <a:latin typeface="Calibri Light"/>
              <a:cs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968495-2F38-48BF-8568-1A8BE8602AE4}"/>
              </a:ext>
            </a:extLst>
          </p:cNvPr>
          <p:cNvCxnSpPr>
            <a:cxnSpLocks/>
          </p:cNvCxnSpPr>
          <p:nvPr/>
        </p:nvCxnSpPr>
        <p:spPr>
          <a:xfrm flipH="1">
            <a:off x="5107026" y="1553507"/>
            <a:ext cx="1129991" cy="1313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1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4">
            <a:extLst>
              <a:ext uri="{FF2B5EF4-FFF2-40B4-BE49-F238E27FC236}">
                <a16:creationId xmlns:a16="http://schemas.microsoft.com/office/drawing/2014/main" id="{972E8032-894F-424B-B154-A7BF1E26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6">
            <a:extLst>
              <a:ext uri="{FF2B5EF4-FFF2-40B4-BE49-F238E27FC236}">
                <a16:creationId xmlns:a16="http://schemas.microsoft.com/office/drawing/2014/main" id="{CA5A7895-4F32-4769-AD6A-7F9BA67C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85ED54-B528-4BEC-B23A-0496A762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149CD9-348C-4FFB-A45D-72C15378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264976C-D3B5-4EC5-880F-3B8F9BAB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D2D327B-18D4-4380-BF02-440784DC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A1912B-4E78-467D-98D7-EDEDF354D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53A225-1342-455D-B42B-39D874EE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87C0AE4-03FF-4D95-8A30-2F2E9490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773EBEB-6940-445B-805E-CFA18D132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B8A68F-CDD6-4281-A5CA-E2D85B563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189096-EA34-47CB-9547-5127E0F0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639467-7632-4013-B6D7-CD07FEC9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38ECD5-0F61-47C7-AB4B-D3921EFD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885933-4BEA-4E07-9E0C-6A5F8743D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7F004B5-3106-46A9-B726-981E8E10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6F66BD-575F-4296-9A6B-A3AA3882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60AE56-A5FC-4AEC-9877-182C4C5ED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8F39BE3-14C5-4C3C-9828-44A2185D9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AA2D72-EB80-41AB-8FC4-9708C057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B0E92D-6217-4EC4-9FDA-60C24779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084ADC-F046-414A-85AB-0317CA41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A7116EF-41BF-41A2-8D90-ED700EFE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0FD9B8-8CE3-4CD0-9D69-2DA00EF1A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B06234-8C3C-4C72-B328-B20AB723A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2AC0452-963B-4D79-8326-1C06C0A0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0AE3B4-1254-4D13-AD4B-191A1BBA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FF03074-368C-4A16-AE9D-7F5E42499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0594EB-ED93-48E8-88DE-596E0B1C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644685-35C5-4195-AF7C-1EDD91E47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A6891B-D653-4BEF-9237-1553BF51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4287ADF-3EB7-4E15-9F74-426C19D4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D49BEE-53D6-417F-BBFA-4EEFB2031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59">
            <a:extLst>
              <a:ext uri="{FF2B5EF4-FFF2-40B4-BE49-F238E27FC236}">
                <a16:creationId xmlns:a16="http://schemas.microsoft.com/office/drawing/2014/main" id="{53C83731-596B-409A-B862-7E2288877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2719" y="531328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8ADD-7AEF-494E-9EB4-A363E03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14759"/>
            <a:ext cx="10325000" cy="1400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CLEANING</a:t>
            </a:r>
          </a:p>
        </p:txBody>
      </p:sp>
      <p:graphicFrame>
        <p:nvGraphicFramePr>
          <p:cNvPr id="79" name="Content Placeholder 78">
            <a:extLst>
              <a:ext uri="{FF2B5EF4-FFF2-40B4-BE49-F238E27FC236}">
                <a16:creationId xmlns:a16="http://schemas.microsoft.com/office/drawing/2014/main" id="{2CDA369F-9B19-4FB5-AD4B-96097BBB97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7929" y="2898930"/>
          <a:ext cx="10706141" cy="18684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299">
                  <a:extLst>
                    <a:ext uri="{9D8B030D-6E8A-4147-A177-3AD203B41FA5}">
                      <a16:colId xmlns:a16="http://schemas.microsoft.com/office/drawing/2014/main" val="3050350897"/>
                    </a:ext>
                  </a:extLst>
                </a:gridCol>
                <a:gridCol w="1117264">
                  <a:extLst>
                    <a:ext uri="{9D8B030D-6E8A-4147-A177-3AD203B41FA5}">
                      <a16:colId xmlns:a16="http://schemas.microsoft.com/office/drawing/2014/main" val="3642280491"/>
                    </a:ext>
                  </a:extLst>
                </a:gridCol>
                <a:gridCol w="916054">
                  <a:extLst>
                    <a:ext uri="{9D8B030D-6E8A-4147-A177-3AD203B41FA5}">
                      <a16:colId xmlns:a16="http://schemas.microsoft.com/office/drawing/2014/main" val="2576570157"/>
                    </a:ext>
                  </a:extLst>
                </a:gridCol>
                <a:gridCol w="524144">
                  <a:extLst>
                    <a:ext uri="{9D8B030D-6E8A-4147-A177-3AD203B41FA5}">
                      <a16:colId xmlns:a16="http://schemas.microsoft.com/office/drawing/2014/main" val="820557688"/>
                    </a:ext>
                  </a:extLst>
                </a:gridCol>
                <a:gridCol w="902541">
                  <a:extLst>
                    <a:ext uri="{9D8B030D-6E8A-4147-A177-3AD203B41FA5}">
                      <a16:colId xmlns:a16="http://schemas.microsoft.com/office/drawing/2014/main" val="1458901768"/>
                    </a:ext>
                  </a:extLst>
                </a:gridCol>
                <a:gridCol w="1009151">
                  <a:extLst>
                    <a:ext uri="{9D8B030D-6E8A-4147-A177-3AD203B41FA5}">
                      <a16:colId xmlns:a16="http://schemas.microsoft.com/office/drawing/2014/main" val="2224785393"/>
                    </a:ext>
                  </a:extLst>
                </a:gridCol>
                <a:gridCol w="337950">
                  <a:extLst>
                    <a:ext uri="{9D8B030D-6E8A-4147-A177-3AD203B41FA5}">
                      <a16:colId xmlns:a16="http://schemas.microsoft.com/office/drawing/2014/main" val="686439219"/>
                    </a:ext>
                  </a:extLst>
                </a:gridCol>
                <a:gridCol w="941581">
                  <a:extLst>
                    <a:ext uri="{9D8B030D-6E8A-4147-A177-3AD203B41FA5}">
                      <a16:colId xmlns:a16="http://schemas.microsoft.com/office/drawing/2014/main" val="2833572542"/>
                    </a:ext>
                  </a:extLst>
                </a:gridCol>
                <a:gridCol w="750881">
                  <a:extLst>
                    <a:ext uri="{9D8B030D-6E8A-4147-A177-3AD203B41FA5}">
                      <a16:colId xmlns:a16="http://schemas.microsoft.com/office/drawing/2014/main" val="3232710410"/>
                    </a:ext>
                  </a:extLst>
                </a:gridCol>
                <a:gridCol w="797430">
                  <a:extLst>
                    <a:ext uri="{9D8B030D-6E8A-4147-A177-3AD203B41FA5}">
                      <a16:colId xmlns:a16="http://schemas.microsoft.com/office/drawing/2014/main" val="1723894485"/>
                    </a:ext>
                  </a:extLst>
                </a:gridCol>
                <a:gridCol w="597722">
                  <a:extLst>
                    <a:ext uri="{9D8B030D-6E8A-4147-A177-3AD203B41FA5}">
                      <a16:colId xmlns:a16="http://schemas.microsoft.com/office/drawing/2014/main" val="4198427048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1689830274"/>
                    </a:ext>
                  </a:extLst>
                </a:gridCol>
                <a:gridCol w="603728">
                  <a:extLst>
                    <a:ext uri="{9D8B030D-6E8A-4147-A177-3AD203B41FA5}">
                      <a16:colId xmlns:a16="http://schemas.microsoft.com/office/drawing/2014/main" val="1729242576"/>
                    </a:ext>
                  </a:extLst>
                </a:gridCol>
                <a:gridCol w="904041">
                  <a:extLst>
                    <a:ext uri="{9D8B030D-6E8A-4147-A177-3AD203B41FA5}">
                      <a16:colId xmlns:a16="http://schemas.microsoft.com/office/drawing/2014/main" val="1216161897"/>
                    </a:ext>
                  </a:extLst>
                </a:gridCol>
                <a:gridCol w="405520">
                  <a:extLst>
                    <a:ext uri="{9D8B030D-6E8A-4147-A177-3AD203B41FA5}">
                      <a16:colId xmlns:a16="http://schemas.microsoft.com/office/drawing/2014/main" val="1830371752"/>
                    </a:ext>
                  </a:extLst>
                </a:gridCol>
              </a:tblGrid>
              <a:tr h="311406">
                <a:tc>
                  <a:txBody>
                    <a:bodyPr/>
                    <a:lstStyle/>
                    <a:p>
                      <a:pPr rtl="0" fontAlgn="b"/>
                      <a:endParaRPr lang="en-GB" sz="900">
                        <a:effectLst/>
                      </a:endParaRP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PatientId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AppointmentID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Gender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ScheduledDay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AppointmentDay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Age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Neighbourhood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Scholarship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Hipertension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Diabetes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Alcoholism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Handcap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SMS_received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No-show</a:t>
                      </a:r>
                    </a:p>
                  </a:txBody>
                  <a:tcPr marL="13659" marR="13659" marT="0" marB="0"/>
                </a:tc>
                <a:extLst>
                  <a:ext uri="{0D108BD9-81ED-4DB2-BD59-A6C34878D82A}">
                    <a16:rowId xmlns:a16="http://schemas.microsoft.com/office/drawing/2014/main" val="2605992994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29872499824296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5642903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2016-04-29T18:38:08Z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66476026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558997776694438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5642503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2016-04-29T16:08:27Z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32296380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2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4262962299951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5642549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2016-04-29T16:19:04Z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MATA DA PRAIA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57904638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3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867951213174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5642828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2016-04-29T17:29:31Z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PONTAL DE CAMBURI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1513596445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4</a:t>
                      </a:r>
                    </a:p>
                  </a:txBody>
                  <a:tcPr marL="13659" marR="13659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8841186448183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5642494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2016-04-29T16:07:23Z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2016-04-29T00:00:00Z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3659" marR="1365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No</a:t>
                      </a:r>
                    </a:p>
                  </a:txBody>
                  <a:tcPr marL="13659" marR="13659" marT="0" marB="0" anchor="b"/>
                </a:tc>
                <a:extLst>
                  <a:ext uri="{0D108BD9-81ED-4DB2-BD59-A6C34878D82A}">
                    <a16:rowId xmlns:a16="http://schemas.microsoft.com/office/drawing/2014/main" val="3189707557"/>
                  </a:ext>
                </a:extLst>
              </a:tr>
            </a:tbl>
          </a:graphicData>
        </a:graphic>
      </p:graphicFrame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1144056-376E-4A64-9C2C-1D8AEF868403}"/>
              </a:ext>
            </a:extLst>
          </p:cNvPr>
          <p:cNvCxnSpPr>
            <a:cxnSpLocks/>
          </p:cNvCxnSpPr>
          <p:nvPr/>
        </p:nvCxnSpPr>
        <p:spPr>
          <a:xfrm flipH="1">
            <a:off x="1863880" y="927579"/>
            <a:ext cx="2889849" cy="193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E8B2C7D-6289-496C-9246-801A7B747CAB}"/>
              </a:ext>
            </a:extLst>
          </p:cNvPr>
          <p:cNvSpPr/>
          <p:nvPr/>
        </p:nvSpPr>
        <p:spPr>
          <a:xfrm>
            <a:off x="4792004" y="610297"/>
            <a:ext cx="4395438" cy="9106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Calibri Light"/>
                <a:cs typeface="Calibri"/>
              </a:rPr>
              <a:t>Drop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968495-2F38-48BF-8568-1A8BE8602AE4}"/>
              </a:ext>
            </a:extLst>
          </p:cNvPr>
          <p:cNvCxnSpPr>
            <a:cxnSpLocks/>
          </p:cNvCxnSpPr>
          <p:nvPr/>
        </p:nvCxnSpPr>
        <p:spPr>
          <a:xfrm flipH="1">
            <a:off x="3002455" y="1099937"/>
            <a:ext cx="1737777" cy="1767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9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4">
            <a:extLst>
              <a:ext uri="{FF2B5EF4-FFF2-40B4-BE49-F238E27FC236}">
                <a16:creationId xmlns:a16="http://schemas.microsoft.com/office/drawing/2014/main" id="{972E8032-894F-424B-B154-A7BF1E26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6">
            <a:extLst>
              <a:ext uri="{FF2B5EF4-FFF2-40B4-BE49-F238E27FC236}">
                <a16:creationId xmlns:a16="http://schemas.microsoft.com/office/drawing/2014/main" id="{CA5A7895-4F32-4769-AD6A-7F9BA67C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85ED54-B528-4BEC-B23A-0496A762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149CD9-348C-4FFB-A45D-72C15378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264976C-D3B5-4EC5-880F-3B8F9BAB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D2D327B-18D4-4380-BF02-440784DC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A1912B-4E78-467D-98D7-EDEDF354D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53A225-1342-455D-B42B-39D874EE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87C0AE4-03FF-4D95-8A30-2F2E9490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773EBEB-6940-445B-805E-CFA18D132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B8A68F-CDD6-4281-A5CA-E2D85B563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189096-EA34-47CB-9547-5127E0F0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639467-7632-4013-B6D7-CD07FEC9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38ECD5-0F61-47C7-AB4B-D3921EFD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885933-4BEA-4E07-9E0C-6A5F8743D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7F004B5-3106-46A9-B726-981E8E10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6F66BD-575F-4296-9A6B-A3AA3882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60AE56-A5FC-4AEC-9877-182C4C5ED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8F39BE3-14C5-4C3C-9828-44A2185D9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AA2D72-EB80-41AB-8FC4-9708C057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B0E92D-6217-4EC4-9FDA-60C24779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084ADC-F046-414A-85AB-0317CA41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A7116EF-41BF-41A2-8D90-ED700EFE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0FD9B8-8CE3-4CD0-9D69-2DA00EF1A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B06234-8C3C-4C72-B328-B20AB723A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2AC0452-963B-4D79-8326-1C06C0A0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0AE3B4-1254-4D13-AD4B-191A1BBA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FF03074-368C-4A16-AE9D-7F5E42499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0594EB-ED93-48E8-88DE-596E0B1C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644685-35C5-4195-AF7C-1EDD91E47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A6891B-D653-4BEF-9237-1553BF51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4287ADF-3EB7-4E15-9F74-426C19D4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D49BEE-53D6-417F-BBFA-4EEFB2031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59">
            <a:extLst>
              <a:ext uri="{FF2B5EF4-FFF2-40B4-BE49-F238E27FC236}">
                <a16:creationId xmlns:a16="http://schemas.microsoft.com/office/drawing/2014/main" id="{53C83731-596B-409A-B862-7E2288877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2719" y="531328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8ADD-7AEF-494E-9EB4-A363E03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14759"/>
            <a:ext cx="10325000" cy="1400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CLEANING </a:t>
            </a:r>
            <a:endParaRPr lang="en-US" sz="240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1144056-376E-4A64-9C2C-1D8AEF868403}"/>
              </a:ext>
            </a:extLst>
          </p:cNvPr>
          <p:cNvCxnSpPr>
            <a:cxnSpLocks/>
          </p:cNvCxnSpPr>
          <p:nvPr/>
        </p:nvCxnSpPr>
        <p:spPr>
          <a:xfrm flipH="1">
            <a:off x="2099737" y="1372078"/>
            <a:ext cx="2744704" cy="143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E8B2C7D-6289-496C-9246-801A7B747CAB}"/>
              </a:ext>
            </a:extLst>
          </p:cNvPr>
          <p:cNvSpPr/>
          <p:nvPr/>
        </p:nvSpPr>
        <p:spPr>
          <a:xfrm>
            <a:off x="4792004" y="610297"/>
            <a:ext cx="4395438" cy="9106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alibri Light"/>
                <a:cs typeface="Calibri"/>
              </a:rPr>
              <a:t>Extract new features from </a:t>
            </a:r>
            <a:r>
              <a:rPr lang="en-GB" dirty="0">
                <a:solidFill>
                  <a:schemeClr val="tx1"/>
                </a:solidFill>
                <a:latin typeface="Calibri Light"/>
                <a:cs typeface="Calibri"/>
              </a:rPr>
              <a:t>appointment day</a:t>
            </a:r>
            <a:r>
              <a:rPr lang="en-GB" b="1" dirty="0">
                <a:solidFill>
                  <a:schemeClr val="tx1"/>
                </a:solidFill>
                <a:latin typeface="Calibri Light"/>
                <a:cs typeface="Calibri"/>
              </a:rPr>
              <a:t> and  </a:t>
            </a:r>
            <a:r>
              <a:rPr lang="en-GB" dirty="0">
                <a:solidFill>
                  <a:schemeClr val="tx1"/>
                </a:solidFill>
                <a:latin typeface="Calibri Light"/>
                <a:cs typeface="Calibri"/>
              </a:rPr>
              <a:t>scheduled day</a:t>
            </a:r>
            <a:r>
              <a:rPr lang="en-GB" b="1" dirty="0">
                <a:solidFill>
                  <a:schemeClr val="tx1"/>
                </a:solidFill>
                <a:latin typeface="Calibri Light"/>
                <a:cs typeface="Calibri"/>
              </a:rPr>
              <a:t> columns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968495-2F38-48BF-8568-1A8BE8602AE4}"/>
              </a:ext>
            </a:extLst>
          </p:cNvPr>
          <p:cNvCxnSpPr>
            <a:cxnSpLocks/>
          </p:cNvCxnSpPr>
          <p:nvPr/>
        </p:nvCxnSpPr>
        <p:spPr>
          <a:xfrm flipH="1">
            <a:off x="3192955" y="1526292"/>
            <a:ext cx="1665205" cy="127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0895B33C-3282-48FA-840A-E88F06CA5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600260"/>
              </p:ext>
            </p:extLst>
          </p:nvPr>
        </p:nvGraphicFramePr>
        <p:xfrm>
          <a:off x="970642" y="2848428"/>
          <a:ext cx="10461183" cy="20317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0061">
                  <a:extLst>
                    <a:ext uri="{9D8B030D-6E8A-4147-A177-3AD203B41FA5}">
                      <a16:colId xmlns:a16="http://schemas.microsoft.com/office/drawing/2014/main" val="2261943187"/>
                    </a:ext>
                  </a:extLst>
                </a:gridCol>
                <a:gridCol w="481469">
                  <a:extLst>
                    <a:ext uri="{9D8B030D-6E8A-4147-A177-3AD203B41FA5}">
                      <a16:colId xmlns:a16="http://schemas.microsoft.com/office/drawing/2014/main" val="3750686073"/>
                    </a:ext>
                  </a:extLst>
                </a:gridCol>
                <a:gridCol w="847874">
                  <a:extLst>
                    <a:ext uri="{9D8B030D-6E8A-4147-A177-3AD203B41FA5}">
                      <a16:colId xmlns:a16="http://schemas.microsoft.com/office/drawing/2014/main" val="925183885"/>
                    </a:ext>
                  </a:extLst>
                </a:gridCol>
                <a:gridCol w="950725">
                  <a:extLst>
                    <a:ext uri="{9D8B030D-6E8A-4147-A177-3AD203B41FA5}">
                      <a16:colId xmlns:a16="http://schemas.microsoft.com/office/drawing/2014/main" val="2059858324"/>
                    </a:ext>
                  </a:extLst>
                </a:gridCol>
                <a:gridCol w="301480">
                  <a:extLst>
                    <a:ext uri="{9D8B030D-6E8A-4147-A177-3AD203B41FA5}">
                      <a16:colId xmlns:a16="http://schemas.microsoft.com/office/drawing/2014/main" val="3519265619"/>
                    </a:ext>
                  </a:extLst>
                </a:gridCol>
                <a:gridCol w="886443">
                  <a:extLst>
                    <a:ext uri="{9D8B030D-6E8A-4147-A177-3AD203B41FA5}">
                      <a16:colId xmlns:a16="http://schemas.microsoft.com/office/drawing/2014/main" val="1624347503"/>
                    </a:ext>
                  </a:extLst>
                </a:gridCol>
                <a:gridCol w="700027">
                  <a:extLst>
                    <a:ext uri="{9D8B030D-6E8A-4147-A177-3AD203B41FA5}">
                      <a16:colId xmlns:a16="http://schemas.microsoft.com/office/drawing/2014/main" val="2092964691"/>
                    </a:ext>
                  </a:extLst>
                </a:gridCol>
                <a:gridCol w="777164">
                  <a:extLst>
                    <a:ext uri="{9D8B030D-6E8A-4147-A177-3AD203B41FA5}">
                      <a16:colId xmlns:a16="http://schemas.microsoft.com/office/drawing/2014/main" val="3189779348"/>
                    </a:ext>
                  </a:extLst>
                </a:gridCol>
                <a:gridCol w="552178">
                  <a:extLst>
                    <a:ext uri="{9D8B030D-6E8A-4147-A177-3AD203B41FA5}">
                      <a16:colId xmlns:a16="http://schemas.microsoft.com/office/drawing/2014/main" val="1712764785"/>
                    </a:ext>
                  </a:extLst>
                </a:gridCol>
                <a:gridCol w="655029">
                  <a:extLst>
                    <a:ext uri="{9D8B030D-6E8A-4147-A177-3AD203B41FA5}">
                      <a16:colId xmlns:a16="http://schemas.microsoft.com/office/drawing/2014/main" val="3761212650"/>
                    </a:ext>
                  </a:extLst>
                </a:gridCol>
                <a:gridCol w="584320">
                  <a:extLst>
                    <a:ext uri="{9D8B030D-6E8A-4147-A177-3AD203B41FA5}">
                      <a16:colId xmlns:a16="http://schemas.microsoft.com/office/drawing/2014/main" val="2670842231"/>
                    </a:ext>
                  </a:extLst>
                </a:gridCol>
                <a:gridCol w="847874">
                  <a:extLst>
                    <a:ext uri="{9D8B030D-6E8A-4147-A177-3AD203B41FA5}">
                      <a16:colId xmlns:a16="http://schemas.microsoft.com/office/drawing/2014/main" val="3090005068"/>
                    </a:ext>
                  </a:extLst>
                </a:gridCol>
                <a:gridCol w="577891">
                  <a:extLst>
                    <a:ext uri="{9D8B030D-6E8A-4147-A177-3AD203B41FA5}">
                      <a16:colId xmlns:a16="http://schemas.microsoft.com/office/drawing/2014/main" val="933486209"/>
                    </a:ext>
                  </a:extLst>
                </a:gridCol>
                <a:gridCol w="577891">
                  <a:extLst>
                    <a:ext uri="{9D8B030D-6E8A-4147-A177-3AD203B41FA5}">
                      <a16:colId xmlns:a16="http://schemas.microsoft.com/office/drawing/2014/main" val="2782675471"/>
                    </a:ext>
                  </a:extLst>
                </a:gridCol>
                <a:gridCol w="584320">
                  <a:extLst>
                    <a:ext uri="{9D8B030D-6E8A-4147-A177-3AD203B41FA5}">
                      <a16:colId xmlns:a16="http://schemas.microsoft.com/office/drawing/2014/main" val="2624210236"/>
                    </a:ext>
                  </a:extLst>
                </a:gridCol>
                <a:gridCol w="976437">
                  <a:extLst>
                    <a:ext uri="{9D8B030D-6E8A-4147-A177-3AD203B41FA5}">
                      <a16:colId xmlns:a16="http://schemas.microsoft.com/office/drawing/2014/main" val="2407089652"/>
                    </a:ext>
                  </a:extLst>
                </a:gridCol>
              </a:tblGrid>
              <a:tr h="164474">
                <a:tc>
                  <a:txBody>
                    <a:bodyPr/>
                    <a:lstStyle/>
                    <a:p>
                      <a:pPr algn="ctr" rtl="0" fontAlgn="b"/>
                      <a:endParaRPr lang="en-GB" sz="900">
                        <a:effectLst/>
                      </a:endParaRP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Gender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ScheduledDay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AppointmentDay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Age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Neighbourhood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Scholarship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Hypertension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Diabetes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Alcoholism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Handicap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SMS_received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No_show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Weekday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Weekend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 err="1">
                          <a:effectLst/>
                        </a:rPr>
                        <a:t>Number_of_days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631954"/>
                  </a:ext>
                </a:extLst>
              </a:tr>
              <a:tr h="30959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0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18:38:08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00:00:00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78421"/>
                  </a:ext>
                </a:extLst>
              </a:tr>
              <a:tr h="30959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1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16:08:27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00:00:00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659703"/>
                  </a:ext>
                </a:extLst>
              </a:tr>
              <a:tr h="319274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2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16:19:04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00:00:00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62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MATA DA PRAIA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015581"/>
                  </a:ext>
                </a:extLst>
              </a:tr>
              <a:tr h="30959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3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17:29:31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00:00:00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8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PONTAL DE CAMBURI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388382"/>
                  </a:ext>
                </a:extLst>
              </a:tr>
              <a:tr h="30959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4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16:07:23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00:00:00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56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JARDIM DA PENHA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95733"/>
                  </a:ext>
                </a:extLst>
              </a:tr>
              <a:tr h="30959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900" dirty="0">
                          <a:effectLst/>
                        </a:rPr>
                        <a:t>5</a:t>
                      </a:r>
                      <a:endParaRPr lang="en-GB" sz="900">
                        <a:effectLst/>
                      </a:endParaRPr>
                    </a:p>
                  </a:txBody>
                  <a:tcPr marL="14275" marR="14275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F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2016-04-27 08:36:51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2016-04-29 00:00:00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76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REPÚBLICA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R w="3175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1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0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900" dirty="0">
                          <a:effectLst/>
                        </a:rPr>
                        <a:t>2</a:t>
                      </a:r>
                    </a:p>
                  </a:txBody>
                  <a:tcPr marL="14275" marR="14275" marT="0" marB="0" anchor="b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313795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655AA7-A0F4-4312-9184-8B7AB9597C86}"/>
              </a:ext>
            </a:extLst>
          </p:cNvPr>
          <p:cNvCxnSpPr>
            <a:cxnSpLocks/>
          </p:cNvCxnSpPr>
          <p:nvPr/>
        </p:nvCxnSpPr>
        <p:spPr>
          <a:xfrm>
            <a:off x="9031016" y="1553505"/>
            <a:ext cx="1019937" cy="109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900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CosineVTI</vt:lpstr>
      <vt:lpstr>T5o10 Data Science Bootcamp </vt:lpstr>
      <vt:lpstr>INTRODUCTION</vt:lpstr>
      <vt:lpstr>DATASET INFORMATION</vt:lpstr>
      <vt:lpstr>DATA CLEANING</vt:lpstr>
      <vt:lpstr>DATA CLEANING</vt:lpstr>
      <vt:lpstr>DATA CLEANING</vt:lpstr>
      <vt:lpstr>DATA CLEANING</vt:lpstr>
      <vt:lpstr>DATA CLEANING</vt:lpstr>
      <vt:lpstr>DATA CLEANING </vt:lpstr>
      <vt:lpstr>DATA CLEANING</vt:lpstr>
      <vt:lpstr>DATA ANALYST</vt:lpstr>
      <vt:lpstr>DATA ANALYST</vt:lpstr>
      <vt:lpstr>DATA ANALYST</vt:lpstr>
      <vt:lpstr>DATA ANALYST</vt:lpstr>
      <vt:lpstr>DATA ANALYST</vt:lpstr>
      <vt:lpstr>DATA MODLING</vt:lpstr>
      <vt:lpstr>DATA MODLING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577</cp:revision>
  <dcterms:created xsi:type="dcterms:W3CDTF">2021-11-16T19:28:43Z</dcterms:created>
  <dcterms:modified xsi:type="dcterms:W3CDTF">2021-11-17T21:08:37Z</dcterms:modified>
</cp:coreProperties>
</file>