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5" r:id="rId3"/>
    <p:sldId id="297" r:id="rId4"/>
    <p:sldId id="296" r:id="rId5"/>
    <p:sldId id="298" r:id="rId6"/>
    <p:sldId id="299" r:id="rId7"/>
    <p:sldId id="300" r:id="rId8"/>
    <p:sldId id="301" r:id="rId9"/>
    <p:sldId id="303" r:id="rId10"/>
    <p:sldId id="304" r:id="rId11"/>
    <p:sldId id="258" r:id="rId12"/>
    <p:sldId id="260" r:id="rId13"/>
    <p:sldId id="261" r:id="rId14"/>
    <p:sldId id="262" r:id="rId15"/>
    <p:sldId id="263" r:id="rId16"/>
    <p:sldId id="264" r:id="rId17"/>
    <p:sldId id="265" r:id="rId18"/>
    <p:sldId id="266" r:id="rId19"/>
    <p:sldId id="267" r:id="rId20"/>
    <p:sldId id="275" r:id="rId21"/>
    <p:sldId id="276" r:id="rId22"/>
    <p:sldId id="278" r:id="rId23"/>
    <p:sldId id="279" r:id="rId24"/>
    <p:sldId id="280" r:id="rId25"/>
    <p:sldId id="281"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96" autoAdjust="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5AAAF41-C663-4DCC-B7D3-48E0F6C55D31}" type="datetimeFigureOut">
              <a:rPr lang="en-US"/>
              <a:pPr>
                <a:defRPr/>
              </a:pPr>
              <a:t>10/5/2024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7ECB87E-2F5C-4ACD-A5E0-7582F6AECCB1}" type="slidenum">
              <a:rPr lang="en-US"/>
              <a:pPr>
                <a:defRPr/>
              </a:pPr>
              <a:t>‹#›</a:t>
            </a:fld>
            <a:endParaRPr lang="en-US"/>
          </a:p>
        </p:txBody>
      </p:sp>
    </p:spTree>
    <p:extLst>
      <p:ext uri="{BB962C8B-B14F-4D97-AF65-F5344CB8AC3E}">
        <p14:creationId xmlns:p14="http://schemas.microsoft.com/office/powerpoint/2010/main" val="949711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0355"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2196587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1379"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78951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2403"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1377342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4451"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158578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5475"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421535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6499" name="Text Box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581025" lvl="2" indent="-193675" algn="just" eaLnBrk="1" hangingPunct="1">
              <a:lnSpc>
                <a:spcPct val="93000"/>
              </a:lnSpc>
              <a:spcBef>
                <a:spcPct val="0"/>
              </a:spcBef>
              <a:buSzPct val="45000"/>
              <a:tabLst>
                <a:tab pos="581025" algn="l"/>
                <a:tab pos="593725" algn="l"/>
                <a:tab pos="3165475" algn="ctr"/>
                <a:tab pos="4940300" algn="l"/>
              </a:tabLst>
            </a:pPr>
            <a:endParaRPr lang="en-GB" sz="2500" dirty="0"/>
          </a:p>
        </p:txBody>
      </p:sp>
    </p:spTree>
    <p:extLst>
      <p:ext uri="{BB962C8B-B14F-4D97-AF65-F5344CB8AC3E}">
        <p14:creationId xmlns:p14="http://schemas.microsoft.com/office/powerpoint/2010/main" val="2765999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7523" name="Text Box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indent="209550" algn="just" eaLnBrk="1" hangingPunct="1">
              <a:lnSpc>
                <a:spcPct val="93000"/>
              </a:lnSpc>
              <a:spcBef>
                <a:spcPct val="0"/>
              </a:spcBef>
              <a:buSzPct val="45000"/>
              <a:tabLst>
                <a:tab pos="2582863" algn="ctr"/>
                <a:tab pos="4359275" algn="l"/>
                <a:tab pos="4546600" algn="l"/>
              </a:tabLst>
            </a:pPr>
            <a:endParaRPr lang="en-GB" sz="2200" dirty="0"/>
          </a:p>
        </p:txBody>
      </p:sp>
    </p:spTree>
    <p:extLst>
      <p:ext uri="{BB962C8B-B14F-4D97-AF65-F5344CB8AC3E}">
        <p14:creationId xmlns:p14="http://schemas.microsoft.com/office/powerpoint/2010/main" val="3868137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8547"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817385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9571"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2276565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10595"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1507567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11619"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331714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1379"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404338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19811"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1651947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20835"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78619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22883"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2165841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23907"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3755599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24931"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3421189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25955"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1584171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1379"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2355342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1379"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194939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1379"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129515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1379"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62297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1379"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379944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1379"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122939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bwMode="auto">
          <a:xfrm>
            <a:off x="1092200" y="933450"/>
            <a:ext cx="4486275" cy="3363913"/>
          </a:xfrm>
          <a:solidFill>
            <a:srgbClr val="FFFFFF"/>
          </a:solidFill>
          <a:ln>
            <a:solidFill>
              <a:srgbClr val="000000"/>
            </a:solidFill>
            <a:miter lim="800000"/>
            <a:headEnd/>
            <a:tailEnd/>
          </a:ln>
        </p:spPr>
      </p:sp>
      <p:sp>
        <p:nvSpPr>
          <p:cNvPr id="101379" name="Rectangle 2"/>
          <p:cNvSpPr>
            <a:spLocks noGrp="1" noChangeArrowheads="1"/>
          </p:cNvSpPr>
          <p:nvPr>
            <p:ph type="body" idx="1"/>
          </p:nvPr>
        </p:nvSpPr>
        <p:spPr bwMode="auto">
          <a:xfrm>
            <a:off x="1031875" y="4624388"/>
            <a:ext cx="4611688"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354504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24B862A-B3C1-46E5-9850-969A9517195E}" type="datetimeFigureOut">
              <a:rPr lang="en-US"/>
              <a:pPr>
                <a:defRPr/>
              </a:pPr>
              <a:t>10/5/2024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84DF88-4AE1-47F9-BE30-C13E2BC5A606}" type="slidenum">
              <a:rPr lang="en-US"/>
              <a:pPr>
                <a:defRPr/>
              </a:pPr>
              <a:t>‹#›</a:t>
            </a:fld>
            <a:endParaRPr lang="en-US"/>
          </a:p>
        </p:txBody>
      </p:sp>
    </p:spTree>
    <p:extLst>
      <p:ext uri="{BB962C8B-B14F-4D97-AF65-F5344CB8AC3E}">
        <p14:creationId xmlns:p14="http://schemas.microsoft.com/office/powerpoint/2010/main" val="203984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0C08934-BC9A-4ADB-804B-BB4736F50B4E}" type="datetimeFigureOut">
              <a:rPr lang="en-US"/>
              <a:pPr>
                <a:defRPr/>
              </a:pPr>
              <a:t>10/5/2024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192294-0F43-4A63-A70C-07D57CC783A5}" type="slidenum">
              <a:rPr lang="en-US"/>
              <a:pPr>
                <a:defRPr/>
              </a:pPr>
              <a:t>‹#›</a:t>
            </a:fld>
            <a:endParaRPr lang="en-US"/>
          </a:p>
        </p:txBody>
      </p:sp>
    </p:spTree>
    <p:extLst>
      <p:ext uri="{BB962C8B-B14F-4D97-AF65-F5344CB8AC3E}">
        <p14:creationId xmlns:p14="http://schemas.microsoft.com/office/powerpoint/2010/main" val="32347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25C60B2-9B70-4D73-9ED5-BB9EBBD6A7F8}" type="datetimeFigureOut">
              <a:rPr lang="en-US"/>
              <a:pPr>
                <a:defRPr/>
              </a:pPr>
              <a:t>10/5/2024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5BA405-ADA9-453F-B17D-898604D008F0}" type="slidenum">
              <a:rPr lang="en-US"/>
              <a:pPr>
                <a:defRPr/>
              </a:pPr>
              <a:t>‹#›</a:t>
            </a:fld>
            <a:endParaRPr lang="en-US"/>
          </a:p>
        </p:txBody>
      </p:sp>
    </p:spTree>
    <p:extLst>
      <p:ext uri="{BB962C8B-B14F-4D97-AF65-F5344CB8AC3E}">
        <p14:creationId xmlns:p14="http://schemas.microsoft.com/office/powerpoint/2010/main" val="1210971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72024" y="569540"/>
            <a:ext cx="7807419" cy="1142440"/>
          </a:xfrm>
        </p:spPr>
        <p:txBody>
          <a:bodyPr/>
          <a:lstStyle/>
          <a:p>
            <a:r>
              <a:rPr lang="en-US"/>
              <a:t>Click to edit Master title style</a:t>
            </a:r>
          </a:p>
        </p:txBody>
      </p:sp>
    </p:spTree>
    <p:extLst>
      <p:ext uri="{BB962C8B-B14F-4D97-AF65-F5344CB8AC3E}">
        <p14:creationId xmlns:p14="http://schemas.microsoft.com/office/powerpoint/2010/main" val="358574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F72E42-C983-4E33-BE7A-8A003568B0E5}" type="datetimeFigureOut">
              <a:rPr lang="en-US"/>
              <a:pPr>
                <a:defRPr/>
              </a:pPr>
              <a:t>10/5/2024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DF31864-FD6C-4614-A71D-53FEB31BA447}" type="slidenum">
              <a:rPr lang="en-US"/>
              <a:pPr>
                <a:defRPr/>
              </a:pPr>
              <a:t>‹#›</a:t>
            </a:fld>
            <a:endParaRPr lang="en-US"/>
          </a:p>
        </p:txBody>
      </p:sp>
    </p:spTree>
    <p:extLst>
      <p:ext uri="{BB962C8B-B14F-4D97-AF65-F5344CB8AC3E}">
        <p14:creationId xmlns:p14="http://schemas.microsoft.com/office/powerpoint/2010/main" val="410429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62B91F6-95BE-467F-AC0F-7F9A68F513CB}" type="datetimeFigureOut">
              <a:rPr lang="en-US"/>
              <a:pPr>
                <a:defRPr/>
              </a:pPr>
              <a:t>10/5/2024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7349E4-C25D-46C4-8DE3-F576BADCE9D5}" type="slidenum">
              <a:rPr lang="en-US"/>
              <a:pPr>
                <a:defRPr/>
              </a:pPr>
              <a:t>‹#›</a:t>
            </a:fld>
            <a:endParaRPr lang="en-US"/>
          </a:p>
        </p:txBody>
      </p:sp>
    </p:spTree>
    <p:extLst>
      <p:ext uri="{BB962C8B-B14F-4D97-AF65-F5344CB8AC3E}">
        <p14:creationId xmlns:p14="http://schemas.microsoft.com/office/powerpoint/2010/main" val="56793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582D907-B04F-4806-91F5-6A5E575450C2}" type="datetimeFigureOut">
              <a:rPr lang="en-US"/>
              <a:pPr>
                <a:defRPr/>
              </a:pPr>
              <a:t>10/5/2024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D460DD4-9AA9-4590-B73D-FC5CBF5CD3EC}" type="slidenum">
              <a:rPr lang="en-US"/>
              <a:pPr>
                <a:defRPr/>
              </a:pPr>
              <a:t>‹#›</a:t>
            </a:fld>
            <a:endParaRPr lang="en-US"/>
          </a:p>
        </p:txBody>
      </p:sp>
    </p:spTree>
    <p:extLst>
      <p:ext uri="{BB962C8B-B14F-4D97-AF65-F5344CB8AC3E}">
        <p14:creationId xmlns:p14="http://schemas.microsoft.com/office/powerpoint/2010/main" val="100294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D8B5612-AFC6-4EF2-9229-60305F1C9327}" type="datetimeFigureOut">
              <a:rPr lang="en-US"/>
              <a:pPr>
                <a:defRPr/>
              </a:pPr>
              <a:t>10/5/2024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F4163EC-6FDA-4460-BFA1-FAB1CFDCE202}" type="slidenum">
              <a:rPr lang="en-US"/>
              <a:pPr>
                <a:defRPr/>
              </a:pPr>
              <a:t>‹#›</a:t>
            </a:fld>
            <a:endParaRPr lang="en-US"/>
          </a:p>
        </p:txBody>
      </p:sp>
    </p:spTree>
    <p:extLst>
      <p:ext uri="{BB962C8B-B14F-4D97-AF65-F5344CB8AC3E}">
        <p14:creationId xmlns:p14="http://schemas.microsoft.com/office/powerpoint/2010/main" val="366066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2DF1F82-1631-45DD-B7D9-898925BEA147}" type="datetimeFigureOut">
              <a:rPr lang="en-US"/>
              <a:pPr>
                <a:defRPr/>
              </a:pPr>
              <a:t>10/5/2024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6D20843-5D14-43A7-BF03-B3D7EB7DB06C}" type="slidenum">
              <a:rPr lang="en-US"/>
              <a:pPr>
                <a:defRPr/>
              </a:pPr>
              <a:t>‹#›</a:t>
            </a:fld>
            <a:endParaRPr lang="en-US"/>
          </a:p>
        </p:txBody>
      </p:sp>
    </p:spTree>
    <p:extLst>
      <p:ext uri="{BB962C8B-B14F-4D97-AF65-F5344CB8AC3E}">
        <p14:creationId xmlns:p14="http://schemas.microsoft.com/office/powerpoint/2010/main" val="1169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7DCA9BB-0CBF-4636-BF46-AEF6F03E1675}" type="datetimeFigureOut">
              <a:rPr lang="en-US"/>
              <a:pPr>
                <a:defRPr/>
              </a:pPr>
              <a:t>10/5/2024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7F16ABB-A2EC-4253-B655-D5414CA66B2D}" type="slidenum">
              <a:rPr lang="en-US"/>
              <a:pPr>
                <a:defRPr/>
              </a:pPr>
              <a:t>‹#›</a:t>
            </a:fld>
            <a:endParaRPr lang="en-US"/>
          </a:p>
        </p:txBody>
      </p:sp>
    </p:spTree>
    <p:extLst>
      <p:ext uri="{BB962C8B-B14F-4D97-AF65-F5344CB8AC3E}">
        <p14:creationId xmlns:p14="http://schemas.microsoft.com/office/powerpoint/2010/main" val="88342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891B69-A1E9-4B95-A4B2-2F402795752B}" type="datetimeFigureOut">
              <a:rPr lang="en-US"/>
              <a:pPr>
                <a:defRPr/>
              </a:pPr>
              <a:t>10/5/2024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146F338-EE9C-45FC-8BD8-28BED90B2502}" type="slidenum">
              <a:rPr lang="en-US"/>
              <a:pPr>
                <a:defRPr/>
              </a:pPr>
              <a:t>‹#›</a:t>
            </a:fld>
            <a:endParaRPr lang="en-US"/>
          </a:p>
        </p:txBody>
      </p:sp>
    </p:spTree>
    <p:extLst>
      <p:ext uri="{BB962C8B-B14F-4D97-AF65-F5344CB8AC3E}">
        <p14:creationId xmlns:p14="http://schemas.microsoft.com/office/powerpoint/2010/main" val="15473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74924D4-F0E3-41A0-A3D1-D888E2C47CD5}" type="datetimeFigureOut">
              <a:rPr lang="en-US"/>
              <a:pPr>
                <a:defRPr/>
              </a:pPr>
              <a:t>10/5/2024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189B61D-23FF-4C36-9FD9-8837B253CC90}" type="slidenum">
              <a:rPr lang="en-US"/>
              <a:pPr>
                <a:defRPr/>
              </a:pPr>
              <a:t>‹#›</a:t>
            </a:fld>
            <a:endParaRPr lang="en-US"/>
          </a:p>
        </p:txBody>
      </p:sp>
    </p:spTree>
    <p:extLst>
      <p:ext uri="{BB962C8B-B14F-4D97-AF65-F5344CB8AC3E}">
        <p14:creationId xmlns:p14="http://schemas.microsoft.com/office/powerpoint/2010/main" val="190561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BEB8A3C-1466-41FA-8DE0-BE35C61F6C60}" type="datetimeFigureOut">
              <a:rPr lang="en-US"/>
              <a:pPr>
                <a:defRPr/>
              </a:pPr>
              <a:t>10/5/2024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A1A43B0-08D7-48DD-ADC6-02DCFA64EA9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18"/>
          <p:cNvSpPr txBox="1">
            <a:spLocks noChangeArrowheads="1"/>
          </p:cNvSpPr>
          <p:nvPr/>
        </p:nvSpPr>
        <p:spPr bwMode="auto">
          <a:xfrm>
            <a:off x="-14288" y="1609725"/>
            <a:ext cx="9144001"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tr-TR" sz="4400" dirty="0">
                <a:solidFill>
                  <a:srgbClr val="0000CC"/>
                </a:solidFill>
                <a:latin typeface="Verdana" pitchFamily="34" charset="0"/>
              </a:rPr>
              <a:t>BMS-301</a:t>
            </a:r>
            <a:r>
              <a:rPr lang="tr-TR" sz="4400" dirty="0">
                <a:solidFill>
                  <a:srgbClr val="CC0000"/>
                </a:solidFill>
                <a:latin typeface="Verdana" pitchFamily="34" charset="0"/>
              </a:rPr>
              <a:t> </a:t>
            </a:r>
          </a:p>
          <a:p>
            <a:pPr algn="ctr" eaLnBrk="1" hangingPunct="1">
              <a:spcBef>
                <a:spcPct val="50000"/>
              </a:spcBef>
            </a:pPr>
            <a:r>
              <a:rPr lang="tr-TR" sz="4400" dirty="0">
                <a:solidFill>
                  <a:srgbClr val="CC0000"/>
                </a:solidFill>
                <a:latin typeface="Verdana" pitchFamily="34" charset="0"/>
              </a:rPr>
              <a:t>Kabuk Programlama</a:t>
            </a:r>
          </a:p>
          <a:p>
            <a:pPr algn="ctr" eaLnBrk="1" hangingPunct="1">
              <a:spcBef>
                <a:spcPct val="50000"/>
              </a:spcBef>
            </a:pPr>
            <a:r>
              <a:rPr lang="tr-TR" sz="4400" dirty="0">
                <a:solidFill>
                  <a:srgbClr val="CC0000"/>
                </a:solidFill>
                <a:latin typeface="Verdana" pitchFamily="34" charset="0"/>
              </a:rPr>
              <a:t>Güz 202</a:t>
            </a:r>
            <a:r>
              <a:rPr lang="en-US" sz="4400" dirty="0">
                <a:solidFill>
                  <a:srgbClr val="CC0000"/>
                </a:solidFill>
                <a:latin typeface="Verdana" pitchFamily="34" charset="0"/>
              </a:rPr>
              <a:t>4</a:t>
            </a:r>
            <a:endParaRPr lang="tr-TR" sz="4400" dirty="0">
              <a:solidFill>
                <a:srgbClr val="CC0000"/>
              </a:solidFill>
              <a:latin typeface="Verdana" pitchFamily="34" charset="0"/>
            </a:endParaRPr>
          </a:p>
          <a:p>
            <a:pPr algn="ctr" eaLnBrk="1" hangingPunct="1">
              <a:spcBef>
                <a:spcPct val="50000"/>
              </a:spcBef>
            </a:pPr>
            <a:r>
              <a:rPr lang="tr-TR" sz="4400" dirty="0">
                <a:solidFill>
                  <a:schemeClr val="hlink"/>
                </a:solidFill>
                <a:latin typeface="Verdana" pitchFamily="34" charset="0"/>
              </a:rPr>
              <a:t>(1. Sunu)</a:t>
            </a:r>
            <a:endParaRPr lang="en-US" sz="4400" dirty="0">
              <a:solidFill>
                <a:schemeClr val="hlink"/>
              </a:solidFill>
              <a:latin typeface="Verdana" pitchFamily="34" charset="0"/>
            </a:endParaRPr>
          </a:p>
          <a:p>
            <a:pPr algn="ctr" eaLnBrk="1" hangingPunct="1">
              <a:spcBef>
                <a:spcPct val="50000"/>
              </a:spcBef>
            </a:pPr>
            <a:r>
              <a:rPr lang="tr-TR" sz="3600" dirty="0">
                <a:latin typeface="Verdana" pitchFamily="34" charset="0"/>
              </a:rPr>
              <a:t>(</a:t>
            </a:r>
            <a:r>
              <a:rPr lang="en-US" sz="3600" dirty="0" err="1">
                <a:latin typeface="Verdana" pitchFamily="34" charset="0"/>
              </a:rPr>
              <a:t>Doç</a:t>
            </a:r>
            <a:r>
              <a:rPr lang="en-US" sz="3600" dirty="0">
                <a:latin typeface="Verdana" pitchFamily="34" charset="0"/>
              </a:rPr>
              <a:t>. </a:t>
            </a:r>
            <a:r>
              <a:rPr lang="tr-TR" sz="3600" dirty="0">
                <a:latin typeface="Verdana" pitchFamily="34" charset="0"/>
              </a:rPr>
              <a:t>Dr.</a:t>
            </a:r>
            <a:r>
              <a:rPr lang="en-US" sz="3600" dirty="0">
                <a:latin typeface="Verdana" pitchFamily="34" charset="0"/>
              </a:rPr>
              <a:t> </a:t>
            </a:r>
            <a:r>
              <a:rPr lang="tr-TR" sz="3600" dirty="0">
                <a:latin typeface="Verdana" pitchFamily="34" charset="0"/>
              </a:rPr>
              <a:t>Deniz Dal)</a:t>
            </a:r>
          </a:p>
        </p:txBody>
      </p:sp>
      <p:pic>
        <p:nvPicPr>
          <p:cNvPr id="3" name="Resim 2">
            <a:extLst>
              <a:ext uri="{FF2B5EF4-FFF2-40B4-BE49-F238E27FC236}">
                <a16:creationId xmlns:a16="http://schemas.microsoft.com/office/drawing/2014/main" id="{CB53C8B5-52E8-4626-8201-064FB7F2D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304800"/>
            <a:ext cx="1066800" cy="102870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AAEE01C-7EE1-4748-A2A7-BBDB8FA10777}"/>
              </a:ext>
            </a:extLst>
          </p:cNvPr>
          <p:cNvSpPr>
            <a:spLocks noGrp="1" noChangeArrowheads="1"/>
          </p:cNvSpPr>
          <p:nvPr>
            <p:ph type="title"/>
          </p:nvPr>
        </p:nvSpPr>
        <p:spPr>
          <a:xfrm>
            <a:off x="0" y="9195"/>
            <a:ext cx="9144000" cy="1131202"/>
          </a:xfrm>
        </p:spPr>
        <p:txBody>
          <a:bodyPr>
            <a:noAutofit/>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defRPr/>
            </a:pPr>
            <a:r>
              <a:rPr lang="tr-TR" sz="3600">
                <a:solidFill>
                  <a:srgbClr val="FF0000"/>
                </a:solidFill>
                <a:latin typeface="Arial" pitchFamily="34" charset="0"/>
              </a:rPr>
              <a:t>Bazı Popüler Linux Dağıtımları</a:t>
            </a:r>
          </a:p>
        </p:txBody>
      </p:sp>
      <p:sp>
        <p:nvSpPr>
          <p:cNvPr id="4" name="Rectangle 2">
            <a:extLst>
              <a:ext uri="{FF2B5EF4-FFF2-40B4-BE49-F238E27FC236}">
                <a16:creationId xmlns:a16="http://schemas.microsoft.com/office/drawing/2014/main" id="{F7EE5B59-CFC6-4911-B8C1-CCBCCA2F7D36}"/>
              </a:ext>
            </a:extLst>
          </p:cNvPr>
          <p:cNvSpPr>
            <a:spLocks noChangeArrowheads="1"/>
          </p:cNvSpPr>
          <p:nvPr/>
        </p:nvSpPr>
        <p:spPr bwMode="auto">
          <a:xfrm>
            <a:off x="1066800" y="2819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2" name="Dikdörtgen 1">
            <a:extLst>
              <a:ext uri="{FF2B5EF4-FFF2-40B4-BE49-F238E27FC236}">
                <a16:creationId xmlns:a16="http://schemas.microsoft.com/office/drawing/2014/main" id="{50690377-C14D-45D2-880B-A4F6207C0687}"/>
              </a:ext>
            </a:extLst>
          </p:cNvPr>
          <p:cNvSpPr/>
          <p:nvPr/>
        </p:nvSpPr>
        <p:spPr>
          <a:xfrm>
            <a:off x="0" y="1137154"/>
            <a:ext cx="3276600" cy="3502177"/>
          </a:xfrm>
          <a:prstGeom prst="rect">
            <a:avLst/>
          </a:prstGeom>
        </p:spPr>
        <p:txBody>
          <a:bodyPr wrap="square">
            <a:spAutoFit/>
          </a:bodyPr>
          <a:lstStyle/>
          <a:p>
            <a:pPr marL="0" marR="0" indent="342900" algn="just">
              <a:lnSpc>
                <a:spcPct val="115000"/>
              </a:lnSpc>
              <a:spcBef>
                <a:spcPts val="0"/>
              </a:spcBef>
              <a:spcAft>
                <a:spcPts val="600"/>
              </a:spcAft>
            </a:pPr>
            <a:r>
              <a:rPr lang="tr-TR" sz="2400" dirty="0">
                <a:latin typeface="+mn-lt"/>
              </a:rPr>
              <a:t>• </a:t>
            </a:r>
            <a:r>
              <a:rPr lang="tr-TR" sz="2400" dirty="0" err="1">
                <a:latin typeface="+mn-lt"/>
              </a:rPr>
              <a:t>Debian</a:t>
            </a:r>
            <a:endParaRPr lang="tr-TR" sz="2400" dirty="0">
              <a:latin typeface="+mn-lt"/>
            </a:endParaRPr>
          </a:p>
          <a:p>
            <a:pPr marL="0" marR="0" indent="342900" algn="just">
              <a:lnSpc>
                <a:spcPct val="115000"/>
              </a:lnSpc>
              <a:spcBef>
                <a:spcPts val="0"/>
              </a:spcBef>
              <a:spcAft>
                <a:spcPts val="600"/>
              </a:spcAft>
            </a:pPr>
            <a:r>
              <a:rPr lang="tr-TR" sz="2400" dirty="0">
                <a:latin typeface="+mn-lt"/>
              </a:rPr>
              <a:t>• </a:t>
            </a:r>
            <a:r>
              <a:rPr lang="tr-TR" sz="2400" dirty="0" err="1">
                <a:latin typeface="+mn-lt"/>
              </a:rPr>
              <a:t>Ubuntu</a:t>
            </a:r>
            <a:endParaRPr lang="tr-TR" sz="2400" dirty="0">
              <a:latin typeface="+mn-lt"/>
            </a:endParaRPr>
          </a:p>
          <a:p>
            <a:pPr marL="0" marR="0" indent="342900" algn="just">
              <a:lnSpc>
                <a:spcPct val="115000"/>
              </a:lnSpc>
              <a:spcBef>
                <a:spcPts val="0"/>
              </a:spcBef>
              <a:spcAft>
                <a:spcPts val="600"/>
              </a:spcAft>
            </a:pPr>
            <a:r>
              <a:rPr lang="tr-TR" sz="2400" dirty="0">
                <a:latin typeface="+mn-lt"/>
              </a:rPr>
              <a:t>• Linux </a:t>
            </a:r>
            <a:r>
              <a:rPr lang="tr-TR" sz="2400" dirty="0" err="1">
                <a:latin typeface="+mn-lt"/>
              </a:rPr>
              <a:t>Mint</a:t>
            </a:r>
            <a:endParaRPr lang="tr-TR" sz="2400" dirty="0">
              <a:latin typeface="+mn-lt"/>
            </a:endParaRPr>
          </a:p>
          <a:p>
            <a:pPr marL="0" marR="0" indent="342900" algn="just">
              <a:lnSpc>
                <a:spcPct val="115000"/>
              </a:lnSpc>
              <a:spcBef>
                <a:spcPts val="0"/>
              </a:spcBef>
              <a:spcAft>
                <a:spcPts val="600"/>
              </a:spcAft>
            </a:pPr>
            <a:r>
              <a:rPr lang="tr-TR" sz="2400" dirty="0">
                <a:latin typeface="+mn-lt"/>
              </a:rPr>
              <a:t>• </a:t>
            </a:r>
            <a:r>
              <a:rPr lang="tr-TR" sz="2400" dirty="0" err="1">
                <a:latin typeface="+mn-lt"/>
              </a:rPr>
              <a:t>Fedora</a:t>
            </a:r>
            <a:endParaRPr lang="tr-TR" sz="2400" dirty="0">
              <a:latin typeface="+mn-lt"/>
            </a:endParaRPr>
          </a:p>
          <a:p>
            <a:pPr marL="0" marR="0" indent="342900" algn="just">
              <a:lnSpc>
                <a:spcPct val="115000"/>
              </a:lnSpc>
              <a:spcBef>
                <a:spcPts val="0"/>
              </a:spcBef>
              <a:spcAft>
                <a:spcPts val="600"/>
              </a:spcAft>
            </a:pPr>
            <a:r>
              <a:rPr lang="tr-TR" sz="2400" dirty="0">
                <a:latin typeface="+mn-lt"/>
              </a:rPr>
              <a:t>• </a:t>
            </a:r>
            <a:r>
              <a:rPr lang="tr-TR" sz="2400" dirty="0" err="1">
                <a:latin typeface="+mn-lt"/>
              </a:rPr>
              <a:t>OpenSUSE</a:t>
            </a:r>
            <a:endParaRPr lang="tr-TR" sz="2400" dirty="0">
              <a:latin typeface="+mn-lt"/>
            </a:endParaRPr>
          </a:p>
          <a:p>
            <a:pPr marL="0" marR="0" indent="342900" algn="just">
              <a:lnSpc>
                <a:spcPct val="115000"/>
              </a:lnSpc>
              <a:spcBef>
                <a:spcPts val="0"/>
              </a:spcBef>
              <a:spcAft>
                <a:spcPts val="600"/>
              </a:spcAft>
            </a:pPr>
            <a:r>
              <a:rPr lang="tr-TR" sz="2400" dirty="0">
                <a:latin typeface="+mn-lt"/>
              </a:rPr>
              <a:t>• </a:t>
            </a:r>
            <a:r>
              <a:rPr lang="tr-TR" sz="2400" dirty="0" err="1">
                <a:latin typeface="+mn-lt"/>
              </a:rPr>
              <a:t>CentOS</a:t>
            </a:r>
            <a:endParaRPr lang="tr-TR" sz="2400" dirty="0">
              <a:latin typeface="+mn-lt"/>
            </a:endParaRPr>
          </a:p>
          <a:p>
            <a:pPr marL="0" marR="0" indent="342900" algn="just">
              <a:lnSpc>
                <a:spcPct val="115000"/>
              </a:lnSpc>
              <a:spcBef>
                <a:spcPts val="0"/>
              </a:spcBef>
              <a:spcAft>
                <a:spcPts val="600"/>
              </a:spcAft>
            </a:pPr>
            <a:r>
              <a:rPr lang="tr-TR" sz="2400" dirty="0">
                <a:latin typeface="+mn-lt"/>
              </a:rPr>
              <a:t>• </a:t>
            </a:r>
            <a:r>
              <a:rPr lang="tr-TR" sz="2400" dirty="0" err="1">
                <a:latin typeface="+mn-lt"/>
              </a:rPr>
              <a:t>Kali</a:t>
            </a:r>
            <a:r>
              <a:rPr lang="tr-TR" sz="2400" dirty="0">
                <a:latin typeface="+mn-lt"/>
              </a:rPr>
              <a:t> Linux</a:t>
            </a:r>
          </a:p>
        </p:txBody>
      </p:sp>
      <p:sp>
        <p:nvSpPr>
          <p:cNvPr id="5" name="Dikdörtgen 4">
            <a:extLst>
              <a:ext uri="{FF2B5EF4-FFF2-40B4-BE49-F238E27FC236}">
                <a16:creationId xmlns:a16="http://schemas.microsoft.com/office/drawing/2014/main" id="{60749628-EADD-4479-8D5D-2CAC5B27DF77}"/>
              </a:ext>
            </a:extLst>
          </p:cNvPr>
          <p:cNvSpPr/>
          <p:nvPr/>
        </p:nvSpPr>
        <p:spPr>
          <a:xfrm>
            <a:off x="3429000" y="2447835"/>
            <a:ext cx="5715000" cy="1200329"/>
          </a:xfrm>
          <a:prstGeom prst="rect">
            <a:avLst/>
          </a:prstGeom>
          <a:solidFill>
            <a:srgbClr val="FF0000"/>
          </a:solidFill>
        </p:spPr>
        <p:txBody>
          <a:bodyPr wrap="square">
            <a:spAutoFit/>
          </a:bodyPr>
          <a:lstStyle/>
          <a:p>
            <a:pPr marL="0" marR="0" algn="just">
              <a:spcBef>
                <a:spcPts val="0"/>
              </a:spcBef>
              <a:spcAft>
                <a:spcPts val="0"/>
              </a:spcAft>
            </a:pPr>
            <a:r>
              <a:rPr lang="tr-TR" sz="2400" dirty="0">
                <a:latin typeface="+mn-lt"/>
                <a:ea typeface="Times New Roman" panose="02020603050405020304" pitchFamily="18" charset="0"/>
              </a:rPr>
              <a:t>Günümüzde akıllı telefonlarda yaygın olarak kullanılan ve Google tarafından geliştirilen </a:t>
            </a:r>
            <a:r>
              <a:rPr lang="tr-TR" sz="2400" i="1" dirty="0" err="1">
                <a:solidFill>
                  <a:srgbClr val="00B050"/>
                </a:solidFill>
                <a:latin typeface="+mn-lt"/>
                <a:ea typeface="Times New Roman" panose="02020603050405020304" pitchFamily="18" charset="0"/>
              </a:rPr>
              <a:t>Android</a:t>
            </a:r>
            <a:r>
              <a:rPr lang="tr-TR" sz="2400" dirty="0">
                <a:latin typeface="+mn-lt"/>
                <a:ea typeface="Times New Roman" panose="02020603050405020304" pitchFamily="18" charset="0"/>
              </a:rPr>
              <a:t> işletim sistemi </a:t>
            </a:r>
            <a:r>
              <a:rPr lang="tr-TR" sz="2400" i="1" dirty="0">
                <a:solidFill>
                  <a:srgbClr val="00B050"/>
                </a:solidFill>
                <a:latin typeface="+mn-lt"/>
                <a:ea typeface="Times New Roman" panose="02020603050405020304" pitchFamily="18" charset="0"/>
              </a:rPr>
              <a:t>Linux tabanlıdır</a:t>
            </a:r>
            <a:r>
              <a:rPr lang="tr-TR" sz="2400" dirty="0">
                <a:latin typeface="+mn-lt"/>
                <a:ea typeface="Times New Roman" panose="02020603050405020304" pitchFamily="18" charset="0"/>
              </a:rPr>
              <a:t>.</a:t>
            </a:r>
            <a:endParaRPr lang="tr-TR" sz="2400" dirty="0">
              <a:effectLst/>
              <a:latin typeface="+mn-lt"/>
              <a:ea typeface="Times New Roman" panose="02020603050405020304" pitchFamily="18" charset="0"/>
            </a:endParaRPr>
          </a:p>
        </p:txBody>
      </p:sp>
      <p:sp>
        <p:nvSpPr>
          <p:cNvPr id="6" name="Dikdörtgen 5">
            <a:extLst>
              <a:ext uri="{FF2B5EF4-FFF2-40B4-BE49-F238E27FC236}">
                <a16:creationId xmlns:a16="http://schemas.microsoft.com/office/drawing/2014/main" id="{8A746E71-A668-4033-8360-7E4815849D67}"/>
              </a:ext>
            </a:extLst>
          </p:cNvPr>
          <p:cNvSpPr/>
          <p:nvPr/>
        </p:nvSpPr>
        <p:spPr>
          <a:xfrm>
            <a:off x="0" y="5486400"/>
            <a:ext cx="9144000" cy="830997"/>
          </a:xfrm>
          <a:prstGeom prst="rect">
            <a:avLst/>
          </a:prstGeom>
          <a:solidFill>
            <a:srgbClr val="FF0000"/>
          </a:solidFill>
        </p:spPr>
        <p:txBody>
          <a:bodyPr wrap="square">
            <a:spAutoFit/>
          </a:bodyPr>
          <a:lstStyle/>
          <a:p>
            <a:pPr marL="0" marR="0" algn="just">
              <a:spcBef>
                <a:spcPts val="0"/>
              </a:spcBef>
              <a:spcAft>
                <a:spcPts val="0"/>
              </a:spcAft>
            </a:pPr>
            <a:r>
              <a:rPr lang="tr-TR" sz="2400" dirty="0">
                <a:latin typeface="+mn-lt"/>
                <a:ea typeface="Times New Roman" panose="02020603050405020304" pitchFamily="18" charset="0"/>
              </a:rPr>
              <a:t>Ülkemizde TÜBİTAK desteği ile geliştirilen ve adı </a:t>
            </a:r>
            <a:r>
              <a:rPr lang="tr-TR" sz="2400" b="1" i="1" dirty="0" err="1">
                <a:solidFill>
                  <a:srgbClr val="00B050"/>
                </a:solidFill>
                <a:latin typeface="+mn-lt"/>
                <a:ea typeface="Times New Roman" panose="02020603050405020304" pitchFamily="18" charset="0"/>
              </a:rPr>
              <a:t>Pardus</a:t>
            </a:r>
            <a:r>
              <a:rPr lang="tr-TR" sz="2400" dirty="0">
                <a:latin typeface="+mn-lt"/>
                <a:ea typeface="Times New Roman" panose="02020603050405020304" pitchFamily="18" charset="0"/>
              </a:rPr>
              <a:t> olan milli bir Linux dağıtımı mevcuttur.</a:t>
            </a:r>
            <a:endParaRPr lang="tr-TR"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10155820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0" y="149225"/>
            <a:ext cx="9144000" cy="1146175"/>
          </a:xfrm>
        </p:spPr>
        <p:txBody>
          <a:bodyPr>
            <a:normAutofit/>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defRPr/>
            </a:pPr>
            <a:r>
              <a:rPr lang="tr-TR" sz="3600" dirty="0">
                <a:solidFill>
                  <a:srgbClr val="FF0000"/>
                </a:solidFill>
                <a:latin typeface="Arial" pitchFamily="34" charset="0"/>
              </a:rPr>
              <a:t>İşletim Sistemi</a:t>
            </a:r>
            <a:r>
              <a:rPr lang="en-US" sz="3600" dirty="0">
                <a:solidFill>
                  <a:srgbClr val="FF0000"/>
                </a:solidFill>
                <a:latin typeface="Arial" pitchFamily="34" charset="0"/>
              </a:rPr>
              <a:t> </a:t>
            </a:r>
            <a:r>
              <a:rPr lang="tr-TR" sz="3600" dirty="0">
                <a:solidFill>
                  <a:srgbClr val="FF0000"/>
                </a:solidFill>
                <a:latin typeface="Arial" pitchFamily="34" charset="0"/>
              </a:rPr>
              <a:t>Nedir?</a:t>
            </a:r>
          </a:p>
        </p:txBody>
      </p:sp>
      <p:sp>
        <p:nvSpPr>
          <p:cNvPr id="5123" name="Rectangle 2"/>
          <p:cNvSpPr>
            <a:spLocks noGrp="1" noChangeArrowheads="1"/>
          </p:cNvSpPr>
          <p:nvPr>
            <p:ph type="body" idx="1"/>
          </p:nvPr>
        </p:nvSpPr>
        <p:spPr>
          <a:xfrm>
            <a:off x="0" y="1635125"/>
            <a:ext cx="9144000" cy="3927475"/>
          </a:xfrm>
        </p:spPr>
        <p:txBody>
          <a:bodyPr/>
          <a:lstStyle/>
          <a:p>
            <a:pPr marL="0" indent="0" algn="just" eaLnBrk="1" hangingPunct="1">
              <a:buFont typeface="Wingdings" pitchFamily="2" charset="2"/>
              <a:buNone/>
              <a:tabLst>
                <a:tab pos="2879725" algn="ctr"/>
                <a:tab pos="4857750" algn="l"/>
                <a:tab pos="5062538" algn="l"/>
                <a:tab pos="5789613" algn="l"/>
                <a:tab pos="6510338" algn="l"/>
                <a:tab pos="7235825" algn="l"/>
                <a:tab pos="7958138" algn="l"/>
              </a:tabLst>
            </a:pPr>
            <a:r>
              <a:rPr lang="tr-TR" sz="4000" dirty="0"/>
              <a:t>İşletim Sistemi, kullanıcı ve programlar  (uygulama yazılımları, </a:t>
            </a:r>
            <a:r>
              <a:rPr lang="en-US" sz="4000" dirty="0"/>
              <a:t>application</a:t>
            </a:r>
            <a:r>
              <a:rPr lang="tr-TR" sz="4000" dirty="0"/>
              <a:t> software) ile bilgisayar donanımı arasında iletişimi sağlayan ve donanım kaynaklarını yöneten bir bilgisayar programıdır (sistem yazılımı, </a:t>
            </a:r>
            <a:r>
              <a:rPr lang="en-US" sz="4000" dirty="0"/>
              <a:t>system</a:t>
            </a:r>
            <a:r>
              <a:rPr lang="tr-TR" sz="4000" dirty="0"/>
              <a:t> software).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0" y="0"/>
            <a:ext cx="9144000" cy="1219200"/>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a:solidFill>
                  <a:srgbClr val="FF0000"/>
                </a:solidFill>
                <a:latin typeface="Arial" pitchFamily="34" charset="0"/>
              </a:rPr>
              <a:t>İşletim Sistemi</a:t>
            </a:r>
          </a:p>
        </p:txBody>
      </p:sp>
      <p:sp>
        <p:nvSpPr>
          <p:cNvPr id="7171" name="Rectangle 2"/>
          <p:cNvSpPr>
            <a:spLocks noGrp="1" noChangeArrowheads="1"/>
          </p:cNvSpPr>
          <p:nvPr>
            <p:ph type="body" idx="1"/>
          </p:nvPr>
        </p:nvSpPr>
        <p:spPr>
          <a:xfrm>
            <a:off x="0" y="1371600"/>
            <a:ext cx="9144000" cy="4724400"/>
          </a:xfrm>
        </p:spPr>
        <p:txBody>
          <a:bodyPr/>
          <a:lstStyle/>
          <a:p>
            <a:pPr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İşletim sistemi olmadan bilgisayarın bir işlev gerçekleştirebilmesi mümkün değildir.</a:t>
            </a:r>
          </a:p>
          <a:p>
            <a:pPr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Bir bilgisayara birden fazla işletim sistemi yüklenebilir.</a:t>
            </a:r>
          </a:p>
          <a:p>
            <a:pPr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Bir bilgisayarda aynı anda iki işletim sistemi çalıştırmak mümkün değildir.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0" y="1"/>
            <a:ext cx="9144000" cy="1143000"/>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a:solidFill>
                  <a:srgbClr val="FF0000"/>
                </a:solidFill>
                <a:latin typeface="Arial" pitchFamily="34" charset="0"/>
              </a:rPr>
              <a:t>İşletim Sistemi</a:t>
            </a:r>
          </a:p>
        </p:txBody>
      </p:sp>
      <p:sp>
        <p:nvSpPr>
          <p:cNvPr id="8195" name="Rectangle 2"/>
          <p:cNvSpPr>
            <a:spLocks noGrp="1" noChangeArrowheads="1"/>
          </p:cNvSpPr>
          <p:nvPr>
            <p:ph type="body" idx="1"/>
          </p:nvPr>
        </p:nvSpPr>
        <p:spPr>
          <a:xfrm>
            <a:off x="0" y="990600"/>
            <a:ext cx="9143999" cy="5715000"/>
          </a:xfrm>
        </p:spPr>
        <p:txBody>
          <a:bodyPr/>
          <a:lstStyle/>
          <a:p>
            <a:pPr marL="0" indent="0" algn="just" eaLnBrk="1" hangingPunct="1">
              <a:buNone/>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600"/>
              <a:t>İşletim sistemlerinin</a:t>
            </a:r>
          </a:p>
          <a:p>
            <a:pPr lvl="1"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600"/>
              <a:t>İsimleri</a:t>
            </a:r>
          </a:p>
          <a:p>
            <a:pPr lvl="1"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600"/>
              <a:t>Yapıları</a:t>
            </a:r>
          </a:p>
          <a:p>
            <a:pPr lvl="1"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600"/>
              <a:t>İçerikleri</a:t>
            </a:r>
          </a:p>
          <a:p>
            <a:pPr lvl="1"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600"/>
              <a:t>Hedef kitleleri</a:t>
            </a:r>
          </a:p>
          <a:p>
            <a:pPr lvl="1" algn="just" eaLnBrk="1" hangingPunct="1">
              <a:buFont typeface="Symbol" pitchFamily="18" charset="2"/>
              <a:buNone/>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600"/>
              <a:t>birbirinden çok farklı da olsa bazı ortak özellikleri vardır. Bu özellikler işletim sisteminin performans ve kullanılabilirlik yeteneklerini büyük ölçüde belirler.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0" y="1"/>
            <a:ext cx="9144000" cy="1066800"/>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a:solidFill>
                  <a:srgbClr val="FF0000"/>
                </a:solidFill>
                <a:latin typeface="Arial" pitchFamily="34" charset="0"/>
              </a:rPr>
              <a:t>Çoklu Kullanıcı (Multi</a:t>
            </a:r>
            <a:r>
              <a:rPr lang="en-US" dirty="0">
                <a:solidFill>
                  <a:srgbClr val="FF0000"/>
                </a:solidFill>
                <a:latin typeface="Arial" pitchFamily="34" charset="0"/>
              </a:rPr>
              <a:t>-</a:t>
            </a:r>
            <a:r>
              <a:rPr lang="tr-TR" dirty="0">
                <a:solidFill>
                  <a:srgbClr val="FF0000"/>
                </a:solidFill>
                <a:latin typeface="Arial" pitchFamily="34" charset="0"/>
              </a:rPr>
              <a:t>User)</a:t>
            </a:r>
            <a:r>
              <a:rPr lang="tr-TR" dirty="0">
                <a:solidFill>
                  <a:srgbClr val="FF0000"/>
                </a:solidFill>
                <a:latin typeface="Arial" pitchFamily="34" charset="0"/>
                <a:cs typeface="Arial" pitchFamily="34" charset="0"/>
              </a:rPr>
              <a:t>‏</a:t>
            </a:r>
            <a:endParaRPr lang="tr-TR" dirty="0">
              <a:solidFill>
                <a:srgbClr val="FF0000"/>
              </a:solidFill>
              <a:latin typeface="Arial" pitchFamily="34" charset="0"/>
            </a:endParaRPr>
          </a:p>
        </p:txBody>
      </p:sp>
      <p:sp>
        <p:nvSpPr>
          <p:cNvPr id="9219" name="Rectangle 2"/>
          <p:cNvSpPr>
            <a:spLocks noGrp="1" noChangeArrowheads="1"/>
          </p:cNvSpPr>
          <p:nvPr>
            <p:ph type="body" idx="1"/>
          </p:nvPr>
        </p:nvSpPr>
        <p:spPr>
          <a:xfrm>
            <a:off x="0" y="2057400"/>
            <a:ext cx="9144000" cy="3581400"/>
          </a:xfrm>
        </p:spPr>
        <p:txBody>
          <a:bodyPr/>
          <a:lstStyle/>
          <a:p>
            <a:pPr marL="106363" lvl="1" indent="6350" algn="just" eaLnBrk="1" hangingPunct="1">
              <a:buSzPct val="45000"/>
              <a:buFont typeface="Wingdings" pitchFamily="2" charset="2"/>
              <a:buNone/>
              <a:tabLst>
                <a:tab pos="112713" algn="l"/>
                <a:tab pos="661988" algn="l"/>
                <a:tab pos="3524250" algn="ctr"/>
                <a:tab pos="5505450" algn="l"/>
                <a:tab pos="5789613" algn="l"/>
                <a:tab pos="6510338" algn="l"/>
                <a:tab pos="7235825" algn="l"/>
                <a:tab pos="7958138" algn="l"/>
              </a:tabLst>
            </a:pPr>
            <a:r>
              <a:rPr lang="tr-TR" sz="4000" dirty="0"/>
              <a:t>Bu özelliğe sahip olan işletim sistemleri birden çok kullanıcının aynı anda bir işletim sistemi üzerinde aynı veya birbirinden farklı programları sorunsuz bir şekilde çalıştırmasına olanak sağlar. </a:t>
            </a:r>
          </a:p>
          <a:p>
            <a:pPr marL="106363" lvl="1" indent="6350" algn="just" eaLnBrk="1" hangingPunct="1">
              <a:buSzPct val="45000"/>
              <a:buFont typeface="Wingdings" pitchFamily="2" charset="2"/>
              <a:buNone/>
              <a:tabLst>
                <a:tab pos="112713" algn="l"/>
                <a:tab pos="661988" algn="l"/>
                <a:tab pos="3524250" algn="ctr"/>
                <a:tab pos="5505450" algn="l"/>
                <a:tab pos="5789613" algn="l"/>
                <a:tab pos="6510338" algn="l"/>
                <a:tab pos="7235825" algn="l"/>
                <a:tab pos="7958138" algn="l"/>
              </a:tabLst>
            </a:pPr>
            <a:endParaRPr lang="tr-TR" sz="4000" dirty="0"/>
          </a:p>
          <a:p>
            <a:pPr marL="106363" lvl="1" indent="6350" algn="just" eaLnBrk="1" hangingPunct="1">
              <a:buSzPct val="45000"/>
              <a:buFont typeface="Wingdings" pitchFamily="2" charset="2"/>
              <a:buNone/>
              <a:tabLst>
                <a:tab pos="112713" algn="l"/>
                <a:tab pos="661988" algn="l"/>
                <a:tab pos="3524250" algn="ctr"/>
                <a:tab pos="5505450" algn="l"/>
                <a:tab pos="5789613" algn="l"/>
                <a:tab pos="6510338" algn="l"/>
                <a:tab pos="7235825" algn="l"/>
                <a:tab pos="7958138" algn="l"/>
              </a:tabLst>
            </a:pPr>
            <a:endParaRPr lang="tr-TR" sz="4000" dirty="0"/>
          </a:p>
          <a:p>
            <a:pPr marL="106363" lvl="1" indent="6350" algn="just" eaLnBrk="1" hangingPunct="1">
              <a:buSzPct val="45000"/>
              <a:buFont typeface="Wingdings" pitchFamily="2" charset="2"/>
              <a:buNone/>
              <a:tabLst>
                <a:tab pos="112713" algn="l"/>
                <a:tab pos="661988" algn="l"/>
                <a:tab pos="3524250" algn="ctr"/>
                <a:tab pos="5505450" algn="l"/>
                <a:tab pos="5789613" algn="l"/>
                <a:tab pos="6510338" algn="l"/>
                <a:tab pos="7235825" algn="l"/>
                <a:tab pos="7958138" algn="l"/>
              </a:tabLst>
            </a:pPr>
            <a:endParaRPr lang="tr-TR" sz="4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0" y="0"/>
            <a:ext cx="9144000" cy="1146175"/>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a:solidFill>
                  <a:srgbClr val="FF0000"/>
                </a:solidFill>
                <a:latin typeface="Arial" pitchFamily="34" charset="0"/>
              </a:rPr>
              <a:t>Çoklu Görev (</a:t>
            </a:r>
            <a:r>
              <a:rPr lang="en-US" dirty="0">
                <a:solidFill>
                  <a:srgbClr val="FF0000"/>
                </a:solidFill>
                <a:latin typeface="Arial" pitchFamily="34" charset="0"/>
              </a:rPr>
              <a:t>Multitasking</a:t>
            </a:r>
            <a:r>
              <a:rPr lang="tr-TR" dirty="0">
                <a:solidFill>
                  <a:srgbClr val="FF0000"/>
                </a:solidFill>
                <a:latin typeface="Arial" pitchFamily="34" charset="0"/>
              </a:rPr>
              <a:t>)</a:t>
            </a:r>
            <a:r>
              <a:rPr lang="tr-TR" dirty="0">
                <a:solidFill>
                  <a:srgbClr val="FF0000"/>
                </a:solidFill>
                <a:latin typeface="Arial" pitchFamily="34" charset="0"/>
                <a:cs typeface="Arial" pitchFamily="34" charset="0"/>
              </a:rPr>
              <a:t>‏</a:t>
            </a:r>
            <a:endParaRPr lang="tr-TR" dirty="0">
              <a:solidFill>
                <a:srgbClr val="FF0000"/>
              </a:solidFill>
              <a:latin typeface="Arial" pitchFamily="34" charset="0"/>
            </a:endParaRPr>
          </a:p>
        </p:txBody>
      </p:sp>
      <p:sp>
        <p:nvSpPr>
          <p:cNvPr id="10243" name="Rectangle 2"/>
          <p:cNvSpPr>
            <a:spLocks noGrp="1" noChangeArrowheads="1"/>
          </p:cNvSpPr>
          <p:nvPr>
            <p:ph type="body" idx="1"/>
          </p:nvPr>
        </p:nvSpPr>
        <p:spPr>
          <a:xfrm>
            <a:off x="0" y="1295400"/>
            <a:ext cx="9144000" cy="5562600"/>
          </a:xfrm>
        </p:spPr>
        <p:txBody>
          <a:bodyPr/>
          <a:lstStyle/>
          <a:p>
            <a:pPr marL="0" indent="0" algn="just" eaLnBrk="1" hangingPunct="1">
              <a:lnSpc>
                <a:spcPct val="73000"/>
              </a:lnSpc>
              <a:buFont typeface="Wingdings" pitchFamily="2" charset="2"/>
              <a:buNone/>
              <a:tabLst>
                <a:tab pos="2879725" algn="ctr"/>
                <a:tab pos="4857750" algn="l"/>
                <a:tab pos="5062538" algn="l"/>
                <a:tab pos="5789613" algn="l"/>
                <a:tab pos="6510338" algn="l"/>
                <a:tab pos="7235825" algn="l"/>
                <a:tab pos="7958138" algn="l"/>
              </a:tabLst>
            </a:pPr>
            <a:r>
              <a:rPr lang="tr-TR" sz="4000" dirty="0"/>
              <a:t>Bu özelliğe sahip işletim sistemlerinde kullanıcı aynı anda birbirinden farklı programları kullanabilir. </a:t>
            </a:r>
            <a:r>
              <a:rPr lang="en-US" sz="4000" dirty="0"/>
              <a:t>(</a:t>
            </a:r>
            <a:r>
              <a:rPr lang="tr-TR" sz="4000" dirty="0"/>
              <a:t>Bir taraftan müzik dinlerken diğer taraftan bir editör ile  program yazmak gibi.</a:t>
            </a:r>
            <a:r>
              <a:rPr lang="en-US" sz="4000" dirty="0"/>
              <a:t>)</a:t>
            </a:r>
            <a:endParaRPr lang="tr-TR" sz="4000" dirty="0"/>
          </a:p>
          <a:p>
            <a:pPr marL="0" indent="0" algn="just" eaLnBrk="1" hangingPunct="1">
              <a:lnSpc>
                <a:spcPct val="73000"/>
              </a:lnSpc>
              <a:buFont typeface="Wingdings" pitchFamily="2" charset="2"/>
              <a:buNone/>
              <a:tabLst>
                <a:tab pos="2879725" algn="ctr"/>
                <a:tab pos="4857750" algn="l"/>
                <a:tab pos="5062538" algn="l"/>
                <a:tab pos="5789613" algn="l"/>
                <a:tab pos="6510338" algn="l"/>
                <a:tab pos="7235825" algn="l"/>
                <a:tab pos="7958138" algn="l"/>
              </a:tabLst>
            </a:pPr>
            <a:endParaRPr lang="tr-TR" sz="4000" dirty="0"/>
          </a:p>
          <a:p>
            <a:pPr marL="0" indent="0" algn="just" eaLnBrk="1" hangingPunct="1">
              <a:lnSpc>
                <a:spcPct val="73000"/>
              </a:lnSpc>
              <a:buFont typeface="Wingdings" pitchFamily="2" charset="2"/>
              <a:buNone/>
              <a:tabLst>
                <a:tab pos="2879725" algn="ctr"/>
                <a:tab pos="4857750" algn="l"/>
                <a:tab pos="5062538" algn="l"/>
                <a:tab pos="5789613" algn="l"/>
                <a:tab pos="6510338" algn="l"/>
                <a:tab pos="7235825" algn="l"/>
                <a:tab pos="7958138" algn="l"/>
              </a:tabLst>
            </a:pPr>
            <a:r>
              <a:rPr lang="tr-TR" sz="4000" dirty="0"/>
              <a:t>Aslında işlemciler</a:t>
            </a:r>
            <a:r>
              <a:rPr lang="en-US" sz="4000" dirty="0"/>
              <a:t> (</a:t>
            </a:r>
            <a:r>
              <a:rPr lang="tr-TR" sz="4000" dirty="0"/>
              <a:t>tek çekirdekli</a:t>
            </a:r>
            <a:r>
              <a:rPr lang="en-US" sz="4000" dirty="0"/>
              <a:t>)</a:t>
            </a:r>
            <a:r>
              <a:rPr lang="tr-TR" sz="4000" dirty="0"/>
              <a:t> bir anda sadece bir işlem yürütebilseler de günümüz işlemcileri çok hızlı olarak bu süreçler arasında gidip gelerek kullanıcıya sanki bütün süreçlerin aynı anda çalıştığı hissini verirler.</a:t>
            </a:r>
          </a:p>
          <a:p>
            <a:pPr marL="0" indent="0" algn="just" eaLnBrk="1" hangingPunct="1">
              <a:lnSpc>
                <a:spcPct val="73000"/>
              </a:lnSpc>
              <a:buFont typeface="Wingdings" pitchFamily="2" charset="2"/>
              <a:buNone/>
              <a:tabLst>
                <a:tab pos="2879725" algn="ctr"/>
                <a:tab pos="4857750" algn="l"/>
                <a:tab pos="5062538" algn="l"/>
                <a:tab pos="5789613" algn="l"/>
                <a:tab pos="6510338" algn="l"/>
                <a:tab pos="7235825" algn="l"/>
                <a:tab pos="7958138" algn="l"/>
              </a:tabLst>
            </a:pPr>
            <a:endParaRPr lang="tr-TR" sz="4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0" y="0"/>
            <a:ext cx="9144000" cy="1146175"/>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solidFill>
                  <a:srgbClr val="FF0000"/>
                </a:solidFill>
                <a:latin typeface="Arial" pitchFamily="34" charset="0"/>
              </a:rPr>
              <a:t>Çoklu İşlemci (</a:t>
            </a:r>
            <a:r>
              <a:rPr lang="en-US" sz="4000" dirty="0">
                <a:solidFill>
                  <a:srgbClr val="FF0000"/>
                </a:solidFill>
                <a:latin typeface="Arial" pitchFamily="34" charset="0"/>
              </a:rPr>
              <a:t>Multiprocessing</a:t>
            </a:r>
            <a:r>
              <a:rPr lang="tr-TR" sz="4000" dirty="0">
                <a:solidFill>
                  <a:srgbClr val="FF0000"/>
                </a:solidFill>
                <a:latin typeface="Arial" pitchFamily="34" charset="0"/>
              </a:rPr>
              <a:t>)</a:t>
            </a:r>
            <a:r>
              <a:rPr lang="tr-TR" sz="4000" dirty="0">
                <a:solidFill>
                  <a:srgbClr val="FF0000"/>
                </a:solidFill>
                <a:latin typeface="Arial" pitchFamily="34" charset="0"/>
                <a:cs typeface="Arial" pitchFamily="34" charset="0"/>
              </a:rPr>
              <a:t>‏</a:t>
            </a:r>
            <a:endParaRPr lang="tr-TR" sz="4000" dirty="0">
              <a:solidFill>
                <a:srgbClr val="FF0000"/>
              </a:solidFill>
              <a:latin typeface="Arial" pitchFamily="34" charset="0"/>
            </a:endParaRPr>
          </a:p>
        </p:txBody>
      </p:sp>
      <p:sp>
        <p:nvSpPr>
          <p:cNvPr id="11267" name="Rectangle 2"/>
          <p:cNvSpPr>
            <a:spLocks noGrp="1" noChangeArrowheads="1"/>
          </p:cNvSpPr>
          <p:nvPr>
            <p:ph type="body" idx="1"/>
          </p:nvPr>
        </p:nvSpPr>
        <p:spPr>
          <a:xfrm>
            <a:off x="0" y="1906588"/>
            <a:ext cx="9144000" cy="4321175"/>
          </a:xfrm>
        </p:spPr>
        <p:txBody>
          <a:bodyPr/>
          <a:lstStyle/>
          <a:p>
            <a:pPr marL="0" indent="0" algn="just" eaLnBrk="1" hangingPunct="1">
              <a:lnSpc>
                <a:spcPct val="102000"/>
              </a:lnSpc>
              <a:buFont typeface="Wingdings" pitchFamily="2" charset="2"/>
              <a:buNone/>
              <a:tabLst>
                <a:tab pos="2879725" algn="ctr"/>
                <a:tab pos="4857750" algn="l"/>
                <a:tab pos="5062538" algn="l"/>
                <a:tab pos="5789613" algn="l"/>
                <a:tab pos="6510338" algn="l"/>
                <a:tab pos="7235825" algn="l"/>
                <a:tab pos="7958138" algn="l"/>
              </a:tabLst>
            </a:pPr>
            <a:r>
              <a:rPr lang="tr-TR" sz="4000" dirty="0">
                <a:latin typeface="Nimbus Roman No9 L;Times New Ro"/>
              </a:rPr>
              <a:t>Bu özelliğe sahip işletim sistemleri bilgisayarda birden fazla işlemci bulunması durumunda bu işlemcileri de kullanabilme özelliğine sahiptir. (</a:t>
            </a:r>
            <a:r>
              <a:rPr lang="en-US" sz="4000" dirty="0">
                <a:latin typeface="Nimbus Roman No9 L;Times New Ro"/>
              </a:rPr>
              <a:t>Dual core, quad core, octa core</a:t>
            </a:r>
            <a:r>
              <a:rPr lang="tr-TR" sz="4000" dirty="0">
                <a:latin typeface="Nimbus Roman No9 L;Times New Ro"/>
              </a:rPr>
              <a:t> ve sonra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0" y="0"/>
            <a:ext cx="9144000" cy="1146175"/>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a:solidFill>
                  <a:srgbClr val="FF0000"/>
                </a:solidFill>
                <a:latin typeface="Arial" pitchFamily="34" charset="0"/>
              </a:rPr>
              <a:t>İşletim Sistemleri</a:t>
            </a:r>
          </a:p>
        </p:txBody>
      </p:sp>
      <p:sp>
        <p:nvSpPr>
          <p:cNvPr id="12291" name="Rectangle 2"/>
          <p:cNvSpPr>
            <a:spLocks noGrp="1" noChangeArrowheads="1"/>
          </p:cNvSpPr>
          <p:nvPr>
            <p:ph type="body" idx="1"/>
          </p:nvPr>
        </p:nvSpPr>
        <p:spPr>
          <a:xfrm>
            <a:off x="0" y="1906588"/>
            <a:ext cx="9144000" cy="4321175"/>
          </a:xfrm>
        </p:spPr>
        <p:txBody>
          <a:bodyPr/>
          <a:lstStyle/>
          <a:p>
            <a:pPr marL="0" indent="0" eaLnBrk="1" hangingPunct="1">
              <a:buNone/>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Günümüzde başlıca işletim sistemleri </a:t>
            </a:r>
          </a:p>
          <a:p>
            <a:pPr lvl="1"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Unix</a:t>
            </a:r>
            <a:r>
              <a:rPr lang="en-US" sz="4000" dirty="0"/>
              <a:t>/Linux</a:t>
            </a:r>
            <a:r>
              <a:rPr lang="tr-TR" sz="4000" dirty="0"/>
              <a:t> tabanlı</a:t>
            </a:r>
          </a:p>
          <a:p>
            <a:pPr lvl="1"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Windows tabanlı </a:t>
            </a:r>
          </a:p>
          <a:p>
            <a:pPr eaLnBrk="1" hangingPunct="1">
              <a:buFont typeface="Wingdings" pitchFamily="2" charset="2"/>
              <a:buNone/>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olarak 2 gruba indirgenebilir.</a:t>
            </a:r>
          </a:p>
          <a:p>
            <a:pPr eaLnBrk="1" hangingPunct="1">
              <a:buFont typeface="Wingdings" pitchFamily="2" charset="2"/>
              <a:buNone/>
              <a:tabLst>
                <a:tab pos="722313" algn="l"/>
                <a:tab pos="1447800" algn="l"/>
                <a:tab pos="2168525" algn="l"/>
                <a:tab pos="2895600" algn="l"/>
                <a:tab pos="3614738" algn="l"/>
                <a:tab pos="4343400" algn="l"/>
                <a:tab pos="5062538" algn="l"/>
                <a:tab pos="5789613" algn="l"/>
                <a:tab pos="6510338" algn="l"/>
                <a:tab pos="7235825" algn="l"/>
                <a:tab pos="7958138" algn="l"/>
              </a:tabLst>
            </a:pPr>
            <a:endParaRPr lang="tr-TR" sz="4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0" y="0"/>
            <a:ext cx="9144000" cy="1325563"/>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a:solidFill>
                  <a:srgbClr val="FF0000"/>
                </a:solidFill>
                <a:latin typeface="Arial" pitchFamily="34" charset="0"/>
              </a:rPr>
              <a:t>U</a:t>
            </a:r>
            <a:r>
              <a:rPr lang="en-US" dirty="0">
                <a:solidFill>
                  <a:srgbClr val="FF0000"/>
                </a:solidFill>
                <a:latin typeface="Arial" pitchFamily="34" charset="0"/>
              </a:rPr>
              <a:t>nix/Linux</a:t>
            </a:r>
            <a:r>
              <a:rPr lang="tr-TR" dirty="0">
                <a:solidFill>
                  <a:srgbClr val="FF0000"/>
                </a:solidFill>
                <a:latin typeface="Arial" pitchFamily="34" charset="0"/>
              </a:rPr>
              <a:t> Tabanlı İşletim Sistemleri</a:t>
            </a:r>
          </a:p>
        </p:txBody>
      </p:sp>
      <p:sp>
        <p:nvSpPr>
          <p:cNvPr id="13315" name="Rectangle 2"/>
          <p:cNvSpPr>
            <a:spLocks noGrp="1" noChangeArrowheads="1"/>
          </p:cNvSpPr>
          <p:nvPr>
            <p:ph type="body" idx="1"/>
          </p:nvPr>
        </p:nvSpPr>
        <p:spPr>
          <a:xfrm>
            <a:off x="667544" y="1524000"/>
            <a:ext cx="7808912" cy="4875212"/>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a:t>Bütün Linux Dağıtımları</a:t>
            </a:r>
            <a:endParaRPr lang="en-US" dirty="0"/>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err="1"/>
              <a:t>Android</a:t>
            </a:r>
            <a:endParaRPr lang="tr-TR" dirty="0"/>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endParaRPr lang="tr-TR" dirty="0"/>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a:t>HP-U</a:t>
            </a:r>
            <a:r>
              <a:rPr lang="en-US" dirty="0"/>
              <a:t>X</a:t>
            </a:r>
            <a:endParaRPr lang="tr-TR" dirty="0"/>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err="1"/>
              <a:t>Free</a:t>
            </a:r>
            <a:r>
              <a:rPr lang="tr-TR" dirty="0"/>
              <a:t>-BSD</a:t>
            </a:r>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en-US" dirty="0"/>
              <a:t>Oracle </a:t>
            </a:r>
            <a:r>
              <a:rPr lang="tr-TR" dirty="0" err="1"/>
              <a:t>Solaris</a:t>
            </a:r>
            <a:endParaRPr lang="en-US" dirty="0"/>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en-US" dirty="0"/>
              <a:t>IBM AIX</a:t>
            </a:r>
            <a:endParaRPr lang="tr-TR" dirty="0"/>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en-US" dirty="0"/>
              <a:t>m</a:t>
            </a:r>
            <a:r>
              <a:rPr lang="tr-TR" dirty="0" err="1"/>
              <a:t>acOS</a:t>
            </a:r>
            <a:endParaRPr lang="tr-T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0" y="0"/>
            <a:ext cx="9144000" cy="1009650"/>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a:solidFill>
                  <a:srgbClr val="FF0000"/>
                </a:solidFill>
                <a:latin typeface="Arial" pitchFamily="34" charset="0"/>
              </a:rPr>
              <a:t>Windows Tabanlı İşletim Sistemleri</a:t>
            </a:r>
          </a:p>
        </p:txBody>
      </p:sp>
      <p:sp>
        <p:nvSpPr>
          <p:cNvPr id="14339" name="Rectangle 2"/>
          <p:cNvSpPr>
            <a:spLocks noGrp="1" noChangeArrowheads="1"/>
          </p:cNvSpPr>
          <p:nvPr>
            <p:ph type="body" idx="1"/>
          </p:nvPr>
        </p:nvSpPr>
        <p:spPr>
          <a:xfrm>
            <a:off x="0" y="928688"/>
            <a:ext cx="9144000" cy="5929312"/>
          </a:xfrm>
        </p:spPr>
        <p:txBody>
          <a:bodyPr/>
          <a:lstStyle/>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en-GB" sz="3000" dirty="0"/>
              <a:t>MS-DOS (Microsoft Disk Operating System)</a:t>
            </a:r>
            <a:r>
              <a:rPr lang="ar-SA" sz="3000" dirty="0"/>
              <a:t>‏</a:t>
            </a:r>
            <a:endParaRPr lang="en-GB" sz="3000" dirty="0"/>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en-GB" sz="3000" dirty="0"/>
              <a:t>Windows 3.x </a:t>
            </a:r>
            <a:r>
              <a:rPr lang="en-GB" sz="3000" dirty="0" err="1"/>
              <a:t>Serisi</a:t>
            </a:r>
            <a:endParaRPr lang="en-GB" sz="3000" dirty="0"/>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en-GB" sz="3000" dirty="0"/>
              <a:t>Windows 9X (Windows 95,Windows 98,Windows </a:t>
            </a:r>
            <a:r>
              <a:rPr lang="en-GB" sz="3000" dirty="0" err="1"/>
              <a:t>Millenium</a:t>
            </a:r>
            <a:r>
              <a:rPr lang="en-GB" sz="3000" dirty="0"/>
              <a:t> Edition)</a:t>
            </a:r>
            <a:r>
              <a:rPr lang="ar-SA" sz="3000" dirty="0"/>
              <a:t>‏</a:t>
            </a:r>
            <a:endParaRPr lang="en-GB" sz="3000" dirty="0"/>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en-GB" sz="3000" dirty="0"/>
              <a:t>Windows NT </a:t>
            </a:r>
            <a:r>
              <a:rPr lang="en-GB" sz="3000" dirty="0" err="1"/>
              <a:t>Serisi</a:t>
            </a:r>
            <a:endParaRPr lang="en-GB" sz="3000" dirty="0"/>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en-GB" sz="3000" dirty="0"/>
              <a:t>Windows 2000</a:t>
            </a:r>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en-GB" sz="3000" dirty="0"/>
              <a:t>Windows 2003 Server </a:t>
            </a:r>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en-GB" sz="3000" dirty="0"/>
              <a:t>Windows XP</a:t>
            </a:r>
            <a:endParaRPr lang="tr-TR" sz="3000" dirty="0"/>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000" dirty="0"/>
              <a:t>Windows Vista</a:t>
            </a:r>
            <a:endParaRPr lang="en-US" sz="3000" dirty="0"/>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en-US" sz="3000" dirty="0"/>
              <a:t>Windows 7</a:t>
            </a:r>
            <a:endParaRPr lang="tr-TR" sz="3000" dirty="0"/>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000" dirty="0"/>
              <a:t>Windows 8</a:t>
            </a:r>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000" dirty="0"/>
              <a:t>Windows 10</a:t>
            </a:r>
            <a:endParaRPr lang="en-US" sz="3000" dirty="0"/>
          </a:p>
          <a:p>
            <a:pPr eaLnBrk="1" hangingPunct="1">
              <a:lnSpc>
                <a:spcPct val="83000"/>
              </a:lnSpc>
              <a:tabLst>
                <a:tab pos="722313" algn="l"/>
                <a:tab pos="1447800" algn="l"/>
                <a:tab pos="2168525" algn="l"/>
                <a:tab pos="2895600" algn="l"/>
                <a:tab pos="3614738" algn="l"/>
                <a:tab pos="4343400" algn="l"/>
                <a:tab pos="5062538" algn="l"/>
                <a:tab pos="5789613" algn="l"/>
                <a:tab pos="6510338" algn="l"/>
                <a:tab pos="7235825" algn="l"/>
                <a:tab pos="7958138" algn="l"/>
              </a:tabLst>
            </a:pPr>
            <a:r>
              <a:rPr lang="en-US" sz="3000" dirty="0"/>
              <a:t>Windows 11</a:t>
            </a:r>
            <a:endParaRPr lang="en-GB" sz="3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AAEE01C-7EE1-4748-A2A7-BBDB8FA10777}"/>
              </a:ext>
            </a:extLst>
          </p:cNvPr>
          <p:cNvSpPr>
            <a:spLocks noGrp="1" noChangeArrowheads="1"/>
          </p:cNvSpPr>
          <p:nvPr>
            <p:ph type="title"/>
          </p:nvPr>
        </p:nvSpPr>
        <p:spPr>
          <a:xfrm>
            <a:off x="0" y="1"/>
            <a:ext cx="9144000" cy="838200"/>
          </a:xfrm>
        </p:spPr>
        <p:txBody>
          <a:bodyPr>
            <a:normAutofit/>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defRPr/>
            </a:pPr>
            <a:r>
              <a:rPr lang="tr-TR" sz="3600" dirty="0">
                <a:solidFill>
                  <a:srgbClr val="FF0000"/>
                </a:solidFill>
                <a:latin typeface="Arial" pitchFamily="34" charset="0"/>
              </a:rPr>
              <a:t>Linux İşletim Sisteminin Tarihçesi</a:t>
            </a:r>
          </a:p>
        </p:txBody>
      </p:sp>
      <p:sp>
        <p:nvSpPr>
          <p:cNvPr id="2" name="Dikdörtgen 1">
            <a:extLst>
              <a:ext uri="{FF2B5EF4-FFF2-40B4-BE49-F238E27FC236}">
                <a16:creationId xmlns:a16="http://schemas.microsoft.com/office/drawing/2014/main" id="{46799590-E301-4950-8820-70ADF15BA330}"/>
              </a:ext>
            </a:extLst>
          </p:cNvPr>
          <p:cNvSpPr/>
          <p:nvPr/>
        </p:nvSpPr>
        <p:spPr>
          <a:xfrm>
            <a:off x="0" y="846307"/>
            <a:ext cx="9144000" cy="4893647"/>
          </a:xfrm>
          <a:prstGeom prst="rect">
            <a:avLst/>
          </a:prstGeom>
        </p:spPr>
        <p:txBody>
          <a:bodyPr wrap="square">
            <a:spAutoFit/>
          </a:bodyPr>
          <a:lstStyle/>
          <a:p>
            <a:pPr algn="just"/>
            <a:r>
              <a:rPr lang="tr-TR" sz="2400" dirty="0">
                <a:latin typeface="+mn-lt"/>
                <a:ea typeface="Times New Roman" panose="02020603050405020304" pitchFamily="18" charset="0"/>
              </a:rPr>
              <a:t>Linux işletim sisteminin tarihçesi </a:t>
            </a:r>
            <a:r>
              <a:rPr lang="tr-TR" sz="2400" i="1" dirty="0">
                <a:solidFill>
                  <a:srgbClr val="FF0000"/>
                </a:solidFill>
                <a:latin typeface="+mn-lt"/>
                <a:ea typeface="Times New Roman" panose="02020603050405020304" pitchFamily="18" charset="0"/>
              </a:rPr>
              <a:t>Unix</a:t>
            </a:r>
            <a:r>
              <a:rPr lang="tr-TR" sz="2400" dirty="0">
                <a:latin typeface="+mn-lt"/>
                <a:ea typeface="Times New Roman" panose="02020603050405020304" pitchFamily="18" charset="0"/>
              </a:rPr>
              <a:t> isimli bir başka işletim sistemi ile başlar. </a:t>
            </a:r>
            <a:endParaRPr lang="en-US" sz="2400" dirty="0">
              <a:latin typeface="+mn-lt"/>
              <a:ea typeface="Times New Roman" panose="02020603050405020304" pitchFamily="18" charset="0"/>
            </a:endParaRPr>
          </a:p>
          <a:p>
            <a:pPr algn="just"/>
            <a:r>
              <a:rPr lang="tr-TR" sz="2400" dirty="0">
                <a:latin typeface="+mn-lt"/>
                <a:ea typeface="Times New Roman" panose="02020603050405020304" pitchFamily="18" charset="0"/>
              </a:rPr>
              <a:t>1960’lı yıllarda Amerika’da Massachusetts </a:t>
            </a:r>
            <a:r>
              <a:rPr lang="tr-TR" sz="2400" dirty="0" err="1">
                <a:latin typeface="+mn-lt"/>
                <a:ea typeface="Times New Roman" panose="02020603050405020304" pitchFamily="18" charset="0"/>
              </a:rPr>
              <a:t>Institute</a:t>
            </a:r>
            <a:r>
              <a:rPr lang="tr-TR" sz="2400" dirty="0">
                <a:latin typeface="+mn-lt"/>
                <a:ea typeface="Times New Roman" panose="02020603050405020304" pitchFamily="18" charset="0"/>
              </a:rPr>
              <a:t> of </a:t>
            </a:r>
            <a:r>
              <a:rPr lang="tr-TR" sz="2400" dirty="0" err="1">
                <a:latin typeface="+mn-lt"/>
                <a:ea typeface="Times New Roman" panose="02020603050405020304" pitchFamily="18" charset="0"/>
              </a:rPr>
              <a:t>Technology</a:t>
            </a:r>
            <a:r>
              <a:rPr lang="tr-TR" sz="2400" dirty="0">
                <a:latin typeface="+mn-lt"/>
                <a:ea typeface="Times New Roman" panose="02020603050405020304" pitchFamily="18" charset="0"/>
              </a:rPr>
              <a:t> (MIT), AT&amp;T </a:t>
            </a:r>
            <a:r>
              <a:rPr lang="tr-TR" sz="2400" dirty="0" err="1">
                <a:latin typeface="+mn-lt"/>
                <a:ea typeface="Times New Roman" panose="02020603050405020304" pitchFamily="18" charset="0"/>
              </a:rPr>
              <a:t>Bell</a:t>
            </a:r>
            <a:r>
              <a:rPr lang="tr-TR" sz="2400" dirty="0">
                <a:latin typeface="+mn-lt"/>
                <a:ea typeface="Times New Roman" panose="02020603050405020304" pitchFamily="18" charset="0"/>
              </a:rPr>
              <a:t> Laboratuvarı ve General </a:t>
            </a:r>
            <a:r>
              <a:rPr lang="tr-TR" sz="2400" dirty="0" err="1">
                <a:latin typeface="+mn-lt"/>
                <a:ea typeface="Times New Roman" panose="02020603050405020304" pitchFamily="18" charset="0"/>
              </a:rPr>
              <a:t>Electric</a:t>
            </a:r>
            <a:r>
              <a:rPr lang="tr-TR" sz="2400" dirty="0">
                <a:latin typeface="+mn-lt"/>
                <a:ea typeface="Times New Roman" panose="02020603050405020304" pitchFamily="18" charset="0"/>
              </a:rPr>
              <a:t> ortaklığında GE-645 isimli bilgisayar için </a:t>
            </a:r>
            <a:r>
              <a:rPr lang="tr-TR" sz="2400" i="1" dirty="0" err="1">
                <a:solidFill>
                  <a:srgbClr val="FF0000"/>
                </a:solidFill>
                <a:latin typeface="+mn-lt"/>
                <a:ea typeface="Times New Roman" panose="02020603050405020304" pitchFamily="18" charset="0"/>
              </a:rPr>
              <a:t>Multics</a:t>
            </a:r>
            <a:r>
              <a:rPr lang="tr-TR" sz="2400" dirty="0">
                <a:latin typeface="+mn-lt"/>
                <a:ea typeface="Times New Roman" panose="02020603050405020304" pitchFamily="18" charset="0"/>
              </a:rPr>
              <a:t> adında deneysel bir işletim sistemi geliştirilmesi amacıyla bir proje hayata geçirilir. </a:t>
            </a:r>
            <a:endParaRPr lang="en-US" sz="2400" dirty="0">
              <a:latin typeface="+mn-lt"/>
              <a:ea typeface="Times New Roman" panose="02020603050405020304" pitchFamily="18" charset="0"/>
            </a:endParaRPr>
          </a:p>
          <a:p>
            <a:pPr algn="just"/>
            <a:r>
              <a:rPr lang="tr-TR" sz="2400" dirty="0">
                <a:latin typeface="+mn-lt"/>
                <a:ea typeface="Times New Roman" panose="02020603050405020304" pitchFamily="18" charset="0"/>
              </a:rPr>
              <a:t>AT&amp;T</a:t>
            </a:r>
            <a:r>
              <a:rPr lang="tr-TR" sz="2400" dirty="0">
                <a:ea typeface="Times New Roman" panose="02020603050405020304" pitchFamily="18" charset="0"/>
              </a:rPr>
              <a:t> </a:t>
            </a:r>
            <a:r>
              <a:rPr lang="tr-TR" sz="2400" dirty="0" err="1">
                <a:latin typeface="+mn-lt"/>
                <a:ea typeface="Times New Roman" panose="02020603050405020304" pitchFamily="18" charset="0"/>
              </a:rPr>
              <a:t>Bell</a:t>
            </a:r>
            <a:r>
              <a:rPr lang="tr-TR" sz="2400" dirty="0">
                <a:latin typeface="+mn-lt"/>
                <a:ea typeface="Times New Roman" panose="02020603050405020304" pitchFamily="18" charset="0"/>
              </a:rPr>
              <a:t> Laboratuvarı yavaş ilerleyen bu projede karşılaşılan bazı teknik sorunlar nedeniyle 1960’lı yılların sonlarına doğru proje ortaklığından ayrılır. 1969 yılında, bir AT&amp;T </a:t>
            </a:r>
            <a:r>
              <a:rPr lang="tr-TR" sz="2400" dirty="0" err="1">
                <a:latin typeface="+mn-lt"/>
                <a:ea typeface="Times New Roman" panose="02020603050405020304" pitchFamily="18" charset="0"/>
              </a:rPr>
              <a:t>Bell</a:t>
            </a:r>
            <a:r>
              <a:rPr lang="tr-TR" sz="2400" dirty="0">
                <a:latin typeface="+mn-lt"/>
                <a:ea typeface="Times New Roman" panose="02020603050405020304" pitchFamily="18" charset="0"/>
              </a:rPr>
              <a:t> laboratuvarı çalışanı ve aynı zamanda </a:t>
            </a:r>
            <a:r>
              <a:rPr lang="tr-TR" sz="2400" i="1" dirty="0" err="1">
                <a:solidFill>
                  <a:srgbClr val="FF0000"/>
                </a:solidFill>
                <a:latin typeface="+mn-lt"/>
                <a:ea typeface="Times New Roman" panose="02020603050405020304" pitchFamily="18" charset="0"/>
              </a:rPr>
              <a:t>Multics</a:t>
            </a:r>
            <a:r>
              <a:rPr lang="tr-TR" sz="2400" dirty="0">
                <a:latin typeface="+mn-lt"/>
                <a:ea typeface="Times New Roman" panose="02020603050405020304" pitchFamily="18" charset="0"/>
              </a:rPr>
              <a:t> projesinin de bir üyesi olan </a:t>
            </a:r>
            <a:r>
              <a:rPr lang="tr-TR" sz="2400" i="1" dirty="0" err="1">
                <a:solidFill>
                  <a:srgbClr val="FF0000"/>
                </a:solidFill>
                <a:latin typeface="+mn-lt"/>
                <a:ea typeface="Times New Roman" panose="02020603050405020304" pitchFamily="18" charset="0"/>
              </a:rPr>
              <a:t>Ken</a:t>
            </a:r>
            <a:r>
              <a:rPr lang="tr-TR" sz="2400" i="1" dirty="0">
                <a:solidFill>
                  <a:srgbClr val="FF0000"/>
                </a:solidFill>
                <a:latin typeface="+mn-lt"/>
                <a:ea typeface="Times New Roman" panose="02020603050405020304" pitchFamily="18" charset="0"/>
              </a:rPr>
              <a:t> </a:t>
            </a:r>
            <a:r>
              <a:rPr lang="tr-TR" sz="2400" i="1" dirty="0" err="1">
                <a:solidFill>
                  <a:srgbClr val="FF0000"/>
                </a:solidFill>
                <a:latin typeface="+mn-lt"/>
                <a:ea typeface="Times New Roman" panose="02020603050405020304" pitchFamily="18" charset="0"/>
              </a:rPr>
              <a:t>Thompson</a:t>
            </a:r>
            <a:r>
              <a:rPr lang="tr-TR" sz="2400" dirty="0">
                <a:latin typeface="+mn-lt"/>
                <a:ea typeface="Times New Roman" panose="02020603050405020304" pitchFamily="18" charset="0"/>
              </a:rPr>
              <a:t>, </a:t>
            </a:r>
            <a:r>
              <a:rPr lang="tr-TR" sz="2400" i="1" dirty="0" err="1">
                <a:solidFill>
                  <a:srgbClr val="FF0000"/>
                </a:solidFill>
                <a:latin typeface="+mn-lt"/>
                <a:ea typeface="Times New Roman" panose="02020603050405020304" pitchFamily="18" charset="0"/>
              </a:rPr>
              <a:t>Dennis</a:t>
            </a:r>
            <a:r>
              <a:rPr lang="tr-TR" sz="2400" i="1" dirty="0">
                <a:solidFill>
                  <a:srgbClr val="FF0000"/>
                </a:solidFill>
                <a:latin typeface="+mn-lt"/>
                <a:ea typeface="Times New Roman" panose="02020603050405020304" pitchFamily="18" charset="0"/>
              </a:rPr>
              <a:t> </a:t>
            </a:r>
            <a:r>
              <a:rPr lang="tr-TR" sz="2400" i="1" dirty="0" err="1">
                <a:solidFill>
                  <a:srgbClr val="FF0000"/>
                </a:solidFill>
                <a:latin typeface="+mn-lt"/>
                <a:ea typeface="Times New Roman" panose="02020603050405020304" pitchFamily="18" charset="0"/>
              </a:rPr>
              <a:t>Ritchie</a:t>
            </a:r>
            <a:r>
              <a:rPr lang="tr-TR" sz="2400" dirty="0">
                <a:latin typeface="+mn-lt"/>
                <a:ea typeface="Times New Roman" panose="02020603050405020304" pitchFamily="18" charset="0"/>
              </a:rPr>
              <a:t> ve bir grup araştırmacı ile birlikte </a:t>
            </a:r>
            <a:r>
              <a:rPr lang="tr-TR" sz="2400" i="1" dirty="0" err="1">
                <a:solidFill>
                  <a:srgbClr val="FF0000"/>
                </a:solidFill>
                <a:latin typeface="+mn-lt"/>
                <a:ea typeface="Times New Roman" panose="02020603050405020304" pitchFamily="18" charset="0"/>
              </a:rPr>
              <a:t>Multics</a:t>
            </a:r>
            <a:r>
              <a:rPr lang="tr-TR" sz="2400" dirty="0">
                <a:latin typeface="+mn-lt"/>
                <a:ea typeface="Times New Roman" panose="02020603050405020304" pitchFamily="18" charset="0"/>
              </a:rPr>
              <a:t> üzerinde yeniden çalışmaya başlar ve bu ekip daha küçük ölçekte bir işletim sistemi geliştirir. Bu işletim sistemine ise </a:t>
            </a:r>
            <a:r>
              <a:rPr lang="tr-TR" sz="2400" i="1" dirty="0">
                <a:solidFill>
                  <a:srgbClr val="FF0000"/>
                </a:solidFill>
                <a:latin typeface="+mn-lt"/>
                <a:ea typeface="Times New Roman" panose="02020603050405020304" pitchFamily="18" charset="0"/>
              </a:rPr>
              <a:t>Unix</a:t>
            </a:r>
            <a:r>
              <a:rPr lang="tr-TR" sz="2400" dirty="0">
                <a:latin typeface="+mn-lt"/>
                <a:ea typeface="Times New Roman" panose="02020603050405020304" pitchFamily="18" charset="0"/>
              </a:rPr>
              <a:t> adı verilir.</a:t>
            </a:r>
            <a:endParaRPr lang="tr-TR" sz="2400" dirty="0">
              <a:latin typeface="+mn-lt"/>
            </a:endParaRPr>
          </a:p>
        </p:txBody>
      </p:sp>
      <p:sp>
        <p:nvSpPr>
          <p:cNvPr id="4" name="Dikdörtgen 3">
            <a:extLst>
              <a:ext uri="{FF2B5EF4-FFF2-40B4-BE49-F238E27FC236}">
                <a16:creationId xmlns:a16="http://schemas.microsoft.com/office/drawing/2014/main" id="{D72906DF-E0E8-49AA-9BAA-3838E300C020}"/>
              </a:ext>
            </a:extLst>
          </p:cNvPr>
          <p:cNvSpPr/>
          <p:nvPr/>
        </p:nvSpPr>
        <p:spPr>
          <a:xfrm>
            <a:off x="0" y="5659292"/>
            <a:ext cx="9144000" cy="1200329"/>
          </a:xfrm>
          <a:prstGeom prst="rect">
            <a:avLst/>
          </a:prstGeom>
          <a:solidFill>
            <a:srgbClr val="FF0000"/>
          </a:solidFill>
        </p:spPr>
        <p:txBody>
          <a:bodyPr wrap="square">
            <a:spAutoFit/>
          </a:bodyPr>
          <a:lstStyle/>
          <a:p>
            <a:pPr marL="0" marR="0" algn="just">
              <a:spcBef>
                <a:spcPts val="0"/>
              </a:spcBef>
              <a:spcAft>
                <a:spcPts val="0"/>
              </a:spcAft>
            </a:pPr>
            <a:r>
              <a:rPr lang="tr-TR" sz="2400" i="1" dirty="0" err="1">
                <a:solidFill>
                  <a:srgbClr val="92D050"/>
                </a:solidFill>
                <a:latin typeface="Calibri" panose="020F0502020204030204" pitchFamily="34" charset="0"/>
                <a:ea typeface="Times New Roman" panose="02020603050405020304" pitchFamily="18" charset="0"/>
              </a:rPr>
              <a:t>Ken</a:t>
            </a:r>
            <a:r>
              <a:rPr lang="tr-TR" sz="2400" i="1" dirty="0">
                <a:solidFill>
                  <a:srgbClr val="92D050"/>
                </a:solidFill>
                <a:latin typeface="Calibri" panose="020F0502020204030204" pitchFamily="34" charset="0"/>
                <a:ea typeface="Times New Roman" panose="02020603050405020304" pitchFamily="18" charset="0"/>
              </a:rPr>
              <a:t> </a:t>
            </a:r>
            <a:r>
              <a:rPr lang="tr-TR" sz="2400" i="1" dirty="0" err="1">
                <a:solidFill>
                  <a:srgbClr val="92D050"/>
                </a:solidFill>
                <a:latin typeface="Calibri" panose="020F0502020204030204" pitchFamily="34" charset="0"/>
                <a:ea typeface="Times New Roman" panose="02020603050405020304" pitchFamily="18" charset="0"/>
              </a:rPr>
              <a:t>Thompson</a:t>
            </a:r>
            <a:r>
              <a:rPr lang="tr-TR" sz="2400" dirty="0">
                <a:latin typeface="Calibri" panose="020F0502020204030204" pitchFamily="34" charset="0"/>
                <a:ea typeface="Times New Roman" panose="02020603050405020304" pitchFamily="18" charset="0"/>
              </a:rPr>
              <a:t> ve </a:t>
            </a:r>
            <a:r>
              <a:rPr lang="tr-TR" sz="2400" i="1" dirty="0" err="1">
                <a:solidFill>
                  <a:srgbClr val="92D050"/>
                </a:solidFill>
                <a:latin typeface="Calibri" panose="020F0502020204030204" pitchFamily="34" charset="0"/>
                <a:ea typeface="Times New Roman" panose="02020603050405020304" pitchFamily="18" charset="0"/>
              </a:rPr>
              <a:t>Dennis</a:t>
            </a:r>
            <a:r>
              <a:rPr lang="tr-TR" sz="2400" i="1" dirty="0">
                <a:solidFill>
                  <a:srgbClr val="92D050"/>
                </a:solidFill>
                <a:latin typeface="Calibri" panose="020F0502020204030204" pitchFamily="34" charset="0"/>
                <a:ea typeface="Times New Roman" panose="02020603050405020304" pitchFamily="18" charset="0"/>
              </a:rPr>
              <a:t> </a:t>
            </a:r>
            <a:r>
              <a:rPr lang="tr-TR" sz="2400" i="1" dirty="0" err="1">
                <a:solidFill>
                  <a:srgbClr val="92D050"/>
                </a:solidFill>
                <a:latin typeface="Calibri" panose="020F0502020204030204" pitchFamily="34" charset="0"/>
                <a:ea typeface="Times New Roman" panose="02020603050405020304" pitchFamily="18" charset="0"/>
              </a:rPr>
              <a:t>Ritchie</a:t>
            </a:r>
            <a:r>
              <a:rPr lang="tr-TR" sz="2400" dirty="0">
                <a:latin typeface="Calibri" panose="020F0502020204030204" pitchFamily="34" charset="0"/>
                <a:ea typeface="Times New Roman" panose="02020603050405020304" pitchFamily="18" charset="0"/>
              </a:rPr>
              <a:t> aynı zamanda C programlama dilinin de geliştiricileridir ve C dili de 1972 yılında </a:t>
            </a:r>
            <a:r>
              <a:rPr lang="en-US" sz="2400" dirty="0">
                <a:latin typeface="Calibri" panose="020F0502020204030204" pitchFamily="34" charset="0"/>
                <a:ea typeface="Times New Roman" panose="02020603050405020304" pitchFamily="18" charset="0"/>
              </a:rPr>
              <a:t>AT&amp;T </a:t>
            </a:r>
            <a:r>
              <a:rPr lang="tr-TR" sz="2400" dirty="0" err="1">
                <a:latin typeface="Calibri" panose="020F0502020204030204" pitchFamily="34" charset="0"/>
                <a:ea typeface="Times New Roman" panose="02020603050405020304" pitchFamily="18" charset="0"/>
              </a:rPr>
              <a:t>Bell</a:t>
            </a:r>
            <a:r>
              <a:rPr lang="tr-TR" sz="2400" dirty="0">
                <a:latin typeface="Calibri" panose="020F0502020204030204" pitchFamily="34" charset="0"/>
                <a:ea typeface="Times New Roman" panose="02020603050405020304" pitchFamily="18" charset="0"/>
              </a:rPr>
              <a:t> Laboratuvarında geliştirilmiştir.</a:t>
            </a:r>
            <a:endParaRPr lang="tr-TR"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39899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0" y="0"/>
            <a:ext cx="9144000" cy="1146175"/>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a:solidFill>
                  <a:srgbClr val="FF0000"/>
                </a:solidFill>
              </a:rPr>
              <a:t>Neden Linux Kullanmalıyım?</a:t>
            </a:r>
          </a:p>
        </p:txBody>
      </p:sp>
      <p:sp>
        <p:nvSpPr>
          <p:cNvPr id="22531" name="Rectangle 2"/>
          <p:cNvSpPr>
            <a:spLocks noGrp="1" noChangeArrowheads="1"/>
          </p:cNvSpPr>
          <p:nvPr>
            <p:ph type="body" idx="1"/>
          </p:nvPr>
        </p:nvSpPr>
        <p:spPr>
          <a:xfrm>
            <a:off x="0" y="1906588"/>
            <a:ext cx="9144000" cy="4321175"/>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a:t>Ücretsiz işletim sistemi (sunucu ya da masaüstü)</a:t>
            </a:r>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a:t>Ücretsiz ofis yazılımı</a:t>
            </a:r>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a:t>Ücretsiz diğer yazılımlar (resim işleme vs.)</a:t>
            </a:r>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a:t>Açık kaynak kodlu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0" y="0"/>
            <a:ext cx="9144000" cy="1146175"/>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dirty="0">
                <a:solidFill>
                  <a:srgbClr val="FF0000"/>
                </a:solidFill>
              </a:rPr>
              <a:t>Neden Linux Kullanmalıyım?</a:t>
            </a:r>
          </a:p>
        </p:txBody>
      </p:sp>
      <p:sp>
        <p:nvSpPr>
          <p:cNvPr id="23555" name="Rectangle 2"/>
          <p:cNvSpPr>
            <a:spLocks noGrp="1" noChangeArrowheads="1"/>
          </p:cNvSpPr>
          <p:nvPr>
            <p:ph type="body" idx="1"/>
          </p:nvPr>
        </p:nvSpPr>
        <p:spPr>
          <a:xfrm>
            <a:off x="-10551" y="1109833"/>
            <a:ext cx="9144000" cy="5748167"/>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Düşük donanım gereksinimleri</a:t>
            </a:r>
          </a:p>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err="1"/>
              <a:t>Stabilite</a:t>
            </a:r>
            <a:r>
              <a:rPr lang="tr-TR" sz="4000" dirty="0"/>
              <a:t> (Kararlılık)</a:t>
            </a:r>
            <a:r>
              <a:rPr lang="tr-TR" sz="4000" dirty="0">
                <a:cs typeface="Times New Roman" pitchFamily="18" charset="0"/>
              </a:rPr>
              <a:t>‏</a:t>
            </a:r>
            <a:endParaRPr lang="tr-TR" sz="4000" dirty="0"/>
          </a:p>
          <a:p>
            <a:pPr lvl="1"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U</a:t>
            </a:r>
            <a:r>
              <a:rPr lang="en-US" sz="4000" dirty="0"/>
              <a:t>nix</a:t>
            </a:r>
            <a:r>
              <a:rPr lang="tr-TR" sz="4000" dirty="0"/>
              <a:t> tabanlı olması</a:t>
            </a:r>
          </a:p>
          <a:p>
            <a:pPr lvl="1"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Çok yüksek </a:t>
            </a:r>
            <a:r>
              <a:rPr lang="en-US" sz="4000" dirty="0"/>
              <a:t>uptime</a:t>
            </a:r>
            <a:r>
              <a:rPr lang="tr-TR" sz="4000" dirty="0"/>
              <a:t> (aralıksız çalışma) değerleri</a:t>
            </a:r>
          </a:p>
          <a:p>
            <a:pPr lvl="1"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Dünya üzerinde sunucuların büyük çoğunluğunda kullanılması</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0" y="0"/>
            <a:ext cx="9144000" cy="1146175"/>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a:solidFill>
                  <a:srgbClr val="FF0000"/>
                </a:solidFill>
              </a:rPr>
              <a:t>Neden Linux Kullanmalıyım?</a:t>
            </a:r>
          </a:p>
        </p:txBody>
      </p:sp>
      <p:sp>
        <p:nvSpPr>
          <p:cNvPr id="25603" name="Rectangle 2"/>
          <p:cNvSpPr>
            <a:spLocks noGrp="1" noChangeArrowheads="1"/>
          </p:cNvSpPr>
          <p:nvPr>
            <p:ph type="body" idx="1"/>
          </p:nvPr>
        </p:nvSpPr>
        <p:spPr>
          <a:xfrm>
            <a:off x="0" y="1906588"/>
            <a:ext cx="9144000" cy="4321175"/>
          </a:xfrm>
        </p:spPr>
        <p:txBody>
          <a:bodyPr/>
          <a:lstStyle/>
          <a:p>
            <a:pPr marL="0" indent="0" eaLnBrk="1" hangingPunct="1">
              <a:buNone/>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a:t>Hız</a:t>
            </a:r>
          </a:p>
          <a:p>
            <a:pPr lvl="1"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a:t>Web, Ftp, DNS, E-posta, Proxy,  Haber sunucuları gibi performansın önemli olduğu sunucularda Linux kullanmak donanımın elverdiği ölçüde hıza sahip olmamızı sağlar.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0" y="0"/>
            <a:ext cx="9144000" cy="1146175"/>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a:solidFill>
                  <a:srgbClr val="FF0000"/>
                </a:solidFill>
              </a:rPr>
              <a:t>Neden Linux Kullanmalıyım?</a:t>
            </a:r>
          </a:p>
        </p:txBody>
      </p:sp>
      <p:sp>
        <p:nvSpPr>
          <p:cNvPr id="26627" name="Rectangle 2"/>
          <p:cNvSpPr>
            <a:spLocks noGrp="1" noChangeArrowheads="1"/>
          </p:cNvSpPr>
          <p:nvPr>
            <p:ph type="body" idx="1"/>
          </p:nvPr>
        </p:nvSpPr>
        <p:spPr>
          <a:xfrm>
            <a:off x="0" y="1371600"/>
            <a:ext cx="9144000" cy="5486400"/>
          </a:xfrm>
        </p:spPr>
        <p:txBody>
          <a:bodyPr/>
          <a:lstStyle/>
          <a:p>
            <a:pPr marL="0" indent="0" eaLnBrk="1" hangingPunct="1">
              <a:buNone/>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Güvenlik</a:t>
            </a:r>
          </a:p>
          <a:p>
            <a:pPr lvl="1"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Güvenlik açıklarının hızla kapatılması</a:t>
            </a:r>
          </a:p>
          <a:p>
            <a:pPr lvl="1"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Açık kaynak kodlu olduğu için virüs tehlikesinin daha az olması</a:t>
            </a:r>
          </a:p>
          <a:p>
            <a:pPr lvl="1"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Beta sürümlerinin dünyada büyük bir topluluk tarafından deneme testlerinin yapılması</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0" y="0"/>
            <a:ext cx="9144000" cy="1146175"/>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a:solidFill>
                  <a:srgbClr val="FF0000"/>
                </a:solidFill>
              </a:rPr>
              <a:t>Neden Linux Kullanmalıyım?</a:t>
            </a:r>
          </a:p>
        </p:txBody>
      </p:sp>
      <p:sp>
        <p:nvSpPr>
          <p:cNvPr id="27651" name="Rectangle 2"/>
          <p:cNvSpPr>
            <a:spLocks noGrp="1" noChangeArrowheads="1"/>
          </p:cNvSpPr>
          <p:nvPr>
            <p:ph type="body" idx="1"/>
          </p:nvPr>
        </p:nvSpPr>
        <p:spPr>
          <a:xfrm>
            <a:off x="0" y="914400"/>
            <a:ext cx="9144000" cy="5943600"/>
          </a:xfrm>
        </p:spPr>
        <p:txBody>
          <a:bodyPr/>
          <a:lstStyle/>
          <a:p>
            <a:pPr marL="0" indent="0" eaLnBrk="1" hangingPunct="1">
              <a:buNone/>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600" dirty="0"/>
              <a:t>Destek</a:t>
            </a:r>
          </a:p>
          <a:p>
            <a:pPr lvl="1"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600" dirty="0"/>
              <a:t>Ücretsiz lisansa sahip yazılımların zayıf tarafı olarak öne sürülür.</a:t>
            </a:r>
          </a:p>
          <a:p>
            <a:pPr lvl="1"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600" dirty="0" err="1"/>
              <a:t>RedHat</a:t>
            </a:r>
            <a:r>
              <a:rPr lang="tr-TR" sz="3600" dirty="0"/>
              <a:t> ve SUSE Enterprise gibi bazı Linux dağıtımları ücret karşılığında maille, telefonda veya yerinde 7x24'e varan şekillerde teknik destek sağlamaktadırlar.</a:t>
            </a:r>
          </a:p>
          <a:p>
            <a:pPr lvl="1"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3600" dirty="0"/>
              <a:t>Eğer ücretsiz destek istiyorsanız </a:t>
            </a:r>
            <a:r>
              <a:rPr lang="tr-TR" sz="3600" dirty="0">
                <a:hlinkClick r:id="rId3"/>
              </a:rPr>
              <a:t>www.google.com</a:t>
            </a:r>
            <a:r>
              <a:rPr lang="tr-TR" sz="3600" dirty="0"/>
              <a:t>, milyonlarca e-posta listesi, forum emrinize amade...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0" y="-9525"/>
            <a:ext cx="9144000" cy="1146175"/>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a:solidFill>
                  <a:srgbClr val="FF0000"/>
                </a:solidFill>
              </a:rPr>
              <a:t>Niçin Herkes Linux Kullanmıyor?</a:t>
            </a:r>
          </a:p>
        </p:txBody>
      </p:sp>
      <p:sp>
        <p:nvSpPr>
          <p:cNvPr id="28675" name="Rectangle 2"/>
          <p:cNvSpPr>
            <a:spLocks noGrp="1" noChangeArrowheads="1"/>
          </p:cNvSpPr>
          <p:nvPr>
            <p:ph type="body" idx="1"/>
          </p:nvPr>
        </p:nvSpPr>
        <p:spPr>
          <a:xfrm>
            <a:off x="-19050" y="1371600"/>
            <a:ext cx="9163050" cy="5486400"/>
          </a:xfrm>
        </p:spPr>
        <p:txBody>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Microsoft tekeli ve pazarlama stratejileri</a:t>
            </a:r>
          </a:p>
          <a:p>
            <a:pPr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İlk kişisel bilgisayarların Windows için optimize edilmiş olması ve Windows işletim sistemi ile dağıtılmış olması</a:t>
            </a:r>
          </a:p>
          <a:p>
            <a:pPr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X-</a:t>
            </a:r>
            <a:r>
              <a:rPr lang="tr-TR" sz="4000" dirty="0" err="1"/>
              <a:t>Window</a:t>
            </a:r>
            <a:r>
              <a:rPr lang="tr-TR" sz="4000" dirty="0"/>
              <a:t> ortamının başlangıçta çok kullanıcı dostu olmaması</a:t>
            </a:r>
          </a:p>
          <a:p>
            <a:pPr algn="just"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pPr>
            <a:r>
              <a:rPr lang="tr-TR" sz="4000" dirty="0"/>
              <a:t>Microsoft'un kullanıcı düzeyinde şu anda yüksek ama azalan pazar payı</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AAEE01C-7EE1-4748-A2A7-BBDB8FA10777}"/>
              </a:ext>
            </a:extLst>
          </p:cNvPr>
          <p:cNvSpPr>
            <a:spLocks noGrp="1" noChangeArrowheads="1"/>
          </p:cNvSpPr>
          <p:nvPr>
            <p:ph type="title"/>
          </p:nvPr>
        </p:nvSpPr>
        <p:spPr>
          <a:xfrm>
            <a:off x="0" y="291515"/>
            <a:ext cx="9144000" cy="838200"/>
          </a:xfrm>
        </p:spPr>
        <p:txBody>
          <a:bodyPr>
            <a:normAutofit/>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defRPr/>
            </a:pPr>
            <a:r>
              <a:rPr lang="tr-TR" sz="3600">
                <a:solidFill>
                  <a:srgbClr val="FF0000"/>
                </a:solidFill>
                <a:latin typeface="Arial" pitchFamily="34" charset="0"/>
              </a:rPr>
              <a:t>Linux İşletim Sisteminin Tarihçesi (Devam)</a:t>
            </a:r>
          </a:p>
        </p:txBody>
      </p:sp>
      <p:sp>
        <p:nvSpPr>
          <p:cNvPr id="2" name="Dikdörtgen 1">
            <a:extLst>
              <a:ext uri="{FF2B5EF4-FFF2-40B4-BE49-F238E27FC236}">
                <a16:creationId xmlns:a16="http://schemas.microsoft.com/office/drawing/2014/main" id="{46799590-E301-4950-8820-70ADF15BA330}"/>
              </a:ext>
            </a:extLst>
          </p:cNvPr>
          <p:cNvSpPr/>
          <p:nvPr/>
        </p:nvSpPr>
        <p:spPr>
          <a:xfrm>
            <a:off x="-19665" y="1225689"/>
            <a:ext cx="9144000" cy="5632311"/>
          </a:xfrm>
          <a:prstGeom prst="rect">
            <a:avLst/>
          </a:prstGeom>
        </p:spPr>
        <p:txBody>
          <a:bodyPr wrap="square">
            <a:spAutoFit/>
          </a:bodyPr>
          <a:lstStyle/>
          <a:p>
            <a:pPr algn="just"/>
            <a:r>
              <a:rPr lang="tr-TR" sz="2400" i="1" dirty="0">
                <a:solidFill>
                  <a:srgbClr val="FF0000"/>
                </a:solidFill>
                <a:latin typeface="+mn-lt"/>
              </a:rPr>
              <a:t>Unix</a:t>
            </a:r>
            <a:r>
              <a:rPr lang="tr-TR" sz="2400" dirty="0">
                <a:latin typeface="+mn-lt"/>
              </a:rPr>
              <a:t> işletim sistemi 1973 yılında yüksek seviyeli bir programlama dili olan C kullanılarak yeniden yazılır ve bu sayede platformdan bağımsız hale gelir. (</a:t>
            </a:r>
            <a:r>
              <a:rPr lang="tr-TR" sz="2400" i="1" dirty="0">
                <a:solidFill>
                  <a:srgbClr val="FF0000"/>
                </a:solidFill>
                <a:latin typeface="+mn-lt"/>
              </a:rPr>
              <a:t>Unix</a:t>
            </a:r>
            <a:r>
              <a:rPr lang="tr-TR" sz="2400" dirty="0">
                <a:latin typeface="+mn-lt"/>
              </a:rPr>
              <a:t> başlangıçta </a:t>
            </a:r>
            <a:r>
              <a:rPr lang="en-US" sz="2400" dirty="0">
                <a:latin typeface="+mn-lt"/>
              </a:rPr>
              <a:t>assembly</a:t>
            </a:r>
            <a:r>
              <a:rPr lang="tr-TR" sz="2400" dirty="0">
                <a:latin typeface="+mn-lt"/>
              </a:rPr>
              <a:t> dili ile yazılmıştır ve dolayısıyla platforma bağımlıdır.)</a:t>
            </a:r>
            <a:endParaRPr lang="en-US" sz="2400" dirty="0">
              <a:latin typeface="+mn-lt"/>
            </a:endParaRPr>
          </a:p>
          <a:p>
            <a:pPr algn="just"/>
            <a:endParaRPr lang="tr-TR" sz="2400" dirty="0">
              <a:latin typeface="+mn-lt"/>
            </a:endParaRPr>
          </a:p>
          <a:p>
            <a:pPr algn="just"/>
            <a:r>
              <a:rPr lang="tr-TR" sz="2400" dirty="0">
                <a:latin typeface="+mn-lt"/>
              </a:rPr>
              <a:t>Öte yandan, </a:t>
            </a:r>
            <a:r>
              <a:rPr lang="tr-TR" sz="2400" i="1" dirty="0">
                <a:solidFill>
                  <a:srgbClr val="FF0000"/>
                </a:solidFill>
                <a:latin typeface="+mn-lt"/>
              </a:rPr>
              <a:t>Richard </a:t>
            </a:r>
            <a:r>
              <a:rPr lang="tr-TR" sz="2400" i="1" dirty="0" err="1">
                <a:solidFill>
                  <a:srgbClr val="FF0000"/>
                </a:solidFill>
                <a:latin typeface="+mn-lt"/>
              </a:rPr>
              <a:t>Stallman</a:t>
            </a:r>
            <a:r>
              <a:rPr lang="tr-TR" sz="2400" dirty="0">
                <a:latin typeface="+mn-lt"/>
              </a:rPr>
              <a:t> is</a:t>
            </a:r>
            <a:r>
              <a:rPr lang="en-US" sz="2400" dirty="0" err="1">
                <a:latin typeface="+mn-lt"/>
              </a:rPr>
              <a:t>minde</a:t>
            </a:r>
            <a:r>
              <a:rPr lang="tr-TR" sz="2400" dirty="0">
                <a:latin typeface="+mn-lt"/>
              </a:rPr>
              <a:t> bir araştırmacı 1971 yılında </a:t>
            </a:r>
            <a:r>
              <a:rPr lang="tr-TR" sz="2400" dirty="0" err="1">
                <a:latin typeface="+mn-lt"/>
              </a:rPr>
              <a:t>MIT’de</a:t>
            </a:r>
            <a:r>
              <a:rPr lang="tr-TR" sz="2400" dirty="0">
                <a:latin typeface="+mn-lt"/>
              </a:rPr>
              <a:t> çalışmaya başlar ve bu yıllarda hem araştırmacıların kullandığı yazılımlar hem de bilgisayar firmalarının sattıkları bilgisayarlar üzerindeki yazılımlar ücretsizdir ve açık kaynak kodlu yazılımlardır. Yine bu dönemde yazılım geliştiriciler arasında ortak yazılım geliştirme amacıyla işbirlikleri mevcuttur. Bu trend 1980’li yılların başlarına kadar azalarak da olsa devam eder. 1980’li yılların başında ise bir paradigma kayması yaşanır. Unix dâhil birçok yazılım </a:t>
            </a:r>
            <a:r>
              <a:rPr lang="tr-TR" sz="2400" i="1" dirty="0">
                <a:solidFill>
                  <a:srgbClr val="FF0000"/>
                </a:solidFill>
                <a:latin typeface="+mn-lt"/>
              </a:rPr>
              <a:t>sahipli yazılım (ticari yazılım, kapalı kaynak kodlu yazılım, ücretli yazılım)</a:t>
            </a:r>
            <a:r>
              <a:rPr lang="tr-TR" sz="2400" dirty="0">
                <a:latin typeface="+mn-lt"/>
              </a:rPr>
              <a:t> kategorisinde piyasaya sürülmeye başlanır. </a:t>
            </a:r>
          </a:p>
        </p:txBody>
      </p:sp>
    </p:spTree>
    <p:extLst>
      <p:ext uri="{BB962C8B-B14F-4D97-AF65-F5344CB8AC3E}">
        <p14:creationId xmlns:p14="http://schemas.microsoft.com/office/powerpoint/2010/main" val="26206597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AAEE01C-7EE1-4748-A2A7-BBDB8FA10777}"/>
              </a:ext>
            </a:extLst>
          </p:cNvPr>
          <p:cNvSpPr>
            <a:spLocks noGrp="1" noChangeArrowheads="1"/>
          </p:cNvSpPr>
          <p:nvPr>
            <p:ph type="title"/>
          </p:nvPr>
        </p:nvSpPr>
        <p:spPr>
          <a:xfrm>
            <a:off x="0" y="152400"/>
            <a:ext cx="9144000" cy="838200"/>
          </a:xfrm>
        </p:spPr>
        <p:txBody>
          <a:bodyPr>
            <a:normAutofit/>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defRPr/>
            </a:pPr>
            <a:r>
              <a:rPr lang="tr-TR" sz="3600" dirty="0">
                <a:solidFill>
                  <a:srgbClr val="FF0000"/>
                </a:solidFill>
                <a:latin typeface="Arial" pitchFamily="34" charset="0"/>
              </a:rPr>
              <a:t>Linux İşletim Sisteminin Tarihçesi (Devam)</a:t>
            </a:r>
          </a:p>
        </p:txBody>
      </p:sp>
      <p:sp>
        <p:nvSpPr>
          <p:cNvPr id="2" name="Dikdörtgen 1">
            <a:extLst>
              <a:ext uri="{FF2B5EF4-FFF2-40B4-BE49-F238E27FC236}">
                <a16:creationId xmlns:a16="http://schemas.microsoft.com/office/drawing/2014/main" id="{46799590-E301-4950-8820-70ADF15BA330}"/>
              </a:ext>
            </a:extLst>
          </p:cNvPr>
          <p:cNvSpPr/>
          <p:nvPr/>
        </p:nvSpPr>
        <p:spPr>
          <a:xfrm>
            <a:off x="0" y="1219200"/>
            <a:ext cx="9144000" cy="4893647"/>
          </a:xfrm>
          <a:prstGeom prst="rect">
            <a:avLst/>
          </a:prstGeom>
        </p:spPr>
        <p:txBody>
          <a:bodyPr wrap="square">
            <a:spAutoFit/>
          </a:bodyPr>
          <a:lstStyle/>
          <a:p>
            <a:pPr algn="just"/>
            <a:r>
              <a:rPr lang="tr-TR" sz="2400" i="1" dirty="0">
                <a:solidFill>
                  <a:srgbClr val="FF0000"/>
                </a:solidFill>
                <a:latin typeface="+mn-lt"/>
              </a:rPr>
              <a:t>Richard </a:t>
            </a:r>
            <a:r>
              <a:rPr lang="tr-TR" sz="2400" i="1" dirty="0" err="1">
                <a:solidFill>
                  <a:srgbClr val="FF0000"/>
                </a:solidFill>
                <a:latin typeface="+mn-lt"/>
              </a:rPr>
              <a:t>Stallman</a:t>
            </a:r>
            <a:r>
              <a:rPr lang="tr-TR" sz="2400" dirty="0">
                <a:latin typeface="+mn-lt"/>
              </a:rPr>
              <a:t> bu durumdan fazlasıyla hoşnutsuzdur. 1970’li yıllardaki o işbirlikçi ruhu yeniden hayata geçirebilmek amacıyla 1983 yılında </a:t>
            </a:r>
            <a:r>
              <a:rPr lang="tr-TR" sz="2400" i="1" dirty="0">
                <a:solidFill>
                  <a:srgbClr val="FF0000"/>
                </a:solidFill>
                <a:latin typeface="+mn-lt"/>
              </a:rPr>
              <a:t>GNU</a:t>
            </a:r>
            <a:r>
              <a:rPr lang="tr-TR" sz="2400" dirty="0">
                <a:latin typeface="+mn-lt"/>
              </a:rPr>
              <a:t> (</a:t>
            </a:r>
            <a:r>
              <a:rPr lang="tr-TR" sz="2400" i="1" dirty="0" err="1">
                <a:solidFill>
                  <a:srgbClr val="FF0000"/>
                </a:solidFill>
                <a:latin typeface="+mn-lt"/>
              </a:rPr>
              <a:t>gunu</a:t>
            </a:r>
            <a:r>
              <a:rPr lang="tr-TR" sz="2400" dirty="0">
                <a:latin typeface="+mn-lt"/>
              </a:rPr>
              <a:t> diye okunur) adında bir proje başlatır. Her bilgisayarın bir işletim sistemine ihtiyaç duyduğu gerçeği </a:t>
            </a:r>
            <a:r>
              <a:rPr lang="tr-TR" sz="2400" i="1" dirty="0">
                <a:solidFill>
                  <a:srgbClr val="FF0000"/>
                </a:solidFill>
                <a:latin typeface="+mn-lt"/>
              </a:rPr>
              <a:t>GNU</a:t>
            </a:r>
            <a:r>
              <a:rPr lang="tr-TR" sz="2400" dirty="0">
                <a:latin typeface="+mn-lt"/>
              </a:rPr>
              <a:t> projesini tetikleyen en önemli etken olur. Zira işletim sistemi olmadan ne </a:t>
            </a:r>
            <a:r>
              <a:rPr lang="tr-TR" sz="2400" i="1" dirty="0">
                <a:solidFill>
                  <a:srgbClr val="FF0000"/>
                </a:solidFill>
                <a:latin typeface="+mn-lt"/>
              </a:rPr>
              <a:t>sahipli</a:t>
            </a:r>
            <a:r>
              <a:rPr lang="tr-TR" sz="2400" dirty="0">
                <a:latin typeface="+mn-lt"/>
              </a:rPr>
              <a:t> ne de </a:t>
            </a:r>
            <a:r>
              <a:rPr lang="tr-TR" sz="2400" i="1" dirty="0">
                <a:solidFill>
                  <a:srgbClr val="FF0000"/>
                </a:solidFill>
                <a:latin typeface="+mn-lt"/>
              </a:rPr>
              <a:t>açık kaynak kodlu (özgür)</a:t>
            </a:r>
            <a:r>
              <a:rPr lang="tr-TR" sz="2400" dirty="0">
                <a:latin typeface="+mn-lt"/>
              </a:rPr>
              <a:t> yazılımların bir bilgisayar üzerinde çalışması mümkün değildir. </a:t>
            </a:r>
          </a:p>
          <a:p>
            <a:pPr algn="just"/>
            <a:endParaRPr lang="tr-TR" sz="2400" dirty="0">
              <a:latin typeface="+mn-lt"/>
            </a:endParaRPr>
          </a:p>
          <a:p>
            <a:pPr algn="just"/>
            <a:r>
              <a:rPr lang="tr-TR" sz="2400" dirty="0">
                <a:latin typeface="+mn-lt"/>
              </a:rPr>
              <a:t>O tarihe kadar güvenilirliğini kanıtlamış ve platform-bağımsız (başka bir deyişle taşınabilir) bir işletim sistemi olan </a:t>
            </a:r>
            <a:r>
              <a:rPr lang="tr-TR" sz="2400" i="1" dirty="0">
                <a:solidFill>
                  <a:srgbClr val="FF0000"/>
                </a:solidFill>
                <a:latin typeface="+mn-lt"/>
              </a:rPr>
              <a:t>Unix</a:t>
            </a:r>
            <a:r>
              <a:rPr lang="tr-TR" sz="2400" dirty="0">
                <a:latin typeface="+mn-lt"/>
              </a:rPr>
              <a:t> ile uyumlu yeni bir işletim sisteminin </a:t>
            </a:r>
            <a:r>
              <a:rPr lang="tr-TR" sz="2400" i="1" dirty="0">
                <a:solidFill>
                  <a:srgbClr val="FF0000"/>
                </a:solidFill>
                <a:latin typeface="+mn-lt"/>
              </a:rPr>
              <a:t>GNU</a:t>
            </a:r>
            <a:r>
              <a:rPr lang="tr-TR" sz="2400" dirty="0">
                <a:latin typeface="+mn-lt"/>
              </a:rPr>
              <a:t> projesi kapsamında hayata geçirilmesi planlanır. Bu sayede hali hazırda </a:t>
            </a:r>
            <a:r>
              <a:rPr lang="tr-TR" sz="2400" i="1" dirty="0">
                <a:solidFill>
                  <a:srgbClr val="FF0000"/>
                </a:solidFill>
                <a:latin typeface="+mn-lt"/>
              </a:rPr>
              <a:t>Unix</a:t>
            </a:r>
            <a:r>
              <a:rPr lang="tr-TR" sz="2400" dirty="0">
                <a:latin typeface="+mn-lt"/>
              </a:rPr>
              <a:t> kullanan kullanıcıların </a:t>
            </a:r>
            <a:r>
              <a:rPr lang="tr-TR" sz="2400" i="1" dirty="0" err="1">
                <a:solidFill>
                  <a:srgbClr val="FF0000"/>
                </a:solidFill>
                <a:latin typeface="+mn-lt"/>
              </a:rPr>
              <a:t>GNU’ya</a:t>
            </a:r>
            <a:r>
              <a:rPr lang="tr-TR" sz="2400" dirty="0">
                <a:latin typeface="+mn-lt"/>
              </a:rPr>
              <a:t> geçişleri kolaylaştırılmış olacaktır.</a:t>
            </a:r>
          </a:p>
        </p:txBody>
      </p:sp>
    </p:spTree>
    <p:extLst>
      <p:ext uri="{BB962C8B-B14F-4D97-AF65-F5344CB8AC3E}">
        <p14:creationId xmlns:p14="http://schemas.microsoft.com/office/powerpoint/2010/main" val="35953266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AAEE01C-7EE1-4748-A2A7-BBDB8FA10777}"/>
              </a:ext>
            </a:extLst>
          </p:cNvPr>
          <p:cNvSpPr>
            <a:spLocks noGrp="1" noChangeArrowheads="1"/>
          </p:cNvSpPr>
          <p:nvPr>
            <p:ph type="title"/>
          </p:nvPr>
        </p:nvSpPr>
        <p:spPr>
          <a:xfrm>
            <a:off x="0" y="152400"/>
            <a:ext cx="9144000" cy="838200"/>
          </a:xfrm>
        </p:spPr>
        <p:txBody>
          <a:bodyPr>
            <a:normAutofit/>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defRPr/>
            </a:pPr>
            <a:r>
              <a:rPr lang="tr-TR" sz="3600" dirty="0">
                <a:solidFill>
                  <a:srgbClr val="FF0000"/>
                </a:solidFill>
                <a:latin typeface="Arial" pitchFamily="34" charset="0"/>
              </a:rPr>
              <a:t>Linux İşletim Sisteminin Tarihçesi (Devam)</a:t>
            </a:r>
          </a:p>
        </p:txBody>
      </p:sp>
      <p:sp>
        <p:nvSpPr>
          <p:cNvPr id="2" name="Dikdörtgen 1">
            <a:extLst>
              <a:ext uri="{FF2B5EF4-FFF2-40B4-BE49-F238E27FC236}">
                <a16:creationId xmlns:a16="http://schemas.microsoft.com/office/drawing/2014/main" id="{46799590-E301-4950-8820-70ADF15BA330}"/>
              </a:ext>
            </a:extLst>
          </p:cNvPr>
          <p:cNvSpPr/>
          <p:nvPr/>
        </p:nvSpPr>
        <p:spPr>
          <a:xfrm>
            <a:off x="0" y="2209800"/>
            <a:ext cx="9144000" cy="2308324"/>
          </a:xfrm>
          <a:prstGeom prst="rect">
            <a:avLst/>
          </a:prstGeom>
        </p:spPr>
        <p:txBody>
          <a:bodyPr wrap="square">
            <a:spAutoFit/>
          </a:bodyPr>
          <a:lstStyle/>
          <a:p>
            <a:pPr algn="just"/>
            <a:r>
              <a:rPr lang="tr-TR" sz="2400" i="1" dirty="0">
                <a:solidFill>
                  <a:srgbClr val="FF0000"/>
                </a:solidFill>
                <a:latin typeface="+mn-lt"/>
              </a:rPr>
              <a:t>Unix</a:t>
            </a:r>
            <a:r>
              <a:rPr lang="tr-TR" sz="2400" dirty="0">
                <a:latin typeface="+mn-lt"/>
              </a:rPr>
              <a:t> benzeri bir işletim sisteminin ihtiyaç duyacağı bileşenler olarak çekirdek, derleyiciler, farklı editörler, e-posta yazılımı, grafik </a:t>
            </a:r>
            <a:r>
              <a:rPr lang="tr-TR" sz="2400" dirty="0" err="1">
                <a:latin typeface="+mn-lt"/>
              </a:rPr>
              <a:t>arayüzler</a:t>
            </a:r>
            <a:r>
              <a:rPr lang="tr-TR" sz="2400" dirty="0">
                <a:latin typeface="+mn-lt"/>
              </a:rPr>
              <a:t>, kütüphaneler, oyunlar ve diğer kategorilerdeki yazılımlar belirlenir. </a:t>
            </a:r>
            <a:endParaRPr lang="en-US" sz="2400" dirty="0">
              <a:latin typeface="+mn-lt"/>
            </a:endParaRPr>
          </a:p>
          <a:p>
            <a:pPr algn="just"/>
            <a:endParaRPr lang="en-US" sz="2400" i="1" dirty="0">
              <a:solidFill>
                <a:srgbClr val="FF0000"/>
              </a:solidFill>
              <a:latin typeface="+mn-lt"/>
            </a:endParaRPr>
          </a:p>
          <a:p>
            <a:pPr algn="just"/>
            <a:r>
              <a:rPr lang="tr-TR" sz="2400" i="1" dirty="0">
                <a:solidFill>
                  <a:srgbClr val="FF0000"/>
                </a:solidFill>
                <a:latin typeface="+mn-lt"/>
              </a:rPr>
              <a:t>GNU</a:t>
            </a:r>
            <a:r>
              <a:rPr lang="tr-TR" sz="2400" dirty="0">
                <a:latin typeface="+mn-lt"/>
              </a:rPr>
              <a:t> projesine finansal destek sağlamak amacıyla da 1985 yılında </a:t>
            </a:r>
            <a:r>
              <a:rPr lang="tr-TR" sz="2400" i="1" dirty="0">
                <a:solidFill>
                  <a:srgbClr val="FF0000"/>
                </a:solidFill>
                <a:latin typeface="+mn-lt"/>
              </a:rPr>
              <a:t>Özgür Yazılım Vakfı (</a:t>
            </a:r>
            <a:r>
              <a:rPr lang="en-US" sz="2400" i="1" dirty="0">
                <a:solidFill>
                  <a:srgbClr val="FF0000"/>
                </a:solidFill>
                <a:latin typeface="+mn-lt"/>
              </a:rPr>
              <a:t>Free Software Foundation</a:t>
            </a:r>
            <a:r>
              <a:rPr lang="tr-TR" sz="2400" i="1" dirty="0">
                <a:solidFill>
                  <a:srgbClr val="FF0000"/>
                </a:solidFill>
                <a:latin typeface="+mn-lt"/>
              </a:rPr>
              <a:t>, FSF)</a:t>
            </a:r>
            <a:r>
              <a:rPr lang="tr-TR" sz="2400" dirty="0">
                <a:latin typeface="+mn-lt"/>
              </a:rPr>
              <a:t> kurulur.</a:t>
            </a:r>
            <a:endParaRPr lang="en-US" sz="2400" dirty="0">
              <a:latin typeface="+mn-lt"/>
            </a:endParaRPr>
          </a:p>
        </p:txBody>
      </p:sp>
    </p:spTree>
    <p:extLst>
      <p:ext uri="{BB962C8B-B14F-4D97-AF65-F5344CB8AC3E}">
        <p14:creationId xmlns:p14="http://schemas.microsoft.com/office/powerpoint/2010/main" val="40334676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AAEE01C-7EE1-4748-A2A7-BBDB8FA10777}"/>
              </a:ext>
            </a:extLst>
          </p:cNvPr>
          <p:cNvSpPr>
            <a:spLocks noGrp="1" noChangeArrowheads="1"/>
          </p:cNvSpPr>
          <p:nvPr>
            <p:ph type="title"/>
          </p:nvPr>
        </p:nvSpPr>
        <p:spPr>
          <a:xfrm>
            <a:off x="0" y="152400"/>
            <a:ext cx="9144000" cy="838200"/>
          </a:xfrm>
        </p:spPr>
        <p:txBody>
          <a:bodyPr>
            <a:normAutofit/>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defRPr/>
            </a:pPr>
            <a:r>
              <a:rPr lang="tr-TR" sz="3600" dirty="0">
                <a:solidFill>
                  <a:srgbClr val="FF0000"/>
                </a:solidFill>
                <a:latin typeface="Arial" pitchFamily="34" charset="0"/>
              </a:rPr>
              <a:t>Linux İşletim Sisteminin Tarihçesi (Devam)</a:t>
            </a:r>
          </a:p>
        </p:txBody>
      </p:sp>
      <p:sp>
        <p:nvSpPr>
          <p:cNvPr id="2" name="Dikdörtgen 1">
            <a:extLst>
              <a:ext uri="{FF2B5EF4-FFF2-40B4-BE49-F238E27FC236}">
                <a16:creationId xmlns:a16="http://schemas.microsoft.com/office/drawing/2014/main" id="{46799590-E301-4950-8820-70ADF15BA330}"/>
              </a:ext>
            </a:extLst>
          </p:cNvPr>
          <p:cNvSpPr/>
          <p:nvPr/>
        </p:nvSpPr>
        <p:spPr>
          <a:xfrm>
            <a:off x="0" y="1219200"/>
            <a:ext cx="9144000" cy="5632311"/>
          </a:xfrm>
          <a:prstGeom prst="rect">
            <a:avLst/>
          </a:prstGeom>
        </p:spPr>
        <p:txBody>
          <a:bodyPr wrap="square">
            <a:spAutoFit/>
          </a:bodyPr>
          <a:lstStyle/>
          <a:p>
            <a:pPr algn="just"/>
            <a:r>
              <a:rPr lang="tr-TR" sz="2400" dirty="0">
                <a:latin typeface="+mn-lt"/>
              </a:rPr>
              <a:t>1990 yılına kadar </a:t>
            </a:r>
            <a:r>
              <a:rPr lang="tr-TR" sz="2400" i="1" dirty="0">
                <a:solidFill>
                  <a:srgbClr val="FF0000"/>
                </a:solidFill>
                <a:latin typeface="+mn-lt"/>
              </a:rPr>
              <a:t>GNU</a:t>
            </a:r>
            <a:r>
              <a:rPr lang="tr-TR" sz="2400" dirty="0">
                <a:latin typeface="+mn-lt"/>
              </a:rPr>
              <a:t> projesi kapsamında geliştirilmesi planlanan yazılımların birçoğu, </a:t>
            </a:r>
            <a:r>
              <a:rPr lang="tr-TR" sz="2400" i="1" dirty="0">
                <a:solidFill>
                  <a:srgbClr val="FF0000"/>
                </a:solidFill>
                <a:latin typeface="+mn-lt"/>
              </a:rPr>
              <a:t>çekirdek hariç</a:t>
            </a:r>
            <a:r>
              <a:rPr lang="tr-TR" sz="2400" dirty="0">
                <a:latin typeface="+mn-lt"/>
              </a:rPr>
              <a:t>, tamamlanmıştır. </a:t>
            </a:r>
          </a:p>
          <a:p>
            <a:pPr algn="just"/>
            <a:endParaRPr lang="en-US" sz="2400" dirty="0">
              <a:latin typeface="+mn-lt"/>
            </a:endParaRPr>
          </a:p>
          <a:p>
            <a:pPr algn="just"/>
            <a:r>
              <a:rPr lang="tr-TR" sz="2400" dirty="0">
                <a:latin typeface="+mn-lt"/>
              </a:rPr>
              <a:t>Bu esnada Finlandiya’da Helsinki Üniversitesi’nde bilgisayar mühendisliği alanında lisans eğitimi alan </a:t>
            </a:r>
            <a:r>
              <a:rPr lang="tr-TR" sz="2400" i="1" dirty="0" err="1">
                <a:solidFill>
                  <a:srgbClr val="FF0000"/>
                </a:solidFill>
                <a:latin typeface="+mn-lt"/>
              </a:rPr>
              <a:t>Linus</a:t>
            </a:r>
            <a:r>
              <a:rPr lang="tr-TR" sz="2400" i="1" dirty="0">
                <a:solidFill>
                  <a:srgbClr val="FF0000"/>
                </a:solidFill>
                <a:latin typeface="+mn-lt"/>
              </a:rPr>
              <a:t> </a:t>
            </a:r>
            <a:r>
              <a:rPr lang="tr-TR" sz="2400" i="1" dirty="0" err="1">
                <a:solidFill>
                  <a:srgbClr val="FF0000"/>
                </a:solidFill>
                <a:latin typeface="+mn-lt"/>
              </a:rPr>
              <a:t>Torvalds</a:t>
            </a:r>
            <a:r>
              <a:rPr lang="tr-TR" sz="2400" dirty="0">
                <a:latin typeface="+mn-lt"/>
              </a:rPr>
              <a:t> adında genç bir mühendis adayı </a:t>
            </a:r>
            <a:r>
              <a:rPr lang="tr-TR" sz="2400" i="1" dirty="0" err="1">
                <a:solidFill>
                  <a:srgbClr val="FF0000"/>
                </a:solidFill>
                <a:latin typeface="+mn-lt"/>
              </a:rPr>
              <a:t>Minix</a:t>
            </a:r>
            <a:r>
              <a:rPr lang="tr-TR" sz="2400" i="1" dirty="0">
                <a:solidFill>
                  <a:srgbClr val="FF0000"/>
                </a:solidFill>
                <a:latin typeface="+mn-lt"/>
              </a:rPr>
              <a:t> (Mini-Unix) </a:t>
            </a:r>
            <a:r>
              <a:rPr lang="tr-TR" sz="2400" dirty="0">
                <a:latin typeface="+mn-lt"/>
              </a:rPr>
              <a:t>işletim sistemi üzerinde çalışmalar yapmaktadır. (</a:t>
            </a:r>
            <a:r>
              <a:rPr lang="tr-TR" sz="2400" i="1" dirty="0" err="1">
                <a:solidFill>
                  <a:srgbClr val="FF0000"/>
                </a:solidFill>
                <a:latin typeface="+mn-lt"/>
              </a:rPr>
              <a:t>Minix</a:t>
            </a:r>
            <a:r>
              <a:rPr lang="tr-TR" sz="2400" dirty="0">
                <a:latin typeface="+mn-lt"/>
              </a:rPr>
              <a:t>, Unix-tabanlı bir işletim sistemidir ve 1987 yılında </a:t>
            </a:r>
            <a:r>
              <a:rPr lang="tr-TR" sz="2400" i="1" dirty="0">
                <a:solidFill>
                  <a:srgbClr val="FF0000"/>
                </a:solidFill>
                <a:latin typeface="+mn-lt"/>
              </a:rPr>
              <a:t>Profesör Andrew </a:t>
            </a:r>
            <a:r>
              <a:rPr lang="tr-TR" sz="2400" i="1" dirty="0" err="1">
                <a:solidFill>
                  <a:srgbClr val="FF0000"/>
                </a:solidFill>
                <a:latin typeface="+mn-lt"/>
              </a:rPr>
              <a:t>Tanenbaum</a:t>
            </a:r>
            <a:r>
              <a:rPr lang="tr-TR" sz="2400" dirty="0">
                <a:latin typeface="+mn-lt"/>
              </a:rPr>
              <a:t> tarafından üniversitelerin işletim sistemi derslerinde eğitim amacıyla kullanılsın diye geliştirilmiştir.) </a:t>
            </a:r>
            <a:r>
              <a:rPr lang="tr-TR" sz="2400" i="1" dirty="0" err="1">
                <a:solidFill>
                  <a:srgbClr val="FF0000"/>
                </a:solidFill>
                <a:latin typeface="+mn-lt"/>
              </a:rPr>
              <a:t>Linus</a:t>
            </a:r>
            <a:r>
              <a:rPr lang="tr-TR" sz="2400" i="1" dirty="0">
                <a:solidFill>
                  <a:srgbClr val="FF0000"/>
                </a:solidFill>
                <a:latin typeface="+mn-lt"/>
              </a:rPr>
              <a:t> </a:t>
            </a:r>
            <a:r>
              <a:rPr lang="tr-TR" sz="2400" i="1" dirty="0" err="1">
                <a:solidFill>
                  <a:srgbClr val="FF0000"/>
                </a:solidFill>
                <a:latin typeface="+mn-lt"/>
              </a:rPr>
              <a:t>Torvalds</a:t>
            </a:r>
            <a:r>
              <a:rPr lang="tr-TR" sz="2400" dirty="0">
                <a:latin typeface="+mn-lt"/>
              </a:rPr>
              <a:t> 1991 yılında </a:t>
            </a:r>
            <a:r>
              <a:rPr lang="tr-TR" sz="2400" i="1" dirty="0" err="1">
                <a:solidFill>
                  <a:srgbClr val="FF0000"/>
                </a:solidFill>
                <a:latin typeface="+mn-lt"/>
              </a:rPr>
              <a:t>Minix</a:t>
            </a:r>
            <a:r>
              <a:rPr lang="tr-TR" sz="2400" dirty="0">
                <a:latin typeface="+mn-lt"/>
              </a:rPr>
              <a:t> işletim sisteminden ilham alarak kendi işletim sistemi çekirdeğini yazar. </a:t>
            </a:r>
            <a:r>
              <a:rPr lang="tr-TR" sz="2400" i="1" dirty="0" err="1">
                <a:solidFill>
                  <a:srgbClr val="FF0000"/>
                </a:solidFill>
                <a:latin typeface="+mn-lt"/>
              </a:rPr>
              <a:t>Linus</a:t>
            </a:r>
            <a:r>
              <a:rPr lang="tr-TR" sz="2400" dirty="0">
                <a:latin typeface="+mn-lt"/>
              </a:rPr>
              <a:t>, 1992 yılında ise geliştirdiği ve </a:t>
            </a:r>
            <a:r>
              <a:rPr lang="tr-TR" sz="2400" i="1" dirty="0">
                <a:solidFill>
                  <a:srgbClr val="FF0000"/>
                </a:solidFill>
                <a:latin typeface="+mn-lt"/>
              </a:rPr>
              <a:t>Linux</a:t>
            </a:r>
            <a:r>
              <a:rPr lang="tr-TR" sz="2400" dirty="0">
                <a:latin typeface="+mn-lt"/>
              </a:rPr>
              <a:t> (</a:t>
            </a:r>
            <a:r>
              <a:rPr lang="tr-TR" sz="2400" i="1" dirty="0" err="1">
                <a:solidFill>
                  <a:srgbClr val="FF0000"/>
                </a:solidFill>
                <a:latin typeface="+mn-lt"/>
              </a:rPr>
              <a:t>Linüks</a:t>
            </a:r>
            <a:r>
              <a:rPr lang="tr-TR" sz="2400" dirty="0">
                <a:latin typeface="+mn-lt"/>
              </a:rPr>
              <a:t> diye okunur) adını verdiği bu çekirdeğin </a:t>
            </a:r>
            <a:r>
              <a:rPr lang="tr-TR" sz="2400" i="1" dirty="0">
                <a:solidFill>
                  <a:srgbClr val="FF0000"/>
                </a:solidFill>
                <a:latin typeface="+mn-lt"/>
              </a:rPr>
              <a:t>GNU</a:t>
            </a:r>
            <a:r>
              <a:rPr lang="tr-TR" sz="2400" dirty="0">
                <a:latin typeface="+mn-lt"/>
              </a:rPr>
              <a:t> projesi bünyesinde kullanılmasını kabul eder ve projenin eksik parçası bu şekilde tamamlanmış olur. Bu nedenledir ki </a:t>
            </a:r>
            <a:r>
              <a:rPr lang="tr-TR" sz="2400" i="1" dirty="0">
                <a:solidFill>
                  <a:srgbClr val="FF0000"/>
                </a:solidFill>
                <a:latin typeface="+mn-lt"/>
              </a:rPr>
              <a:t>Linux</a:t>
            </a:r>
            <a:r>
              <a:rPr lang="tr-TR" sz="2400" dirty="0">
                <a:latin typeface="+mn-lt"/>
              </a:rPr>
              <a:t> işletim sistemi birçok kaynakta </a:t>
            </a:r>
            <a:r>
              <a:rPr lang="tr-TR" sz="2400" i="1" dirty="0">
                <a:solidFill>
                  <a:srgbClr val="FF0000"/>
                </a:solidFill>
                <a:latin typeface="+mn-lt"/>
              </a:rPr>
              <a:t>GNU/Linux</a:t>
            </a:r>
            <a:r>
              <a:rPr lang="tr-TR" sz="2400" dirty="0">
                <a:latin typeface="+mn-lt"/>
              </a:rPr>
              <a:t> olarak anılmaktadır.</a:t>
            </a:r>
          </a:p>
        </p:txBody>
      </p:sp>
    </p:spTree>
    <p:extLst>
      <p:ext uri="{BB962C8B-B14F-4D97-AF65-F5344CB8AC3E}">
        <p14:creationId xmlns:p14="http://schemas.microsoft.com/office/powerpoint/2010/main" val="12523776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AAEE01C-7EE1-4748-A2A7-BBDB8FA10777}"/>
              </a:ext>
            </a:extLst>
          </p:cNvPr>
          <p:cNvSpPr>
            <a:spLocks noGrp="1" noChangeArrowheads="1"/>
          </p:cNvSpPr>
          <p:nvPr>
            <p:ph type="title"/>
          </p:nvPr>
        </p:nvSpPr>
        <p:spPr>
          <a:xfrm>
            <a:off x="0" y="152400"/>
            <a:ext cx="9144000" cy="838200"/>
          </a:xfrm>
        </p:spPr>
        <p:txBody>
          <a:bodyPr>
            <a:normAutofit/>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defRPr/>
            </a:pPr>
            <a:r>
              <a:rPr lang="tr-TR" sz="3600" dirty="0">
                <a:solidFill>
                  <a:srgbClr val="FF0000"/>
                </a:solidFill>
                <a:latin typeface="Arial" pitchFamily="34" charset="0"/>
              </a:rPr>
              <a:t>Linux İşletim Sisteminin Tarihçesi (Devam)</a:t>
            </a:r>
          </a:p>
        </p:txBody>
      </p:sp>
      <p:sp>
        <p:nvSpPr>
          <p:cNvPr id="4" name="Rectangle 2">
            <a:extLst>
              <a:ext uri="{FF2B5EF4-FFF2-40B4-BE49-F238E27FC236}">
                <a16:creationId xmlns:a16="http://schemas.microsoft.com/office/drawing/2014/main" id="{F7EE5B59-CFC6-4911-B8C1-CCBCCA2F7D36}"/>
              </a:ext>
            </a:extLst>
          </p:cNvPr>
          <p:cNvSpPr>
            <a:spLocks noChangeArrowheads="1"/>
          </p:cNvSpPr>
          <p:nvPr/>
        </p:nvSpPr>
        <p:spPr bwMode="auto">
          <a:xfrm>
            <a:off x="1066800" y="2819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025" name="Resim 53">
            <a:extLst>
              <a:ext uri="{FF2B5EF4-FFF2-40B4-BE49-F238E27FC236}">
                <a16:creationId xmlns:a16="http://schemas.microsoft.com/office/drawing/2014/main" id="{9144DEA0-1C46-4B94-83FB-C4E4FD32F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0781" y="1140339"/>
            <a:ext cx="3122436" cy="21336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2ECCA47-5AF5-47FE-B557-DE0A6870FE43}"/>
              </a:ext>
            </a:extLst>
          </p:cNvPr>
          <p:cNvSpPr>
            <a:spLocks noChangeArrowheads="1"/>
          </p:cNvSpPr>
          <p:nvPr/>
        </p:nvSpPr>
        <p:spPr bwMode="auto">
          <a:xfrm>
            <a:off x="1219200" y="3423687"/>
            <a:ext cx="74232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400" b="0" i="1" u="none" strike="noStrike" cap="none" normalizeH="0" baseline="0" dirty="0">
                <a:ln>
                  <a:noFill/>
                </a:ln>
                <a:solidFill>
                  <a:srgbClr val="FF0000"/>
                </a:solidFill>
                <a:effectLst/>
                <a:latin typeface="+mn-lt"/>
                <a:ea typeface="Times New Roman" panose="02020603050405020304" pitchFamily="18" charset="0"/>
                <a:cs typeface="Calibri" panose="020F0502020204030204" pitchFamily="34" charset="0"/>
              </a:rPr>
              <a:t>GNU</a:t>
            </a:r>
            <a:r>
              <a:rPr kumimoji="0" lang="tr-TR" altLang="tr-TR" sz="24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 Araçlarının 1992 Yılında </a:t>
            </a:r>
            <a:r>
              <a:rPr kumimoji="0" lang="tr-TR" altLang="tr-TR" sz="2400" b="0" i="1" u="none" strike="noStrike" cap="none" normalizeH="0" baseline="0" dirty="0">
                <a:ln>
                  <a:noFill/>
                </a:ln>
                <a:solidFill>
                  <a:srgbClr val="FF0000"/>
                </a:solidFill>
                <a:effectLst/>
                <a:latin typeface="+mn-lt"/>
                <a:ea typeface="Times New Roman" panose="02020603050405020304" pitchFamily="18" charset="0"/>
                <a:cs typeface="Calibri" panose="020F0502020204030204" pitchFamily="34" charset="0"/>
              </a:rPr>
              <a:t>Linux</a:t>
            </a:r>
            <a:r>
              <a:rPr kumimoji="0" lang="tr-TR" altLang="tr-TR" sz="24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 Çekirdeği ile Buluşması</a:t>
            </a:r>
            <a:endParaRPr lang="tr-TR" altLang="tr-TR" sz="2400" dirty="0">
              <a:latin typeface="+mn-lt"/>
              <a:ea typeface="Times New Roman" panose="02020603050405020304" pitchFamily="18"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tr-TR" sz="2400" b="0" i="0" u="none" strike="noStrike" cap="none" normalizeH="0" baseline="0" dirty="0">
                <a:ln>
                  <a:noFill/>
                </a:ln>
                <a:solidFill>
                  <a:schemeClr val="tx1"/>
                </a:solidFill>
                <a:effectLst/>
                <a:latin typeface="+mn-lt"/>
                <a:cs typeface="Calibri" panose="020F0502020204030204" pitchFamily="34" charset="0"/>
              </a:rPr>
              <a:t>(</a:t>
            </a:r>
            <a:r>
              <a:rPr kumimoji="0" lang="tr-TR" altLang="tr-TR" sz="2400" b="0" i="0" u="none" strike="noStrike" cap="none" normalizeH="0" baseline="0" dirty="0">
                <a:ln>
                  <a:noFill/>
                </a:ln>
                <a:solidFill>
                  <a:schemeClr val="tx1"/>
                </a:solidFill>
                <a:effectLst/>
                <a:latin typeface="+mn-lt"/>
                <a:cs typeface="Calibri" panose="020F0502020204030204" pitchFamily="34" charset="0"/>
              </a:rPr>
              <a:t>Tencere Yuvarlanıp Kapağını Bulur.</a:t>
            </a:r>
            <a:r>
              <a:rPr kumimoji="0" lang="en-US" altLang="tr-TR" sz="2400" b="0" i="0" u="none" strike="noStrike" cap="none" normalizeH="0" baseline="0" dirty="0">
                <a:ln>
                  <a:noFill/>
                </a:ln>
                <a:solidFill>
                  <a:schemeClr val="tx1"/>
                </a:solidFill>
                <a:effectLst/>
                <a:latin typeface="+mn-lt"/>
                <a:cs typeface="Calibri" panose="020F0502020204030204" pitchFamily="34" charset="0"/>
              </a:rPr>
              <a:t>)</a:t>
            </a:r>
            <a:endParaRPr kumimoji="0" lang="tr-TR" altLang="tr-TR" sz="24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7EBB22BB-5C69-41F1-90E3-B371CC275CB7}"/>
              </a:ext>
            </a:extLst>
          </p:cNvPr>
          <p:cNvSpPr>
            <a:spLocks noChangeArrowheads="1"/>
          </p:cNvSpPr>
          <p:nvPr/>
        </p:nvSpPr>
        <p:spPr bwMode="auto">
          <a:xfrm>
            <a:off x="4267200" y="5292753"/>
            <a:ext cx="4533900" cy="1200329"/>
          </a:xfrm>
          <a:prstGeom prst="rect">
            <a:avLst/>
          </a:prstGeom>
          <a:solidFill>
            <a:srgbClr val="FF0000"/>
          </a:solidFill>
          <a:ln>
            <a:noFill/>
          </a:ln>
          <a:effectLst/>
        </p:spPr>
        <p:txBody>
          <a:bodyPr vert="horz" wrap="square" lIns="91440" tIns="45720" rIns="91440" bIns="45720" numCol="1" anchor="ctr" anchorCtr="0" compatLnSpc="1">
            <a:prstTxWarp prst="textNoShape">
              <a:avLst/>
            </a:prstTxWarp>
            <a:spAutoFit/>
          </a:bodyPr>
          <a:lstStyle/>
          <a:p>
            <a:pPr lvl="0" algn="just" eaLnBrk="0" hangingPunct="0"/>
            <a:r>
              <a:rPr lang="tr-TR" sz="2400" dirty="0">
                <a:latin typeface="+mn-lt"/>
              </a:rPr>
              <a:t>GNU logosu öküz başlı Afrika antilobu kafası ve Linux logosu da </a:t>
            </a:r>
            <a:r>
              <a:rPr lang="tr-TR" sz="2400" dirty="0" err="1">
                <a:latin typeface="+mn-lt"/>
              </a:rPr>
              <a:t>Tux</a:t>
            </a:r>
            <a:r>
              <a:rPr lang="tr-TR" sz="2400" dirty="0">
                <a:latin typeface="+mn-lt"/>
              </a:rPr>
              <a:t> isimli penguendir.</a:t>
            </a:r>
            <a:endParaRPr kumimoji="0" lang="tr-TR" altLang="tr-TR" sz="2400" b="0" i="0" u="none" strike="noStrike" cap="none" normalizeH="0" baseline="0" dirty="0">
              <a:ln>
                <a:noFill/>
              </a:ln>
              <a:solidFill>
                <a:schemeClr val="tx1"/>
              </a:solidFill>
              <a:effectLst/>
              <a:latin typeface="+mn-lt"/>
            </a:endParaRPr>
          </a:p>
        </p:txBody>
      </p:sp>
      <p:pic>
        <p:nvPicPr>
          <p:cNvPr id="8" name="Resim 7">
            <a:extLst>
              <a:ext uri="{FF2B5EF4-FFF2-40B4-BE49-F238E27FC236}">
                <a16:creationId xmlns:a16="http://schemas.microsoft.com/office/drawing/2014/main" id="{111C9819-9359-4FFE-BB36-40D89D67C723}"/>
              </a:ext>
            </a:extLst>
          </p:cNvPr>
          <p:cNvPicPr>
            <a:picLocks noChangeAspect="1"/>
          </p:cNvPicPr>
          <p:nvPr/>
        </p:nvPicPr>
        <p:blipFill>
          <a:blip r:embed="rId4"/>
          <a:stretch>
            <a:fillRect/>
          </a:stretch>
        </p:blipFill>
        <p:spPr>
          <a:xfrm>
            <a:off x="-9728" y="4445699"/>
            <a:ext cx="3799137" cy="2085975"/>
          </a:xfrm>
          <a:prstGeom prst="rect">
            <a:avLst/>
          </a:prstGeom>
        </p:spPr>
      </p:pic>
      <p:sp>
        <p:nvSpPr>
          <p:cNvPr id="9" name="Dikdörtgen 8">
            <a:extLst>
              <a:ext uri="{FF2B5EF4-FFF2-40B4-BE49-F238E27FC236}">
                <a16:creationId xmlns:a16="http://schemas.microsoft.com/office/drawing/2014/main" id="{8CF2D162-1AE5-44F0-982B-508EB6E03F6E}"/>
              </a:ext>
            </a:extLst>
          </p:cNvPr>
          <p:cNvSpPr/>
          <p:nvPr/>
        </p:nvSpPr>
        <p:spPr>
          <a:xfrm>
            <a:off x="17199" y="6493082"/>
            <a:ext cx="3954929" cy="369332"/>
          </a:xfrm>
          <a:prstGeom prst="rect">
            <a:avLst/>
          </a:prstGeom>
        </p:spPr>
        <p:txBody>
          <a:bodyPr wrap="none">
            <a:spAutoFit/>
          </a:bodyPr>
          <a:lstStyle/>
          <a:p>
            <a:pPr lvl="0" algn="ctr" eaLnBrk="0" hangingPunct="0"/>
            <a:r>
              <a:rPr lang="tr-TR" altLang="tr-TR" i="1" dirty="0">
                <a:solidFill>
                  <a:srgbClr val="FF0000"/>
                </a:solidFill>
                <a:ea typeface="Times New Roman" panose="02020603050405020304" pitchFamily="18" charset="0"/>
                <a:cs typeface="Calibri" panose="020F0502020204030204" pitchFamily="34" charset="0"/>
              </a:rPr>
              <a:t>GNU</a:t>
            </a:r>
            <a:r>
              <a:rPr lang="tr-TR" altLang="tr-TR" dirty="0">
                <a:ea typeface="Times New Roman" panose="02020603050405020304" pitchFamily="18" charset="0"/>
                <a:cs typeface="Calibri" panose="020F0502020204030204" pitchFamily="34" charset="0"/>
              </a:rPr>
              <a:t> Logosu (a) ve </a:t>
            </a:r>
            <a:r>
              <a:rPr lang="tr-TR" altLang="tr-TR" i="1" dirty="0">
                <a:solidFill>
                  <a:srgbClr val="FF0000"/>
                </a:solidFill>
                <a:ea typeface="Times New Roman" panose="02020603050405020304" pitchFamily="18" charset="0"/>
                <a:cs typeface="Calibri" panose="020F0502020204030204" pitchFamily="34" charset="0"/>
              </a:rPr>
              <a:t>Linux</a:t>
            </a:r>
            <a:r>
              <a:rPr lang="tr-TR" altLang="tr-TR" dirty="0">
                <a:ea typeface="Times New Roman" panose="02020603050405020304" pitchFamily="18" charset="0"/>
                <a:cs typeface="Calibri" panose="020F0502020204030204" pitchFamily="34" charset="0"/>
              </a:rPr>
              <a:t> Logosu (b)</a:t>
            </a:r>
            <a:endParaRPr lang="en-US" altLang="tr-TR" dirty="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1427574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AAEE01C-7EE1-4748-A2A7-BBDB8FA10777}"/>
              </a:ext>
            </a:extLst>
          </p:cNvPr>
          <p:cNvSpPr>
            <a:spLocks noGrp="1" noChangeArrowheads="1"/>
          </p:cNvSpPr>
          <p:nvPr>
            <p:ph type="title"/>
          </p:nvPr>
        </p:nvSpPr>
        <p:spPr>
          <a:xfrm>
            <a:off x="0" y="9195"/>
            <a:ext cx="9144000" cy="1131202"/>
          </a:xfrm>
        </p:spPr>
        <p:txBody>
          <a:bodyPr>
            <a:noAutofit/>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defRPr/>
            </a:pPr>
            <a:r>
              <a:rPr lang="tr-TR" sz="3600" dirty="0">
                <a:solidFill>
                  <a:srgbClr val="FF0000"/>
                </a:solidFill>
                <a:latin typeface="Arial" pitchFamily="34" charset="0"/>
              </a:rPr>
              <a:t>Genel Kamu Lisansı </a:t>
            </a:r>
            <a:br>
              <a:rPr lang="tr-TR" sz="3600" dirty="0">
                <a:solidFill>
                  <a:srgbClr val="FF0000"/>
                </a:solidFill>
                <a:latin typeface="Arial" pitchFamily="34" charset="0"/>
              </a:rPr>
            </a:br>
            <a:r>
              <a:rPr lang="tr-TR" sz="3600" dirty="0">
                <a:solidFill>
                  <a:srgbClr val="FF0000"/>
                </a:solidFill>
                <a:latin typeface="Arial" pitchFamily="34" charset="0"/>
              </a:rPr>
              <a:t>(</a:t>
            </a:r>
            <a:r>
              <a:rPr lang="en-US" sz="3600" dirty="0">
                <a:solidFill>
                  <a:srgbClr val="FF0000"/>
                </a:solidFill>
                <a:latin typeface="Arial" pitchFamily="34" charset="0"/>
              </a:rPr>
              <a:t>General Public License, GPL</a:t>
            </a:r>
            <a:r>
              <a:rPr lang="tr-TR" sz="3600" dirty="0">
                <a:solidFill>
                  <a:srgbClr val="FF0000"/>
                </a:solidFill>
                <a:latin typeface="Arial" pitchFamily="34" charset="0"/>
              </a:rPr>
              <a:t>)</a:t>
            </a:r>
          </a:p>
        </p:txBody>
      </p:sp>
      <p:sp>
        <p:nvSpPr>
          <p:cNvPr id="2" name="Dikdörtgen 1">
            <a:extLst>
              <a:ext uri="{FF2B5EF4-FFF2-40B4-BE49-F238E27FC236}">
                <a16:creationId xmlns:a16="http://schemas.microsoft.com/office/drawing/2014/main" id="{50690377-C14D-45D2-880B-A4F6207C0687}"/>
              </a:ext>
            </a:extLst>
          </p:cNvPr>
          <p:cNvSpPr/>
          <p:nvPr/>
        </p:nvSpPr>
        <p:spPr>
          <a:xfrm>
            <a:off x="0" y="1295400"/>
            <a:ext cx="9144000" cy="5386090"/>
          </a:xfrm>
          <a:prstGeom prst="rect">
            <a:avLst/>
          </a:prstGeom>
        </p:spPr>
        <p:txBody>
          <a:bodyPr wrap="square">
            <a:spAutoFit/>
          </a:bodyPr>
          <a:lstStyle/>
          <a:p>
            <a:pPr marL="0" marR="0" indent="342900" algn="just">
              <a:lnSpc>
                <a:spcPct val="115000"/>
              </a:lnSpc>
              <a:spcBef>
                <a:spcPts val="0"/>
              </a:spcBef>
              <a:spcAft>
                <a:spcPts val="600"/>
              </a:spcAft>
            </a:pPr>
            <a:r>
              <a:rPr lang="tr-TR" sz="2400" i="1" dirty="0">
                <a:solidFill>
                  <a:srgbClr val="FF0000"/>
                </a:solidFill>
                <a:latin typeface="+mn-lt"/>
                <a:ea typeface="Times New Roman" panose="02020603050405020304" pitchFamily="18" charset="0"/>
                <a:cs typeface="Times New Roman" panose="02020603050405020304" pitchFamily="18" charset="0"/>
              </a:rPr>
              <a:t>GNU</a:t>
            </a:r>
            <a:r>
              <a:rPr lang="tr-TR" sz="2400" dirty="0">
                <a:latin typeface="+mn-lt"/>
                <a:ea typeface="Times New Roman" panose="02020603050405020304" pitchFamily="18" charset="0"/>
                <a:cs typeface="Times New Roman" panose="02020603050405020304" pitchFamily="18" charset="0"/>
              </a:rPr>
              <a:t> projesi kapsamında geliştirilen yazılımlar telif hakkı (</a:t>
            </a:r>
            <a:r>
              <a:rPr lang="en-US" sz="2400" dirty="0">
                <a:latin typeface="+mn-lt"/>
                <a:ea typeface="Times New Roman" panose="02020603050405020304" pitchFamily="18" charset="0"/>
                <a:cs typeface="Times New Roman" panose="02020603050405020304" pitchFamily="18" charset="0"/>
              </a:rPr>
              <a:t>copyright</a:t>
            </a:r>
            <a:r>
              <a:rPr lang="tr-TR" sz="2400" dirty="0">
                <a:latin typeface="+mn-lt"/>
                <a:ea typeface="Times New Roman" panose="02020603050405020304" pitchFamily="18" charset="0"/>
                <a:cs typeface="Times New Roman" panose="02020603050405020304" pitchFamily="18" charset="0"/>
              </a:rPr>
              <a:t>) yerine telif </a:t>
            </a:r>
            <a:r>
              <a:rPr lang="tr-TR" sz="2400" dirty="0" err="1">
                <a:latin typeface="+mn-lt"/>
                <a:ea typeface="Times New Roman" panose="02020603050405020304" pitchFamily="18" charset="0"/>
                <a:cs typeface="Times New Roman" panose="02020603050405020304" pitchFamily="18" charset="0"/>
              </a:rPr>
              <a:t>feragatı</a:t>
            </a:r>
            <a:r>
              <a:rPr lang="tr-TR" sz="2400" dirty="0">
                <a:latin typeface="+mn-lt"/>
                <a:ea typeface="Times New Roman" panose="02020603050405020304" pitchFamily="18" charset="0"/>
                <a:cs typeface="Times New Roman" panose="02020603050405020304" pitchFamily="18" charset="0"/>
              </a:rPr>
              <a:t> (</a:t>
            </a:r>
            <a:r>
              <a:rPr lang="en-US" sz="2400" dirty="0">
                <a:latin typeface="+mn-lt"/>
                <a:ea typeface="Times New Roman" panose="02020603050405020304" pitchFamily="18" charset="0"/>
                <a:cs typeface="Times New Roman" panose="02020603050405020304" pitchFamily="18" charset="0"/>
              </a:rPr>
              <a:t>copyleft</a:t>
            </a:r>
            <a:r>
              <a:rPr lang="tr-TR" sz="2400" dirty="0">
                <a:latin typeface="+mn-lt"/>
                <a:ea typeface="Times New Roman" panose="02020603050405020304" pitchFamily="18" charset="0"/>
                <a:cs typeface="Times New Roman" panose="02020603050405020304" pitchFamily="18" charset="0"/>
              </a:rPr>
              <a:t>) ile korunurlar. </a:t>
            </a:r>
            <a:r>
              <a:rPr lang="tr-TR" sz="2400" i="1" dirty="0">
                <a:solidFill>
                  <a:srgbClr val="FF0000"/>
                </a:solidFill>
                <a:latin typeface="+mn-lt"/>
                <a:ea typeface="Times New Roman" panose="02020603050405020304" pitchFamily="18" charset="0"/>
                <a:cs typeface="Times New Roman" panose="02020603050405020304" pitchFamily="18" charset="0"/>
              </a:rPr>
              <a:t>GPL</a:t>
            </a:r>
            <a:r>
              <a:rPr lang="tr-TR" sz="2400" dirty="0">
                <a:latin typeface="+mn-lt"/>
                <a:ea typeface="Times New Roman" panose="02020603050405020304" pitchFamily="18" charset="0"/>
                <a:cs typeface="Times New Roman" panose="02020603050405020304" pitchFamily="18" charset="0"/>
              </a:rPr>
              <a:t> lisansını kabul ederek bir yazılımı kullanmaya başlayan kullanıcılar 4 temel özgürlüğe</a:t>
            </a:r>
            <a:r>
              <a:rPr lang="en-US" sz="2400" dirty="0">
                <a:latin typeface="+mn-lt"/>
                <a:ea typeface="Times New Roman" panose="02020603050405020304" pitchFamily="18" charset="0"/>
                <a:cs typeface="Times New Roman" panose="02020603050405020304" pitchFamily="18" charset="0"/>
              </a:rPr>
              <a:t> (freedom)</a:t>
            </a:r>
            <a:r>
              <a:rPr lang="tr-TR" sz="2400" dirty="0">
                <a:latin typeface="+mn-lt"/>
                <a:ea typeface="Times New Roman" panose="02020603050405020304" pitchFamily="18" charset="0"/>
                <a:cs typeface="Times New Roman" panose="02020603050405020304" pitchFamily="18" charset="0"/>
              </a:rPr>
              <a:t> sahip olurlar:</a:t>
            </a:r>
          </a:p>
          <a:p>
            <a:pPr marL="0" marR="0" algn="just">
              <a:lnSpc>
                <a:spcPct val="115000"/>
              </a:lnSpc>
              <a:spcBef>
                <a:spcPts val="0"/>
              </a:spcBef>
              <a:spcAft>
                <a:spcPts val="600"/>
              </a:spcAft>
            </a:pPr>
            <a:r>
              <a:rPr lang="tr-TR" sz="2400" i="1" dirty="0">
                <a:solidFill>
                  <a:srgbClr val="70AD47"/>
                </a:solidFill>
                <a:latin typeface="+mn-lt"/>
                <a:ea typeface="Times New Roman" panose="02020603050405020304" pitchFamily="18" charset="0"/>
                <a:cs typeface="Times New Roman" panose="02020603050405020304" pitchFamily="18" charset="0"/>
              </a:rPr>
              <a:t>1. Özgürlük:</a:t>
            </a:r>
            <a:r>
              <a:rPr lang="tr-TR" sz="2400" dirty="0">
                <a:latin typeface="+mn-lt"/>
                <a:ea typeface="Times New Roman" panose="02020603050405020304" pitchFamily="18" charset="0"/>
                <a:cs typeface="Times New Roman" panose="02020603050405020304" pitchFamily="18" charset="0"/>
              </a:rPr>
              <a:t> </a:t>
            </a:r>
            <a:r>
              <a:rPr lang="tr-TR" sz="2400" i="1" dirty="0">
                <a:solidFill>
                  <a:srgbClr val="FF0000"/>
                </a:solidFill>
                <a:latin typeface="+mn-lt"/>
                <a:ea typeface="Times New Roman" panose="02020603050405020304" pitchFamily="18" charset="0"/>
                <a:cs typeface="Times New Roman" panose="02020603050405020304" pitchFamily="18" charset="0"/>
              </a:rPr>
              <a:t>GPL</a:t>
            </a:r>
            <a:r>
              <a:rPr lang="tr-TR" sz="2400" dirty="0">
                <a:latin typeface="+mn-lt"/>
                <a:ea typeface="Times New Roman" panose="02020603050405020304" pitchFamily="18" charset="0"/>
                <a:cs typeface="Times New Roman" panose="02020603050405020304" pitchFamily="18" charset="0"/>
              </a:rPr>
              <a:t> ile lisanslanan bir yazılımı sınırsız olarak kullanma özgürlüğüdür.</a:t>
            </a:r>
          </a:p>
          <a:p>
            <a:pPr marL="0" marR="0" algn="just">
              <a:lnSpc>
                <a:spcPct val="115000"/>
              </a:lnSpc>
              <a:spcBef>
                <a:spcPts val="0"/>
              </a:spcBef>
              <a:spcAft>
                <a:spcPts val="600"/>
              </a:spcAft>
            </a:pPr>
            <a:r>
              <a:rPr lang="tr-TR" sz="2400" i="1" dirty="0">
                <a:solidFill>
                  <a:srgbClr val="70AD47"/>
                </a:solidFill>
                <a:latin typeface="+mn-lt"/>
                <a:ea typeface="Times New Roman" panose="02020603050405020304" pitchFamily="18" charset="0"/>
                <a:cs typeface="Times New Roman" panose="02020603050405020304" pitchFamily="18" charset="0"/>
              </a:rPr>
              <a:t>2. Özgürlük:</a:t>
            </a:r>
            <a:r>
              <a:rPr lang="en-US" sz="2400" i="1" dirty="0">
                <a:solidFill>
                  <a:srgbClr val="70AD47"/>
                </a:solidFill>
                <a:latin typeface="+mn-lt"/>
                <a:ea typeface="Times New Roman" panose="02020603050405020304" pitchFamily="18" charset="0"/>
                <a:cs typeface="Times New Roman" panose="02020603050405020304" pitchFamily="18" charset="0"/>
              </a:rPr>
              <a:t> </a:t>
            </a:r>
            <a:r>
              <a:rPr lang="tr-TR" sz="2400" i="1">
                <a:solidFill>
                  <a:srgbClr val="FF0000"/>
                </a:solidFill>
                <a:latin typeface="+mn-lt"/>
                <a:ea typeface="Times New Roman" panose="02020603050405020304" pitchFamily="18" charset="0"/>
                <a:cs typeface="Times New Roman" panose="02020603050405020304" pitchFamily="18" charset="0"/>
              </a:rPr>
              <a:t>GPL</a:t>
            </a:r>
            <a:r>
              <a:rPr lang="tr-TR" sz="2400">
                <a:latin typeface="+mn-lt"/>
                <a:ea typeface="Times New Roman" panose="02020603050405020304" pitchFamily="18" charset="0"/>
                <a:cs typeface="Times New Roman" panose="02020603050405020304" pitchFamily="18" charset="0"/>
              </a:rPr>
              <a:t> </a:t>
            </a:r>
            <a:r>
              <a:rPr lang="tr-TR" sz="2400" dirty="0">
                <a:latin typeface="+mn-lt"/>
                <a:ea typeface="Times New Roman" panose="02020603050405020304" pitchFamily="18" charset="0"/>
                <a:cs typeface="Times New Roman" panose="02020603050405020304" pitchFamily="18" charset="0"/>
              </a:rPr>
              <a:t>ile lisanslanan bir yazılımın kaynak kodunu inceleyebilme ve üzerinde değişiklik yapabilme özgürlüğüdür.</a:t>
            </a:r>
          </a:p>
          <a:p>
            <a:pPr marL="0" marR="0" algn="just">
              <a:lnSpc>
                <a:spcPct val="115000"/>
              </a:lnSpc>
              <a:spcBef>
                <a:spcPts val="0"/>
              </a:spcBef>
              <a:spcAft>
                <a:spcPts val="600"/>
              </a:spcAft>
            </a:pPr>
            <a:r>
              <a:rPr lang="tr-TR" sz="2400" i="1" dirty="0">
                <a:solidFill>
                  <a:srgbClr val="70AD47"/>
                </a:solidFill>
                <a:latin typeface="+mn-lt"/>
                <a:ea typeface="Times New Roman" panose="02020603050405020304" pitchFamily="18" charset="0"/>
                <a:cs typeface="Times New Roman" panose="02020603050405020304" pitchFamily="18" charset="0"/>
              </a:rPr>
              <a:t>3. Özgürlük: </a:t>
            </a:r>
            <a:r>
              <a:rPr lang="tr-TR" sz="2400" i="1" dirty="0">
                <a:solidFill>
                  <a:srgbClr val="FF0000"/>
                </a:solidFill>
                <a:latin typeface="+mn-lt"/>
                <a:ea typeface="Times New Roman" panose="02020603050405020304" pitchFamily="18" charset="0"/>
                <a:cs typeface="Times New Roman" panose="02020603050405020304" pitchFamily="18" charset="0"/>
              </a:rPr>
              <a:t>GPL</a:t>
            </a:r>
            <a:r>
              <a:rPr lang="tr-TR" sz="2400" dirty="0">
                <a:latin typeface="+mn-lt"/>
                <a:ea typeface="Times New Roman" panose="02020603050405020304" pitchFamily="18" charset="0"/>
                <a:cs typeface="Times New Roman" panose="02020603050405020304" pitchFamily="18" charset="0"/>
              </a:rPr>
              <a:t> ile lisanslanan bir yazılımı kopyalayıp, dağıtabilme özgürlüğüdür.</a:t>
            </a:r>
          </a:p>
          <a:p>
            <a:pPr algn="just"/>
            <a:r>
              <a:rPr lang="tr-TR" sz="2400" i="1" dirty="0">
                <a:solidFill>
                  <a:srgbClr val="70AD47"/>
                </a:solidFill>
                <a:latin typeface="+mn-lt"/>
                <a:ea typeface="Times New Roman" panose="02020603050405020304" pitchFamily="18" charset="0"/>
              </a:rPr>
              <a:t>4. Özgürlük: </a:t>
            </a:r>
            <a:r>
              <a:rPr lang="tr-TR" sz="2400" i="1" dirty="0">
                <a:solidFill>
                  <a:srgbClr val="FF0000"/>
                </a:solidFill>
                <a:latin typeface="+mn-lt"/>
                <a:ea typeface="Times New Roman" panose="02020603050405020304" pitchFamily="18" charset="0"/>
              </a:rPr>
              <a:t>GPL</a:t>
            </a:r>
            <a:r>
              <a:rPr lang="tr-TR" sz="2400" dirty="0">
                <a:latin typeface="+mn-lt"/>
                <a:ea typeface="Times New Roman" panose="02020603050405020304" pitchFamily="18" charset="0"/>
              </a:rPr>
              <a:t> ile lisanslanan bir yazılımı üzerinde değişiklik yaptıktan sonra dağıtabilme özgürlüğüdür.</a:t>
            </a:r>
            <a:endParaRPr lang="tr-TR" sz="2400" dirty="0">
              <a:latin typeface="+mn-lt"/>
            </a:endParaRPr>
          </a:p>
        </p:txBody>
      </p:sp>
    </p:spTree>
    <p:extLst>
      <p:ext uri="{BB962C8B-B14F-4D97-AF65-F5344CB8AC3E}">
        <p14:creationId xmlns:p14="http://schemas.microsoft.com/office/powerpoint/2010/main" val="12822078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AAEE01C-7EE1-4748-A2A7-BBDB8FA10777}"/>
              </a:ext>
            </a:extLst>
          </p:cNvPr>
          <p:cNvSpPr>
            <a:spLocks noGrp="1" noChangeArrowheads="1"/>
          </p:cNvSpPr>
          <p:nvPr>
            <p:ph type="title"/>
          </p:nvPr>
        </p:nvSpPr>
        <p:spPr>
          <a:xfrm>
            <a:off x="0" y="9195"/>
            <a:ext cx="9144000" cy="1131202"/>
          </a:xfrm>
        </p:spPr>
        <p:txBody>
          <a:bodyPr>
            <a:noAutofit/>
          </a:bodyPr>
          <a:lstStyle/>
          <a:p>
            <a:pPr eaLnBrk="1" hangingPunct="1">
              <a:tabLst>
                <a:tab pos="722313" algn="l"/>
                <a:tab pos="1447800" algn="l"/>
                <a:tab pos="2168525" algn="l"/>
                <a:tab pos="2895600" algn="l"/>
                <a:tab pos="3614738" algn="l"/>
                <a:tab pos="4343400" algn="l"/>
                <a:tab pos="5062538" algn="l"/>
                <a:tab pos="5789613" algn="l"/>
                <a:tab pos="6510338" algn="l"/>
                <a:tab pos="7235825" algn="l"/>
                <a:tab pos="7958138" algn="l"/>
              </a:tabLst>
              <a:defRPr/>
            </a:pPr>
            <a:r>
              <a:rPr lang="tr-TR" sz="3600" dirty="0">
                <a:solidFill>
                  <a:srgbClr val="FF0000"/>
                </a:solidFill>
                <a:latin typeface="Arial" pitchFamily="34" charset="0"/>
              </a:rPr>
              <a:t>Linux Dağıtımları</a:t>
            </a:r>
          </a:p>
        </p:txBody>
      </p:sp>
      <p:sp>
        <p:nvSpPr>
          <p:cNvPr id="4" name="Rectangle 2">
            <a:extLst>
              <a:ext uri="{FF2B5EF4-FFF2-40B4-BE49-F238E27FC236}">
                <a16:creationId xmlns:a16="http://schemas.microsoft.com/office/drawing/2014/main" id="{F7EE5B59-CFC6-4911-B8C1-CCBCCA2F7D36}"/>
              </a:ext>
            </a:extLst>
          </p:cNvPr>
          <p:cNvSpPr>
            <a:spLocks noChangeArrowheads="1"/>
          </p:cNvSpPr>
          <p:nvPr/>
        </p:nvSpPr>
        <p:spPr bwMode="auto">
          <a:xfrm>
            <a:off x="1066800" y="2819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2" name="Dikdörtgen 1">
            <a:extLst>
              <a:ext uri="{FF2B5EF4-FFF2-40B4-BE49-F238E27FC236}">
                <a16:creationId xmlns:a16="http://schemas.microsoft.com/office/drawing/2014/main" id="{50690377-C14D-45D2-880B-A4F6207C0687}"/>
              </a:ext>
            </a:extLst>
          </p:cNvPr>
          <p:cNvSpPr/>
          <p:nvPr/>
        </p:nvSpPr>
        <p:spPr>
          <a:xfrm>
            <a:off x="0" y="1137154"/>
            <a:ext cx="9144000" cy="5588902"/>
          </a:xfrm>
          <a:prstGeom prst="rect">
            <a:avLst/>
          </a:prstGeom>
        </p:spPr>
        <p:txBody>
          <a:bodyPr wrap="square">
            <a:spAutoFit/>
          </a:bodyPr>
          <a:lstStyle/>
          <a:p>
            <a:pPr marL="0" marR="0" indent="342900" algn="just">
              <a:lnSpc>
                <a:spcPct val="115000"/>
              </a:lnSpc>
              <a:spcBef>
                <a:spcPts val="0"/>
              </a:spcBef>
              <a:spcAft>
                <a:spcPts val="600"/>
              </a:spcAft>
            </a:pPr>
            <a:r>
              <a:rPr lang="tr-TR" sz="2400" dirty="0">
                <a:latin typeface="+mn-lt"/>
              </a:rPr>
              <a:t>Bir </a:t>
            </a:r>
            <a:r>
              <a:rPr lang="tr-TR" sz="2400" i="1" dirty="0">
                <a:solidFill>
                  <a:srgbClr val="FF0000"/>
                </a:solidFill>
                <a:latin typeface="+mn-lt"/>
              </a:rPr>
              <a:t>Linux</a:t>
            </a:r>
            <a:r>
              <a:rPr lang="tr-TR" sz="2400" dirty="0">
                <a:latin typeface="+mn-lt"/>
              </a:rPr>
              <a:t> dağıtımı genel olarak </a:t>
            </a:r>
            <a:r>
              <a:rPr lang="tr-TR" sz="2400" i="1" dirty="0">
                <a:solidFill>
                  <a:srgbClr val="FF0000"/>
                </a:solidFill>
                <a:latin typeface="+mn-lt"/>
              </a:rPr>
              <a:t>Linux</a:t>
            </a:r>
            <a:r>
              <a:rPr lang="tr-TR" sz="2400" dirty="0">
                <a:latin typeface="+mn-lt"/>
              </a:rPr>
              <a:t> çekirdeğinden, </a:t>
            </a:r>
            <a:r>
              <a:rPr lang="tr-TR" sz="2400" i="1" dirty="0">
                <a:solidFill>
                  <a:srgbClr val="FF0000"/>
                </a:solidFill>
                <a:latin typeface="+mn-lt"/>
              </a:rPr>
              <a:t>GNU</a:t>
            </a:r>
            <a:r>
              <a:rPr lang="tr-TR" sz="2400" dirty="0">
                <a:latin typeface="+mn-lt"/>
              </a:rPr>
              <a:t> araçlarından ve kütüphanelerinden, grafiksel </a:t>
            </a:r>
            <a:r>
              <a:rPr lang="tr-TR" sz="2400" dirty="0" err="1">
                <a:latin typeface="+mn-lt"/>
              </a:rPr>
              <a:t>arayüz</a:t>
            </a:r>
            <a:r>
              <a:rPr lang="tr-TR" sz="2400" dirty="0">
                <a:latin typeface="+mn-lt"/>
              </a:rPr>
              <a:t> kontrol yazılımlarından, masaüstü ortamı yazılımlarından ve yazılım paketlerini kontrol yazılımından oluşur. Her bir dağıtımın bir hedef kullanıcı kitlesi söz konusudur. Ağ cihazları ve sunucular üzerinde, cep telefonlarında, kişisel veya süper bilgisayarlarda, multimedya uygulamalarında ve hatta bilimsel araştırmalarda kullanılmak üzere özelleştirilmiş </a:t>
            </a:r>
            <a:r>
              <a:rPr lang="tr-TR" sz="2400" i="1" dirty="0">
                <a:solidFill>
                  <a:srgbClr val="FF0000"/>
                </a:solidFill>
                <a:latin typeface="+mn-lt"/>
              </a:rPr>
              <a:t>Linux</a:t>
            </a:r>
            <a:r>
              <a:rPr lang="tr-TR" sz="2400" dirty="0">
                <a:latin typeface="+mn-lt"/>
              </a:rPr>
              <a:t> dağıtımları mevcuttur. Bu dağıtımlardan bazıları ticaridir. Ticari olan </a:t>
            </a:r>
            <a:r>
              <a:rPr lang="tr-TR" sz="2400" i="1" dirty="0">
                <a:solidFill>
                  <a:srgbClr val="FF0000"/>
                </a:solidFill>
                <a:latin typeface="+mn-lt"/>
              </a:rPr>
              <a:t>Linux</a:t>
            </a:r>
            <a:r>
              <a:rPr lang="tr-TR" sz="2400" dirty="0">
                <a:latin typeface="+mn-lt"/>
              </a:rPr>
              <a:t> dağıtımları da açık kaynak kodludur. Bu dağıtımların farklı olan yanı teknik destek için (örneğin sistem güncellemeleri için) bir ücretin talep edilmesidir. Ticari olmayan </a:t>
            </a:r>
            <a:r>
              <a:rPr lang="tr-TR" sz="2400" i="1" dirty="0">
                <a:solidFill>
                  <a:srgbClr val="FF0000"/>
                </a:solidFill>
                <a:latin typeface="+mn-lt"/>
              </a:rPr>
              <a:t>Linux</a:t>
            </a:r>
            <a:r>
              <a:rPr lang="tr-TR" sz="2400" dirty="0">
                <a:latin typeface="+mn-lt"/>
              </a:rPr>
              <a:t> dağıtımları ise tamamen gönüllü bir grup tarafından geliştirilmekte ve güncellenmektedir. Piyasada yüzlerce farklı </a:t>
            </a:r>
            <a:r>
              <a:rPr lang="tr-TR" sz="2400" i="1" dirty="0">
                <a:solidFill>
                  <a:srgbClr val="FF0000"/>
                </a:solidFill>
                <a:latin typeface="+mn-lt"/>
              </a:rPr>
              <a:t>Linux</a:t>
            </a:r>
            <a:r>
              <a:rPr lang="tr-TR" sz="2400" dirty="0">
                <a:latin typeface="+mn-lt"/>
              </a:rPr>
              <a:t> dağıtımının olduğu bilinmektedir</a:t>
            </a:r>
            <a:r>
              <a:rPr lang="en-US" sz="2400" dirty="0">
                <a:latin typeface="+mn-lt"/>
              </a:rPr>
              <a:t>.</a:t>
            </a:r>
            <a:endParaRPr lang="tr-TR" sz="2400" dirty="0">
              <a:latin typeface="+mn-lt"/>
            </a:endParaRPr>
          </a:p>
        </p:txBody>
      </p:sp>
    </p:spTree>
    <p:extLst>
      <p:ext uri="{BB962C8B-B14F-4D97-AF65-F5344CB8AC3E}">
        <p14:creationId xmlns:p14="http://schemas.microsoft.com/office/powerpoint/2010/main" val="4458226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1491</Words>
  <Application>Microsoft Office PowerPoint</Application>
  <PresentationFormat>Ekran Gösterisi (4:3)</PresentationFormat>
  <Paragraphs>127</Paragraphs>
  <Slides>25</Slides>
  <Notes>25</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25</vt:i4>
      </vt:variant>
    </vt:vector>
  </HeadingPairs>
  <TitlesOfParts>
    <vt:vector size="33" baseType="lpstr">
      <vt:lpstr>Arial</vt:lpstr>
      <vt:lpstr>Calibri</vt:lpstr>
      <vt:lpstr>Nimbus Roman No9 L;Times New Ro</vt:lpstr>
      <vt:lpstr>Symbol</vt:lpstr>
      <vt:lpstr>Times New Roman</vt:lpstr>
      <vt:lpstr>Verdana</vt:lpstr>
      <vt:lpstr>Wingdings</vt:lpstr>
      <vt:lpstr>Office Theme</vt:lpstr>
      <vt:lpstr>PowerPoint Sunusu</vt:lpstr>
      <vt:lpstr>Linux İşletim Sisteminin Tarihçesi</vt:lpstr>
      <vt:lpstr>Linux İşletim Sisteminin Tarihçesi (Devam)</vt:lpstr>
      <vt:lpstr>Linux İşletim Sisteminin Tarihçesi (Devam)</vt:lpstr>
      <vt:lpstr>Linux İşletim Sisteminin Tarihçesi (Devam)</vt:lpstr>
      <vt:lpstr>Linux İşletim Sisteminin Tarihçesi (Devam)</vt:lpstr>
      <vt:lpstr>Linux İşletim Sisteminin Tarihçesi (Devam)</vt:lpstr>
      <vt:lpstr>Genel Kamu Lisansı  (General Public License, GPL)</vt:lpstr>
      <vt:lpstr>Linux Dağıtımları</vt:lpstr>
      <vt:lpstr>Bazı Popüler Linux Dağıtımları</vt:lpstr>
      <vt:lpstr>İşletim Sistemi Nedir?</vt:lpstr>
      <vt:lpstr>İşletim Sistemi</vt:lpstr>
      <vt:lpstr>İşletim Sistemi</vt:lpstr>
      <vt:lpstr>Çoklu Kullanıcı (Multi-User)‏</vt:lpstr>
      <vt:lpstr>Çoklu Görev (Multitasking)‏</vt:lpstr>
      <vt:lpstr>Çoklu İşlemci (Multiprocessing)‏</vt:lpstr>
      <vt:lpstr>İşletim Sistemleri</vt:lpstr>
      <vt:lpstr>Unix/Linux Tabanlı İşletim Sistemleri</vt:lpstr>
      <vt:lpstr>Windows Tabanlı İşletim Sistemleri</vt:lpstr>
      <vt:lpstr>Neden Linux Kullanmalıyım?</vt:lpstr>
      <vt:lpstr>Neden Linux Kullanmalıyım?</vt:lpstr>
      <vt:lpstr>Neden Linux Kullanmalıyım?</vt:lpstr>
      <vt:lpstr>Neden Linux Kullanmalıyım?</vt:lpstr>
      <vt:lpstr>Neden Linux Kullanmalıyım?</vt:lpstr>
      <vt:lpstr>Niçin Herkes Linux Kullanmıyor?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ddal</dc:creator>
  <cp:lastModifiedBy>Deniz Dal</cp:lastModifiedBy>
  <cp:revision>226</cp:revision>
  <dcterms:created xsi:type="dcterms:W3CDTF">2009-10-26T14:01:47Z</dcterms:created>
  <dcterms:modified xsi:type="dcterms:W3CDTF">2024-10-05T11:35:29Z</dcterms:modified>
</cp:coreProperties>
</file>