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60" Type="http://schemas.openxmlformats.org/officeDocument/2006/relationships/slide" Target="slides/slide46.xml"/><Relationship Id="rId61" Type="http://schemas.openxmlformats.org/officeDocument/2006/relationships/slide" Target="slides/slide47.xml"/><Relationship Id="rId62" Type="http://schemas.openxmlformats.org/officeDocument/2006/relationships/slide" Target="slides/slide48.xml"/><Relationship Id="rId6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Slaytı taşımak için tıklayın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tr-TR" sz="2000" strike="noStrike" u="none">
                <a:solidFill>
                  <a:srgbClr val="000000"/>
                </a:solidFill>
                <a:uFillTx/>
                <a:latin typeface="Arial"/>
              </a:rPr>
              <a:t>Notların biçimini düzenlemek için tıklayın</a:t>
            </a:r>
            <a:endParaRPr b="0" lang="tr-T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6724165-5AC1-4B6A-8E22-6480F7DC58AF}" type="slidenum"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unixhelp.ed.ac.uk/shell/oview2.html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200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http://unixhelp.ed.ac.uk/shell/oview2.html</a:t>
            </a:r>
            <a:endParaRPr b="0" lang="zxx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zxx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54326C-7939-4E4A-B512-31A40E4E5EC7}" type="slidenum">
              <a:rPr b="0" lang="en-US" sz="1200" strike="noStrike" u="none">
                <a:solidFill>
                  <a:srgbClr val="000000"/>
                </a:solidFill>
                <a:uFillTx/>
                <a:latin typeface="+mn-lt"/>
              </a:rPr>
              <a:t>&lt;number&gt;</a:t>
            </a:fld>
            <a:endParaRPr b="0" lang="zx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85D82-22EC-4337-B312-24DAD522BA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2CEEABA-DECB-4360-A510-ADEB5ED92F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DB613E6-35F1-48A7-A6CB-EB235E4C1B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B397C59-D109-4FBB-A269-838395BDEA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DB16FA9-48B5-418B-AF62-5ECC313179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912CC61-2271-4ACC-9831-70A8FAD6D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05D6F15-6362-4DAD-9D73-7A9BF148BC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CEDD1EF-6B1E-4784-8672-E7258F1049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01CC55-A02B-4AF7-B7F2-D1CFE62CDD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495B6B-CC2C-4883-B54C-324ACFABB2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3C2A0D-2CF4-476F-8987-F5EB5C4CBC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749980-E0F3-40AB-ACDA-05F1B51580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5A3142-D58E-4945-AC99-2E2FA4E3B4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D36B5C-9B50-42CD-B47F-4F3E933601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9F12A2-F825-4307-98B6-42F2966940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32066C-BE07-4972-A11F-D28415F2E9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124466-7AC6-4E3B-AE01-F9BC5CFB72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60BB18-750E-4944-B7C8-79F0062DC03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Anahat metninin biçimini düzenlemek için tıklayın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İkinci Anahat Düzeyi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Üçüncü Anahat Düzeyi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Dördüncü Anahat Düzeyi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Beşinci Anahat Düzeyi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Altıncı Anahat Düzeyi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Yedinci Anahat Düzeyi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F46BDF-9647-407A-99AF-61046EF9BE6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8E681F-B4E9-4A7C-80FA-6FD34176912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87986A-6300-46A4-B5F8-CD7D7DF6549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2120" y="569520"/>
            <a:ext cx="780696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Anahat metninin biçimini düzenlemek için tıklayın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İkinci Anahat Düzeyi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Üçüncü Anahat Düzeyi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Dördüncü Anahat Düzeyi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Beşinci Anahat Düzeyi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Altıncı Anahat Düzeyi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Yedinci Anahat Düzeyi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12ABB0-31A4-423C-AA1C-DD6ACE2876D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301026A-D3C8-46F5-9A69-EE0AFB5E3C7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88AD7B-81DF-4583-B7D3-537EA174CD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3612CD-8EF4-4AC4-95A4-4E79B5D065B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tr-T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EB0D3F-006C-47BB-B004-9921D6C8FE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tr-T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8"/>
          <p:cNvSpPr/>
          <p:nvPr/>
        </p:nvSpPr>
        <p:spPr>
          <a:xfrm>
            <a:off x="0" y="1609560"/>
            <a:ext cx="9143640" cy="43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b="0" lang="tr-TR" sz="4400" strike="noStrike" u="none">
                <a:solidFill>
                  <a:srgbClr val="0000cc"/>
                </a:solidFill>
                <a:uFillTx/>
                <a:latin typeface="Verdana"/>
              </a:rPr>
              <a:t>BMS-301</a:t>
            </a:r>
            <a:r>
              <a:rPr b="0" lang="tr-TR" sz="4400" strike="noStrike" u="none">
                <a:solidFill>
                  <a:srgbClr val="cc0000"/>
                </a:solidFill>
                <a:uFillTx/>
                <a:latin typeface="Verdana"/>
              </a:rPr>
              <a:t> </a:t>
            </a:r>
            <a:endParaRPr b="0" lang="zxx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b="0" lang="tr-TR" sz="4400" strike="noStrike" u="none">
                <a:solidFill>
                  <a:srgbClr val="cc0000"/>
                </a:solidFill>
                <a:uFillTx/>
                <a:latin typeface="Verdana"/>
              </a:rPr>
              <a:t>Kabuk Programlama</a:t>
            </a:r>
            <a:endParaRPr b="0" lang="zxx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b="0" lang="tr-TR" sz="4400" strike="noStrike" u="none">
                <a:solidFill>
                  <a:srgbClr val="cc0000"/>
                </a:solidFill>
                <a:uFillTx/>
                <a:latin typeface="Verdana"/>
              </a:rPr>
              <a:t>Güz 202</a:t>
            </a:r>
            <a:r>
              <a:rPr b="0" lang="en-US" sz="4400" strike="noStrike" u="none">
                <a:solidFill>
                  <a:srgbClr val="cc0000"/>
                </a:solidFill>
                <a:uFillTx/>
                <a:latin typeface="Verdana"/>
              </a:rPr>
              <a:t>4</a:t>
            </a:r>
            <a:endParaRPr b="0" lang="zxx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b="0" lang="tr-TR" sz="4400" strike="noStrike" u="none">
                <a:solidFill>
                  <a:schemeClr val="hlink"/>
                </a:solidFill>
                <a:uFillTx/>
                <a:latin typeface="Verdana"/>
              </a:rPr>
              <a:t>(2. Sunu)</a:t>
            </a:r>
            <a:endParaRPr b="0" lang="zxx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0" lang="tr-TR" sz="3600" strike="noStrike" u="none">
                <a:solidFill>
                  <a:schemeClr val="dk1"/>
                </a:solidFill>
                <a:uFillTx/>
                <a:latin typeface="Verdana"/>
              </a:rPr>
              <a:t>(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Verdana"/>
              </a:rPr>
              <a:t>Doç. 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Verdana"/>
              </a:rPr>
              <a:t>Dr.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Verdana"/>
              </a:rPr>
              <a:t> 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Verdana"/>
              </a:rPr>
              <a:t>Deniz Dal)</a:t>
            </a:r>
            <a:endParaRPr b="0" lang="zxx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Resim 2" descr=""/>
          <p:cNvPicPr/>
          <p:nvPr/>
        </p:nvPicPr>
        <p:blipFill>
          <a:blip r:embed="rId1"/>
          <a:stretch/>
        </p:blipFill>
        <p:spPr>
          <a:xfrm>
            <a:off x="7620120" y="380880"/>
            <a:ext cx="1066320" cy="10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Kontrol Karakterleri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0" y="1752480"/>
            <a:ext cx="914364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Özel kontrol karakterlerini kullanarak, terminal penceresini temizleyebilir, komut satırını silebilir, çalışan bir komutu durdurabilirsiniz.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Kontrol karakterleri girilirken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Control (Ctrl)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tuşuna basılı tutulmalı ve yapmak istediğimiz işleme uygun olan tuşa basılmalıdır.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Kontrol Karakterleri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99" name="Tablo 1"/>
          <p:cNvGraphicFramePr/>
          <p:nvPr/>
        </p:nvGraphicFramePr>
        <p:xfrm>
          <a:off x="152280" y="1066680"/>
          <a:ext cx="8838720" cy="4758840"/>
        </p:xfrm>
        <a:graphic>
          <a:graphicData uri="http://schemas.openxmlformats.org/drawingml/2006/table">
            <a:tbl>
              <a:tblPr/>
              <a:tblGrid>
                <a:gridCol w="2133360"/>
                <a:gridCol w="6705360"/>
              </a:tblGrid>
              <a:tr h="3333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tr-TR" sz="28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Ctrl+C</a:t>
                      </a:r>
                      <a:endParaRPr b="0" lang="zxx" sz="2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tr-TR" sz="28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O anda çalışmakta olan komutu durdurur.</a:t>
                      </a:r>
                      <a:endParaRPr b="0" lang="zxx" sz="2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146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Ctrl+A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Komut satırında imleci (</a:t>
                      </a: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cursor</a:t>
                      </a: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) satır başına götürür.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296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Ctrl+E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Komut satırında imleci satır sonuna götürür.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46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Ctrl+U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Komut satırında imlecin bulunduğu konumun solundaki tüm karakterleri siler.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Ctrl+W</a:t>
                      </a: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	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Komut satırında imlecin bulunduğu konumdan önceki son kelimeyi siler.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Ctrl+L</a:t>
                      </a: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	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Terminal penceresini temizler.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333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Ctrl+D</a:t>
                      </a: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	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Dosya sonu karakteri olan EOF (</a:t>
                      </a: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End</a:t>
                      </a: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-Of-File) ya da çık (</a:t>
                      </a: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exit, logout</a:t>
                      </a:r>
                      <a:r>
                        <a:rPr b="0" lang="tr-TR" sz="2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) anlamına gelir.</a:t>
                      </a:r>
                      <a:endParaRPr b="0" lang="zxx" sz="2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Anında Dokümantasyon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0" y="1744560"/>
            <a:ext cx="9143640" cy="500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algn="just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Anında (online) Linux Referans Elyordamları (manuals)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man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sayfaları olarak isimlendirilir.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algn="just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Bu sayfalar komutları ve komutların kullanımlarını ayrıntılı bir şekilde tanımlar.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Komut formatı: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88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ourier New"/>
              </a:rPr>
              <a:t>man komut_adı ...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88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man Sayfasında Gezinme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0" y="1176480"/>
            <a:ext cx="9143640" cy="568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man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sayfaları içerisinde: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pacebar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man sayfasının bir sonraki ekranını gösterir.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r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eturn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her basışta bir satır gösterir.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b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PgUp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bir ekran öncesine döner.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f / PgDown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bir ekran sonrasına gider.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q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man sayfasından çıkar.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/kelime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yazılan kelimeyi bulunulan yerden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itibaren ileriye doğru arar.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n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aranan kelimenin bir sonraki geçtiği yeri gösterir.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h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tüm bu işlemler için yardım sunar.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Dosya Yolları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0" y="1090440"/>
            <a:ext cx="9143640" cy="5767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Dosya ya da klasör yolu iki şekilde verilebilir: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rgbClr val="ff0000"/>
                </a:solidFill>
                <a:uFillTx/>
                <a:latin typeface="Calibri"/>
              </a:rPr>
              <a:t>Mutlak (Tam):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Kök klasöründen (/) başlayarak.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rgbClr val="ff0000"/>
                </a:solidFill>
                <a:uFillTx/>
                <a:latin typeface="Calibri"/>
              </a:rPr>
              <a:t>Bağıl: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Bulunulan dizine göre.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Özel klasör isimleri: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.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İçinde bulunulan klasör.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..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İçinde bulunulan klasörün bir üst klasörü.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-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Bir önceki klasör.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~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Mevcut kullanıcının ev klasörü.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~kullanıcı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Belirtilen kullanıcının ev klasörü.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tr-TR" sz="2800" strike="noStrike" u="none">
                <a:solidFill>
                  <a:srgbClr val="ff0000"/>
                </a:solidFill>
                <a:uFillTx/>
                <a:latin typeface="Calibri"/>
              </a:rPr>
              <a:t>/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    Kök klasörü (dizini)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pwd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resent/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rint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orking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irectory)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‏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0" y="1906560"/>
            <a:ext cx="9143640" cy="49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İçinde bulunduğunuz dizinin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mutlak (tam)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yolunu (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Full Path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) verir.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ddal:~$ pwd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/home/ddal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root:~# pwd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/root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-4680" y="0"/>
            <a:ext cx="91483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cd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hange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irectory)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0" y="1906560"/>
            <a:ext cx="9143640" cy="43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Bu komut dizinler arasında geçiş yapmayı sağlayan komuttur.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algn="just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Direkt olarak yanına yazdığınız dizine gidebilirsiniz.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cd    /var/log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cd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0" y="1906560"/>
            <a:ext cx="9143640" cy="43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57636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Bulunduğunuz dizinden bir veya birden fazla üst dizine çıkabilirsiniz.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algn="just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cd   ..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cd   ../..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cd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0" y="1171440"/>
            <a:ext cx="9143640" cy="568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57636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Direkt olarak kendi ev dizininize gidebilirsiniz.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cd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pwd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/home/ddal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cd  ~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pwd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/home/ddal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cd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0" y="1523880"/>
            <a:ext cx="9143640" cy="43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57636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Eğer erişim yetkiniz varsa diğer kullanıcıların ev dizinlerine de gidebilirsiniz. (Süper kullanıcı için kullanışlıdır.)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algn="just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root</a:t>
            </a: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1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#</a:t>
            </a: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 cd   ~kaya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root</a:t>
            </a: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1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# </a:t>
            </a: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pwd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/home/kaya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81020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Kabuk (Shell)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0" y="106668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İşletim sistemlerinde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kullanıcı ile bilgisayar donanımı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arasında genel olarak 3 katmandan söz edilebilir. Bu katmanlar;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kabuk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sistem çağrıları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ve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çekirdek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olarak adlandırılır.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1523880" y="2895480"/>
            <a:ext cx="6451200" cy="35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80" y="0"/>
            <a:ext cx="9138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cd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0" y="1676520"/>
            <a:ext cx="9143640" cy="43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57636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En son bulunduğunuz dizine geri dönebilirsiniz.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cd   ~kaya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cd   -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ls 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i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t)</a:t>
            </a: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0" y="100980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Argüman kullanılmazsa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bulunduğunuz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dizinin içerisindeki dizinleri ve dosyaları listeler.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790920" y="2286000"/>
            <a:ext cx="7561800" cy="438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ls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Seçenekleri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0" y="1009800"/>
            <a:ext cx="9143640" cy="1037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ls -l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ayrıntılı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(</a:t>
            </a:r>
            <a:r>
              <a:rPr b="1" lang="en-US" sz="2800" strike="noStrike" u="none">
                <a:solidFill>
                  <a:srgbClr val="ff0000"/>
                </a:solidFill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ong list)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bir çıktı sunarken, </a:t>
            </a: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ls -a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(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--</a:t>
            </a:r>
            <a:r>
              <a:rPr b="1" lang="en-US" sz="2800" strike="noStrike" u="none">
                <a:solidFill>
                  <a:srgbClr val="ff0000"/>
                </a:solidFill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ll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) bütün dosyaların (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hidden, dot files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) listelenmesini sağlar.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487440" y="1967040"/>
            <a:ext cx="8442000" cy="48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ls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Seçenekleri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0" y="928800"/>
            <a:ext cx="9143640" cy="1128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83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ls -lt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dosyaları/dizinleri son değişiklik tarihine göre sıralar ve listeler.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351720" y="1981080"/>
            <a:ext cx="8440200" cy="477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mkdir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a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k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e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dir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ectory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)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0" y="1009800"/>
            <a:ext cx="9143640" cy="1128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mkdir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yeni bir dizin oluşturmak için kullanılır.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279360" y="2154240"/>
            <a:ext cx="8584920" cy="409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-14400" y="0"/>
            <a:ext cx="9158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mkdir -p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0" y="114300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mkdir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,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-p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(--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p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arents)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seçeneği ile kullanıl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arak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tek bir seferde iç içe birden fazla dizin oluşturulabilir.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Bu sayede dizin oluşturup, cd komutu ile ilgili dizin içerisine girip yeniden dizin oluşturma zahmetinden kurtuluruz.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32" name="Resim 1" descr=""/>
          <p:cNvPicPr/>
          <p:nvPr/>
        </p:nvPicPr>
        <p:blipFill>
          <a:blip r:embed="rId1"/>
          <a:stretch/>
        </p:blipFill>
        <p:spPr>
          <a:xfrm>
            <a:off x="652320" y="3971880"/>
            <a:ext cx="7838640" cy="7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mkdir --mode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Seçeneği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0" y="1906560"/>
            <a:ext cx="9143640" cy="1293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--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mode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seçeneği ile kullanıcının istediği erişim haklarına sahip dizinler yaratılabilir.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35" name="Resim 1" descr=""/>
          <p:cNvPicPr/>
          <p:nvPr/>
        </p:nvPicPr>
        <p:blipFill>
          <a:blip r:embed="rId1"/>
          <a:stretch/>
        </p:blipFill>
        <p:spPr>
          <a:xfrm>
            <a:off x="1228680" y="3429000"/>
            <a:ext cx="6686280" cy="7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rm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dir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ove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dir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ectory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)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0" y="1523880"/>
            <a:ext cx="9143640" cy="1128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rmdir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içi boş bir dizini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silmek amacıyla kullanılır.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38" name="Resim 1" descr=""/>
          <p:cNvPicPr/>
          <p:nvPr/>
        </p:nvPicPr>
        <p:blipFill>
          <a:blip r:embed="rId1"/>
          <a:stretch/>
        </p:blipFill>
        <p:spPr>
          <a:xfrm>
            <a:off x="237960" y="3021840"/>
            <a:ext cx="8667360" cy="14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rm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ove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)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0" y="1906560"/>
            <a:ext cx="9143640" cy="43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rm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dosya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veya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dizin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silmek için kullanılır.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1046880" y="2743200"/>
            <a:ext cx="7049880" cy="336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rm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Seçenekleri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1290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-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i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(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i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nteractive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) seçeneği ile dosyaların/dizinlerin silinip silinmeyeceği kullanıcıya sorulur.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387360" y="2286000"/>
            <a:ext cx="8368920" cy="414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81020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Kabuk (Shell)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0" y="106668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Kabuk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, kullanıcı ile işletim sistemi çekirdeği arasında bir ara birimdir. 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Kullanıcı tarafından verilen komutları algılar, yorumlar ve sistem çağrıları yardımıyla çekirdeğe iletir. 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Çekirdek ise bilgisayar donanımıyla doğrudan etkileşen ve işletim sistemi işlevlerini gerçekleştiren bileşendir. 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Kabuk, </a:t>
            </a:r>
            <a:r>
              <a:rPr b="1" i="1" lang="tr-TR" sz="2800" strike="noStrike" u="none">
                <a:solidFill>
                  <a:schemeClr val="dk1"/>
                </a:solidFill>
                <a:uFillTx/>
                <a:latin typeface="Calibri"/>
              </a:rPr>
              <a:t>işletim sisteminin kullanıcıya görünen yüzüdür.</a:t>
            </a:r>
            <a:r>
              <a:rPr b="0" i="1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Komut Satırı Arayüzü </a:t>
            </a:r>
            <a:r>
              <a:rPr b="1" i="1" lang="tr-TR" sz="2800" strike="noStrike" u="none">
                <a:solidFill>
                  <a:schemeClr val="dk1"/>
                </a:solidFill>
                <a:uFillTx/>
                <a:latin typeface="Calibri"/>
              </a:rPr>
              <a:t>(</a:t>
            </a:r>
            <a:r>
              <a:rPr b="1" i="1" lang="en-US" sz="2800" strike="noStrike" u="none">
                <a:solidFill>
                  <a:schemeClr val="dk1"/>
                </a:solidFill>
                <a:uFillTx/>
                <a:latin typeface="Calibri"/>
              </a:rPr>
              <a:t>Command Line Interface, CLI</a:t>
            </a:r>
            <a:r>
              <a:rPr b="1" i="1" lang="tr-TR" sz="2800" strike="noStrike" u="none">
                <a:solidFill>
                  <a:schemeClr val="dk1"/>
                </a:solidFill>
                <a:uFillTx/>
                <a:latin typeface="Calibri"/>
              </a:rPr>
              <a:t>)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veya birçok kaynakta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komut yorumlayıcısı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olarak da adlandırılmaktadır.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(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GUI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(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G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raphical 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U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ser 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nterface)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Nedir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?)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rm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Seçenekleri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0" y="1066680"/>
            <a:ext cx="9143640" cy="1828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-r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(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--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r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ecursive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) seçeneği ile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dizinler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silinebilir.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Aynı işi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i="1" lang="en-US" sz="3200" strike="noStrike" u="none">
                <a:solidFill>
                  <a:srgbClr val="ff0000"/>
                </a:solidFill>
                <a:uFillTx/>
                <a:latin typeface="Calibri"/>
              </a:rPr>
              <a:t>d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izin içerisi boş olmak kaydıyla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rmdir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komutuyla da yapabilirsiniz.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533520" y="2818440"/>
            <a:ext cx="8152920" cy="403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rm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Seçenekleri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0" y="990720"/>
            <a:ext cx="9143640" cy="1209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-f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(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--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f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orce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) parametresiyle onay almadan direkt silme işlemini gerçekleştirirsiniz. </a:t>
            </a:r>
            <a:r>
              <a:rPr b="0" lang="tr-TR" sz="3200" strike="noStrike" u="none">
                <a:solidFill>
                  <a:srgbClr val="ff0000"/>
                </a:solidFill>
                <a:uFillTx/>
                <a:latin typeface="Calibri"/>
              </a:rPr>
              <a:t>!!! Dikkat !!!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0" y="2362320"/>
            <a:ext cx="9143640" cy="453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cat (con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cat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enate)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9143640" cy="4573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Görevi girdileri çıktılara yönlendirmektir.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En sık kullanım alanı bir dosyanın içeriğini terminal penceresine yansıtmaktır.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576360" indent="0" algn="just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-n      --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Calibri"/>
              </a:rPr>
              <a:t>number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: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Satırları numaralar.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cat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0" y="1523880"/>
            <a:ext cx="9143640" cy="43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Bir metin dosyasındaki metni standart çıktı olan ekrana yönlendirebilir.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 :$ cat   deneme.txt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bu bir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metin dosyasidir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cat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 Komutu (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redirection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 &gt;)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0" y="1090440"/>
            <a:ext cx="9143640" cy="5767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Klavyeden gireceğiniz metni, olmayan (o anda yaratılacak), boş veya dolu bir dosyaya yönlendirebilirsiniz.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Çıkmak için EOF (end-of-file) karakteri olan 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Ctrl+D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kullanılır.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cat   &gt;  deneme.txt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deneme dosyasi su anda yaratiliyor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^D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cat    deneme.txt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deneme dosyasi su anda yaratiliyor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cat Komutu (append &gt;&gt;)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5943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&gt;&gt;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operatörü ile metin içeren bir dosyaya eklenti yapabiliriz (dosyanın sonuna ekleyebiliriz).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cat   deneme.txt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deneme dosyasi su anda yaratiliyor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cat   &gt;&gt;   deneme.txt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bu da eklenti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^D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cat   deneme.txt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deneme dosyasi su anda yaratiliyor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bu da eklenti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tac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0" y="182880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Bu komut </a:t>
            </a: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cat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komutunun aksine dosya içeriğini ekrana tersten yazdırır.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less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0" y="1219320"/>
            <a:ext cx="9143640" cy="5638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Dosya içeriğini sayfa sayfa veya satır satır gösterir.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Hareketler: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en-US" sz="32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pacebar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Bir sayfa ileri.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en-US" sz="32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nter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Bir satır ileri.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b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Bir sayfa geri.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q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Çık.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/kelime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Belirtilen kelimeyi ara.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n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Son aramayı yine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le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head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0" y="1161360"/>
            <a:ext cx="9143640" cy="569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head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seçeneksiz kullanıldığında bir dosyanın ilk 10 satırını standart çıktı olan ekrana yönlendirir.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head    dosyaAdi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1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2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4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5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6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7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8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9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10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head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914364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head -n 3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ya da </a:t>
            </a: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head -3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diyerek 3 veya istenilen sayıda ilk satırı görebiliriz.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head   -n   3   dosyaAdi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1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2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3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159"/>
              </a:spcBef>
              <a:buNone/>
              <a:tabLst>
                <a:tab algn="l" pos="0"/>
              </a:tabLst>
            </a:pPr>
            <a:endParaRPr b="0" lang="zxx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09560" y="79200"/>
            <a:ext cx="7810200" cy="76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Bazı Kabuk Programları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1962000" y="499284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zxx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84" name="Tablo 6"/>
          <p:cNvGraphicFramePr/>
          <p:nvPr/>
        </p:nvGraphicFramePr>
        <p:xfrm>
          <a:off x="119160" y="883440"/>
          <a:ext cx="8905680" cy="3498480"/>
        </p:xfrm>
        <a:graphic>
          <a:graphicData uri="http://schemas.openxmlformats.org/drawingml/2006/table">
            <a:tbl>
              <a:tblPr/>
              <a:tblGrid>
                <a:gridCol w="2243160"/>
                <a:gridCol w="6662520"/>
              </a:tblGrid>
              <a:tr h="5497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tr-TR" sz="22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Kabuk Programı</a:t>
                      </a:r>
                      <a:endParaRPr b="0" lang="zxx" sz="22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tr-TR" sz="22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Açıklama</a:t>
                      </a:r>
                      <a:endParaRPr b="0" lang="zxx" sz="22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497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 (bourne 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ell)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Orijinal UNIX kabuk programı (</a:t>
                      </a:r>
                      <a:r>
                        <a:rPr b="0" lang="en-US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Steve Bourne, AT&amp;T Bell Labs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497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i="1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csh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 (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c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 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ell)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 kabuk programı (Bill Joy, UC Berkeley)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497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i="1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tcsh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 (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tc 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ell)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 kabuk programının geliştirilmiş hali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497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i="1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ksh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 (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k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orn 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ell)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Korn kabuk programı (David Korn, </a:t>
                      </a:r>
                      <a:r>
                        <a:rPr b="0" lang="en-US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AT&amp;T Bell Labs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497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bash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 (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b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ourne 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a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gain </a:t>
                      </a:r>
                      <a:r>
                        <a:rPr b="0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ell)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GNU projesinin kabuk programı (</a:t>
                      </a:r>
                      <a:r>
                        <a:rPr b="0" i="1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csh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+</a:t>
                      </a:r>
                      <a:r>
                        <a:rPr b="0" i="1" lang="tr-TR" sz="2200" strike="noStrike" u="none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ksh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) (Birçok Linux dağıtımı için </a:t>
                      </a:r>
                      <a:r>
                        <a:rPr b="0" i="1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varsayılan</a:t>
                      </a:r>
                      <a:r>
                        <a:rPr b="0" lang="tr-TR" sz="2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 kabuktur.)</a:t>
                      </a:r>
                      <a:endParaRPr b="0" lang="zxx" sz="2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Dikdörtgen 9"/>
          <p:cNvSpPr/>
          <p:nvPr/>
        </p:nvSpPr>
        <p:spPr>
          <a:xfrm>
            <a:off x="3600" y="4554000"/>
            <a:ext cx="9143640" cy="12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tr-TR" sz="2500" strike="noStrike" u="none">
                <a:solidFill>
                  <a:schemeClr val="dk1"/>
                </a:solidFill>
                <a:uFillTx/>
                <a:latin typeface="Arial"/>
              </a:rPr>
              <a:t>Kullanıcı hesabı açılırken kullanıcının hangi kabuk programını kullanacağı sistem yöneticisi</a:t>
            </a:r>
            <a:r>
              <a:rPr b="0" lang="en-US" sz="2500" strike="noStrike" u="none">
                <a:solidFill>
                  <a:schemeClr val="dk1"/>
                </a:solidFill>
                <a:uFillTx/>
                <a:latin typeface="Arial"/>
              </a:rPr>
              <a:t> (root)</a:t>
            </a:r>
            <a:r>
              <a:rPr b="0" lang="tr-TR" sz="2500" strike="noStrike" u="none">
                <a:solidFill>
                  <a:schemeClr val="dk1"/>
                </a:solidFill>
                <a:uFillTx/>
                <a:latin typeface="Arial"/>
              </a:rPr>
              <a:t> tarafından belirlenir ve bu bilgi </a:t>
            </a:r>
            <a:r>
              <a:rPr b="1" lang="tr-TR" sz="2500" strike="noStrike" u="none">
                <a:solidFill>
                  <a:schemeClr val="dk1"/>
                </a:solidFill>
                <a:uFillTx/>
                <a:latin typeface="Arial"/>
              </a:rPr>
              <a:t>/etc/passwd</a:t>
            </a:r>
            <a:r>
              <a:rPr b="0" lang="tr-TR" sz="2500" strike="noStrike" u="none">
                <a:solidFill>
                  <a:schemeClr val="dk1"/>
                </a:solidFill>
                <a:uFillTx/>
                <a:latin typeface="Arial"/>
              </a:rPr>
              <a:t> dosyasında tutulur (7. sütun). </a:t>
            </a:r>
            <a:endParaRPr b="0" lang="zxx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Dikdörtgen 5"/>
          <p:cNvSpPr/>
          <p:nvPr/>
        </p:nvSpPr>
        <p:spPr>
          <a:xfrm>
            <a:off x="0" y="5996160"/>
            <a:ext cx="914364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tr-TR" sz="2500" strike="noStrike" u="none">
                <a:solidFill>
                  <a:schemeClr val="dk1"/>
                </a:solidFill>
                <a:uFillTx/>
                <a:latin typeface="Arial"/>
              </a:rPr>
              <a:t>Sistemde tanımlı kabuklar </a:t>
            </a:r>
            <a:r>
              <a:rPr b="1" lang="tr-TR" sz="2500" strike="noStrike" u="none">
                <a:solidFill>
                  <a:schemeClr val="dk1"/>
                </a:solidFill>
                <a:uFillTx/>
                <a:latin typeface="Arial"/>
              </a:rPr>
              <a:t>/etc/shells</a:t>
            </a:r>
            <a:r>
              <a:rPr b="0" lang="tr-TR" sz="2500" strike="noStrike" u="none">
                <a:solidFill>
                  <a:schemeClr val="dk1"/>
                </a:solidFill>
                <a:uFillTx/>
                <a:latin typeface="Arial"/>
              </a:rPr>
              <a:t> dosyasında saklanırlar.</a:t>
            </a:r>
            <a:r>
              <a:rPr b="0" lang="en-US" sz="25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tr-TR" sz="2500" strike="noStrike" u="none">
                <a:solidFill>
                  <a:schemeClr val="dk1"/>
                </a:solidFill>
                <a:uFillTx/>
                <a:latin typeface="Arial"/>
              </a:rPr>
              <a:t>cat   /etc/shells  </a:t>
            </a:r>
            <a:r>
              <a:rPr b="0" lang="tr-TR" sz="2500" strike="noStrike" u="none">
                <a:solidFill>
                  <a:schemeClr val="dk1"/>
                </a:solidFill>
                <a:uFillTx/>
                <a:latin typeface="Arial"/>
              </a:rPr>
              <a:t>ve</a:t>
            </a:r>
            <a:r>
              <a:rPr b="1" lang="tr-TR" sz="2500" strike="noStrike" u="none">
                <a:solidFill>
                  <a:schemeClr val="dk1"/>
                </a:solidFill>
                <a:uFillTx/>
                <a:latin typeface="Arial"/>
              </a:rPr>
              <a:t> echo $SHELL   </a:t>
            </a:r>
            <a:r>
              <a:rPr b="0" lang="tr-TR" sz="2500" strike="noStrike" u="none">
                <a:solidFill>
                  <a:schemeClr val="dk1"/>
                </a:solidFill>
                <a:uFillTx/>
                <a:latin typeface="Arial"/>
              </a:rPr>
              <a:t>komutlarını çalıştırınız.</a:t>
            </a:r>
            <a:endParaRPr b="0" lang="zxx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0" y="228600"/>
            <a:ext cx="9138960" cy="106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head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-n 3 dosyaAdi</a:t>
            </a:r>
            <a:br>
              <a:rPr sz="4400"/>
            </a:b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head -n -3 dosyaAdi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0" y="1752480"/>
            <a:ext cx="9143640" cy="449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Yukarıdaki 2 komut arasındaki farkı bulunuz.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159"/>
              </a:spcBef>
              <a:buNone/>
              <a:tabLst>
                <a:tab algn="l" pos="0"/>
              </a:tabLst>
            </a:pPr>
            <a:endParaRPr b="0" lang="zxx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69" name="Resim 1" descr=""/>
          <p:cNvPicPr/>
          <p:nvPr/>
        </p:nvPicPr>
        <p:blipFill>
          <a:blip r:embed="rId1"/>
          <a:stretch/>
        </p:blipFill>
        <p:spPr>
          <a:xfrm>
            <a:off x="152280" y="2971800"/>
            <a:ext cx="883872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-468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tail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0" y="1168200"/>
            <a:ext cx="9143640" cy="568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tail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seçeneksiz kullanıldığında bir dosyanın son 10 satırını standart çıktı olan ekrana yönlendirir.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tail   dosyaAdi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31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32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33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34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35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36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37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38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39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tr-TR" sz="2200" strike="noStrike" u="none">
                <a:solidFill>
                  <a:schemeClr val="dk1"/>
                </a:solidFill>
                <a:uFillTx/>
                <a:latin typeface="Calibri"/>
              </a:rPr>
              <a:t>40</a:t>
            </a:r>
            <a:endParaRPr b="0" lang="zxx" sz="2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tail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0" y="1447920"/>
            <a:ext cx="9143640" cy="4320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tail -n 3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ya da </a:t>
            </a: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tail -3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diyerek son 3 veya istenilen sayıda son satırı görüntüleyebiliriz.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tail  -n  3  dosyaAdi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38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39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40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tail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0" y="1523880"/>
            <a:ext cx="9143640" cy="4320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tail -f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(--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f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ollow)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komutuyla herhangi bir dosyaya bir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şeyler eklendiğinde görebilecek şekilde takip edebilirsiniz. Devamlı güncellenen log dosyalarını izlemek için kullanılır. Ctrl+C ile sonlandırılır.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tail   -f   dosyaAdi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680" y="228600"/>
            <a:ext cx="9138960" cy="106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tail</a:t>
            </a:r>
            <a:r>
              <a:rPr b="0" lang="en-GB" sz="4400" strike="noStrike" u="none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-n 3 dosyaAdi</a:t>
            </a:r>
            <a:br>
              <a:rPr sz="4400"/>
            </a:b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tail -n +3 dosyaAdi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0" y="1752480"/>
            <a:ext cx="9143640" cy="449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Yukarıdaki 2 komut arasındaki farkı bulunuz.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159"/>
              </a:spcBef>
              <a:buNone/>
              <a:tabLst>
                <a:tab algn="l" pos="0"/>
              </a:tabLst>
            </a:pPr>
            <a:endParaRPr b="0" lang="zxx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78" name="Resim 1" descr=""/>
          <p:cNvPicPr/>
          <p:nvPr/>
        </p:nvPicPr>
        <p:blipFill>
          <a:blip r:embed="rId1"/>
          <a:stretch/>
        </p:blipFill>
        <p:spPr>
          <a:xfrm>
            <a:off x="197640" y="3200400"/>
            <a:ext cx="8748360" cy="6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32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cp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o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y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)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0" y="1273320"/>
            <a:ext cx="9143640" cy="558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Dosya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dizin kopyası yaratmak için </a:t>
            </a: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cp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kullanılır.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cp  dosya1   dosya1Kopya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32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cp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o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y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)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0" y="1251000"/>
            <a:ext cx="9143640" cy="806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73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-r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(--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Calibri"/>
              </a:rPr>
              <a:t>r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ecursive)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seçeneği ile dizin kopyalama işlemi gerçekleştirilir.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algn="just" defTabSz="457200">
              <a:lnSpc>
                <a:spcPct val="73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1"/>
          <a:stretch/>
        </p:blipFill>
        <p:spPr>
          <a:xfrm>
            <a:off x="19080" y="2209680"/>
            <a:ext cx="9105840" cy="450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32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cp Seçenekleri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0" y="1677960"/>
            <a:ext cx="9143640" cy="43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tr-TR" sz="3600" strike="noStrike" u="none">
                <a:solidFill>
                  <a:srgbClr val="ff0000"/>
                </a:solidFill>
                <a:uFillTx/>
                <a:latin typeface="Calibri"/>
              </a:rPr>
              <a:t>-i</a:t>
            </a:r>
            <a:r>
              <a:rPr b="1" lang="tr-TR" sz="36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36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(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"/>
              </a:rPr>
              <a:t>--</a:t>
            </a:r>
            <a:r>
              <a:rPr b="1" lang="tr-TR" sz="3600" strike="noStrike" u="none">
                <a:solidFill>
                  <a:srgbClr val="ff0000"/>
                </a:solidFill>
                <a:uFillTx/>
                <a:latin typeface="Calibri"/>
              </a:rPr>
              <a:t>i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nteractive)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Hedef dosyanın üzerine yazılması gerekecekse uyar. </a:t>
            </a:r>
            <a:endParaRPr b="0" lang="zxx" sz="3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7480" indent="0" algn="just" defTabSz="45720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tr-TR" sz="3600" strike="noStrike" u="none">
                <a:solidFill>
                  <a:srgbClr val="ff0000"/>
                </a:solidFill>
                <a:uFillTx/>
                <a:latin typeface="Calibri"/>
              </a:rPr>
              <a:t>-f</a:t>
            </a:r>
            <a:r>
              <a:rPr b="1" lang="tr-TR" sz="36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(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"/>
              </a:rPr>
              <a:t>--</a:t>
            </a:r>
            <a:r>
              <a:rPr b="1" lang="tr-TR" sz="3600" strike="noStrike" u="none">
                <a:solidFill>
                  <a:srgbClr val="ff0000"/>
                </a:solidFill>
                <a:uFillTx/>
                <a:latin typeface="Calibri"/>
              </a:rPr>
              <a:t>f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orce)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3600" strike="noStrike" u="none">
                <a:solidFill>
                  <a:schemeClr val="dk1"/>
                </a:solidFill>
                <a:uFillTx/>
                <a:latin typeface="Calibri"/>
              </a:rPr>
              <a:t>Uyarma</a:t>
            </a:r>
            <a:endParaRPr b="0" lang="zxx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32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mv (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o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v</a:t>
            </a: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</a:rPr>
              <a:t>e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) Komutu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0" y="1447920"/>
            <a:ext cx="91436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Bir dosyanın/klasörün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ismini değiştirmek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ya da bir dosyayı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klasörü </a:t>
            </a:r>
            <a:r>
              <a:rPr b="0" i="1" lang="tr-TR" sz="3200" strike="noStrike" u="none">
                <a:solidFill>
                  <a:srgbClr val="ff0000"/>
                </a:solidFill>
                <a:uFillTx/>
                <a:latin typeface="Calibri"/>
              </a:rPr>
              <a:t>taşımak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için </a:t>
            </a: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mv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 kullanılır.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mv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komutunun dosyalar ve dizinler için kullanımı aynı şekildedir.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ddal:$ mv   dosya</a:t>
            </a:r>
            <a:r>
              <a:rPr b="1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1</a:t>
            </a: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   dosya</a:t>
            </a:r>
            <a:r>
              <a:rPr b="1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2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1371600" y="476640"/>
            <a:ext cx="6933960" cy="590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Kabuk (Shell)</a:t>
            </a: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‏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0" y="1251000"/>
            <a:ext cx="9143640" cy="560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Komut satırındaki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(command line)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karakterlerin farklı anlamları vardır.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(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</a:rPr>
              <a:t>echo $PS1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)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root :~#  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ya da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tr-TR" sz="3200" strike="noStrike" u="none">
                <a:solidFill>
                  <a:schemeClr val="dk1"/>
                </a:solidFill>
                <a:uFillTx/>
                <a:latin typeface="Calibri"/>
              </a:rPr>
              <a:t>ddal:~$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$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 :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izin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sng">
                <a:solidFill>
                  <a:schemeClr val="dk1"/>
                </a:solidFill>
                <a:uFillTx/>
                <a:latin typeface="Calibri"/>
              </a:rPr>
              <a:t>sıradan</a:t>
            </a:r>
            <a:r>
              <a:rPr b="1" lang="en-US" sz="2800" strike="noStrike" u="sng">
                <a:solidFill>
                  <a:schemeClr val="dk1"/>
                </a:solidFill>
                <a:uFillTx/>
                <a:latin typeface="Calibri"/>
              </a:rPr>
              <a:t> (normal)</a:t>
            </a:r>
            <a:r>
              <a:rPr b="1" lang="tr-TR" sz="2800" strike="noStrike" u="sng">
                <a:solidFill>
                  <a:schemeClr val="dk1"/>
                </a:solidFill>
                <a:uFillTx/>
                <a:latin typeface="Calibri"/>
              </a:rPr>
              <a:t> kullanıcı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olduğunuzu belirtir.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#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 : </a:t>
            </a:r>
            <a:r>
              <a:rPr b="1" lang="tr-TR" sz="2800" strike="noStrike" u="sng">
                <a:solidFill>
                  <a:schemeClr val="dk1"/>
                </a:solidFill>
                <a:uFillTx/>
                <a:latin typeface="Calibri"/>
              </a:rPr>
              <a:t>Süper kullanıcı (</a:t>
            </a:r>
            <a:r>
              <a:rPr b="1" lang="en-US" sz="2800" strike="noStrike" u="sng">
                <a:solidFill>
                  <a:schemeClr val="dk1"/>
                </a:solidFill>
                <a:uFillTx/>
                <a:latin typeface="Calibri"/>
              </a:rPr>
              <a:t>root</a:t>
            </a:r>
            <a:r>
              <a:rPr b="1" lang="tr-TR" sz="2800" strike="noStrike" u="sng">
                <a:solidFill>
                  <a:schemeClr val="dk1"/>
                </a:solidFill>
                <a:uFillTx/>
                <a:latin typeface="Calibri"/>
              </a:rPr>
              <a:t>)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olduğunuzu belirtir.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tr-TR" sz="2800" strike="noStrike" u="none">
                <a:solidFill>
                  <a:srgbClr val="ff0000"/>
                </a:solidFill>
                <a:uFillTx/>
                <a:latin typeface="Calibri"/>
              </a:rPr>
              <a:t>~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 :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Kullanıcının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sng">
                <a:solidFill>
                  <a:schemeClr val="dk1"/>
                </a:solidFill>
                <a:uFillTx/>
                <a:latin typeface="Calibri"/>
              </a:rPr>
              <a:t>ev dizininde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bulunduğunuzu belirtir.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861840" indent="-285840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Linux Komut Yapısı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0" y="1447920"/>
            <a:ext cx="9143640" cy="5409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87480"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Kabuk üzerinde genel komut kullanımı aşağıdaki gibidir: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rgbClr val="ff0000"/>
                </a:solidFill>
                <a:uFillTx/>
                <a:latin typeface="Courier New"/>
              </a:rPr>
              <a:t>komut</a:t>
            </a: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1" lang="tr-TR" sz="3000" strike="noStrike" u="none">
                <a:solidFill>
                  <a:srgbClr val="ffff00"/>
                </a:solidFill>
                <a:uFillTx/>
                <a:latin typeface="Courier New"/>
              </a:rPr>
              <a:t>-seçenek(ler)</a:t>
            </a: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1" lang="tr-TR" sz="3000" strike="noStrike" u="none">
                <a:solidFill>
                  <a:srgbClr val="00b050"/>
                </a:solidFill>
                <a:uFillTx/>
                <a:latin typeface="Courier New"/>
              </a:rPr>
              <a:t>argüman(lar)</a:t>
            </a: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‏</a:t>
            </a:r>
            <a:endParaRPr b="0" lang="zxx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Wingdings" charset="2"/>
              <a:buChar char="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rgbClr val="ff0000"/>
                </a:solidFill>
                <a:uFillTx/>
                <a:latin typeface="Calibri"/>
              </a:rPr>
              <a:t>Komut: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Komutun kendisidir (işlev).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641"/>
              </a:spcBef>
              <a:buClr>
                <a:srgbClr val="ffff00"/>
              </a:buClr>
              <a:buFont typeface="Wingdings" charset="2"/>
              <a:buChar char="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rgbClr val="ffff00"/>
                </a:solidFill>
                <a:uFillTx/>
                <a:latin typeface="Calibri"/>
              </a:rPr>
              <a:t>Seçenekler (</a:t>
            </a:r>
            <a:r>
              <a:rPr b="1" lang="en-US" sz="3200" strike="noStrike" u="none">
                <a:solidFill>
                  <a:srgbClr val="ffff00"/>
                </a:solidFill>
                <a:uFillTx/>
                <a:latin typeface="Calibri"/>
              </a:rPr>
              <a:t>Options</a:t>
            </a:r>
            <a:r>
              <a:rPr b="1" lang="tr-TR" sz="3200" strike="noStrike" u="none">
                <a:solidFill>
                  <a:srgbClr val="ffff00"/>
                </a:solidFill>
                <a:uFillTx/>
                <a:latin typeface="Calibri"/>
              </a:rPr>
              <a:t>)</a:t>
            </a:r>
            <a:r>
              <a:rPr b="0" lang="tr-TR" sz="3200" strike="noStrike" u="none">
                <a:solidFill>
                  <a:srgbClr val="ffff00"/>
                </a:solidFill>
                <a:uFillTx/>
                <a:latin typeface="Calibri"/>
              </a:rPr>
              <a:t>: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Komutun işlevini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değiştirmeye yarar.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Tire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(-) işareti ile başlar.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Wingdings" charset="2"/>
              <a:buChar char="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3200" strike="noStrike" u="none">
                <a:solidFill>
                  <a:srgbClr val="00b050"/>
                </a:solidFill>
                <a:uFillTx/>
                <a:latin typeface="Calibri"/>
              </a:rPr>
              <a:t>Argümanlar (</a:t>
            </a:r>
            <a:r>
              <a:rPr b="1" lang="en-US" sz="3200" strike="noStrike" u="none">
                <a:solidFill>
                  <a:srgbClr val="00b050"/>
                </a:solidFill>
                <a:uFillTx/>
                <a:latin typeface="Calibri"/>
              </a:rPr>
              <a:t>Arguments</a:t>
            </a:r>
            <a:r>
              <a:rPr b="1" lang="tr-TR" sz="3200" strike="noStrike" u="none">
                <a:solidFill>
                  <a:srgbClr val="00b050"/>
                </a:solidFill>
                <a:uFillTx/>
                <a:latin typeface="Calibri"/>
              </a:rPr>
              <a:t>)</a:t>
            </a:r>
            <a:r>
              <a:rPr b="0" lang="tr-TR" sz="3200" strike="noStrike" u="none">
                <a:solidFill>
                  <a:srgbClr val="00b050"/>
                </a:solidFill>
                <a:uFillTx/>
                <a:latin typeface="Calibri"/>
              </a:rPr>
              <a:t>: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Komutun üzerinde işlem yapacağı nesnedir. Örneğin dosya, dizin, proses, kullanıcı,...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 Seçenekleri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0" y="1076400"/>
            <a:ext cx="9143640" cy="5781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Kısa ya da uzun yazılırlar: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Kısa yazılış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 Tek tire (-) tek harf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Uzun yazılış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: Çift tire (--) sözcük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3020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Çoğu komutta bulunan bazı seçenekler: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-h  --help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  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Komutla ilgili yardımcı bilgi verir. 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-v  --verbose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İşlemin aşamalarını ayrıntılı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gösterir.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-q  --quite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Hiçbir mesajı göstermez.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18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1" lang="tr-TR" sz="2800" strike="noStrike" u="none">
                <a:solidFill>
                  <a:schemeClr val="dk1"/>
                </a:solidFill>
                <a:uFillTx/>
                <a:latin typeface="Calibri"/>
              </a:rPr>
              <a:t>-V --version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Komutun sürüm numarasını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gösterir.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468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tr-TR" sz="4400" strike="noStrike" u="none">
                <a:solidFill>
                  <a:srgbClr val="ff0000"/>
                </a:solidFill>
                <a:uFillTx/>
                <a:latin typeface="Calibri"/>
              </a:rPr>
              <a:t>Komut</a:t>
            </a:r>
            <a:endParaRPr b="0" lang="zxx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0" y="1147680"/>
            <a:ext cx="9143640" cy="5481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0200" indent="-343080" algn="just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Linux komutlarının seçenekler ve argümanlar ile kullanımlarına örnekler: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$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date</a:t>
            </a:r>
            <a:r>
              <a:rPr b="1" lang="tr-TR" sz="32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(komut)</a:t>
            </a:r>
            <a:r>
              <a:rPr b="0" lang="tr-TR" sz="3200" strike="noStrike" u="none">
                <a:solidFill>
                  <a:schemeClr val="dk1"/>
                </a:solidFill>
                <a:uFillTx/>
                <a:latin typeface="Calibri"/>
              </a:rPr>
              <a:t>‏</a:t>
            </a:r>
            <a:endParaRPr b="0" lang="zxx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$ cal 1</a:t>
            </a:r>
            <a:r>
              <a:rPr b="1" lang="en-US" sz="3000" strike="noStrike" u="none">
                <a:solidFill>
                  <a:schemeClr val="dk1"/>
                </a:solidFill>
                <a:uFillTx/>
                <a:latin typeface="Courier New"/>
              </a:rPr>
              <a:t>1</a:t>
            </a: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 202</a:t>
            </a:r>
            <a:r>
              <a:rPr b="1" lang="en-US" sz="3000" strike="noStrike" u="none">
                <a:solidFill>
                  <a:schemeClr val="dk1"/>
                </a:solidFill>
                <a:uFillTx/>
                <a:latin typeface="Courier New"/>
              </a:rPr>
              <a:t>4</a:t>
            </a: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(komut ve iki argüman)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‏</a:t>
            </a:r>
            <a:endParaRPr b="0" lang="zxx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$ ls</a:t>
            </a:r>
            <a:r>
              <a:rPr b="1" lang="en-US" sz="30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(komut)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‏</a:t>
            </a:r>
            <a:endParaRPr b="0" lang="zxx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$ ls -l 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(komut ve bir seçenek)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‏</a:t>
            </a:r>
            <a:endParaRPr b="0" lang="zxx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$ ls -laR 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(komut ve </a:t>
            </a:r>
            <a:r>
              <a:rPr b="0" lang="en-US" sz="3000" strike="noStrike" u="none">
                <a:solidFill>
                  <a:schemeClr val="dk1"/>
                </a:solidFill>
                <a:uFillTx/>
                <a:latin typeface="Calibri"/>
              </a:rPr>
              <a:t>3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 seçenek)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‏</a:t>
            </a:r>
            <a:endParaRPr b="0" lang="zxx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$ ls -l -a -R 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(komut ve </a:t>
            </a:r>
            <a:r>
              <a:rPr b="0" lang="en-US" sz="3000" strike="noStrike" u="none">
                <a:solidFill>
                  <a:schemeClr val="dk1"/>
                </a:solidFill>
                <a:uFillTx/>
                <a:latin typeface="Calibri"/>
              </a:rPr>
              <a:t>3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 seçenek)</a:t>
            </a:r>
            <a:r>
              <a:rPr b="0" lang="tr-TR" sz="3000" strike="noStrike" u="none">
                <a:solidFill>
                  <a:schemeClr val="dk1"/>
                </a:solidFill>
                <a:uFillTx/>
                <a:latin typeface="Calibri"/>
              </a:rPr>
              <a:t>‏</a:t>
            </a:r>
            <a:endParaRPr b="0" lang="zxx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3040" indent="-285840" defTabSz="457200">
              <a:lnSpc>
                <a:spcPct val="88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tr-TR" sz="3000" strike="noStrike" u="none">
                <a:solidFill>
                  <a:schemeClr val="dk1"/>
                </a:solidFill>
                <a:uFillTx/>
                <a:latin typeface="Courier New"/>
              </a:rPr>
              <a:t>$ ls –la /etc </a:t>
            </a:r>
            <a:r>
              <a:rPr b="0" lang="tr-TR" sz="2800" strike="noStrike" u="none">
                <a:solidFill>
                  <a:schemeClr val="dk1"/>
                </a:solidFill>
                <a:uFillTx/>
                <a:latin typeface="Calibri"/>
              </a:rPr>
              <a:t>(komut, iki seçenek ve bir argüman)</a:t>
            </a:r>
            <a:endParaRPr b="0" lang="zxx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Application>LibreOffice/24.8.2.1$Windows_X86_64 LibreOffice_project/0f794b6e29741098670a3b95d60478a65d05ef13</Application>
  <AppVersion>15.0000</AppVersion>
  <Words>1879</Words>
  <Paragraphs>277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2009-10-26T14:01:47Z</dcterms:created>
  <dc:creator>ddal</dc:creator>
  <dc:description/>
  <dc:language>tr-TR</dc:language>
  <cp:lastModifiedBy/>
  <dcterms:modified xsi:type="dcterms:W3CDTF">2024-11-10T11:03:33Z</dcterms:modified>
  <cp:revision>327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48</vt:i4>
  </property>
  <property fmtid="{D5CDD505-2E9C-101B-9397-08002B2CF9AE}" pid="3" name="PresentationFormat">
    <vt:lpwstr>Ekran Gösterisi (4:3)</vt:lpwstr>
  </property>
  <property fmtid="{D5CDD505-2E9C-101B-9397-08002B2CF9AE}" pid="4" name="Slides">
    <vt:i4>48</vt:i4>
  </property>
</Properties>
</file>