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92" r:id="rId2"/>
    <p:sldId id="294" r:id="rId3"/>
    <p:sldId id="295" r:id="rId4"/>
    <p:sldId id="296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10" r:id="rId16"/>
    <p:sldId id="311" r:id="rId17"/>
    <p:sldId id="348" r:id="rId18"/>
    <p:sldId id="330" r:id="rId19"/>
    <p:sldId id="351" r:id="rId20"/>
    <p:sldId id="331" r:id="rId21"/>
    <p:sldId id="314" r:id="rId22"/>
    <p:sldId id="332" r:id="rId23"/>
    <p:sldId id="315" r:id="rId24"/>
    <p:sldId id="333" r:id="rId25"/>
    <p:sldId id="350" r:id="rId26"/>
    <p:sldId id="352" r:id="rId27"/>
    <p:sldId id="316" r:id="rId28"/>
    <p:sldId id="317" r:id="rId29"/>
    <p:sldId id="318" r:id="rId30"/>
    <p:sldId id="349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44" autoAdjust="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CB7A19E-D785-4767-A03A-CEFE232DF6A2}" type="datetimeFigureOut">
              <a:rPr lang="en-US"/>
              <a:pPr>
                <a:defRPr/>
              </a:pPr>
              <a:t>10/31/2024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B94AC62-7F50-4DB7-AAC5-6C9CFB4891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739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92200" y="933450"/>
            <a:ext cx="4486275" cy="33639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1875" y="4624388"/>
            <a:ext cx="4611688" cy="3733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715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0913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6648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4515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8278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50360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6800" cy="3657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4314825"/>
            <a:ext cx="5856287" cy="4059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43036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6800" cy="3657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4314825"/>
            <a:ext cx="5856287" cy="4059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06303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6800" cy="3657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4314825"/>
            <a:ext cx="5856287" cy="4059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44113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6800" cy="3657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4314825"/>
            <a:ext cx="5856287" cy="4059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r>
              <a:rPr lang="tr-TR" dirty="0"/>
              <a:t>O</a:t>
            </a:r>
            <a:r>
              <a:rPr lang="en-US" dirty="0"/>
              <a:t>n Unix, usually, the current directory is not in $PATH.</a:t>
            </a:r>
          </a:p>
          <a:p>
            <a:r>
              <a:rPr lang="en-US" dirty="0"/>
              <a:t>When you type a command the shell looks up a list of directories, as specified by the PATH variable. The current directory is not in that list.</a:t>
            </a:r>
          </a:p>
          <a:p>
            <a:r>
              <a:rPr lang="en-US" dirty="0"/>
              <a:t>The reason for not having the current directory on that list is security.</a:t>
            </a:r>
            <a:endParaRPr lang="tr-TR" dirty="0"/>
          </a:p>
          <a:p>
            <a:r>
              <a:rPr lang="en-US" dirty="0"/>
              <a:t>The ./ says 'look in the current directory for my script rather than looking at all the directories specified in $PATH'.</a:t>
            </a:r>
          </a:p>
          <a:p>
            <a:pPr defTabSz="409575" eaLnBrk="1" hangingPunct="1">
              <a:spcBef>
                <a:spcPct val="0"/>
              </a:spcBef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48574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6800" cy="3657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4314825"/>
            <a:ext cx="5856287" cy="4059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8096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74491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6800" cy="3657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4314825"/>
            <a:ext cx="5856287" cy="4059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17617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6800" cy="3657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4314825"/>
            <a:ext cx="5856287" cy="4059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180744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6800" cy="3657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4314825"/>
            <a:ext cx="5856287" cy="4059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628925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6800" cy="3657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4314825"/>
            <a:ext cx="5856287" cy="4059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74566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6800" cy="3657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4314825"/>
            <a:ext cx="5856287" cy="4059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13353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6800" cy="3657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4314825"/>
            <a:ext cx="5856287" cy="4059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07350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6800" cy="3657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4314825"/>
            <a:ext cx="5856287" cy="4059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393931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6800" cy="3657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4314825"/>
            <a:ext cx="5856287" cy="4059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35822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6800" cy="3657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4314825"/>
            <a:ext cx="5856287" cy="4059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17525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6800" cy="3657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4314825"/>
            <a:ext cx="5856287" cy="4059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98291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8288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6800" cy="3657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4314825"/>
            <a:ext cx="5856287" cy="4059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r>
              <a:rPr lang="tr-TR"/>
              <a:t>http://www.folkstalk.com/2012/09/bc-command-examples-in-unix-linux.html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99252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6393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3526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1040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6123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7823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5787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050D0F-C984-4DFB-9B7D-63AFA9888795}" type="datetimeFigureOut">
              <a:rPr lang="en-US"/>
              <a:pPr>
                <a:defRPr/>
              </a:pPr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C7481-247F-4CBE-A25C-15DD53AFE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4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E9B44-ACCF-4090-941A-AED831FBC17A}" type="datetimeFigureOut">
              <a:rPr lang="en-US"/>
              <a:pPr>
                <a:defRPr/>
              </a:pPr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44E6C-9000-4DFE-8049-C1CC8D5DCA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10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10B64-28FC-4EC2-A891-6D3ABF5D6A22}" type="datetimeFigureOut">
              <a:rPr lang="en-US"/>
              <a:pPr>
                <a:defRPr/>
              </a:pPr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1D610-BA5D-4B0E-A5A0-6179B642B0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77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24" y="569540"/>
            <a:ext cx="7807419" cy="11424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462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D7186-6C5C-487A-85C9-3D2BD7B1C0A2}" type="datetimeFigureOut">
              <a:rPr lang="en-US"/>
              <a:pPr>
                <a:defRPr/>
              </a:pPr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8B4B9-4E9D-46E4-A66D-704A3B931D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4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02C1E-411B-4976-BCE8-00CCF83897C1}" type="datetimeFigureOut">
              <a:rPr lang="en-US"/>
              <a:pPr>
                <a:defRPr/>
              </a:pPr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83208-4E81-4A78-B361-63945B51E3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6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0A5D0-87E4-41B7-89E0-A25BA0E02D45}" type="datetimeFigureOut">
              <a:rPr lang="en-US"/>
              <a:pPr>
                <a:defRPr/>
              </a:pPr>
              <a:t>10/31/2024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105D1-242F-4D87-8B8B-2E5FC3514C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54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A90D4A-0B80-43F1-8396-0B0295E95DFF}" type="datetimeFigureOut">
              <a:rPr lang="en-US"/>
              <a:pPr>
                <a:defRPr/>
              </a:pPr>
              <a:t>10/31/2024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6C839-A05E-401C-B826-8C32E9C3DC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39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4474F-2DBC-4046-8CD7-13FE61BB2D9C}" type="datetimeFigureOut">
              <a:rPr lang="en-US"/>
              <a:pPr>
                <a:defRPr/>
              </a:pPr>
              <a:t>10/31/2024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7AEDB-AAC9-4023-9233-46E14072F7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3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0598D-2648-4F30-97DD-01DB2A0A0F8E}" type="datetimeFigureOut">
              <a:rPr lang="en-US"/>
              <a:pPr>
                <a:defRPr/>
              </a:pPr>
              <a:t>10/31/2024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29428-0341-4E3A-9780-7B5F2E719C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0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86645-96E5-407C-92E5-F1B6D8687313}" type="datetimeFigureOut">
              <a:rPr lang="en-US"/>
              <a:pPr>
                <a:defRPr/>
              </a:pPr>
              <a:t>10/31/2024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E0B23-3546-4B99-B28C-765B7FF325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9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CB1BF-EE09-47EF-963A-E0A9E1CB7932}" type="datetimeFigureOut">
              <a:rPr lang="en-US"/>
              <a:pPr>
                <a:defRPr/>
              </a:pPr>
              <a:t>10/31/2024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5C8BB-9335-407D-85B4-8C5667A78D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9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644603C-69C1-47CD-B6D4-AEB1A6312E18}" type="datetimeFigureOut">
              <a:rPr lang="en-US"/>
              <a:pPr>
                <a:defRPr/>
              </a:pPr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F745138-DEEE-4930-932A-A8F88FA48D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sicallytech.com/blog/?/archives/23-command-line-calculations-using-bc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18"/>
          <p:cNvSpPr txBox="1">
            <a:spLocks noChangeArrowheads="1"/>
          </p:cNvSpPr>
          <p:nvPr/>
        </p:nvSpPr>
        <p:spPr bwMode="auto">
          <a:xfrm>
            <a:off x="-14288" y="1609725"/>
            <a:ext cx="9144001" cy="464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sz="4400" dirty="0">
                <a:solidFill>
                  <a:srgbClr val="0000CC"/>
                </a:solidFill>
                <a:latin typeface="Verdana" pitchFamily="34" charset="0"/>
              </a:rPr>
              <a:t>BMS-301</a:t>
            </a:r>
            <a:r>
              <a:rPr lang="tr-TR" sz="4400" dirty="0">
                <a:solidFill>
                  <a:srgbClr val="CC0000"/>
                </a:solidFill>
                <a:latin typeface="Verdana" pitchFamily="34" charset="0"/>
              </a:rPr>
              <a:t> </a:t>
            </a:r>
          </a:p>
          <a:p>
            <a:pPr algn="ctr" eaLnBrk="1" hangingPunct="1">
              <a:spcBef>
                <a:spcPct val="50000"/>
              </a:spcBef>
            </a:pPr>
            <a:r>
              <a:rPr lang="tr-TR" sz="4400" dirty="0">
                <a:solidFill>
                  <a:srgbClr val="CC0000"/>
                </a:solidFill>
                <a:latin typeface="Verdana" pitchFamily="34" charset="0"/>
              </a:rPr>
              <a:t>Kabuk Programlama</a:t>
            </a:r>
          </a:p>
          <a:p>
            <a:pPr algn="ctr" eaLnBrk="1" hangingPunct="1">
              <a:spcBef>
                <a:spcPct val="50000"/>
              </a:spcBef>
            </a:pPr>
            <a:r>
              <a:rPr lang="tr-TR" sz="4400" dirty="0">
                <a:solidFill>
                  <a:srgbClr val="CC0000"/>
                </a:solidFill>
                <a:latin typeface="Verdana" pitchFamily="34" charset="0"/>
              </a:rPr>
              <a:t>Güz 202</a:t>
            </a:r>
            <a:r>
              <a:rPr lang="en-US" sz="4400" dirty="0">
                <a:solidFill>
                  <a:srgbClr val="CC0000"/>
                </a:solidFill>
                <a:latin typeface="Verdana" pitchFamily="34" charset="0"/>
              </a:rPr>
              <a:t>4</a:t>
            </a:r>
            <a:endParaRPr lang="tr-TR" sz="4400" dirty="0">
              <a:solidFill>
                <a:srgbClr val="CC0000"/>
              </a:solidFill>
              <a:latin typeface="Verdana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tr-TR" sz="4400" dirty="0">
                <a:solidFill>
                  <a:schemeClr val="hlink"/>
                </a:solidFill>
                <a:latin typeface="Verdana" pitchFamily="34" charset="0"/>
              </a:rPr>
              <a:t>(5. Sunu)</a:t>
            </a:r>
            <a:endParaRPr lang="en-US" sz="4400" dirty="0">
              <a:solidFill>
                <a:schemeClr val="hlink"/>
              </a:solidFill>
              <a:latin typeface="Verdana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tr-TR" sz="3600" dirty="0">
                <a:latin typeface="Verdana" pitchFamily="34" charset="0"/>
              </a:rPr>
              <a:t>(</a:t>
            </a:r>
            <a:r>
              <a:rPr lang="en-US" sz="3600" dirty="0" err="1">
                <a:latin typeface="Verdana" pitchFamily="34" charset="0"/>
              </a:rPr>
              <a:t>Doç</a:t>
            </a:r>
            <a:r>
              <a:rPr lang="en-US" sz="3600" dirty="0">
                <a:latin typeface="Verdana" pitchFamily="34" charset="0"/>
              </a:rPr>
              <a:t>. </a:t>
            </a:r>
            <a:r>
              <a:rPr lang="tr-TR" sz="3600" dirty="0">
                <a:latin typeface="Verdana" pitchFamily="34" charset="0"/>
              </a:rPr>
              <a:t>Dr.</a:t>
            </a:r>
            <a:r>
              <a:rPr lang="en-US" sz="3600" dirty="0">
                <a:latin typeface="Verdana" pitchFamily="34" charset="0"/>
              </a:rPr>
              <a:t> </a:t>
            </a:r>
            <a:r>
              <a:rPr lang="tr-TR" sz="3600" dirty="0">
                <a:latin typeface="Verdana" pitchFamily="34" charset="0"/>
              </a:rPr>
              <a:t>Deniz Dal)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756F0F4-10C9-4894-919B-C5B831B2C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381000"/>
            <a:ext cx="10668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8175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-19930" y="0"/>
            <a:ext cx="9163929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>
                <a:solidFill>
                  <a:srgbClr val="FF0000"/>
                </a:solidFill>
              </a:rPr>
              <a:t>Escape</a:t>
            </a:r>
            <a:r>
              <a:rPr lang="en-GB" dirty="0">
                <a:solidFill>
                  <a:srgbClr val="FF0000"/>
                </a:solidFill>
              </a:rPr>
              <a:t> Mod - </a:t>
            </a:r>
            <a:r>
              <a:rPr lang="tr-TR" dirty="0">
                <a:solidFill>
                  <a:srgbClr val="FF0000"/>
                </a:solidFill>
              </a:rPr>
              <a:t>Kelime Arama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457825"/>
          </a:xfrm>
        </p:spPr>
        <p:txBody>
          <a:bodyPr/>
          <a:lstStyle/>
          <a:p>
            <a:pPr marL="457200" lvl="1" indent="0" defTabSz="457200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sz="3600" b="1" dirty="0"/>
              <a:t>/</a:t>
            </a:r>
            <a:r>
              <a:rPr lang="tr-TR" sz="2400" i="1" dirty="0"/>
              <a:t>kelime	</a:t>
            </a:r>
            <a:r>
              <a:rPr lang="tr-TR" sz="2400" dirty="0"/>
              <a:t>: İmlecin bulunduğu yerden itibaren istenilen kelimeyi arar.</a:t>
            </a:r>
          </a:p>
          <a:p>
            <a:pPr marL="457200" lvl="1" indent="0" defTabSz="457200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sz="3600" b="1" dirty="0"/>
              <a:t>?</a:t>
            </a:r>
            <a:r>
              <a:rPr lang="tr-TR" sz="2400" i="1" dirty="0"/>
              <a:t>kelime</a:t>
            </a:r>
            <a:r>
              <a:rPr lang="tr-TR" sz="2400" dirty="0"/>
              <a:t>	: İmlecin bulunduğu yerden itibaren geriye doğru  kelimeyi arar.</a:t>
            </a:r>
            <a:endParaRPr lang="en-US" sz="2400" dirty="0"/>
          </a:p>
          <a:p>
            <a:pPr marL="457200" lvl="1" indent="0" defTabSz="457200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tr-TR" sz="2400" dirty="0"/>
          </a:p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sz="2400" dirty="0"/>
              <a:t>Kelimeyi aradıktan sonra aynı kelimenin geçtiği bir sonraki yeri bulmak için:</a:t>
            </a:r>
          </a:p>
          <a:p>
            <a:pPr marL="457200" lvl="1" indent="0" defTabSz="457200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sz="2400" b="1" dirty="0"/>
              <a:t>n	</a:t>
            </a:r>
            <a:r>
              <a:rPr lang="en-US" sz="2400" b="1" dirty="0"/>
              <a:t>		</a:t>
            </a:r>
            <a:r>
              <a:rPr lang="tr-TR" sz="2400" dirty="0"/>
              <a:t>:</a:t>
            </a:r>
            <a:r>
              <a:rPr lang="en-US" sz="2400" dirty="0"/>
              <a:t> </a:t>
            </a:r>
            <a:r>
              <a:rPr lang="tr-TR" sz="2400" dirty="0"/>
              <a:t>Aynı yönde kelimeyi arar</a:t>
            </a:r>
            <a:r>
              <a:rPr lang="en-US" sz="2400" dirty="0"/>
              <a:t>.</a:t>
            </a:r>
            <a:endParaRPr lang="tr-TR" sz="2400" dirty="0"/>
          </a:p>
          <a:p>
            <a:pPr marL="457200" lvl="1" indent="0" defTabSz="457200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sz="2400" b="1" dirty="0"/>
              <a:t>N	</a:t>
            </a:r>
            <a:r>
              <a:rPr lang="en-US" sz="2400" b="1" dirty="0"/>
              <a:t>		</a:t>
            </a:r>
            <a:r>
              <a:rPr lang="tr-TR" sz="2400" dirty="0"/>
              <a:t>:</a:t>
            </a:r>
            <a:r>
              <a:rPr lang="en-US" sz="2400" dirty="0"/>
              <a:t> </a:t>
            </a:r>
            <a:r>
              <a:rPr lang="tr-TR" sz="2400" dirty="0"/>
              <a:t>Zıt yönde kelimeyi arar</a:t>
            </a:r>
            <a:r>
              <a:rPr lang="en-US" sz="2400" dirty="0"/>
              <a:t>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5025797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sz="4000" dirty="0">
                <a:solidFill>
                  <a:srgbClr val="FF0000"/>
                </a:solidFill>
              </a:rPr>
              <a:t>ESC </a:t>
            </a:r>
            <a:r>
              <a:rPr lang="en-US" sz="4000" dirty="0">
                <a:solidFill>
                  <a:srgbClr val="FF0000"/>
                </a:solidFill>
              </a:rPr>
              <a:t>Mod</a:t>
            </a:r>
            <a:r>
              <a:rPr lang="tr-TR" sz="4000" dirty="0">
                <a:solidFill>
                  <a:srgbClr val="FF0000"/>
                </a:solidFill>
              </a:rPr>
              <a:t> – Belirtilen Satıra Gitme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502275"/>
          </a:xfrm>
        </p:spPr>
        <p:txBody>
          <a:bodyPr/>
          <a:lstStyle/>
          <a:p>
            <a:pPr lvl="1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sz="3200" dirty="0"/>
              <a:t>Satır numaralarını göstermek için:</a:t>
            </a:r>
          </a:p>
          <a:p>
            <a:pPr marL="1295400" lvl="2" indent="-215900" defTabSz="457200" eaLnBrk="1" hangingPunct="1">
              <a:lnSpc>
                <a:spcPct val="94000"/>
              </a:lnSpc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sz="3200" b="1" dirty="0">
                <a:latin typeface="Courier New" pitchFamily="49" charset="0"/>
              </a:rPr>
              <a:t>:set nu</a:t>
            </a:r>
          </a:p>
          <a:p>
            <a:pPr lvl="1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sz="3200" dirty="0"/>
              <a:t>Satır numaralarını gizlemek için:</a:t>
            </a:r>
          </a:p>
          <a:p>
            <a:pPr marL="1295400" lvl="2" indent="-215900" defTabSz="457200" eaLnBrk="1" hangingPunct="1">
              <a:lnSpc>
                <a:spcPct val="94000"/>
              </a:lnSpc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sz="3200" b="1" dirty="0">
                <a:latin typeface="Courier New" pitchFamily="49" charset="0"/>
              </a:rPr>
              <a:t>:set </a:t>
            </a:r>
            <a:r>
              <a:rPr lang="tr-TR" sz="3200" b="1" dirty="0" err="1">
                <a:latin typeface="Courier New" pitchFamily="49" charset="0"/>
              </a:rPr>
              <a:t>nonu</a:t>
            </a:r>
            <a:endParaRPr lang="tr-TR" sz="3200" b="1" dirty="0">
              <a:latin typeface="Courier New" pitchFamily="49" charset="0"/>
            </a:endParaRPr>
          </a:p>
          <a:p>
            <a:pPr lvl="1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sz="3200" b="1" dirty="0" err="1"/>
              <a:t>Ctrl+G</a:t>
            </a:r>
            <a:r>
              <a:rPr lang="tr-TR" sz="3200" dirty="0"/>
              <a:t> ile</a:t>
            </a:r>
            <a:r>
              <a:rPr lang="tr-TR" sz="3200" b="1" dirty="0"/>
              <a:t> </a:t>
            </a:r>
            <a:r>
              <a:rPr lang="tr-TR" sz="3200" dirty="0"/>
              <a:t>ekranın alt tarafında bulunulan satır ve dosya hakkında bilgi alabilirsiniz.</a:t>
            </a:r>
          </a:p>
        </p:txBody>
      </p:sp>
    </p:spTree>
    <p:extLst>
      <p:ext uri="{BB962C8B-B14F-4D97-AF65-F5344CB8AC3E}">
        <p14:creationId xmlns:p14="http://schemas.microsoft.com/office/powerpoint/2010/main" val="34921726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4000" dirty="0">
                <a:solidFill>
                  <a:srgbClr val="FF0000"/>
                </a:solidFill>
              </a:rPr>
              <a:t>vi</a:t>
            </a:r>
            <a:r>
              <a:rPr lang="tr-TR" sz="4000" dirty="0">
                <a:solidFill>
                  <a:srgbClr val="FF0000"/>
                </a:solidFill>
              </a:rPr>
              <a:t>m</a:t>
            </a:r>
            <a:r>
              <a:rPr lang="en-GB" sz="4000" dirty="0">
                <a:solidFill>
                  <a:srgbClr val="FF0000"/>
                </a:solidFill>
              </a:rPr>
              <a:t> </a:t>
            </a:r>
            <a:r>
              <a:rPr lang="tr-TR" sz="4000" dirty="0">
                <a:solidFill>
                  <a:srgbClr val="FF0000"/>
                </a:solidFill>
              </a:rPr>
              <a:t>Başlangıç Seçenekleri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1788"/>
            <a:ext cx="9143999" cy="4654550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sz="2800" dirty="0"/>
              <a:t>Basitçe dosya açma:</a:t>
            </a:r>
          </a:p>
          <a:p>
            <a:pPr lvl="1" defTabSz="457200" eaLnBrk="1" hangingPunct="1">
              <a:lnSpc>
                <a:spcPct val="94000"/>
              </a:lnSpc>
              <a:buFont typeface="Symbol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b="1" dirty="0">
                <a:latin typeface="Courier New" pitchFamily="49" charset="0"/>
              </a:rPr>
              <a:t>vim </a:t>
            </a:r>
            <a:r>
              <a:rPr lang="tr-TR" b="1" dirty="0" err="1">
                <a:latin typeface="Courier New" pitchFamily="49" charset="0"/>
              </a:rPr>
              <a:t>dosyaAdi</a:t>
            </a:r>
            <a:endParaRPr lang="tr-TR" b="1" dirty="0">
              <a:latin typeface="Courier New" pitchFamily="49" charset="0"/>
            </a:endParaRPr>
          </a:p>
          <a:p>
            <a:pPr algn="just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sz="2800" dirty="0"/>
              <a:t>İmleci belirtilen satırda konumlandırarak dosya açma:</a:t>
            </a:r>
          </a:p>
          <a:p>
            <a:pPr lvl="1" defTabSz="457200" eaLnBrk="1" hangingPunct="1">
              <a:lnSpc>
                <a:spcPct val="94000"/>
              </a:lnSpc>
              <a:buFont typeface="Symbol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b="1" dirty="0">
                <a:latin typeface="Courier New" pitchFamily="49" charset="0"/>
              </a:rPr>
              <a:t>vim +</a:t>
            </a:r>
            <a:r>
              <a:rPr lang="tr-TR" b="1" dirty="0" err="1">
                <a:latin typeface="Courier New" pitchFamily="49" charset="0"/>
              </a:rPr>
              <a:t>satirNo</a:t>
            </a:r>
            <a:r>
              <a:rPr lang="tr-TR" b="1" dirty="0">
                <a:latin typeface="Courier New" pitchFamily="49" charset="0"/>
              </a:rPr>
              <a:t> dosya</a:t>
            </a:r>
            <a:r>
              <a:rPr lang="en-US" b="1" dirty="0">
                <a:latin typeface="Courier New" pitchFamily="49" charset="0"/>
              </a:rPr>
              <a:t>Adi</a:t>
            </a:r>
            <a:endParaRPr lang="tr-TR" b="1" dirty="0">
              <a:latin typeface="Courier New" pitchFamily="49" charset="0"/>
            </a:endParaRPr>
          </a:p>
          <a:p>
            <a:pPr algn="just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satirNo</a:t>
            </a:r>
            <a:r>
              <a:rPr lang="tr-TR" sz="2800" dirty="0"/>
              <a:t> seçeneği boş bırakılırsa editör imlecin dosyada en son konumlandırıldığı satırda iken açılır.</a:t>
            </a:r>
          </a:p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sz="2800" dirty="0"/>
              <a:t>Dosyayı imleci istenilen kelimenin geçtiği ilk satırda konumlandırarak açma:</a:t>
            </a:r>
          </a:p>
          <a:p>
            <a:pPr lvl="1" defTabSz="457200" eaLnBrk="1" hangingPunct="1">
              <a:lnSpc>
                <a:spcPct val="94000"/>
              </a:lnSpc>
              <a:buFont typeface="Symbol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b="1" dirty="0">
                <a:latin typeface="Courier New" pitchFamily="49" charset="0"/>
              </a:rPr>
              <a:t>vim +/kelime dosya</a:t>
            </a:r>
            <a:r>
              <a:rPr lang="en-US" b="1" dirty="0">
                <a:latin typeface="Courier New" pitchFamily="49" charset="0"/>
              </a:rPr>
              <a:t>Adi</a:t>
            </a:r>
            <a:endParaRPr lang="tr-TR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2276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>
                <a:solidFill>
                  <a:srgbClr val="FF0000"/>
                </a:solidFill>
              </a:rPr>
              <a:t>Dosyaları Kaydetme ve Çıkma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78231"/>
            <a:ext cx="9144000" cy="5561012"/>
          </a:xfrm>
        </p:spPr>
        <p:txBody>
          <a:bodyPr/>
          <a:lstStyle/>
          <a:p>
            <a:pPr marL="0" indent="0" algn="just" defTabSz="457200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b="1" dirty="0"/>
              <a:t>vim</a:t>
            </a:r>
            <a:r>
              <a:rPr lang="tr-TR" dirty="0"/>
              <a:t> ile değişiklik yapmış olduğunuz dosyaların tamamını ya da bir kısmını kaydetmek mümkündür:</a:t>
            </a:r>
          </a:p>
          <a:p>
            <a:pPr lvl="1" defTabSz="457200" eaLnBrk="1" hangingPunct="1">
              <a:lnSpc>
                <a:spcPct val="94000"/>
              </a:lnSpc>
              <a:buFont typeface="Symbol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b="1" dirty="0">
                <a:latin typeface="Courier New" pitchFamily="49" charset="0"/>
              </a:rPr>
              <a:t>:w</a:t>
            </a:r>
            <a:r>
              <a:rPr lang="tr-TR" dirty="0"/>
              <a:t> 		Kaydet ama çıkma. (</a:t>
            </a:r>
            <a:r>
              <a:rPr lang="en-US" b="1" dirty="0"/>
              <a:t>w</a:t>
            </a:r>
            <a:r>
              <a:rPr lang="en-US" dirty="0"/>
              <a:t>rite</a:t>
            </a:r>
            <a:r>
              <a:rPr lang="tr-TR" dirty="0"/>
              <a:t>)</a:t>
            </a:r>
          </a:p>
          <a:p>
            <a:pPr lvl="1" defTabSz="457200" eaLnBrk="1" hangingPunct="1">
              <a:lnSpc>
                <a:spcPct val="94000"/>
              </a:lnSpc>
              <a:buFont typeface="Symbol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b="1" dirty="0">
                <a:latin typeface="Courier New" pitchFamily="49" charset="0"/>
              </a:rPr>
              <a:t>:q</a:t>
            </a:r>
            <a:r>
              <a:rPr lang="tr-TR" dirty="0"/>
              <a:t> 		Çık. (</a:t>
            </a:r>
            <a:r>
              <a:rPr lang="en-US" b="1" dirty="0"/>
              <a:t>q</a:t>
            </a:r>
            <a:r>
              <a:rPr lang="en-US" dirty="0"/>
              <a:t>uit</a:t>
            </a:r>
            <a:r>
              <a:rPr lang="tr-TR" dirty="0"/>
              <a:t>)</a:t>
            </a:r>
          </a:p>
          <a:p>
            <a:pPr lvl="1" defTabSz="457200" eaLnBrk="1" hangingPunct="1">
              <a:lnSpc>
                <a:spcPct val="94000"/>
              </a:lnSpc>
              <a:buFont typeface="Symbol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b="1" dirty="0">
                <a:latin typeface="Courier New" pitchFamily="49" charset="0"/>
              </a:rPr>
              <a:t>:</a:t>
            </a:r>
            <a:r>
              <a:rPr lang="tr-TR" b="1" dirty="0" err="1">
                <a:latin typeface="Courier New" pitchFamily="49" charset="0"/>
              </a:rPr>
              <a:t>wq</a:t>
            </a:r>
            <a:r>
              <a:rPr lang="tr-TR" dirty="0"/>
              <a:t> 		Eğer dosyada herhangi bir değişiklik oldu ise 			kaydet ve çık.</a:t>
            </a:r>
          </a:p>
          <a:p>
            <a:pPr lvl="1" algn="just" defTabSz="457200" eaLnBrk="1" hangingPunct="1">
              <a:lnSpc>
                <a:spcPct val="94000"/>
              </a:lnSpc>
              <a:buFont typeface="Symbol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b="1" dirty="0">
                <a:latin typeface="Courier New" pitchFamily="49" charset="0"/>
              </a:rPr>
              <a:t>:x</a:t>
            </a:r>
            <a:r>
              <a:rPr lang="tr-TR" dirty="0"/>
              <a:t> 		Eğer dosyada herhangi bir değişiklik olduysa  </a:t>
            </a:r>
            <a:r>
              <a:rPr lang="en-US" dirty="0"/>
              <a:t>			</a:t>
            </a:r>
            <a:r>
              <a:rPr lang="tr-TR" dirty="0"/>
              <a:t>kaydet ve çık, aksi durumda sadece çık.</a:t>
            </a:r>
            <a:r>
              <a:rPr lang="en-US" dirty="0"/>
              <a:t> (e</a:t>
            </a:r>
            <a:r>
              <a:rPr lang="en-US" b="1" dirty="0"/>
              <a:t>x</a:t>
            </a:r>
            <a:r>
              <a:rPr lang="en-US" dirty="0"/>
              <a:t>it)</a:t>
            </a:r>
            <a:endParaRPr lang="tr-TR" dirty="0"/>
          </a:p>
          <a:p>
            <a:pPr lvl="1" defTabSz="457200" eaLnBrk="1" hangingPunct="1">
              <a:buFont typeface="Symbol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467936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err="1">
                <a:solidFill>
                  <a:srgbClr val="FF0000"/>
                </a:solidFill>
              </a:rPr>
              <a:t>nano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78230"/>
            <a:ext cx="9144000" cy="5579769"/>
          </a:xfrm>
        </p:spPr>
        <p:txBody>
          <a:bodyPr/>
          <a:lstStyle/>
          <a:p>
            <a:pPr lvl="1" defTabSz="457200" eaLnBrk="1" hangingPunct="1">
              <a:buFont typeface="Symbol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b="1" dirty="0">
                <a:solidFill>
                  <a:srgbClr val="FF0000"/>
                </a:solidFill>
              </a:rPr>
              <a:t>^</a:t>
            </a:r>
            <a:r>
              <a:rPr lang="tr-TR" dirty="0"/>
              <a:t> (şapka karakteri, </a:t>
            </a:r>
            <a:r>
              <a:rPr lang="tr-TR" dirty="0" err="1"/>
              <a:t>caret</a:t>
            </a:r>
            <a:r>
              <a:rPr lang="tr-TR" dirty="0"/>
              <a:t>) klavyedeki </a:t>
            </a:r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tr-TR" b="1" dirty="0" err="1">
                <a:solidFill>
                  <a:srgbClr val="FF0000"/>
                </a:solidFill>
              </a:rPr>
              <a:t>trl</a:t>
            </a:r>
            <a:r>
              <a:rPr lang="tr-TR" dirty="0"/>
              <a:t> tuşunu temsil eder.</a:t>
            </a:r>
          </a:p>
          <a:p>
            <a:pPr lvl="1" defTabSz="457200" eaLnBrk="1" hangingPunct="1">
              <a:buFont typeface="Symbol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b="1" dirty="0">
                <a:solidFill>
                  <a:srgbClr val="FF0000"/>
                </a:solidFill>
              </a:rPr>
              <a:t>^o</a:t>
            </a:r>
            <a:r>
              <a:rPr lang="tr-TR" dirty="0"/>
              <a:t> tuş kombinasyonu dosyada yaptığınız değişiklikleri kaydetmek için kullanılır.</a:t>
            </a:r>
          </a:p>
          <a:p>
            <a:pPr lvl="1" defTabSz="457200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b="1" dirty="0">
                <a:solidFill>
                  <a:srgbClr val="FF0000"/>
                </a:solidFill>
              </a:rPr>
              <a:t>^x</a:t>
            </a:r>
            <a:r>
              <a:rPr lang="tr-TR" dirty="0"/>
              <a:t> tuş kombinasyonu programdan çıkmak için kullanılır.</a:t>
            </a:r>
          </a:p>
          <a:p>
            <a:pPr lvl="1" defTabSz="457200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b="1" dirty="0">
                <a:solidFill>
                  <a:srgbClr val="FF0000"/>
                </a:solidFill>
              </a:rPr>
              <a:t>^g</a:t>
            </a:r>
            <a:r>
              <a:rPr lang="tr-TR" dirty="0"/>
              <a:t> tuş kombinasyonu programın kullanımı ile ilgili bir yardım ekranı açar.</a:t>
            </a:r>
          </a:p>
          <a:p>
            <a:pPr lvl="1" defTabSz="457200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tr-TR" dirty="0"/>
          </a:p>
          <a:p>
            <a:pPr lvl="1" defTabSz="457200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tr-TR" dirty="0"/>
          </a:p>
          <a:p>
            <a:pPr lvl="1" defTabSz="457200" eaLnBrk="1" hangingPunct="1">
              <a:buFont typeface="Symbol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882724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tr-TR" dirty="0">
                <a:solidFill>
                  <a:srgbClr val="FF0000"/>
                </a:solidFill>
              </a:rPr>
              <a:t>Kabuk Programlama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marL="0" indent="0" algn="just">
              <a:buNone/>
            </a:pPr>
            <a:r>
              <a:rPr lang="tr-TR" sz="2800" dirty="0"/>
              <a:t>Bundan önceki derslerimizde öğrendiğimiz Linux komutlarını bir </a:t>
            </a:r>
            <a:r>
              <a:rPr lang="tr-TR" sz="2800" b="1" i="1" dirty="0"/>
              <a:t>dosya</a:t>
            </a:r>
            <a:r>
              <a:rPr lang="tr-TR" sz="2800" dirty="0"/>
              <a:t> içerisinde alt alta yazarak </a:t>
            </a:r>
            <a:r>
              <a:rPr lang="tr-TR" sz="2800" i="1" dirty="0"/>
              <a:t>(gerektiğinde onları kabuğun desteklediği programlama yapıları ile birleştirerek)</a:t>
            </a:r>
            <a:r>
              <a:rPr lang="tr-TR" sz="2800" dirty="0"/>
              <a:t> onların art arda çalışmasını sağlayabiliriz.</a:t>
            </a:r>
            <a:r>
              <a:rPr lang="en-US" sz="2800" dirty="0"/>
              <a:t> </a:t>
            </a:r>
            <a:r>
              <a:rPr lang="tr-TR" sz="2800" dirty="0"/>
              <a:t>Bu sayede komutların girdi ve çıktıları birbirleriyle ilişkilendirilerek belirli işlevler gerçekleştirilebilir. Bu yapı ile oluşturulan ve hazırlanan komut dizisi </a:t>
            </a:r>
            <a:r>
              <a:rPr lang="tr-TR" sz="2800" b="1" dirty="0"/>
              <a:t>kabuk program (betik)</a:t>
            </a:r>
            <a:r>
              <a:rPr lang="en-US" sz="2800" b="1" dirty="0"/>
              <a:t> </a:t>
            </a:r>
            <a:r>
              <a:rPr lang="tr-TR" sz="2800" b="1" i="1" dirty="0"/>
              <a:t>(</a:t>
            </a:r>
            <a:r>
              <a:rPr lang="en-US" sz="2800" b="1" i="1" dirty="0">
                <a:solidFill>
                  <a:srgbClr val="FF0000"/>
                </a:solidFill>
              </a:rPr>
              <a:t>sh</a:t>
            </a:r>
            <a:r>
              <a:rPr lang="en-US" sz="2800" b="1" i="1" dirty="0"/>
              <a:t>ell script</a:t>
            </a:r>
            <a:r>
              <a:rPr lang="tr-TR" sz="2800" b="1" i="1" dirty="0"/>
              <a:t>)</a:t>
            </a:r>
            <a:r>
              <a:rPr lang="tr-TR" sz="2800" dirty="0"/>
              <a:t> olarak adlandırılır.</a:t>
            </a:r>
          </a:p>
          <a:p>
            <a:pPr marL="0" indent="0" algn="just">
              <a:buNone/>
            </a:pPr>
            <a:endParaRPr lang="tr-TR" sz="2200" dirty="0"/>
          </a:p>
          <a:p>
            <a:pPr marL="0" indent="0" algn="just">
              <a:buNone/>
            </a:pPr>
            <a:r>
              <a:rPr lang="tr-TR" sz="2800" dirty="0"/>
              <a:t>Bilgisayar programlamayı öğrenirken kullandığımız ve artık geleneksel hale gelen ekrana  </a:t>
            </a:r>
            <a:r>
              <a:rPr lang="tr-TR" sz="2800" b="1" dirty="0"/>
              <a:t>Merhaba Dünya</a:t>
            </a:r>
            <a:r>
              <a:rPr lang="tr-TR" sz="2800" dirty="0"/>
              <a:t> çıktısı veren bir programın kabuk için nasıl yazılacağı ve çalıştırılacağı sonraki slaytlarda adım adım anlatılmıştır.</a:t>
            </a:r>
          </a:p>
          <a:p>
            <a:pPr marL="0" indent="0" algn="just">
              <a:buNone/>
            </a:pP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0352940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tr-TR" dirty="0">
                <a:solidFill>
                  <a:srgbClr val="FF0000"/>
                </a:solidFill>
              </a:rPr>
              <a:t>Merhaba Dünya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marL="0" lvl="0" indent="0" algn="just">
              <a:buNone/>
            </a:pPr>
            <a:r>
              <a:rPr lang="tr-TR" sz="2800" dirty="0"/>
              <a:t>Bir komut penceresi editörü </a:t>
            </a:r>
            <a:r>
              <a:rPr lang="tr-TR" sz="2800" i="1" dirty="0"/>
              <a:t>(</a:t>
            </a:r>
            <a:r>
              <a:rPr lang="en-US" sz="2800" i="1" dirty="0" err="1"/>
              <a:t>nano</a:t>
            </a:r>
            <a:r>
              <a:rPr lang="tr-TR" sz="2800" i="1" dirty="0"/>
              <a:t> veya vim) </a:t>
            </a:r>
            <a:r>
              <a:rPr lang="tr-TR" sz="2800" dirty="0"/>
              <a:t>veya bir grafik editör </a:t>
            </a:r>
            <a:r>
              <a:rPr lang="tr-TR" sz="2800" i="1" dirty="0"/>
              <a:t>(</a:t>
            </a:r>
            <a:r>
              <a:rPr lang="tr-TR" sz="2800" i="1" dirty="0" err="1"/>
              <a:t>gedit</a:t>
            </a:r>
            <a:r>
              <a:rPr lang="tr-TR" sz="2800" i="1" dirty="0"/>
              <a:t>) </a:t>
            </a:r>
            <a:r>
              <a:rPr lang="tr-TR" sz="2800" dirty="0"/>
              <a:t>kullanarak ev dizininizde </a:t>
            </a:r>
            <a:r>
              <a:rPr lang="tr-TR" sz="2800" b="1" dirty="0"/>
              <a:t>Merhaba.sh</a:t>
            </a:r>
            <a:r>
              <a:rPr lang="tr-TR" sz="2800" dirty="0"/>
              <a:t> adlı bir dosya oluşturunuz, içerisine aşağıdaki </a:t>
            </a:r>
            <a:r>
              <a:rPr lang="en-US" sz="2800" dirty="0"/>
              <a:t>3</a:t>
            </a:r>
            <a:r>
              <a:rPr lang="tr-TR" sz="2800" dirty="0"/>
              <a:t> satırı yazınız ve kaydederek çıkınız. </a:t>
            </a:r>
            <a:r>
              <a:rPr lang="tr-TR" sz="2800" i="1" dirty="0"/>
              <a:t>(Dosyanıza .</a:t>
            </a:r>
            <a:r>
              <a:rPr lang="tr-TR" sz="2800" b="1" i="1" dirty="0" err="1"/>
              <a:t>sh</a:t>
            </a:r>
            <a:r>
              <a:rPr lang="tr-TR" sz="2800" i="1" dirty="0"/>
              <a:t> uzantısını vererek onun bir kabuk</a:t>
            </a:r>
            <a:r>
              <a:rPr lang="en-US" sz="2800" i="1" dirty="0"/>
              <a:t> </a:t>
            </a:r>
            <a:r>
              <a:rPr lang="tr-TR" sz="2800" i="1" dirty="0"/>
              <a:t>programı olduğunu daha sonra kolayca anlayabilirsiniz.)</a:t>
            </a:r>
            <a:endParaRPr lang="en-US" sz="2800" i="1" dirty="0"/>
          </a:p>
          <a:p>
            <a:pPr marL="0" indent="0">
              <a:buNone/>
            </a:pPr>
            <a:r>
              <a:rPr lang="tr-TR" sz="2800" b="1" dirty="0"/>
              <a:t>#!/bin/</a:t>
            </a:r>
            <a:r>
              <a:rPr lang="tr-TR" sz="2800" b="1" dirty="0" err="1"/>
              <a:t>bash</a:t>
            </a:r>
            <a:endParaRPr lang="tr-TR" sz="2800" b="1" dirty="0"/>
          </a:p>
          <a:p>
            <a:pPr marL="0" indent="0">
              <a:buNone/>
            </a:pPr>
            <a:r>
              <a:rPr lang="tr-TR" sz="2800" b="1" dirty="0"/>
              <a:t>#İlk Kabuk Programım</a:t>
            </a:r>
          </a:p>
          <a:p>
            <a:pPr marL="0" indent="0">
              <a:buNone/>
            </a:pPr>
            <a:r>
              <a:rPr lang="en-US" sz="2800" b="1" dirty="0"/>
              <a:t>echo</a:t>
            </a:r>
            <a:r>
              <a:rPr lang="tr-TR" sz="2800" b="1" dirty="0"/>
              <a:t>  "Merhaba Dünya";</a:t>
            </a:r>
            <a:endParaRPr lang="en-US" sz="2800" dirty="0"/>
          </a:p>
          <a:p>
            <a:pPr marL="0" lvl="0" indent="0" algn="just">
              <a:buNone/>
            </a:pPr>
            <a:r>
              <a:rPr lang="tr-TR" sz="2800" dirty="0"/>
              <a:t>Daha sonra konsol penceresini açınız ve dosyanıza </a:t>
            </a:r>
            <a:r>
              <a:rPr lang="tr-TR" sz="2800" b="1" dirty="0" err="1"/>
              <a:t>chmod</a:t>
            </a:r>
            <a:r>
              <a:rPr lang="tr-TR" sz="2800" b="1" dirty="0"/>
              <a:t> </a:t>
            </a:r>
            <a:r>
              <a:rPr lang="tr-TR" sz="2800" b="1" dirty="0" err="1"/>
              <a:t>u+x</a:t>
            </a:r>
            <a:r>
              <a:rPr lang="tr-TR" sz="2800" b="1" dirty="0"/>
              <a:t> </a:t>
            </a:r>
            <a:r>
              <a:rPr lang="tr-TR" sz="2800" dirty="0"/>
              <a:t>komutuyla çalıştırma</a:t>
            </a:r>
            <a:r>
              <a:rPr lang="en-US" sz="2800" dirty="0"/>
              <a:t> (e</a:t>
            </a:r>
            <a:r>
              <a:rPr lang="en-US" sz="2800" b="1" dirty="0">
                <a:solidFill>
                  <a:srgbClr val="FF0000"/>
                </a:solidFill>
              </a:rPr>
              <a:t>x</a:t>
            </a:r>
            <a:r>
              <a:rPr lang="en-US" sz="2800" dirty="0"/>
              <a:t>ecute)</a:t>
            </a:r>
            <a:r>
              <a:rPr lang="tr-TR" sz="2800" dirty="0"/>
              <a:t> izni veriniz.</a:t>
            </a:r>
            <a:endParaRPr lang="en-US" sz="2800" dirty="0"/>
          </a:p>
          <a:p>
            <a:pPr marL="0" indent="0">
              <a:buNone/>
            </a:pPr>
            <a:r>
              <a:rPr lang="tr-TR" sz="2800" b="1" dirty="0" err="1">
                <a:solidFill>
                  <a:srgbClr val="00B050"/>
                </a:solidFill>
              </a:rPr>
              <a:t>ddal</a:t>
            </a:r>
            <a:r>
              <a:rPr lang="en-US" sz="2800" b="1" dirty="0">
                <a:solidFill>
                  <a:srgbClr val="00B050"/>
                </a:solidFill>
              </a:rPr>
              <a:t>@admin</a:t>
            </a:r>
            <a:r>
              <a:rPr lang="tr-TR" sz="2800" b="1" dirty="0">
                <a:solidFill>
                  <a:srgbClr val="00B050"/>
                </a:solidFill>
              </a:rPr>
              <a:t>~ $</a:t>
            </a:r>
            <a:r>
              <a:rPr lang="tr-TR" sz="2800" dirty="0"/>
              <a:t> </a:t>
            </a:r>
            <a:r>
              <a:rPr lang="tr-TR" sz="2800" b="1" dirty="0" err="1"/>
              <a:t>chmod</a:t>
            </a:r>
            <a:r>
              <a:rPr lang="tr-TR" sz="2800" b="1" dirty="0"/>
              <a:t>     </a:t>
            </a:r>
            <a:r>
              <a:rPr lang="tr-TR" sz="2800" b="1" dirty="0" err="1"/>
              <a:t>u+x</a:t>
            </a:r>
            <a:r>
              <a:rPr lang="tr-TR" sz="2800" b="1" dirty="0"/>
              <a:t>     Merhaba.sh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305613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tr-TR" dirty="0">
                <a:solidFill>
                  <a:srgbClr val="FF0000"/>
                </a:solidFill>
              </a:rPr>
              <a:t>Hatırlatma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marL="0" indent="0" algn="just">
              <a:buNone/>
            </a:pPr>
            <a:r>
              <a:rPr lang="tr-TR" sz="2800" b="1" dirty="0" err="1">
                <a:solidFill>
                  <a:srgbClr val="00B050"/>
                </a:solidFill>
              </a:rPr>
              <a:t>ddal</a:t>
            </a:r>
            <a:r>
              <a:rPr lang="en-US" sz="2800" b="1" dirty="0">
                <a:solidFill>
                  <a:srgbClr val="00B050"/>
                </a:solidFill>
              </a:rPr>
              <a:t>@admin</a:t>
            </a:r>
            <a:r>
              <a:rPr lang="tr-TR" sz="2800" b="1" dirty="0">
                <a:solidFill>
                  <a:srgbClr val="00B050"/>
                </a:solidFill>
              </a:rPr>
              <a:t>~ $</a:t>
            </a:r>
            <a:r>
              <a:rPr lang="tr-TR" sz="2800" dirty="0"/>
              <a:t> </a:t>
            </a:r>
            <a:r>
              <a:rPr lang="tr-TR" sz="2800" b="1" dirty="0" err="1"/>
              <a:t>gedit</a:t>
            </a:r>
            <a:r>
              <a:rPr lang="tr-TR" sz="2800" b="1" dirty="0"/>
              <a:t>   Merhaba.sh</a:t>
            </a:r>
          </a:p>
          <a:p>
            <a:pPr marL="0" indent="0" algn="just">
              <a:buNone/>
            </a:pPr>
            <a:r>
              <a:rPr lang="tr-TR" sz="2800" b="1" dirty="0" err="1">
                <a:solidFill>
                  <a:srgbClr val="00B050"/>
                </a:solidFill>
              </a:rPr>
              <a:t>ddal</a:t>
            </a:r>
            <a:r>
              <a:rPr lang="en-US" sz="2800" b="1" dirty="0">
                <a:solidFill>
                  <a:srgbClr val="00B050"/>
                </a:solidFill>
              </a:rPr>
              <a:t>@admin</a:t>
            </a:r>
            <a:r>
              <a:rPr lang="tr-TR" sz="2800" b="1" dirty="0">
                <a:solidFill>
                  <a:srgbClr val="00B050"/>
                </a:solidFill>
              </a:rPr>
              <a:t>~ $</a:t>
            </a:r>
            <a:r>
              <a:rPr lang="tr-TR" sz="2800" dirty="0"/>
              <a:t> </a:t>
            </a:r>
            <a:r>
              <a:rPr lang="tr-TR" sz="2800" b="1" dirty="0" err="1"/>
              <a:t>gedit</a:t>
            </a:r>
            <a:r>
              <a:rPr lang="tr-TR" sz="2800" b="1" dirty="0"/>
              <a:t>   Merhaba.sh   &amp;</a:t>
            </a:r>
          </a:p>
          <a:p>
            <a:pPr marL="0" indent="0" algn="just">
              <a:buNone/>
            </a:pPr>
            <a:endParaRPr lang="tr-TR" sz="2800" dirty="0"/>
          </a:p>
          <a:p>
            <a:pPr marL="0" lvl="0" indent="0" algn="just">
              <a:buNone/>
            </a:pPr>
            <a:r>
              <a:rPr lang="tr-TR" sz="2800" dirty="0"/>
              <a:t>Komut penceresinde çalıştırdığınız bir komutun arka planda çalışmaya devam etmesini ve komut penceresinin kontrolünü size devretmesini isterseniz </a:t>
            </a:r>
            <a:r>
              <a:rPr lang="en-US" sz="2800" dirty="0"/>
              <a:t>enter</a:t>
            </a:r>
            <a:r>
              <a:rPr lang="tr-TR" sz="2800" dirty="0"/>
              <a:t> tuşundan önce </a:t>
            </a:r>
            <a:r>
              <a:rPr lang="tr-TR" sz="2800" b="1" dirty="0"/>
              <a:t>&amp;</a:t>
            </a:r>
            <a:r>
              <a:rPr lang="tr-TR" sz="2800" dirty="0"/>
              <a:t> karakterini tuşlamalısınız. </a:t>
            </a:r>
            <a:r>
              <a:rPr lang="tr-TR" sz="2800" i="1" dirty="0"/>
              <a:t>(</a:t>
            </a:r>
            <a:r>
              <a:rPr lang="en-US" sz="2800" i="1" dirty="0"/>
              <a:t>run the command in the background</a:t>
            </a:r>
            <a:r>
              <a:rPr lang="tr-TR" sz="28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02205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tr-TR" dirty="0">
                <a:solidFill>
                  <a:srgbClr val="FF0000"/>
                </a:solidFill>
              </a:rPr>
              <a:t>Merhaba Dünya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marL="0" lvl="0" indent="0" algn="just">
              <a:buNone/>
            </a:pPr>
            <a:r>
              <a:rPr lang="tr-TR" sz="2800" dirty="0"/>
              <a:t>Bu adımlardan sonra kabuk programınızı </a:t>
            </a:r>
            <a:r>
              <a:rPr lang="tr-TR" sz="2800" i="1" dirty="0"/>
              <a:t>(içerisinde bulunduğunuz mevcut dizin üzerinden)</a:t>
            </a:r>
            <a:r>
              <a:rPr lang="tr-TR" sz="2800" dirty="0"/>
              <a:t> aşağıdaki şekilde çalıştırabilirsiniz. </a:t>
            </a:r>
            <a:endParaRPr lang="tr-TR" sz="2800" i="1" dirty="0"/>
          </a:p>
          <a:p>
            <a:pPr marL="0" indent="0">
              <a:buNone/>
            </a:pPr>
            <a:r>
              <a:rPr lang="tr-TR" sz="2800" b="1" dirty="0" err="1">
                <a:solidFill>
                  <a:srgbClr val="00B050"/>
                </a:solidFill>
              </a:rPr>
              <a:t>ddal</a:t>
            </a:r>
            <a:r>
              <a:rPr lang="en-US" sz="2800" b="1" dirty="0">
                <a:solidFill>
                  <a:srgbClr val="00B050"/>
                </a:solidFill>
              </a:rPr>
              <a:t>@admin</a:t>
            </a:r>
            <a:r>
              <a:rPr lang="tr-TR" sz="2800" b="1" dirty="0">
                <a:solidFill>
                  <a:srgbClr val="00B050"/>
                </a:solidFill>
              </a:rPr>
              <a:t>~ $</a:t>
            </a:r>
            <a:r>
              <a:rPr lang="tr-TR" sz="2800" dirty="0"/>
              <a:t> </a:t>
            </a:r>
            <a:r>
              <a:rPr lang="tr-TR" sz="2800" b="1" dirty="0">
                <a:solidFill>
                  <a:srgbClr val="FF0000"/>
                </a:solidFill>
              </a:rPr>
              <a:t>./</a:t>
            </a:r>
            <a:r>
              <a:rPr lang="tr-TR" sz="2800" b="1" dirty="0"/>
              <a:t>Merhaba.sh</a:t>
            </a:r>
            <a:endParaRPr lang="en-US" sz="2800" dirty="0"/>
          </a:p>
          <a:p>
            <a:pPr marL="0" indent="0">
              <a:buNone/>
            </a:pPr>
            <a:r>
              <a:rPr lang="tr-TR" sz="2800" dirty="0"/>
              <a:t>Merhaba Dünya</a:t>
            </a:r>
            <a:endParaRPr lang="en-US" sz="2800" dirty="0"/>
          </a:p>
          <a:p>
            <a:pPr marL="0" indent="0">
              <a:buNone/>
            </a:pPr>
            <a:endParaRPr lang="tr-TR" sz="2800" dirty="0"/>
          </a:p>
          <a:p>
            <a:pPr marL="0" indent="0" algn="just">
              <a:buNone/>
            </a:pPr>
            <a:r>
              <a:rPr lang="tr-TR" sz="2800" dirty="0"/>
              <a:t>Yazdığınız kabuk programına çalıştırma hakkı vermeden de</a:t>
            </a:r>
            <a:r>
              <a:rPr lang="en-US" sz="2800" dirty="0"/>
              <a:t> </a:t>
            </a:r>
            <a:r>
              <a:rPr lang="tr-TR" sz="2800" dirty="0"/>
              <a:t>onu </a:t>
            </a:r>
            <a:r>
              <a:rPr lang="tr-TR" sz="2800" b="1" dirty="0" err="1"/>
              <a:t>bash</a:t>
            </a:r>
            <a:r>
              <a:rPr lang="tr-TR" sz="2800" b="1" dirty="0"/>
              <a:t> </a:t>
            </a:r>
            <a:r>
              <a:rPr lang="tr-TR" sz="2800" dirty="0"/>
              <a:t>komutuyla çalıştırabilirsiniz.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tr-TR" sz="2800" b="1" dirty="0" err="1">
                <a:solidFill>
                  <a:srgbClr val="00B050"/>
                </a:solidFill>
              </a:rPr>
              <a:t>ddal</a:t>
            </a:r>
            <a:r>
              <a:rPr lang="en-US" sz="2800" b="1" dirty="0">
                <a:solidFill>
                  <a:srgbClr val="00B050"/>
                </a:solidFill>
              </a:rPr>
              <a:t>@admin</a:t>
            </a:r>
            <a:r>
              <a:rPr lang="tr-TR" sz="2800" b="1" dirty="0">
                <a:solidFill>
                  <a:srgbClr val="00B050"/>
                </a:solidFill>
              </a:rPr>
              <a:t>~ $</a:t>
            </a:r>
            <a:r>
              <a:rPr lang="tr-TR" sz="2800" dirty="0"/>
              <a:t> </a:t>
            </a:r>
            <a:r>
              <a:rPr lang="tr-TR" sz="2800" b="1" dirty="0" err="1"/>
              <a:t>bash</a:t>
            </a:r>
            <a:r>
              <a:rPr lang="tr-TR" sz="2800" b="1" dirty="0"/>
              <a:t>       Merhaba.sh</a:t>
            </a:r>
            <a:endParaRPr lang="en-US" sz="2800" dirty="0"/>
          </a:p>
          <a:p>
            <a:pPr marL="0" indent="0">
              <a:buNone/>
            </a:pPr>
            <a:r>
              <a:rPr lang="tr-TR" sz="2800" dirty="0"/>
              <a:t>Merhaba Dünya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44826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tr-TR" dirty="0">
                <a:solidFill>
                  <a:srgbClr val="FF0000"/>
                </a:solidFill>
              </a:rPr>
              <a:t>Hatırlatma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marL="0" indent="0" algn="just">
              <a:buNone/>
            </a:pPr>
            <a:r>
              <a:rPr lang="tr-TR" sz="2800" dirty="0"/>
              <a:t>Bir kabuk programı illa da kaydedildiği dizin (klasör) içerisinden çalıştırılmak zorunda değildir. Bir önceki slayttaki kabuk programı aşağıdaki gibi de çalıştırılabilir.</a:t>
            </a:r>
            <a:endParaRPr lang="tr-TR" sz="2800" b="1" dirty="0"/>
          </a:p>
          <a:p>
            <a:pPr marL="0" indent="0">
              <a:buNone/>
            </a:pPr>
            <a:endParaRPr lang="tr-TR" sz="2800" dirty="0"/>
          </a:p>
          <a:p>
            <a:pPr marL="0" indent="0">
              <a:buNone/>
            </a:pPr>
            <a:r>
              <a:rPr lang="tr-TR" sz="2800" b="1" dirty="0" err="1">
                <a:solidFill>
                  <a:srgbClr val="00B050"/>
                </a:solidFill>
              </a:rPr>
              <a:t>ddal</a:t>
            </a:r>
            <a:r>
              <a:rPr lang="en-US" sz="2800" b="1" dirty="0">
                <a:solidFill>
                  <a:srgbClr val="00B050"/>
                </a:solidFill>
              </a:rPr>
              <a:t>@admin</a:t>
            </a:r>
            <a:r>
              <a:rPr lang="tr-TR" sz="2800" b="1" dirty="0">
                <a:solidFill>
                  <a:srgbClr val="00B050"/>
                </a:solidFill>
              </a:rPr>
              <a:t>~ $</a:t>
            </a:r>
            <a:r>
              <a:rPr lang="tr-TR" sz="2800" dirty="0"/>
              <a:t> </a:t>
            </a:r>
            <a:r>
              <a:rPr lang="tr-TR" sz="2800" b="1" dirty="0"/>
              <a:t>/home/ddal/scripts/Merhaba.sh</a:t>
            </a:r>
            <a:endParaRPr lang="en-US" sz="2800" dirty="0"/>
          </a:p>
          <a:p>
            <a:pPr marL="0" indent="0">
              <a:buNone/>
            </a:pPr>
            <a:r>
              <a:rPr lang="tr-TR" sz="2800" dirty="0"/>
              <a:t>Merhaba Dünya</a:t>
            </a:r>
          </a:p>
          <a:p>
            <a:pPr marL="0" indent="0">
              <a:buNone/>
            </a:pPr>
            <a:r>
              <a:rPr lang="tr-TR" sz="2800" b="1" dirty="0" err="1">
                <a:solidFill>
                  <a:srgbClr val="00B050"/>
                </a:solidFill>
              </a:rPr>
              <a:t>ddal</a:t>
            </a:r>
            <a:r>
              <a:rPr lang="en-US" sz="2800" b="1" dirty="0">
                <a:solidFill>
                  <a:srgbClr val="00B050"/>
                </a:solidFill>
              </a:rPr>
              <a:t>@admin</a:t>
            </a:r>
            <a:r>
              <a:rPr lang="tr-TR" sz="2800" b="1" dirty="0">
                <a:solidFill>
                  <a:srgbClr val="00B050"/>
                </a:solidFill>
              </a:rPr>
              <a:t>~ $</a:t>
            </a:r>
            <a:r>
              <a:rPr lang="tr-TR" sz="2800" dirty="0"/>
              <a:t> .</a:t>
            </a:r>
            <a:r>
              <a:rPr lang="tr-TR" sz="2800" b="1" dirty="0"/>
              <a:t>/scripts/Merhaba.sh</a:t>
            </a:r>
            <a:endParaRPr lang="en-US" sz="2800" dirty="0"/>
          </a:p>
          <a:p>
            <a:pPr marL="0" indent="0">
              <a:buNone/>
            </a:pPr>
            <a:r>
              <a:rPr lang="tr-TR" sz="2800" dirty="0"/>
              <a:t>Merhaba Dünya</a:t>
            </a:r>
          </a:p>
          <a:p>
            <a:pPr marL="0" indent="0">
              <a:buNone/>
            </a:pPr>
            <a:endParaRPr lang="en-US" sz="2800" dirty="0"/>
          </a:p>
          <a:p>
            <a:pPr marL="0" indent="0" algn="just">
              <a:buNone/>
            </a:pPr>
            <a:endParaRPr lang="tr-TR" sz="2800" b="1" dirty="0"/>
          </a:p>
          <a:p>
            <a:pPr marL="0" indent="0" algn="just">
              <a:buNone/>
            </a:pP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5289261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>
                <a:solidFill>
                  <a:srgbClr val="FF0000"/>
                </a:solidFill>
              </a:rPr>
              <a:t>Editör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tr-TR" dirty="0">
                <a:solidFill>
                  <a:srgbClr val="FF0000"/>
                </a:solidFill>
              </a:rPr>
              <a:t>Metin Düzenleyicisi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pPr algn="just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/>
              <a:t>Editörler</a:t>
            </a:r>
            <a:r>
              <a:rPr lang="en-US" dirty="0"/>
              <a:t>, m</a:t>
            </a:r>
            <a:r>
              <a:rPr lang="tr-TR" dirty="0"/>
              <a:t>etin dosyalarının içeriğini değiştirmek</a:t>
            </a:r>
            <a:r>
              <a:rPr lang="en-US" dirty="0"/>
              <a:t>/</a:t>
            </a:r>
            <a:r>
              <a:rPr lang="tr-TR" dirty="0"/>
              <a:t>düzenlemek amacıyla kullanılan uygulamalardır.</a:t>
            </a:r>
          </a:p>
          <a:p>
            <a:pPr algn="just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/>
              <a:t>X-</a:t>
            </a:r>
            <a:r>
              <a:rPr lang="tr-TR" dirty="0" err="1"/>
              <a:t>Window</a:t>
            </a:r>
            <a:r>
              <a:rPr lang="tr-TR" dirty="0"/>
              <a:t> (GUI, </a:t>
            </a:r>
            <a:r>
              <a:rPr lang="tr-TR" dirty="0" err="1">
                <a:solidFill>
                  <a:srgbClr val="FF0000"/>
                </a:solidFill>
              </a:rPr>
              <a:t>G</a:t>
            </a:r>
            <a:r>
              <a:rPr lang="tr-TR" dirty="0" err="1"/>
              <a:t>raphical</a:t>
            </a:r>
            <a:r>
              <a:rPr lang="tr-TR" dirty="0"/>
              <a:t> </a:t>
            </a:r>
            <a:r>
              <a:rPr lang="tr-TR" dirty="0">
                <a:solidFill>
                  <a:srgbClr val="FF0000"/>
                </a:solidFill>
              </a:rPr>
              <a:t>U</a:t>
            </a:r>
            <a:r>
              <a:rPr lang="tr-TR" dirty="0"/>
              <a:t>ser </a:t>
            </a:r>
            <a:r>
              <a:rPr lang="tr-TR" dirty="0" err="1">
                <a:solidFill>
                  <a:srgbClr val="FF0000"/>
                </a:solidFill>
              </a:rPr>
              <a:t>I</a:t>
            </a:r>
            <a:r>
              <a:rPr lang="tr-TR" dirty="0" err="1"/>
              <a:t>nterface</a:t>
            </a:r>
            <a:r>
              <a:rPr lang="tr-TR" dirty="0"/>
              <a:t>) pencere yöneticisinde çalışan editörler:</a:t>
            </a:r>
          </a:p>
          <a:p>
            <a:pPr lvl="1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/>
              <a:t>G</a:t>
            </a:r>
            <a:r>
              <a:rPr lang="tr-TR" dirty="0" err="1"/>
              <a:t>edit</a:t>
            </a:r>
            <a:r>
              <a:rPr lang="en-US" dirty="0"/>
              <a:t>, </a:t>
            </a:r>
            <a:r>
              <a:rPr lang="tr-TR" dirty="0"/>
              <a:t>K</a:t>
            </a:r>
            <a:r>
              <a:rPr lang="en-US" dirty="0"/>
              <a:t>W</a:t>
            </a:r>
            <a:r>
              <a:rPr lang="tr-TR" dirty="0" err="1"/>
              <a:t>rite</a:t>
            </a:r>
            <a:r>
              <a:rPr lang="tr-TR" dirty="0"/>
              <a:t>,</a:t>
            </a:r>
            <a:r>
              <a:rPr lang="en-US" dirty="0"/>
              <a:t> </a:t>
            </a:r>
            <a:r>
              <a:rPr lang="tr-TR" dirty="0"/>
              <a:t>Kate,</a:t>
            </a:r>
            <a:r>
              <a:rPr lang="en-US" dirty="0"/>
              <a:t> …</a:t>
            </a:r>
            <a:endParaRPr lang="tr-TR" dirty="0"/>
          </a:p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/>
              <a:t>Komut satırı (CLI, </a:t>
            </a:r>
            <a:r>
              <a:rPr lang="tr-TR" dirty="0" err="1">
                <a:solidFill>
                  <a:srgbClr val="FF0000"/>
                </a:solidFill>
              </a:rPr>
              <a:t>C</a:t>
            </a:r>
            <a:r>
              <a:rPr lang="tr-TR" dirty="0" err="1"/>
              <a:t>ommand</a:t>
            </a:r>
            <a:r>
              <a:rPr lang="tr-TR" dirty="0"/>
              <a:t> </a:t>
            </a:r>
            <a:r>
              <a:rPr lang="tr-TR" dirty="0" err="1">
                <a:solidFill>
                  <a:srgbClr val="FF0000"/>
                </a:solidFill>
              </a:rPr>
              <a:t>L</a:t>
            </a:r>
            <a:r>
              <a:rPr lang="tr-TR" dirty="0" err="1"/>
              <a:t>ine</a:t>
            </a:r>
            <a:r>
              <a:rPr lang="tr-TR" dirty="0"/>
              <a:t> </a:t>
            </a:r>
            <a:r>
              <a:rPr lang="tr-TR" dirty="0" err="1">
                <a:solidFill>
                  <a:srgbClr val="FF0000"/>
                </a:solidFill>
              </a:rPr>
              <a:t>I</a:t>
            </a:r>
            <a:r>
              <a:rPr lang="tr-TR" dirty="0" err="1"/>
              <a:t>nterface</a:t>
            </a:r>
            <a:r>
              <a:rPr lang="tr-TR" dirty="0"/>
              <a:t>) editörleri:</a:t>
            </a:r>
          </a:p>
          <a:p>
            <a:pPr lvl="1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/>
              <a:t>V</a:t>
            </a:r>
            <a:r>
              <a:rPr lang="tr-TR" dirty="0"/>
              <a:t>im, </a:t>
            </a:r>
            <a:r>
              <a:rPr lang="en-US" dirty="0"/>
              <a:t>N</a:t>
            </a:r>
            <a:r>
              <a:rPr lang="tr-TR" dirty="0" err="1"/>
              <a:t>ano</a:t>
            </a:r>
            <a:r>
              <a:rPr lang="tr-TR" dirty="0"/>
              <a:t>, </a:t>
            </a:r>
            <a:r>
              <a:rPr lang="en-US" dirty="0"/>
              <a:t>E</a:t>
            </a:r>
            <a:r>
              <a:rPr lang="tr-TR" dirty="0" err="1"/>
              <a:t>macs</a:t>
            </a:r>
            <a:r>
              <a:rPr lang="en-US" dirty="0"/>
              <a:t>, </a:t>
            </a:r>
            <a:r>
              <a:rPr lang="tr-T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352466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tr-TR" dirty="0">
                <a:solidFill>
                  <a:srgbClr val="FF0000"/>
                </a:solidFill>
              </a:rPr>
              <a:t>Merhaba Dünya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marL="0" indent="0">
              <a:buNone/>
            </a:pPr>
            <a:r>
              <a:rPr lang="tr-TR" sz="2800" dirty="0"/>
              <a:t>Kabuk programlarının ilk satırındaki:</a:t>
            </a:r>
            <a:endParaRPr lang="en-US" sz="2800" dirty="0"/>
          </a:p>
          <a:p>
            <a:pPr marL="0" indent="0">
              <a:buNone/>
            </a:pPr>
            <a:r>
              <a:rPr lang="tr-TR" sz="2800" b="1" dirty="0"/>
              <a:t>#!/bin/</a:t>
            </a:r>
            <a:r>
              <a:rPr lang="tr-TR" sz="2800" b="1" dirty="0" err="1"/>
              <a:t>bash</a:t>
            </a:r>
            <a:endParaRPr lang="en-US" sz="2800" dirty="0"/>
          </a:p>
          <a:p>
            <a:pPr marL="0" indent="0" algn="just">
              <a:buNone/>
            </a:pPr>
            <a:r>
              <a:rPr lang="tr-TR" sz="2800" dirty="0"/>
              <a:t>ifadesi programın çalışacağı kabuğu belirtir. </a:t>
            </a:r>
            <a:r>
              <a:rPr lang="tr-TR" sz="2800" i="1" dirty="0"/>
              <a:t>(Örneğin bu durumda </a:t>
            </a:r>
            <a:r>
              <a:rPr lang="tr-TR" sz="2800" b="1" i="1" dirty="0" err="1"/>
              <a:t>bash</a:t>
            </a:r>
            <a:r>
              <a:rPr lang="tr-TR" sz="2800" i="1" dirty="0"/>
              <a:t> kabuğu)</a:t>
            </a:r>
            <a:r>
              <a:rPr lang="tr-TR" sz="2800" dirty="0"/>
              <a:t> Eğer belirtilmezse program üzerinde bulunulan kabuk tarafından çalıştırılır. Kabuk programının yazılım farklarından kaynaklanan hatalarla karşılaşmaması için programın çalıştırılacağı kabuk programı yukarıdaki gibi dosyanın </a:t>
            </a:r>
            <a:r>
              <a:rPr lang="tr-TR" sz="2800" i="1" dirty="0"/>
              <a:t>ilk satırında</a:t>
            </a:r>
            <a:r>
              <a:rPr lang="tr-TR" sz="2800" dirty="0"/>
              <a:t> belirtilmelidir.</a:t>
            </a:r>
            <a:endParaRPr lang="en-US" sz="2800" dirty="0"/>
          </a:p>
          <a:p>
            <a:pPr marL="0" indent="0">
              <a:buNone/>
            </a:pPr>
            <a:endParaRPr lang="tr-TR" sz="2800" i="1" dirty="0"/>
          </a:p>
          <a:p>
            <a:pPr marL="0" indent="0" algn="just">
              <a:buNone/>
            </a:pPr>
            <a:r>
              <a:rPr lang="tr-TR" sz="2800" i="1" dirty="0">
                <a:solidFill>
                  <a:srgbClr val="FF0000"/>
                </a:solidFill>
              </a:rPr>
              <a:t>Program dosyanızın ilk satırı  (</a:t>
            </a:r>
            <a:r>
              <a:rPr lang="tr-TR" sz="2800" b="1" i="1" dirty="0">
                <a:solidFill>
                  <a:srgbClr val="FF0000"/>
                </a:solidFill>
              </a:rPr>
              <a:t>#!) </a:t>
            </a:r>
            <a:r>
              <a:rPr lang="tr-TR" sz="2800" i="1" dirty="0">
                <a:solidFill>
                  <a:srgbClr val="FF0000"/>
                </a:solidFill>
              </a:rPr>
              <a:t>dışındaki herhangi bir yerde </a:t>
            </a:r>
            <a:r>
              <a:rPr lang="tr-TR" sz="2800" b="1" i="1" dirty="0">
                <a:solidFill>
                  <a:srgbClr val="00B050"/>
                </a:solidFill>
              </a:rPr>
              <a:t>#</a:t>
            </a:r>
            <a:r>
              <a:rPr lang="tr-TR" sz="2800" b="1" i="1" dirty="0">
                <a:solidFill>
                  <a:srgbClr val="FF0000"/>
                </a:solidFill>
              </a:rPr>
              <a:t> </a:t>
            </a:r>
            <a:r>
              <a:rPr lang="tr-TR" sz="2800" i="1" dirty="0">
                <a:solidFill>
                  <a:srgbClr val="FF0000"/>
                </a:solidFill>
              </a:rPr>
              <a:t>sembolünden sonra kullanılan ifadeler </a:t>
            </a:r>
            <a:r>
              <a:rPr lang="tr-TR" sz="2800" i="1" dirty="0">
                <a:solidFill>
                  <a:srgbClr val="00B050"/>
                </a:solidFill>
              </a:rPr>
              <a:t>açıklama satırı</a:t>
            </a:r>
            <a:r>
              <a:rPr lang="tr-TR" sz="2800" i="1" dirty="0">
                <a:solidFill>
                  <a:srgbClr val="FF0000"/>
                </a:solidFill>
              </a:rPr>
              <a:t> olarak kabul edilirler ve kabuk programı tarafından yorumlanmazlar.</a:t>
            </a:r>
            <a:endParaRPr lang="en-US" sz="28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65654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tr-TR" dirty="0">
                <a:solidFill>
                  <a:srgbClr val="FF0000"/>
                </a:solidFill>
              </a:rPr>
              <a:t>Değişkenler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marL="0" indent="0" algn="just">
              <a:buNone/>
            </a:pPr>
            <a:r>
              <a:rPr lang="tr-TR" sz="2800" dirty="0"/>
              <a:t>Değişkenler (</a:t>
            </a:r>
            <a:r>
              <a:rPr lang="en-US" sz="2800" i="1" dirty="0"/>
              <a:t>variables</a:t>
            </a:r>
            <a:r>
              <a:rPr lang="tr-TR" sz="2800" dirty="0"/>
              <a:t>) bir programın çalışması boyunca gerekli olan verileri </a:t>
            </a:r>
            <a:r>
              <a:rPr lang="tr-TR" sz="2800" i="1" dirty="0"/>
              <a:t>geçici olarak </a:t>
            </a:r>
            <a:r>
              <a:rPr lang="tr-TR" sz="2800" dirty="0"/>
              <a:t>saklayan ve gerektiğinde bunları değiştirmeye imkân sağlayan programlama yapılarıdır.  Değişkenler programda kullanılan bir sayı değerini </a:t>
            </a:r>
            <a:r>
              <a:rPr lang="tr-TR" sz="2800" i="1" dirty="0"/>
              <a:t>(tam veya </a:t>
            </a:r>
            <a:r>
              <a:rPr lang="tr-TR" sz="2800" i="1" dirty="0" err="1"/>
              <a:t>ondalıklı</a:t>
            </a:r>
            <a:r>
              <a:rPr lang="tr-TR" sz="2800" i="1" dirty="0"/>
              <a:t> sayı)</a:t>
            </a:r>
            <a:r>
              <a:rPr lang="tr-TR" sz="2800" dirty="0"/>
              <a:t> ya da bir karakter dizisini </a:t>
            </a:r>
            <a:r>
              <a:rPr lang="tr-TR" sz="2800" i="1" dirty="0"/>
              <a:t>(</a:t>
            </a:r>
            <a:r>
              <a:rPr lang="tr-TR" sz="2800" i="1" dirty="0" err="1"/>
              <a:t>string</a:t>
            </a:r>
            <a:r>
              <a:rPr lang="tr-TR" sz="2800" i="1" dirty="0"/>
              <a:t>)</a:t>
            </a:r>
            <a:r>
              <a:rPr lang="tr-TR" sz="2800" dirty="0"/>
              <a:t> saklamak amacıyla kullanılabilirler.</a:t>
            </a:r>
            <a:endParaRPr lang="en-US" sz="2800" dirty="0"/>
          </a:p>
          <a:p>
            <a:pPr marL="0" indent="0" algn="just">
              <a:buNone/>
            </a:pPr>
            <a:r>
              <a:rPr lang="tr-TR" sz="2800" dirty="0"/>
              <a:t>Değişkenler Linux kabuklarında </a:t>
            </a:r>
            <a:r>
              <a:rPr lang="tr-TR" sz="2800" b="1" dirty="0"/>
              <a:t>=</a:t>
            </a:r>
            <a:r>
              <a:rPr lang="tr-TR" sz="2800" dirty="0"/>
              <a:t> </a:t>
            </a:r>
            <a:r>
              <a:rPr lang="tr-TR" sz="2800" i="1" dirty="0"/>
              <a:t>(atama operatörü)</a:t>
            </a:r>
            <a:r>
              <a:rPr lang="tr-TR" sz="2800" dirty="0"/>
              <a:t> ile tanımlanırlar.</a:t>
            </a:r>
          </a:p>
          <a:p>
            <a:pPr marL="0" indent="0" algn="just">
              <a:buNone/>
            </a:pPr>
            <a:r>
              <a:rPr lang="tr-TR" sz="2800" i="1" dirty="0">
                <a:solidFill>
                  <a:srgbClr val="FF0000"/>
                </a:solidFill>
              </a:rPr>
              <a:t>Değişkenler tanımlanırken </a:t>
            </a:r>
            <a:r>
              <a:rPr lang="tr-TR" sz="2800" b="1" i="1" dirty="0">
                <a:solidFill>
                  <a:srgbClr val="FF0000"/>
                </a:solidFill>
              </a:rPr>
              <a:t>=</a:t>
            </a:r>
            <a:r>
              <a:rPr lang="tr-TR" sz="2800" i="1" dirty="0">
                <a:solidFill>
                  <a:srgbClr val="FF0000"/>
                </a:solidFill>
              </a:rPr>
              <a:t> ile ifadeler arasında </a:t>
            </a:r>
            <a:r>
              <a:rPr lang="tr-TR" sz="2800" b="1" i="1" dirty="0">
                <a:solidFill>
                  <a:srgbClr val="FF0000"/>
                </a:solidFill>
              </a:rPr>
              <a:t>boşluk bulunmamasına</a:t>
            </a:r>
            <a:r>
              <a:rPr lang="tr-TR" sz="2800" i="1" dirty="0">
                <a:solidFill>
                  <a:srgbClr val="FF0000"/>
                </a:solidFill>
              </a:rPr>
              <a:t> dikkat edilmelidir. Ayrıca değişken tanımlanırken değişken adının önünde herhangi bir sembol bulunmamalıdır, fakat program içerisinde kullanılırken değişken isimlerinin önüne </a:t>
            </a:r>
            <a:r>
              <a:rPr lang="tr-TR" sz="2800" b="1" i="1" dirty="0">
                <a:solidFill>
                  <a:srgbClr val="FF0000"/>
                </a:solidFill>
              </a:rPr>
              <a:t>$</a:t>
            </a:r>
            <a:r>
              <a:rPr lang="tr-TR" sz="2800" i="1" dirty="0">
                <a:solidFill>
                  <a:srgbClr val="FF0000"/>
                </a:solidFill>
              </a:rPr>
              <a:t> sembolü getirilmelidir.</a:t>
            </a:r>
            <a:endParaRPr lang="en-US" sz="28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91181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599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tr-TR" dirty="0">
                <a:solidFill>
                  <a:srgbClr val="FF0000"/>
                </a:solidFill>
              </a:rPr>
              <a:t>Değişkenler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pPr marL="0" indent="0">
              <a:buNone/>
            </a:pPr>
            <a:r>
              <a:rPr lang="tr-TR" sz="2400" b="1" dirty="0" err="1">
                <a:solidFill>
                  <a:srgbClr val="00B050"/>
                </a:solidFill>
              </a:rPr>
              <a:t>ddal</a:t>
            </a:r>
            <a:r>
              <a:rPr lang="en-US" sz="2400" b="1" dirty="0">
                <a:solidFill>
                  <a:srgbClr val="00B050"/>
                </a:solidFill>
              </a:rPr>
              <a:t>@admin</a:t>
            </a:r>
            <a:r>
              <a:rPr lang="tr-TR" sz="2400" b="1" dirty="0">
                <a:solidFill>
                  <a:srgbClr val="00B050"/>
                </a:solidFill>
              </a:rPr>
              <a:t>~ $</a:t>
            </a:r>
            <a:r>
              <a:rPr lang="tr-TR" sz="2600" dirty="0"/>
              <a:t> </a:t>
            </a:r>
            <a:r>
              <a:rPr lang="tr-TR" sz="2600" b="1" dirty="0" err="1"/>
              <a:t>kullaniciYasi</a:t>
            </a:r>
            <a:r>
              <a:rPr lang="tr-TR" sz="2600" b="1" dirty="0"/>
              <a:t>=33</a:t>
            </a:r>
            <a:endParaRPr lang="en-US" sz="2600" dirty="0"/>
          </a:p>
          <a:p>
            <a:pPr marL="0" indent="0">
              <a:buNone/>
            </a:pPr>
            <a:r>
              <a:rPr lang="tr-TR" sz="2400" b="1" dirty="0" err="1">
                <a:solidFill>
                  <a:srgbClr val="00B050"/>
                </a:solidFill>
              </a:rPr>
              <a:t>ddal</a:t>
            </a:r>
            <a:r>
              <a:rPr lang="en-US" sz="2400" b="1" dirty="0">
                <a:solidFill>
                  <a:srgbClr val="00B050"/>
                </a:solidFill>
              </a:rPr>
              <a:t>@admin</a:t>
            </a:r>
            <a:r>
              <a:rPr lang="tr-TR" sz="2400" b="1" dirty="0">
                <a:solidFill>
                  <a:srgbClr val="00B050"/>
                </a:solidFill>
              </a:rPr>
              <a:t>~ $</a:t>
            </a:r>
            <a:r>
              <a:rPr lang="tr-TR" sz="2600" dirty="0"/>
              <a:t> </a:t>
            </a:r>
            <a:r>
              <a:rPr lang="tr-TR" sz="2600" b="1" dirty="0" err="1"/>
              <a:t>kullaniciAdi</a:t>
            </a:r>
            <a:r>
              <a:rPr lang="tr-TR" sz="2600" b="1" dirty="0"/>
              <a:t>="Deniz DAL"</a:t>
            </a:r>
            <a:endParaRPr lang="en-US" sz="2600" dirty="0"/>
          </a:p>
          <a:p>
            <a:pPr marL="0" indent="0">
              <a:buNone/>
            </a:pPr>
            <a:r>
              <a:rPr lang="tr-TR" sz="2400" b="1" dirty="0" err="1">
                <a:solidFill>
                  <a:srgbClr val="00B050"/>
                </a:solidFill>
              </a:rPr>
              <a:t>ddal</a:t>
            </a:r>
            <a:r>
              <a:rPr lang="en-US" sz="2400" b="1" dirty="0">
                <a:solidFill>
                  <a:srgbClr val="00B050"/>
                </a:solidFill>
              </a:rPr>
              <a:t>@admin</a:t>
            </a:r>
            <a:r>
              <a:rPr lang="tr-TR" sz="2400" b="1" dirty="0">
                <a:solidFill>
                  <a:srgbClr val="00B050"/>
                </a:solidFill>
              </a:rPr>
              <a:t>~ $</a:t>
            </a:r>
            <a:r>
              <a:rPr lang="tr-TR" sz="2600" dirty="0"/>
              <a:t> </a:t>
            </a:r>
            <a:r>
              <a:rPr lang="tr-TR" sz="2600" b="1" dirty="0" err="1"/>
              <a:t>kullaniciEmaili</a:t>
            </a:r>
            <a:r>
              <a:rPr lang="tr-TR" sz="2600" b="1" dirty="0"/>
              <a:t>="ddal@atauni.edu.tr"</a:t>
            </a:r>
          </a:p>
          <a:p>
            <a:pPr marL="0" indent="0">
              <a:buNone/>
            </a:pPr>
            <a:r>
              <a:rPr lang="tr-TR" sz="2400" b="1" dirty="0" err="1">
                <a:solidFill>
                  <a:srgbClr val="00B050"/>
                </a:solidFill>
              </a:rPr>
              <a:t>ddal</a:t>
            </a:r>
            <a:r>
              <a:rPr lang="en-US" sz="2400" b="1" dirty="0">
                <a:solidFill>
                  <a:srgbClr val="00B050"/>
                </a:solidFill>
              </a:rPr>
              <a:t>@admin</a:t>
            </a:r>
            <a:r>
              <a:rPr lang="tr-TR" sz="2400" b="1" dirty="0">
                <a:solidFill>
                  <a:srgbClr val="00B050"/>
                </a:solidFill>
              </a:rPr>
              <a:t>~ $</a:t>
            </a:r>
            <a:r>
              <a:rPr lang="tr-TR" sz="2600" dirty="0"/>
              <a:t> </a:t>
            </a:r>
            <a:r>
              <a:rPr lang="tr-TR" sz="2600" b="1" dirty="0" err="1"/>
              <a:t>echo</a:t>
            </a:r>
            <a:r>
              <a:rPr lang="tr-TR" sz="2600" b="1" dirty="0"/>
              <a:t> $</a:t>
            </a:r>
            <a:r>
              <a:rPr lang="tr-TR" sz="2600" b="1" dirty="0" err="1"/>
              <a:t>kullaniciYasi</a:t>
            </a:r>
            <a:endParaRPr lang="en-US" sz="2600" dirty="0"/>
          </a:p>
          <a:p>
            <a:pPr marL="0" indent="0">
              <a:buNone/>
            </a:pPr>
            <a:r>
              <a:rPr lang="tr-TR" sz="2600" dirty="0"/>
              <a:t>33</a:t>
            </a:r>
            <a:endParaRPr lang="en-US" sz="2600" dirty="0"/>
          </a:p>
          <a:p>
            <a:pPr marL="0" indent="0">
              <a:buNone/>
            </a:pPr>
            <a:r>
              <a:rPr lang="tr-TR" sz="2400" b="1" dirty="0" err="1">
                <a:solidFill>
                  <a:srgbClr val="00B050"/>
                </a:solidFill>
              </a:rPr>
              <a:t>ddal</a:t>
            </a:r>
            <a:r>
              <a:rPr lang="en-US" sz="2400" b="1" dirty="0">
                <a:solidFill>
                  <a:srgbClr val="00B050"/>
                </a:solidFill>
              </a:rPr>
              <a:t>@admin</a:t>
            </a:r>
            <a:r>
              <a:rPr lang="tr-TR" sz="2400" b="1" dirty="0">
                <a:solidFill>
                  <a:srgbClr val="00B050"/>
                </a:solidFill>
              </a:rPr>
              <a:t>~ $</a:t>
            </a:r>
            <a:r>
              <a:rPr lang="tr-TR" sz="2600" dirty="0"/>
              <a:t> </a:t>
            </a:r>
            <a:r>
              <a:rPr lang="tr-TR" sz="2600" b="1" dirty="0" err="1"/>
              <a:t>echo</a:t>
            </a:r>
            <a:r>
              <a:rPr lang="tr-TR" sz="2600" b="1" dirty="0"/>
              <a:t> $</a:t>
            </a:r>
            <a:r>
              <a:rPr lang="tr-TR" sz="2600" b="1" dirty="0" err="1"/>
              <a:t>kullaniciAdi</a:t>
            </a:r>
            <a:endParaRPr lang="en-US" sz="2600" dirty="0"/>
          </a:p>
          <a:p>
            <a:pPr marL="0" indent="0">
              <a:buNone/>
            </a:pPr>
            <a:r>
              <a:rPr lang="tr-TR" sz="2600" dirty="0"/>
              <a:t>Deniz DAL</a:t>
            </a:r>
            <a:endParaRPr lang="en-US" sz="2600" dirty="0"/>
          </a:p>
          <a:p>
            <a:pPr marL="0" indent="0">
              <a:buNone/>
            </a:pPr>
            <a:r>
              <a:rPr lang="tr-TR" sz="2400" b="1" dirty="0" err="1">
                <a:solidFill>
                  <a:srgbClr val="00B050"/>
                </a:solidFill>
              </a:rPr>
              <a:t>ddal</a:t>
            </a:r>
            <a:r>
              <a:rPr lang="en-US" sz="2400" b="1" dirty="0">
                <a:solidFill>
                  <a:srgbClr val="00B050"/>
                </a:solidFill>
              </a:rPr>
              <a:t>@admin</a:t>
            </a:r>
            <a:r>
              <a:rPr lang="tr-TR" sz="2400" b="1" dirty="0">
                <a:solidFill>
                  <a:srgbClr val="00B050"/>
                </a:solidFill>
              </a:rPr>
              <a:t>~ $</a:t>
            </a:r>
            <a:r>
              <a:rPr lang="tr-TR" sz="2600" dirty="0"/>
              <a:t> </a:t>
            </a:r>
            <a:r>
              <a:rPr lang="tr-TR" sz="2600" b="1" dirty="0" err="1"/>
              <a:t>echo</a:t>
            </a:r>
            <a:r>
              <a:rPr lang="tr-TR" sz="2600" b="1" dirty="0"/>
              <a:t> $</a:t>
            </a:r>
            <a:r>
              <a:rPr lang="tr-TR" sz="2600" b="1" dirty="0" err="1"/>
              <a:t>kullaniciEmaili</a:t>
            </a:r>
            <a:endParaRPr lang="en-US" sz="2600" dirty="0"/>
          </a:p>
          <a:p>
            <a:pPr marL="0" indent="0">
              <a:buNone/>
            </a:pPr>
            <a:r>
              <a:rPr lang="tr-TR" sz="2600" dirty="0"/>
              <a:t>ddal@atauni.edu.tr</a:t>
            </a:r>
            <a:endParaRPr lang="tr-TR" sz="2800" dirty="0"/>
          </a:p>
          <a:p>
            <a:pPr marL="0" indent="0" algn="just">
              <a:buNone/>
            </a:pPr>
            <a:endParaRPr lang="tr-TR" sz="2800" dirty="0"/>
          </a:p>
          <a:p>
            <a:pPr marL="0" indent="0" algn="just">
              <a:buNone/>
            </a:pPr>
            <a:r>
              <a:rPr lang="tr-TR" sz="2800" dirty="0"/>
              <a:t>Yukarıda </a:t>
            </a:r>
            <a:r>
              <a:rPr lang="tr-TR" sz="2800" b="1" dirty="0" err="1"/>
              <a:t>kullaniciYasi</a:t>
            </a:r>
            <a:r>
              <a:rPr lang="tr-TR" sz="2800" dirty="0"/>
              <a:t>, </a:t>
            </a:r>
            <a:r>
              <a:rPr lang="tr-TR" sz="2800" b="1" dirty="0" err="1"/>
              <a:t>kullaniciAdi</a:t>
            </a:r>
            <a:r>
              <a:rPr lang="tr-TR" sz="2800" dirty="0"/>
              <a:t> ve </a:t>
            </a:r>
            <a:r>
              <a:rPr lang="tr-TR" sz="2800" b="1" dirty="0" err="1"/>
              <a:t>kullaniciEmaili</a:t>
            </a:r>
            <a:r>
              <a:rPr lang="tr-TR" sz="2800" dirty="0"/>
              <a:t> isimlerinde üç adet değişken tanımlanmıştır ve daha sonra bu değişkenlerin değerleri  </a:t>
            </a:r>
            <a:r>
              <a:rPr lang="tr-TR" sz="2800" b="1" dirty="0" err="1"/>
              <a:t>echo</a:t>
            </a:r>
            <a:r>
              <a:rPr lang="tr-TR" sz="2800" b="1" dirty="0"/>
              <a:t> </a:t>
            </a:r>
            <a:r>
              <a:rPr lang="tr-TR" sz="2800" dirty="0"/>
              <a:t>komutuyla ekrana yazdırılmıştır.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54932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tr-TR" dirty="0">
                <a:solidFill>
                  <a:srgbClr val="FF0000"/>
                </a:solidFill>
              </a:rPr>
              <a:t>Kabuk Programlarına Klavyeden Veri Girişi ve </a:t>
            </a:r>
            <a:r>
              <a:rPr lang="en-US" dirty="0"/>
              <a:t>read</a:t>
            </a:r>
            <a:r>
              <a:rPr lang="tr-TR" dirty="0">
                <a:solidFill>
                  <a:srgbClr val="FF0000"/>
                </a:solidFill>
              </a:rPr>
              <a:t> Komutu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23535"/>
            <a:ext cx="9144000" cy="5534465"/>
          </a:xfrm>
        </p:spPr>
        <p:txBody>
          <a:bodyPr/>
          <a:lstStyle/>
          <a:p>
            <a:pPr marL="0" indent="0" algn="just">
              <a:buNone/>
            </a:pPr>
            <a:r>
              <a:rPr lang="tr-TR" sz="2800" dirty="0"/>
              <a:t>Kabuk değişkenlerine programın çalışması sırasında dışarıdan</a:t>
            </a:r>
            <a:r>
              <a:rPr lang="en-US" sz="2800" dirty="0"/>
              <a:t> (</a:t>
            </a:r>
            <a:r>
              <a:rPr lang="tr-TR" sz="2800" dirty="0"/>
              <a:t>örneğin klavye üzerinden</a:t>
            </a:r>
            <a:r>
              <a:rPr lang="en-US" sz="2800" dirty="0"/>
              <a:t>)</a:t>
            </a:r>
            <a:r>
              <a:rPr lang="tr-TR" sz="2800" dirty="0"/>
              <a:t> değer atanabilir</a:t>
            </a:r>
            <a:r>
              <a:rPr lang="en-US" sz="2800" dirty="0"/>
              <a:t> </a:t>
            </a:r>
            <a:r>
              <a:rPr lang="tr-TR" sz="2800" dirty="0"/>
              <a:t>ve bu işlem </a:t>
            </a:r>
            <a:r>
              <a:rPr lang="tr-TR" sz="2800" b="1" dirty="0" err="1"/>
              <a:t>read</a:t>
            </a:r>
            <a:r>
              <a:rPr lang="tr-TR" sz="2800" b="1" dirty="0"/>
              <a:t> </a:t>
            </a:r>
            <a:r>
              <a:rPr lang="tr-TR" sz="2800" dirty="0"/>
              <a:t>komutu ile gerçekleştirilir.</a:t>
            </a:r>
            <a:endParaRPr lang="en-US" sz="2800" dirty="0"/>
          </a:p>
          <a:p>
            <a:pPr marL="0" indent="0" algn="just">
              <a:buNone/>
            </a:pPr>
            <a:r>
              <a:rPr lang="tr-TR" sz="2800" dirty="0"/>
              <a:t>Aşağıdaki kabuk programını bir metin editöründe yazarak ve dosya adı olarak </a:t>
            </a:r>
            <a:r>
              <a:rPr lang="tr-TR" sz="2800" b="1" dirty="0"/>
              <a:t>DegerOku.sh</a:t>
            </a:r>
            <a:r>
              <a:rPr lang="tr-TR" sz="2800" dirty="0"/>
              <a:t> kullanarak kaydediniz. </a:t>
            </a:r>
            <a:r>
              <a:rPr lang="tr-TR" sz="2800" i="1" dirty="0"/>
              <a:t>(</a:t>
            </a:r>
            <a:r>
              <a:rPr lang="tr-TR" sz="2800" b="1" i="1" dirty="0" err="1"/>
              <a:t>echo</a:t>
            </a:r>
            <a:r>
              <a:rPr lang="tr-TR" sz="2800" i="1" dirty="0"/>
              <a:t> komutuna </a:t>
            </a:r>
            <a:r>
              <a:rPr lang="en-US" sz="2800" b="1" i="1" dirty="0"/>
              <a:t>-</a:t>
            </a:r>
            <a:r>
              <a:rPr lang="tr-TR" sz="2800" b="1" i="1" dirty="0"/>
              <a:t>n</a:t>
            </a:r>
            <a:r>
              <a:rPr lang="tr-TR" sz="2800" i="1" dirty="0"/>
              <a:t> seçeneği</a:t>
            </a:r>
            <a:r>
              <a:rPr lang="en-US" sz="2800" i="1" dirty="0"/>
              <a:t> (</a:t>
            </a:r>
            <a:r>
              <a:rPr lang="en-US" sz="2800" b="1" i="1" dirty="0">
                <a:solidFill>
                  <a:srgbClr val="FF0000"/>
                </a:solidFill>
              </a:rPr>
              <a:t>n</a:t>
            </a:r>
            <a:r>
              <a:rPr lang="en-US" sz="2800" i="1" dirty="0"/>
              <a:t>ewline)</a:t>
            </a:r>
            <a:r>
              <a:rPr lang="tr-TR" sz="2800" i="1" dirty="0"/>
              <a:t> verilerek tırnak işareti içerisindeki bilgi ekrana yazdırıldıktan sonra imlecin bir alt satıra gitmesi engellenir.)</a:t>
            </a:r>
            <a:endParaRPr lang="en-US" sz="2800" i="1" dirty="0"/>
          </a:p>
          <a:p>
            <a:pPr marL="0" indent="0">
              <a:buNone/>
            </a:pPr>
            <a:r>
              <a:rPr lang="tr-TR" sz="2800" b="1" dirty="0"/>
              <a:t>#!/bin/</a:t>
            </a:r>
            <a:r>
              <a:rPr lang="tr-TR" sz="2800" b="1" dirty="0" err="1"/>
              <a:t>bash</a:t>
            </a:r>
            <a:endParaRPr lang="en-US" sz="2800" dirty="0"/>
          </a:p>
          <a:p>
            <a:pPr marL="0" indent="0">
              <a:buNone/>
            </a:pPr>
            <a:r>
              <a:rPr lang="tr-TR" sz="2800" b="1" dirty="0" err="1"/>
              <a:t>echo</a:t>
            </a:r>
            <a:r>
              <a:rPr lang="tr-TR" sz="2800" b="1" dirty="0"/>
              <a:t>    </a:t>
            </a:r>
            <a:r>
              <a:rPr lang="en-US" sz="2800" b="1" dirty="0"/>
              <a:t>-</a:t>
            </a:r>
            <a:r>
              <a:rPr lang="tr-TR" sz="2800" b="1" dirty="0"/>
              <a:t>n     "Kullanıcı Adınızı Giriniz: ";</a:t>
            </a:r>
            <a:endParaRPr lang="en-US" sz="2800" dirty="0"/>
          </a:p>
          <a:p>
            <a:pPr marL="0" indent="0">
              <a:buNone/>
            </a:pPr>
            <a:r>
              <a:rPr lang="tr-TR" sz="2800" b="1" dirty="0" err="1"/>
              <a:t>read</a:t>
            </a:r>
            <a:r>
              <a:rPr lang="tr-TR" sz="2800" b="1" dirty="0"/>
              <a:t>     </a:t>
            </a:r>
            <a:r>
              <a:rPr lang="tr-TR" sz="2800" b="1" dirty="0" err="1"/>
              <a:t>kullaniciAdi</a:t>
            </a:r>
            <a:r>
              <a:rPr lang="tr-TR" sz="2800" b="1" dirty="0"/>
              <a:t>;</a:t>
            </a:r>
            <a:endParaRPr lang="en-US" sz="2800" dirty="0"/>
          </a:p>
          <a:p>
            <a:pPr marL="0" indent="0">
              <a:buNone/>
            </a:pPr>
            <a:r>
              <a:rPr lang="tr-TR" sz="2800" b="1" dirty="0" err="1"/>
              <a:t>echo</a:t>
            </a:r>
            <a:r>
              <a:rPr lang="tr-TR" sz="2800" b="1" dirty="0"/>
              <a:t>     "Girdiğiniz Kullanıcı Adı: $</a:t>
            </a:r>
            <a:r>
              <a:rPr lang="tr-TR" sz="2800" b="1" dirty="0" err="1"/>
              <a:t>kullaniciAdi</a:t>
            </a:r>
            <a:r>
              <a:rPr lang="tr-TR" sz="2800" b="1" dirty="0"/>
              <a:t>";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79425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tr-TR" dirty="0">
                <a:solidFill>
                  <a:srgbClr val="FF0000"/>
                </a:solidFill>
              </a:rPr>
              <a:t>Kabuk Programlarına Klavyeden Veri Girişi ve </a:t>
            </a:r>
            <a:r>
              <a:rPr lang="en-US" dirty="0"/>
              <a:t>read</a:t>
            </a:r>
            <a:r>
              <a:rPr lang="tr-TR" dirty="0">
                <a:solidFill>
                  <a:srgbClr val="FF0000"/>
                </a:solidFill>
              </a:rPr>
              <a:t> Komutu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23535"/>
            <a:ext cx="9144000" cy="5562600"/>
          </a:xfrm>
        </p:spPr>
        <p:txBody>
          <a:bodyPr/>
          <a:lstStyle/>
          <a:p>
            <a:pPr marL="0" indent="0" algn="just">
              <a:buNone/>
            </a:pPr>
            <a:endParaRPr lang="tr-TR" sz="2800" dirty="0"/>
          </a:p>
          <a:p>
            <a:pPr marL="0" indent="0" algn="just">
              <a:buNone/>
            </a:pPr>
            <a:r>
              <a:rPr lang="tr-TR" sz="2800" dirty="0"/>
              <a:t>Daha sonra yazdığınız </a:t>
            </a:r>
            <a:r>
              <a:rPr lang="tr-TR" sz="2800" b="1" dirty="0"/>
              <a:t>DegerOku.sh</a:t>
            </a:r>
            <a:r>
              <a:rPr lang="tr-TR" sz="2800" dirty="0"/>
              <a:t> adlı programınızı konsol</a:t>
            </a:r>
            <a:r>
              <a:rPr lang="tr-TR" sz="2800" b="1" dirty="0"/>
              <a:t> </a:t>
            </a:r>
            <a:r>
              <a:rPr lang="tr-TR" sz="2800" dirty="0"/>
              <a:t>üzerinde</a:t>
            </a:r>
            <a:r>
              <a:rPr lang="tr-TR" sz="2800" b="1" dirty="0"/>
              <a:t> </a:t>
            </a:r>
            <a:r>
              <a:rPr lang="tr-TR" sz="2800" dirty="0"/>
              <a:t>aşağıdaki gibi çalıştırınız.</a:t>
            </a:r>
            <a:endParaRPr lang="en-US" sz="2800" dirty="0"/>
          </a:p>
          <a:p>
            <a:pPr marL="0" indent="0">
              <a:buNone/>
            </a:pPr>
            <a:endParaRPr lang="tr-TR" sz="2800" dirty="0"/>
          </a:p>
          <a:p>
            <a:pPr marL="0" indent="0">
              <a:buNone/>
            </a:pPr>
            <a:r>
              <a:rPr lang="tr-TR" sz="2800" b="1" dirty="0" err="1">
                <a:solidFill>
                  <a:srgbClr val="00B050"/>
                </a:solidFill>
              </a:rPr>
              <a:t>ddal</a:t>
            </a:r>
            <a:r>
              <a:rPr lang="en-US" sz="2800" b="1" dirty="0">
                <a:solidFill>
                  <a:srgbClr val="00B050"/>
                </a:solidFill>
              </a:rPr>
              <a:t>@admin</a:t>
            </a:r>
            <a:r>
              <a:rPr lang="tr-TR" sz="2800" b="1" dirty="0">
                <a:solidFill>
                  <a:srgbClr val="00B050"/>
                </a:solidFill>
              </a:rPr>
              <a:t>~ $</a:t>
            </a:r>
            <a:r>
              <a:rPr lang="tr-TR" sz="2800" dirty="0"/>
              <a:t> </a:t>
            </a:r>
            <a:r>
              <a:rPr lang="tr-TR" sz="2800" b="1" dirty="0" err="1"/>
              <a:t>chmod</a:t>
            </a:r>
            <a:r>
              <a:rPr lang="tr-TR" sz="2800" b="1" dirty="0"/>
              <a:t>     </a:t>
            </a:r>
            <a:r>
              <a:rPr lang="tr-TR" sz="2800" b="1" dirty="0" err="1"/>
              <a:t>u+x</a:t>
            </a:r>
            <a:r>
              <a:rPr lang="tr-TR" sz="2800" b="1" dirty="0"/>
              <a:t>    DegerOku.sh</a:t>
            </a:r>
            <a:endParaRPr lang="en-US" sz="2800" dirty="0"/>
          </a:p>
          <a:p>
            <a:pPr marL="0" indent="0">
              <a:buNone/>
            </a:pPr>
            <a:r>
              <a:rPr lang="tr-TR" sz="2800" b="1" dirty="0" err="1">
                <a:solidFill>
                  <a:srgbClr val="00B050"/>
                </a:solidFill>
              </a:rPr>
              <a:t>ddal</a:t>
            </a:r>
            <a:r>
              <a:rPr lang="en-US" sz="2800" b="1" dirty="0">
                <a:solidFill>
                  <a:srgbClr val="00B050"/>
                </a:solidFill>
              </a:rPr>
              <a:t>@admin</a:t>
            </a:r>
            <a:r>
              <a:rPr lang="tr-TR" sz="2800" b="1" dirty="0">
                <a:solidFill>
                  <a:srgbClr val="00B050"/>
                </a:solidFill>
              </a:rPr>
              <a:t>~ $</a:t>
            </a:r>
            <a:r>
              <a:rPr lang="tr-TR" sz="2800" dirty="0"/>
              <a:t> </a:t>
            </a:r>
            <a:r>
              <a:rPr lang="tr-TR" sz="2800" b="1" dirty="0"/>
              <a:t>./DegerOku.sh</a:t>
            </a:r>
            <a:r>
              <a:rPr lang="tr-TR" sz="2800" dirty="0"/>
              <a:t> </a:t>
            </a:r>
            <a:endParaRPr lang="en-US" sz="2800" dirty="0"/>
          </a:p>
          <a:p>
            <a:pPr marL="0" indent="0">
              <a:buNone/>
            </a:pPr>
            <a:r>
              <a:rPr lang="tr-TR" sz="2800" dirty="0"/>
              <a:t>Kullanıcı Adınızı Giriniz: </a:t>
            </a:r>
            <a:r>
              <a:rPr lang="tr-TR" sz="2800" dirty="0" err="1"/>
              <a:t>ddal</a:t>
            </a:r>
            <a:endParaRPr lang="en-US" sz="2800" dirty="0"/>
          </a:p>
          <a:p>
            <a:pPr marL="0" indent="0">
              <a:buNone/>
            </a:pPr>
            <a:r>
              <a:rPr lang="tr-TR" sz="2800" dirty="0"/>
              <a:t>Girdiğiniz Kullanıcı Adı: </a:t>
            </a:r>
            <a:r>
              <a:rPr lang="tr-TR" sz="2800" dirty="0" err="1"/>
              <a:t>ddal</a:t>
            </a:r>
            <a:endParaRPr lang="en-US" sz="2800" dirty="0"/>
          </a:p>
          <a:p>
            <a:pPr marL="0" indent="0">
              <a:buNone/>
            </a:pP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40235787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FF0000"/>
                </a:solidFill>
              </a:rPr>
              <a:t>echo</a:t>
            </a:r>
            <a:r>
              <a:rPr lang="tr-TR" dirty="0">
                <a:solidFill>
                  <a:srgbClr val="FF0000"/>
                </a:solidFill>
              </a:rPr>
              <a:t> Komutu ve 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tr-TR" dirty="0">
                <a:solidFill>
                  <a:srgbClr val="FF0000"/>
                </a:solidFill>
              </a:rPr>
              <a:t>e Seçeneği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23535"/>
            <a:ext cx="9144000" cy="5562600"/>
          </a:xfrm>
        </p:spPr>
        <p:txBody>
          <a:bodyPr/>
          <a:lstStyle/>
          <a:p>
            <a:pPr marL="0" indent="0" algn="just">
              <a:buNone/>
            </a:pPr>
            <a:endParaRPr lang="tr-TR" sz="2800" dirty="0"/>
          </a:p>
          <a:p>
            <a:pPr marL="0" indent="0" algn="just">
              <a:buNone/>
            </a:pPr>
            <a:r>
              <a:rPr lang="en-US" sz="2800" dirty="0"/>
              <a:t>echo</a:t>
            </a:r>
            <a:r>
              <a:rPr lang="tr-TR" sz="2800" dirty="0"/>
              <a:t> komutunun </a:t>
            </a:r>
            <a:r>
              <a:rPr lang="en-US" sz="2800" b="1" dirty="0"/>
              <a:t>-</a:t>
            </a:r>
            <a:r>
              <a:rPr lang="tr-TR" sz="2800" b="1" dirty="0"/>
              <a:t>e</a:t>
            </a:r>
            <a:r>
              <a:rPr lang="tr-TR" sz="2800" dirty="0"/>
              <a:t> </a:t>
            </a:r>
            <a:r>
              <a:rPr lang="tr-TR" sz="2800" i="1" dirty="0"/>
              <a:t>(</a:t>
            </a:r>
            <a:r>
              <a:rPr lang="en-US" sz="2800" b="1" i="1" dirty="0">
                <a:solidFill>
                  <a:srgbClr val="FF0000"/>
                </a:solidFill>
              </a:rPr>
              <a:t>e</a:t>
            </a:r>
            <a:r>
              <a:rPr lang="en-US" sz="2800" i="1" dirty="0"/>
              <a:t>scape</a:t>
            </a:r>
            <a:r>
              <a:rPr lang="tr-TR" sz="2800" i="1" dirty="0"/>
              <a:t>)</a:t>
            </a:r>
            <a:r>
              <a:rPr lang="tr-TR" sz="2800" dirty="0"/>
              <a:t> seçeneğinin ne işe yaradığını araştırınız.</a:t>
            </a:r>
            <a:r>
              <a:rPr lang="en-US" sz="2800" dirty="0"/>
              <a:t> </a:t>
            </a:r>
            <a:r>
              <a:rPr lang="en-US" sz="2800" i="1" dirty="0"/>
              <a:t>(enable interpretation of backslash escapes)</a:t>
            </a:r>
          </a:p>
          <a:p>
            <a:pPr marL="0" indent="0">
              <a:buNone/>
            </a:pP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37076745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dirty="0" err="1">
                <a:solidFill>
                  <a:srgbClr val="FF0000"/>
                </a:solidFill>
              </a:rPr>
              <a:t>printf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tr-TR" sz="3600" dirty="0">
                <a:solidFill>
                  <a:srgbClr val="FF0000"/>
                </a:solidFill>
              </a:rPr>
              <a:t>Komutu ile Ekrana Formatlı Veri Yazdırma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500" dirty="0" err="1"/>
              <a:t>firstName</a:t>
            </a:r>
            <a:r>
              <a:rPr lang="en-US" sz="2500" dirty="0"/>
              <a:t>="</a:t>
            </a:r>
            <a:r>
              <a:rPr lang="en-US" sz="2500" dirty="0" err="1"/>
              <a:t>Deniz</a:t>
            </a:r>
            <a:r>
              <a:rPr lang="en-US" sz="2500" dirty="0"/>
              <a:t>";</a:t>
            </a:r>
            <a:r>
              <a:rPr lang="en-US" sz="2500" dirty="0" err="1"/>
              <a:t>lastName</a:t>
            </a:r>
            <a:r>
              <a:rPr lang="en-US" sz="2500" dirty="0"/>
              <a:t>="Dal";</a:t>
            </a:r>
          </a:p>
          <a:p>
            <a:pPr marL="0" indent="0" algn="just">
              <a:buNone/>
            </a:pPr>
            <a:r>
              <a:rPr lang="tr-TR" sz="2500" dirty="0" err="1"/>
              <a:t>printf</a:t>
            </a:r>
            <a:r>
              <a:rPr lang="tr-TR" sz="2500" dirty="0"/>
              <a:t>  </a:t>
            </a:r>
            <a:r>
              <a:rPr lang="en-US" sz="2500" dirty="0"/>
              <a:t>"Last Name</a:t>
            </a:r>
            <a:r>
              <a:rPr lang="tr-TR" sz="2500" dirty="0"/>
              <a:t>: %s\</a:t>
            </a:r>
            <a:r>
              <a:rPr lang="tr-TR" sz="2500" dirty="0" err="1"/>
              <a:t>nName</a:t>
            </a:r>
            <a:r>
              <a:rPr lang="tr-TR" sz="2500" dirty="0"/>
              <a:t>: %s\n"   "$</a:t>
            </a:r>
            <a:r>
              <a:rPr lang="en-US" sz="2500" dirty="0" err="1"/>
              <a:t>lastN</a:t>
            </a:r>
            <a:r>
              <a:rPr lang="tr-TR" sz="2500" dirty="0" err="1"/>
              <a:t>ame</a:t>
            </a:r>
            <a:r>
              <a:rPr lang="tr-TR" sz="2500" dirty="0"/>
              <a:t>"   "$</a:t>
            </a:r>
            <a:r>
              <a:rPr lang="tr-TR" sz="2500" dirty="0" err="1"/>
              <a:t>first</a:t>
            </a:r>
            <a:r>
              <a:rPr lang="en-US" sz="2500" dirty="0"/>
              <a:t>N</a:t>
            </a:r>
            <a:r>
              <a:rPr lang="tr-TR" sz="2500" dirty="0" err="1"/>
              <a:t>ame</a:t>
            </a:r>
            <a:r>
              <a:rPr lang="tr-TR" sz="2500" dirty="0"/>
              <a:t>";</a:t>
            </a:r>
          </a:p>
          <a:p>
            <a:pPr marL="0" indent="0" algn="just">
              <a:buNone/>
            </a:pPr>
            <a:endParaRPr lang="tr-TR" sz="2500" dirty="0"/>
          </a:p>
          <a:p>
            <a:pPr marL="0" indent="0" algn="just">
              <a:buNone/>
            </a:pPr>
            <a:r>
              <a:rPr lang="tr-TR" sz="2500" dirty="0"/>
              <a:t>printf   "%d\n"  5;</a:t>
            </a:r>
          </a:p>
          <a:p>
            <a:pPr marL="0" indent="0" algn="just">
              <a:buNone/>
            </a:pPr>
            <a:r>
              <a:rPr lang="tr-TR" sz="2500" dirty="0"/>
              <a:t>printf   "%f\n"   5;</a:t>
            </a:r>
          </a:p>
          <a:p>
            <a:pPr marL="0" indent="0" algn="just">
              <a:buNone/>
            </a:pPr>
            <a:endParaRPr lang="tr-TR" sz="2500" dirty="0"/>
          </a:p>
          <a:p>
            <a:pPr marL="0" indent="0" algn="just">
              <a:buNone/>
            </a:pPr>
            <a:r>
              <a:rPr lang="en-US" sz="2400" dirty="0" err="1"/>
              <a:t>printf</a:t>
            </a:r>
            <a:r>
              <a:rPr lang="en-US" sz="2400" dirty="0"/>
              <a:t> </a:t>
            </a:r>
            <a:r>
              <a:rPr lang="tr-TR" sz="2400" dirty="0"/>
              <a:t> </a:t>
            </a:r>
            <a:r>
              <a:rPr lang="en-US" sz="2400" dirty="0"/>
              <a:t>"There are %d customers with purchases over %d.\n" </a:t>
            </a:r>
            <a:r>
              <a:rPr lang="tr-TR" sz="2400" dirty="0"/>
              <a:t> </a:t>
            </a:r>
            <a:r>
              <a:rPr lang="en-US" sz="2400" dirty="0"/>
              <a:t>50 </a:t>
            </a:r>
            <a:r>
              <a:rPr lang="tr-TR" sz="2400" dirty="0"/>
              <a:t> </a:t>
            </a:r>
            <a:r>
              <a:rPr lang="en-US" sz="2400" dirty="0"/>
              <a:t>20000</a:t>
            </a:r>
            <a:r>
              <a:rPr lang="tr-TR" sz="2400" dirty="0"/>
              <a:t>;</a:t>
            </a:r>
          </a:p>
          <a:p>
            <a:pPr marL="0" indent="0" algn="just">
              <a:buNone/>
            </a:pPr>
            <a:endParaRPr lang="tr-TR" sz="2400" dirty="0"/>
          </a:p>
          <a:p>
            <a:pPr marL="0" indent="0" algn="just">
              <a:buNone/>
            </a:pPr>
            <a:r>
              <a:rPr lang="tr-TR" sz="2500" dirty="0"/>
              <a:t>printf   "%10d\n"   11;</a:t>
            </a:r>
          </a:p>
          <a:p>
            <a:pPr marL="0" indent="0" algn="just">
              <a:buNone/>
            </a:pPr>
            <a:endParaRPr lang="tr-TR" sz="2500" dirty="0"/>
          </a:p>
          <a:p>
            <a:pPr marL="0" indent="0" algn="just">
              <a:buNone/>
            </a:pPr>
            <a:r>
              <a:rPr lang="pt-BR" sz="2500" dirty="0"/>
              <a:t>printf </a:t>
            </a:r>
            <a:r>
              <a:rPr lang="tr-TR" sz="2500" dirty="0"/>
              <a:t>  </a:t>
            </a:r>
            <a:r>
              <a:rPr lang="pt-BR" sz="2500" dirty="0"/>
              <a:t>"%-10d %-10d\n" </a:t>
            </a:r>
            <a:r>
              <a:rPr lang="tr-TR" sz="2500" dirty="0"/>
              <a:t>  </a:t>
            </a:r>
            <a:r>
              <a:rPr lang="pt-BR" sz="2500" dirty="0"/>
              <a:t>11 </a:t>
            </a:r>
            <a:r>
              <a:rPr lang="tr-TR" sz="2500" dirty="0"/>
              <a:t>  </a:t>
            </a:r>
            <a:r>
              <a:rPr lang="pt-BR" sz="2500" dirty="0"/>
              <a:t>12</a:t>
            </a:r>
            <a:r>
              <a:rPr lang="tr-TR" sz="2500" dirty="0"/>
              <a:t>;</a:t>
            </a:r>
            <a:r>
              <a:rPr lang="pt-BR" sz="2500" dirty="0"/>
              <a:t> </a:t>
            </a:r>
            <a:r>
              <a:rPr lang="en-US" sz="2500" dirty="0"/>
              <a:t> </a:t>
            </a:r>
            <a:endParaRPr lang="tr-TR" sz="2500" dirty="0"/>
          </a:p>
          <a:p>
            <a:pPr marL="0" indent="0" algn="just">
              <a:buNone/>
            </a:pPr>
            <a:endParaRPr lang="tr-TR" sz="2500" dirty="0"/>
          </a:p>
          <a:p>
            <a:pPr marL="0" indent="0" algn="just">
              <a:buNone/>
            </a:pPr>
            <a:r>
              <a:rPr lang="tr-TR" sz="2500" dirty="0"/>
              <a:t>printf   "%10.5f\n"   5.3; </a:t>
            </a:r>
            <a:r>
              <a:rPr lang="tr-TR" sz="2500" dirty="0">
                <a:solidFill>
                  <a:srgbClr val="FF0000"/>
                </a:solidFill>
              </a:rPr>
              <a:t>#</a:t>
            </a:r>
            <a:r>
              <a:rPr lang="tr-TR" sz="2500" dirty="0" err="1">
                <a:solidFill>
                  <a:srgbClr val="FF0000"/>
                </a:solidFill>
              </a:rPr>
              <a:t>locale;export</a:t>
            </a:r>
            <a:r>
              <a:rPr lang="tr-TR" sz="2500" dirty="0">
                <a:solidFill>
                  <a:srgbClr val="FF0000"/>
                </a:solidFill>
              </a:rPr>
              <a:t> LC_NUMERIC="en_US.UTF-8"</a:t>
            </a:r>
            <a:endParaRPr lang="en-GB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6467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tr-TR" dirty="0">
                <a:solidFill>
                  <a:srgbClr val="FF0000"/>
                </a:solidFill>
              </a:rPr>
              <a:t>Aritmetik İşlemler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marL="0" indent="0" algn="just">
              <a:buNone/>
            </a:pPr>
            <a:r>
              <a:rPr lang="tr-TR" sz="2800" dirty="0"/>
              <a:t>Kabuk programlarında aritmetik işlemler için </a:t>
            </a:r>
            <a:r>
              <a:rPr lang="en-US" sz="2800" b="1" dirty="0"/>
              <a:t>let</a:t>
            </a:r>
            <a:r>
              <a:rPr lang="tr-TR" sz="2800" b="1" dirty="0"/>
              <a:t> </a:t>
            </a:r>
            <a:r>
              <a:rPr lang="tr-TR" sz="2800" dirty="0"/>
              <a:t>komutu veya </a:t>
            </a:r>
            <a:r>
              <a:rPr lang="tr-TR" sz="2800" b="1" dirty="0"/>
              <a:t>(( )) </a:t>
            </a:r>
            <a:r>
              <a:rPr lang="tr-TR" sz="2800" dirty="0"/>
              <a:t>karakter grubu kullanılabilir. </a:t>
            </a:r>
          </a:p>
          <a:p>
            <a:pPr marL="0" indent="0" algn="just">
              <a:buNone/>
            </a:pPr>
            <a:r>
              <a:rPr lang="tr-TR" sz="2800" dirty="0"/>
              <a:t>Toplama için </a:t>
            </a:r>
            <a:r>
              <a:rPr lang="tr-TR" sz="2800" b="1" dirty="0"/>
              <a:t>+</a:t>
            </a:r>
            <a:r>
              <a:rPr lang="tr-TR" sz="2800" dirty="0"/>
              <a:t>, </a:t>
            </a:r>
          </a:p>
          <a:p>
            <a:pPr marL="0" indent="0" algn="just">
              <a:buNone/>
            </a:pPr>
            <a:r>
              <a:rPr lang="tr-TR" sz="2800" dirty="0"/>
              <a:t>Çıkarma için </a:t>
            </a:r>
            <a:r>
              <a:rPr lang="tr-TR" sz="2800" b="1" dirty="0"/>
              <a:t>-</a:t>
            </a:r>
            <a:r>
              <a:rPr lang="tr-TR" sz="2800" dirty="0"/>
              <a:t>, </a:t>
            </a:r>
          </a:p>
          <a:p>
            <a:pPr marL="0" indent="0" algn="just">
              <a:buNone/>
            </a:pPr>
            <a:r>
              <a:rPr lang="tr-TR" sz="2800" dirty="0"/>
              <a:t>Çarpma için </a:t>
            </a:r>
            <a:r>
              <a:rPr lang="tr-TR" sz="2800" b="1" dirty="0"/>
              <a:t>*</a:t>
            </a:r>
            <a:r>
              <a:rPr lang="tr-TR" sz="2800" dirty="0"/>
              <a:t>, </a:t>
            </a:r>
          </a:p>
          <a:p>
            <a:pPr marL="0" indent="0" algn="just">
              <a:buNone/>
            </a:pPr>
            <a:r>
              <a:rPr lang="en-US" sz="2800" dirty="0"/>
              <a:t>B</a:t>
            </a:r>
            <a:r>
              <a:rPr lang="tr-TR" sz="2800" dirty="0"/>
              <a:t>ölme için </a:t>
            </a:r>
            <a:r>
              <a:rPr lang="tr-TR" sz="2800" b="1" dirty="0"/>
              <a:t>/</a:t>
            </a:r>
            <a:r>
              <a:rPr lang="tr-TR" sz="2800" dirty="0"/>
              <a:t>, </a:t>
            </a:r>
          </a:p>
          <a:p>
            <a:pPr marL="0" indent="0" algn="just">
              <a:buNone/>
            </a:pPr>
            <a:r>
              <a:rPr lang="en-US" sz="2800" dirty="0"/>
              <a:t>Ü</a:t>
            </a:r>
            <a:r>
              <a:rPr lang="tr-TR" sz="2800" dirty="0"/>
              <a:t>s alma için </a:t>
            </a:r>
            <a:r>
              <a:rPr lang="tr-TR" sz="2800" b="1" dirty="0"/>
              <a:t>**</a:t>
            </a:r>
            <a:r>
              <a:rPr lang="en-US" sz="2800" dirty="0"/>
              <a:t>,</a:t>
            </a:r>
            <a:endParaRPr lang="tr-TR" sz="2800" dirty="0"/>
          </a:p>
          <a:p>
            <a:pPr marL="0" indent="0" algn="just">
              <a:buNone/>
            </a:pPr>
            <a:r>
              <a:rPr lang="tr-TR" sz="2800" dirty="0"/>
              <a:t>ve kalan bulmak için </a:t>
            </a:r>
            <a:r>
              <a:rPr lang="tr-TR" sz="2800" b="1" dirty="0"/>
              <a:t>%</a:t>
            </a:r>
            <a:r>
              <a:rPr lang="tr-TR" sz="2800" dirty="0"/>
              <a:t> </a:t>
            </a:r>
          </a:p>
          <a:p>
            <a:pPr marL="0" indent="0" algn="just">
              <a:buNone/>
            </a:pPr>
            <a:r>
              <a:rPr lang="tr-TR" sz="2800" dirty="0"/>
              <a:t>operatörleri kullanılır. </a:t>
            </a:r>
          </a:p>
          <a:p>
            <a:pPr marL="0" indent="0" algn="just">
              <a:buNone/>
            </a:pPr>
            <a:r>
              <a:rPr lang="tr-TR" sz="2800" i="1" dirty="0"/>
              <a:t>(Bir sonraki slayttaki programı </a:t>
            </a:r>
            <a:r>
              <a:rPr lang="tr-TR" sz="2800" b="1" i="1" dirty="0"/>
              <a:t>Aritmetik.sh</a:t>
            </a:r>
            <a:r>
              <a:rPr lang="tr-TR" sz="2800" i="1" dirty="0"/>
              <a:t> adlı dosyanın içerisine yazınız. Satır başlarındaki rakamları kullanmayınız. O satırlar programı açıklamak üzere eklenmiştir.) </a:t>
            </a:r>
            <a:endParaRPr lang="en-US" sz="2800" i="1" dirty="0"/>
          </a:p>
          <a:p>
            <a:pPr marL="0" indent="0">
              <a:buNone/>
            </a:pP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27198213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85800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tr-TR" dirty="0">
                <a:solidFill>
                  <a:srgbClr val="FF0000"/>
                </a:solidFill>
              </a:rPr>
              <a:t>Aritmetik.sh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4068" y="609600"/>
            <a:ext cx="9144000" cy="6248400"/>
          </a:xfrm>
        </p:spPr>
        <p:txBody>
          <a:bodyPr/>
          <a:lstStyle/>
          <a:p>
            <a:pPr marL="0" indent="0">
              <a:buNone/>
            </a:pPr>
            <a:r>
              <a:rPr lang="tr-TR" sz="2600" dirty="0"/>
              <a:t>01 </a:t>
            </a:r>
            <a:r>
              <a:rPr lang="tr-TR" sz="2600" b="1" dirty="0"/>
              <a:t>#!/bin/</a:t>
            </a:r>
            <a:r>
              <a:rPr lang="tr-TR" sz="2600" b="1" dirty="0" err="1"/>
              <a:t>bash</a:t>
            </a:r>
            <a:endParaRPr lang="en-US" sz="2600" b="1" dirty="0"/>
          </a:p>
          <a:p>
            <a:pPr marL="0" indent="0">
              <a:buNone/>
            </a:pPr>
            <a:r>
              <a:rPr lang="tr-TR" sz="2600" dirty="0"/>
              <a:t>02 </a:t>
            </a:r>
            <a:r>
              <a:rPr lang="tr-TR" sz="2600" i="1" dirty="0"/>
              <a:t>#Değişken tanımlamaları</a:t>
            </a:r>
            <a:endParaRPr lang="en-US" sz="2600" dirty="0"/>
          </a:p>
          <a:p>
            <a:pPr marL="0" indent="0">
              <a:buNone/>
            </a:pPr>
            <a:r>
              <a:rPr lang="tr-TR" sz="2600" dirty="0"/>
              <a:t>03 </a:t>
            </a:r>
            <a:r>
              <a:rPr lang="tr-TR" sz="2600" b="1" dirty="0"/>
              <a:t>a=5;</a:t>
            </a:r>
            <a:endParaRPr lang="en-US" sz="2600" dirty="0"/>
          </a:p>
          <a:p>
            <a:pPr marL="0" indent="0">
              <a:buNone/>
            </a:pPr>
            <a:r>
              <a:rPr lang="tr-TR" sz="2600" dirty="0"/>
              <a:t>04 </a:t>
            </a:r>
            <a:r>
              <a:rPr lang="tr-TR" sz="2600" b="1" dirty="0"/>
              <a:t>b=3;</a:t>
            </a:r>
            <a:endParaRPr lang="en-US" sz="2600" dirty="0"/>
          </a:p>
          <a:p>
            <a:pPr marL="0" indent="0">
              <a:buNone/>
            </a:pPr>
            <a:r>
              <a:rPr lang="tr-TR" sz="2600" dirty="0"/>
              <a:t>05 </a:t>
            </a:r>
            <a:r>
              <a:rPr lang="tr-TR" sz="2600" i="1" dirty="0"/>
              <a:t>#Doğrudan hesaplama</a:t>
            </a:r>
            <a:endParaRPr lang="en-US" sz="2600" dirty="0"/>
          </a:p>
          <a:p>
            <a:pPr marL="0" indent="0">
              <a:buNone/>
            </a:pPr>
            <a:r>
              <a:rPr lang="tr-TR" sz="2600" dirty="0"/>
              <a:t>06 </a:t>
            </a:r>
            <a:r>
              <a:rPr lang="tr-TR" sz="2600" b="1" dirty="0"/>
              <a:t>((</a:t>
            </a:r>
            <a:r>
              <a:rPr lang="tr-TR" sz="2600" b="1" dirty="0" err="1"/>
              <a:t>sonuc</a:t>
            </a:r>
            <a:r>
              <a:rPr lang="tr-TR" sz="2600" b="1" dirty="0"/>
              <a:t>=</a:t>
            </a:r>
            <a:r>
              <a:rPr lang="tr-TR" sz="2600" b="1" dirty="0" err="1"/>
              <a:t>a+b</a:t>
            </a:r>
            <a:r>
              <a:rPr lang="tr-TR" sz="2600" b="1" dirty="0"/>
              <a:t>));</a:t>
            </a:r>
            <a:endParaRPr lang="en-US" sz="2600" dirty="0"/>
          </a:p>
          <a:p>
            <a:pPr marL="0" indent="0">
              <a:buNone/>
            </a:pPr>
            <a:r>
              <a:rPr lang="tr-TR" sz="2600" dirty="0"/>
              <a:t>07 </a:t>
            </a:r>
            <a:r>
              <a:rPr lang="tr-TR" sz="2600" b="1" dirty="0" err="1"/>
              <a:t>echo</a:t>
            </a:r>
            <a:r>
              <a:rPr lang="tr-TR" sz="2600" b="1" dirty="0"/>
              <a:t> $</a:t>
            </a:r>
            <a:r>
              <a:rPr lang="tr-TR" sz="2600" b="1" dirty="0" err="1"/>
              <a:t>sonuc</a:t>
            </a:r>
            <a:r>
              <a:rPr lang="tr-TR" sz="2600" b="1" dirty="0"/>
              <a:t>;</a:t>
            </a:r>
            <a:endParaRPr lang="en-US" sz="2600" dirty="0"/>
          </a:p>
          <a:p>
            <a:pPr marL="0" indent="0">
              <a:buNone/>
            </a:pPr>
            <a:r>
              <a:rPr lang="tr-TR" sz="2600" dirty="0"/>
              <a:t>08 </a:t>
            </a:r>
            <a:r>
              <a:rPr lang="tr-TR" sz="2600" i="1" dirty="0"/>
              <a:t>#</a:t>
            </a:r>
            <a:r>
              <a:rPr lang="tr-TR" sz="2600" i="1" dirty="0" err="1"/>
              <a:t>let</a:t>
            </a:r>
            <a:r>
              <a:rPr lang="tr-TR" sz="2600" i="1" dirty="0"/>
              <a:t> komutu ile toplama</a:t>
            </a:r>
            <a:endParaRPr lang="en-US" sz="2600" dirty="0"/>
          </a:p>
          <a:p>
            <a:pPr marL="0" indent="0">
              <a:buNone/>
            </a:pPr>
            <a:r>
              <a:rPr lang="tr-TR" sz="2600" dirty="0"/>
              <a:t>09</a:t>
            </a:r>
            <a:r>
              <a:rPr lang="tr-TR" sz="2600" b="1" dirty="0"/>
              <a:t> </a:t>
            </a:r>
            <a:r>
              <a:rPr lang="tr-TR" sz="2600" b="1" dirty="0" err="1"/>
              <a:t>let</a:t>
            </a:r>
            <a:r>
              <a:rPr lang="tr-TR" sz="2600" b="1" dirty="0"/>
              <a:t> </a:t>
            </a:r>
            <a:r>
              <a:rPr lang="tr-TR" sz="2600" b="1" dirty="0" err="1"/>
              <a:t>sonuc</a:t>
            </a:r>
            <a:r>
              <a:rPr lang="tr-TR" sz="2600" b="1" dirty="0"/>
              <a:t>=</a:t>
            </a:r>
            <a:r>
              <a:rPr lang="tr-TR" sz="2600" b="1" dirty="0" err="1"/>
              <a:t>a+b</a:t>
            </a:r>
            <a:r>
              <a:rPr lang="tr-TR" sz="2600" b="1" dirty="0"/>
              <a:t>;</a:t>
            </a:r>
            <a:endParaRPr lang="en-US" sz="2600" dirty="0"/>
          </a:p>
          <a:p>
            <a:pPr marL="0" indent="0">
              <a:buNone/>
            </a:pPr>
            <a:r>
              <a:rPr lang="tr-TR" sz="2600" dirty="0"/>
              <a:t>10</a:t>
            </a:r>
            <a:r>
              <a:rPr lang="tr-TR" sz="2600" b="1" dirty="0"/>
              <a:t> </a:t>
            </a:r>
            <a:r>
              <a:rPr lang="tr-TR" sz="2600" b="1" dirty="0" err="1"/>
              <a:t>echo</a:t>
            </a:r>
            <a:r>
              <a:rPr lang="tr-TR" sz="2600" b="1" dirty="0"/>
              <a:t> $</a:t>
            </a:r>
            <a:r>
              <a:rPr lang="tr-TR" sz="2600" b="1" dirty="0" err="1"/>
              <a:t>sonuc</a:t>
            </a:r>
            <a:r>
              <a:rPr lang="tr-TR" sz="2600" b="1" dirty="0"/>
              <a:t>;</a:t>
            </a:r>
            <a:endParaRPr lang="en-US" sz="2600" dirty="0"/>
          </a:p>
          <a:p>
            <a:pPr marL="0" indent="0">
              <a:buNone/>
            </a:pPr>
            <a:r>
              <a:rPr lang="tr-TR" sz="2600" dirty="0"/>
              <a:t>11 </a:t>
            </a:r>
            <a:r>
              <a:rPr lang="tr-TR" sz="2600" i="1" dirty="0"/>
              <a:t>#</a:t>
            </a:r>
            <a:r>
              <a:rPr lang="tr-TR" sz="2600" i="1" dirty="0" err="1"/>
              <a:t>let</a:t>
            </a:r>
            <a:r>
              <a:rPr lang="tr-TR" sz="2600" i="1" dirty="0"/>
              <a:t> komutu ile çarpma</a:t>
            </a:r>
            <a:endParaRPr lang="en-US" sz="2600" dirty="0"/>
          </a:p>
          <a:p>
            <a:pPr marL="0" indent="0">
              <a:buNone/>
            </a:pPr>
            <a:r>
              <a:rPr lang="tr-TR" sz="2600" dirty="0"/>
              <a:t>12 </a:t>
            </a:r>
            <a:r>
              <a:rPr lang="tr-TR" sz="2600" b="1" dirty="0" err="1"/>
              <a:t>let</a:t>
            </a:r>
            <a:r>
              <a:rPr lang="tr-TR" sz="2600" b="1" dirty="0"/>
              <a:t> </a:t>
            </a:r>
            <a:r>
              <a:rPr lang="tr-TR" sz="2600" b="1" dirty="0" err="1"/>
              <a:t>sonuc</a:t>
            </a:r>
            <a:r>
              <a:rPr lang="tr-TR" sz="2600" b="1" dirty="0"/>
              <a:t>=a*b;</a:t>
            </a:r>
            <a:endParaRPr lang="en-US" sz="2600" dirty="0"/>
          </a:p>
          <a:p>
            <a:pPr marL="0" indent="0">
              <a:buNone/>
            </a:pPr>
            <a:r>
              <a:rPr lang="tr-TR" sz="2600" dirty="0"/>
              <a:t>13 </a:t>
            </a:r>
            <a:r>
              <a:rPr lang="tr-TR" sz="2600" b="1" dirty="0" err="1"/>
              <a:t>echo</a:t>
            </a:r>
            <a:r>
              <a:rPr lang="tr-TR" sz="2600" b="1" dirty="0"/>
              <a:t> $</a:t>
            </a:r>
            <a:r>
              <a:rPr lang="tr-TR" sz="2600" b="1" dirty="0" err="1"/>
              <a:t>sonuc</a:t>
            </a:r>
            <a:r>
              <a:rPr lang="tr-TR" sz="2600" b="1" dirty="0"/>
              <a:t>;</a:t>
            </a:r>
            <a:endParaRPr lang="en-US" sz="2600" dirty="0"/>
          </a:p>
          <a:p>
            <a:pPr marL="0" lvl="0" indent="0" algn="just">
              <a:buNone/>
            </a:pPr>
            <a:endParaRPr lang="en-GB" sz="2600" dirty="0"/>
          </a:p>
        </p:txBody>
      </p:sp>
      <p:sp>
        <p:nvSpPr>
          <p:cNvPr id="4" name="AutoShape 11"/>
          <p:cNvSpPr>
            <a:spLocks noChangeArrowheads="1"/>
          </p:cNvSpPr>
          <p:nvPr/>
        </p:nvSpPr>
        <p:spPr bwMode="auto">
          <a:xfrm rot="10800000" flipV="1">
            <a:off x="4924864" y="2202975"/>
            <a:ext cx="4205068" cy="1054290"/>
          </a:xfrm>
          <a:prstGeom prst="wedgeRoundRectCallout">
            <a:avLst>
              <a:gd name="adj1" fmla="val 57703"/>
              <a:gd name="adj2" fmla="val 189936"/>
              <a:gd name="adj3" fmla="val 16667"/>
            </a:avLst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tr-TR" sz="2000" b="1" dirty="0">
                <a:solidFill>
                  <a:srgbClr val="FF0000"/>
                </a:solidFill>
              </a:rPr>
              <a:t>-, /, ** ve % operatörlerini de test ediniz. </a:t>
            </a:r>
          </a:p>
        </p:txBody>
      </p:sp>
    </p:spTree>
    <p:extLst>
      <p:ext uri="{BB962C8B-B14F-4D97-AF65-F5344CB8AC3E}">
        <p14:creationId xmlns:p14="http://schemas.microsoft.com/office/powerpoint/2010/main" val="17219691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tr-TR" dirty="0">
                <a:solidFill>
                  <a:srgbClr val="FF0000"/>
                </a:solidFill>
              </a:rPr>
              <a:t>Aritmetik.sh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marL="0" indent="0" algn="just">
              <a:buNone/>
            </a:pPr>
            <a:r>
              <a:rPr lang="tr-TR" sz="2550" dirty="0"/>
              <a:t>3. ve 4. satırlarda </a:t>
            </a:r>
            <a:r>
              <a:rPr lang="tr-TR" sz="2550" b="1" dirty="0"/>
              <a:t>a</a:t>
            </a:r>
            <a:r>
              <a:rPr lang="tr-TR" sz="2550" dirty="0"/>
              <a:t> ve </a:t>
            </a:r>
            <a:r>
              <a:rPr lang="tr-TR" sz="2550" b="1" dirty="0"/>
              <a:t>b</a:t>
            </a:r>
            <a:r>
              <a:rPr lang="tr-TR" sz="2550" dirty="0"/>
              <a:t> değişkenlerine başlangıç değerleri, 6. satırda ise </a:t>
            </a:r>
            <a:r>
              <a:rPr lang="tr-TR" sz="2550" b="1" dirty="0" err="1"/>
              <a:t>sonuc</a:t>
            </a:r>
            <a:r>
              <a:rPr lang="tr-TR" sz="2550" dirty="0"/>
              <a:t> değişkenine </a:t>
            </a:r>
            <a:r>
              <a:rPr lang="tr-TR" sz="2550" b="1" dirty="0"/>
              <a:t>a</a:t>
            </a:r>
            <a:r>
              <a:rPr lang="tr-TR" sz="2550" dirty="0"/>
              <a:t> ve </a:t>
            </a:r>
            <a:r>
              <a:rPr lang="tr-TR" sz="2550" b="1" dirty="0"/>
              <a:t>b</a:t>
            </a:r>
            <a:r>
              <a:rPr lang="tr-TR" sz="2550" dirty="0"/>
              <a:t> değişkenlerinin toplamı atanmıştır. Aritmetik işlemler </a:t>
            </a:r>
            <a:r>
              <a:rPr lang="tr-TR" sz="2550" b="1" dirty="0"/>
              <a:t>((  ))</a:t>
            </a:r>
            <a:r>
              <a:rPr lang="tr-TR" sz="2550" dirty="0"/>
              <a:t> arasında değişkenlerin değerlerini okumak amacıyla ihtiyaç duyduğumuz </a:t>
            </a:r>
            <a:r>
              <a:rPr lang="tr-TR" sz="2550" b="1" dirty="0"/>
              <a:t>$</a:t>
            </a:r>
            <a:r>
              <a:rPr lang="tr-TR" sz="2550" dirty="0"/>
              <a:t> işaretsiz gerçekleştirilebilirler.</a:t>
            </a:r>
            <a:endParaRPr lang="en-US" sz="2550" dirty="0"/>
          </a:p>
          <a:p>
            <a:pPr marL="0" indent="0" algn="just">
              <a:buNone/>
            </a:pPr>
            <a:r>
              <a:rPr lang="tr-TR" sz="2550" b="1" dirty="0" err="1"/>
              <a:t>let</a:t>
            </a:r>
            <a:r>
              <a:rPr lang="tr-TR" sz="2550" dirty="0"/>
              <a:t> komutu ile de aritmetik işlemler gerçekleştirilebilir. 9. satırda </a:t>
            </a:r>
            <a:r>
              <a:rPr lang="tr-TR" sz="2550" b="1" dirty="0"/>
              <a:t>a</a:t>
            </a:r>
            <a:r>
              <a:rPr lang="tr-TR" sz="2550" dirty="0"/>
              <a:t> ve </a:t>
            </a:r>
            <a:r>
              <a:rPr lang="tr-TR" sz="2550" b="1" dirty="0"/>
              <a:t>b</a:t>
            </a:r>
            <a:r>
              <a:rPr lang="tr-TR" sz="2550" dirty="0"/>
              <a:t> değişkenlerinin değeri toplanarak </a:t>
            </a:r>
            <a:r>
              <a:rPr lang="tr-TR" sz="2550" b="1" dirty="0" err="1"/>
              <a:t>sonuc</a:t>
            </a:r>
            <a:r>
              <a:rPr lang="tr-TR" sz="2550" dirty="0"/>
              <a:t> değişkenine atanmıştır. 12. satırda ise </a:t>
            </a:r>
            <a:r>
              <a:rPr lang="tr-TR" sz="2550" b="1" dirty="0" err="1"/>
              <a:t>let</a:t>
            </a:r>
            <a:r>
              <a:rPr lang="tr-TR" sz="2550" b="1" dirty="0"/>
              <a:t> </a:t>
            </a:r>
            <a:r>
              <a:rPr lang="tr-TR" sz="2550" dirty="0"/>
              <a:t>komutu kullanılarak çarpma işlemine bir örnek verilmiştir.</a:t>
            </a:r>
          </a:p>
          <a:p>
            <a:pPr marL="0" indent="0" algn="just">
              <a:buNone/>
            </a:pPr>
            <a:r>
              <a:rPr lang="tr-TR" sz="2400" dirty="0"/>
              <a:t>Hesaplamalardan sonra </a:t>
            </a:r>
            <a:r>
              <a:rPr lang="tr-TR" sz="2400" b="1" dirty="0" err="1"/>
              <a:t>echo</a:t>
            </a:r>
            <a:r>
              <a:rPr lang="tr-TR" sz="2400" dirty="0"/>
              <a:t> komutuyla sonuçlar ekrana yazdırılmıştır.</a:t>
            </a:r>
            <a:endParaRPr lang="en-US" sz="2400" dirty="0"/>
          </a:p>
          <a:p>
            <a:pPr marL="0" indent="0">
              <a:buNone/>
            </a:pPr>
            <a:r>
              <a:rPr lang="tr-TR" sz="2400" b="1" dirty="0" err="1">
                <a:solidFill>
                  <a:srgbClr val="00B050"/>
                </a:solidFill>
              </a:rPr>
              <a:t>ddal</a:t>
            </a:r>
            <a:r>
              <a:rPr lang="en-US" sz="2400" b="1" dirty="0">
                <a:solidFill>
                  <a:srgbClr val="00B050"/>
                </a:solidFill>
              </a:rPr>
              <a:t>@admin</a:t>
            </a:r>
            <a:r>
              <a:rPr lang="tr-TR" sz="2400" b="1" dirty="0">
                <a:solidFill>
                  <a:srgbClr val="00B050"/>
                </a:solidFill>
              </a:rPr>
              <a:t>~ $</a:t>
            </a:r>
            <a:r>
              <a:rPr lang="tr-TR" sz="2550" dirty="0"/>
              <a:t> </a:t>
            </a:r>
            <a:r>
              <a:rPr lang="tr-TR" sz="2550" b="1" dirty="0"/>
              <a:t>./Aritmetik.sh</a:t>
            </a:r>
            <a:endParaRPr lang="en-US" sz="2550" dirty="0"/>
          </a:p>
          <a:p>
            <a:pPr marL="0" indent="0">
              <a:buNone/>
            </a:pPr>
            <a:r>
              <a:rPr lang="tr-TR" sz="2550" dirty="0"/>
              <a:t>8</a:t>
            </a:r>
            <a:endParaRPr lang="en-US" sz="2550" dirty="0"/>
          </a:p>
          <a:p>
            <a:pPr marL="0" indent="0">
              <a:buNone/>
            </a:pPr>
            <a:r>
              <a:rPr lang="tr-TR" sz="2550" dirty="0"/>
              <a:t>8</a:t>
            </a:r>
            <a:endParaRPr lang="en-US" sz="2550" dirty="0"/>
          </a:p>
          <a:p>
            <a:pPr marL="0" indent="0">
              <a:buNone/>
            </a:pPr>
            <a:r>
              <a:rPr lang="tr-TR" sz="2550" dirty="0"/>
              <a:t>15</a:t>
            </a:r>
            <a:endParaRPr lang="en-US" sz="2550" dirty="0"/>
          </a:p>
          <a:p>
            <a:pPr marL="0" indent="0">
              <a:buNone/>
            </a:pPr>
            <a:endParaRPr lang="en-GB" sz="2550" dirty="0"/>
          </a:p>
        </p:txBody>
      </p:sp>
    </p:spTree>
    <p:extLst>
      <p:ext uri="{BB962C8B-B14F-4D97-AF65-F5344CB8AC3E}">
        <p14:creationId xmlns:p14="http://schemas.microsoft.com/office/powerpoint/2010/main" val="4034762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>
                <a:solidFill>
                  <a:srgbClr val="FF0000"/>
                </a:solidFill>
              </a:rPr>
              <a:t>Komut Satırı Editörü?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6588"/>
            <a:ext cx="9143999" cy="4654550"/>
          </a:xfrm>
        </p:spPr>
        <p:txBody>
          <a:bodyPr/>
          <a:lstStyle/>
          <a:p>
            <a:pPr algn="just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/>
              <a:t>Komut satırı editörleri bir avantaj olarak herhangi bir X-</a:t>
            </a:r>
            <a:r>
              <a:rPr lang="tr-TR" dirty="0" err="1"/>
              <a:t>Window</a:t>
            </a:r>
            <a:r>
              <a:rPr lang="tr-TR" dirty="0"/>
              <a:t> pencere yöneticisine ihtiyaç duymazlar.</a:t>
            </a:r>
          </a:p>
          <a:p>
            <a:pPr algn="just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/>
              <a:t>Hızlı şekilde metin dosyası işlemek için uygundurlar.</a:t>
            </a:r>
          </a:p>
          <a:p>
            <a:pPr algn="just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/>
              <a:t>Uzaktaki makinelere </a:t>
            </a:r>
            <a:r>
              <a:rPr lang="tr-TR" dirty="0" err="1"/>
              <a:t>ssh</a:t>
            </a:r>
            <a:r>
              <a:rPr lang="tr-TR" dirty="0"/>
              <a:t> gibi hizmetlerle bağlanıldığında metin dosyalarını düzenlemek için idealdirler.</a:t>
            </a:r>
          </a:p>
        </p:txBody>
      </p:sp>
    </p:spTree>
    <p:extLst>
      <p:ext uri="{BB962C8B-B14F-4D97-AF65-F5344CB8AC3E}">
        <p14:creationId xmlns:p14="http://schemas.microsoft.com/office/powerpoint/2010/main" val="39960350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191000" cy="1066799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tr-TR" dirty="0" err="1">
                <a:solidFill>
                  <a:srgbClr val="FF0000"/>
                </a:solidFill>
              </a:rPr>
              <a:t>bc</a:t>
            </a:r>
            <a:r>
              <a:rPr lang="tr-TR" dirty="0">
                <a:solidFill>
                  <a:srgbClr val="FF0000"/>
                </a:solidFill>
              </a:rPr>
              <a:t> Komutu </a:t>
            </a:r>
            <a:br>
              <a:rPr lang="tr-TR" dirty="0">
                <a:solidFill>
                  <a:srgbClr val="FF0000"/>
                </a:solidFill>
              </a:rPr>
            </a:br>
            <a:r>
              <a:rPr lang="tr-TR" dirty="0">
                <a:solidFill>
                  <a:srgbClr val="FF0000"/>
                </a:solidFill>
              </a:rPr>
              <a:t>(</a:t>
            </a:r>
            <a:r>
              <a:rPr lang="en-US" dirty="0"/>
              <a:t>b</a:t>
            </a:r>
            <a:r>
              <a:rPr lang="en-US" dirty="0">
                <a:solidFill>
                  <a:srgbClr val="FF0000"/>
                </a:solidFill>
              </a:rPr>
              <a:t>asic </a:t>
            </a:r>
            <a:r>
              <a:rPr lang="en-US" dirty="0"/>
              <a:t>c</a:t>
            </a:r>
            <a:r>
              <a:rPr lang="en-US" dirty="0">
                <a:solidFill>
                  <a:srgbClr val="FF0000"/>
                </a:solidFill>
              </a:rPr>
              <a:t>alculator</a:t>
            </a:r>
            <a:r>
              <a:rPr lang="tr-TR" dirty="0">
                <a:solidFill>
                  <a:srgbClr val="FF0000"/>
                </a:solidFill>
              </a:rPr>
              <a:t>)</a:t>
            </a:r>
            <a:endParaRPr lang="en-GB" dirty="0">
              <a:solidFill>
                <a:srgbClr val="FF0000"/>
              </a:solidFill>
            </a:endParaRPr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535421"/>
              </p:ext>
            </p:extLst>
          </p:nvPr>
        </p:nvGraphicFramePr>
        <p:xfrm>
          <a:off x="96185" y="1284835"/>
          <a:ext cx="8991600" cy="509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25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29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600" b="1" dirty="0"/>
                        <a:t>$echo</a:t>
                      </a:r>
                      <a:r>
                        <a:rPr lang="tr-TR" sz="2600" b="1" dirty="0"/>
                        <a:t> "</a:t>
                      </a:r>
                      <a:r>
                        <a:rPr lang="en-US" sz="2600" b="1" dirty="0"/>
                        <a:t>57+43</a:t>
                      </a:r>
                      <a:r>
                        <a:rPr lang="tr-TR" sz="2600" b="1" dirty="0"/>
                        <a:t>"</a:t>
                      </a:r>
                      <a:r>
                        <a:rPr lang="en-US" sz="2600" b="1" dirty="0"/>
                        <a:t>|</a:t>
                      </a:r>
                      <a:r>
                        <a:rPr lang="en-US" sz="2600" b="1" dirty="0" err="1"/>
                        <a:t>bc</a:t>
                      </a:r>
                      <a:endParaRPr lang="en-US" sz="2600" b="1" dirty="0"/>
                    </a:p>
                    <a:p>
                      <a:pPr marL="0" indent="0">
                        <a:buNone/>
                      </a:pPr>
                      <a:r>
                        <a:rPr lang="en-US" sz="2600" b="0" dirty="0"/>
                        <a:t>100</a:t>
                      </a:r>
                      <a:r>
                        <a:rPr lang="en-US" sz="2600" b="1" dirty="0"/>
                        <a:t> </a:t>
                      </a:r>
                      <a:endParaRPr lang="tr-TR" sz="2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tr-TR" sz="2600" b="1" dirty="0"/>
                        <a:t>$</a:t>
                      </a:r>
                      <a:r>
                        <a:rPr lang="en-US" sz="2600" b="1" dirty="0"/>
                        <a:t>echo </a:t>
                      </a:r>
                      <a:r>
                        <a:rPr lang="tr-TR" sz="2800" b="1" dirty="0"/>
                        <a:t>"</a:t>
                      </a:r>
                      <a:r>
                        <a:rPr lang="en-US" sz="2600" b="1" dirty="0"/>
                        <a:t>57-43</a:t>
                      </a:r>
                      <a:r>
                        <a:rPr lang="tr-TR" sz="2800" b="1" dirty="0"/>
                        <a:t>"</a:t>
                      </a:r>
                      <a:r>
                        <a:rPr lang="en-US" sz="2600" b="1" dirty="0"/>
                        <a:t>|</a:t>
                      </a:r>
                      <a:r>
                        <a:rPr lang="en-US" sz="2600" b="1" dirty="0" err="1"/>
                        <a:t>bc</a:t>
                      </a:r>
                      <a:endParaRPr lang="en-US" sz="2600" b="1" dirty="0"/>
                    </a:p>
                    <a:p>
                      <a:pPr marL="0" indent="0">
                        <a:buNone/>
                      </a:pPr>
                      <a:r>
                        <a:rPr lang="en-US" sz="2600" b="0" dirty="0"/>
                        <a:t>14</a:t>
                      </a:r>
                      <a:r>
                        <a:rPr lang="en-US" sz="26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tr-TR" sz="2600" b="1" dirty="0"/>
                        <a:t>$</a:t>
                      </a:r>
                      <a:r>
                        <a:rPr lang="en-US" sz="2600" b="1" dirty="0"/>
                        <a:t>echo </a:t>
                      </a:r>
                      <a:r>
                        <a:rPr lang="tr-TR" sz="2800" b="1" dirty="0"/>
                        <a:t>"</a:t>
                      </a:r>
                      <a:r>
                        <a:rPr lang="en-US" sz="2600" b="1" dirty="0"/>
                        <a:t>57*43</a:t>
                      </a:r>
                      <a:r>
                        <a:rPr lang="tr-TR" sz="2800" b="1" dirty="0"/>
                        <a:t>"</a:t>
                      </a:r>
                      <a:r>
                        <a:rPr lang="en-US" sz="2600" b="1" dirty="0"/>
                        <a:t>|</a:t>
                      </a:r>
                      <a:r>
                        <a:rPr lang="en-US" sz="2600" b="1" dirty="0" err="1"/>
                        <a:t>bc</a:t>
                      </a:r>
                      <a:endParaRPr lang="en-US" sz="2600" b="1" dirty="0"/>
                    </a:p>
                    <a:p>
                      <a:pPr marL="0" indent="0">
                        <a:buNone/>
                      </a:pPr>
                      <a:r>
                        <a:rPr lang="en-US" sz="2600" b="0" dirty="0"/>
                        <a:t>2451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5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$echo</a:t>
                      </a:r>
                      <a:r>
                        <a:rPr kumimoji="0" lang="tr-T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tr-TR" sz="2000" b="1" dirty="0"/>
                        <a:t>"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scale=25;57/43</a:t>
                      </a:r>
                      <a:r>
                        <a:rPr lang="tr-TR" sz="2000" b="1" dirty="0"/>
                        <a:t>"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|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bc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1.3255813953488372093023255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$echo </a:t>
                      </a:r>
                      <a:r>
                        <a:rPr lang="tr-TR" sz="1800" b="1" dirty="0"/>
                        <a:t>"</a:t>
                      </a:r>
                      <a:r>
                        <a:rPr lang="en-US" sz="1800" b="1" dirty="0"/>
                        <a:t>scale=30;sqrt(2)</a:t>
                      </a:r>
                      <a:r>
                        <a:rPr lang="tr-TR" sz="1800" b="1" dirty="0"/>
                        <a:t>"|</a:t>
                      </a:r>
                      <a:r>
                        <a:rPr lang="en-US" sz="1800" b="1" dirty="0" err="1"/>
                        <a:t>bc</a:t>
                      </a:r>
                      <a:endParaRPr lang="en-US" sz="1800" b="1" dirty="0"/>
                    </a:p>
                    <a:p>
                      <a:r>
                        <a:rPr lang="en-US" sz="1800" b="0" dirty="0"/>
                        <a:t>1.414213562373095048801688724209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800" b="1" dirty="0"/>
                        <a:t>$</a:t>
                      </a:r>
                      <a:r>
                        <a:rPr lang="en-US" sz="2800" b="1" dirty="0"/>
                        <a:t>echo </a:t>
                      </a:r>
                      <a:r>
                        <a:rPr lang="tr-TR" sz="2800" b="1" dirty="0"/>
                        <a:t>"</a:t>
                      </a:r>
                      <a:r>
                        <a:rPr lang="en-US" sz="2800" b="1" dirty="0"/>
                        <a:t>6^6^6</a:t>
                      </a:r>
                      <a:r>
                        <a:rPr lang="tr-TR" sz="2800" b="1" dirty="0"/>
                        <a:t>"</a:t>
                      </a:r>
                      <a:r>
                        <a:rPr lang="en-US" sz="2800" b="1" dirty="0"/>
                        <a:t>|</a:t>
                      </a:r>
                      <a:r>
                        <a:rPr lang="en-US" sz="2800" b="1" dirty="0" err="1"/>
                        <a:t>bc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504">
                <a:tc>
                  <a:txBody>
                    <a:bodyPr/>
                    <a:lstStyle/>
                    <a:p>
                      <a:r>
                        <a:rPr lang="en-US" sz="2600" b="1" dirty="0"/>
                        <a:t>$echo </a:t>
                      </a:r>
                      <a:r>
                        <a:rPr lang="tr-TR" sz="2600" b="1" dirty="0"/>
                        <a:t>"</a:t>
                      </a:r>
                      <a:r>
                        <a:rPr lang="en-US" sz="2600" b="1" dirty="0"/>
                        <a:t>(7+6)*5</a:t>
                      </a:r>
                      <a:r>
                        <a:rPr lang="tr-TR" sz="2600" b="1" dirty="0"/>
                        <a:t>"</a:t>
                      </a:r>
                      <a:r>
                        <a:rPr lang="en-US" sz="2600" b="1" dirty="0"/>
                        <a:t>|</a:t>
                      </a:r>
                      <a:r>
                        <a:rPr lang="en-US" sz="2600" b="1" dirty="0" err="1"/>
                        <a:t>bc</a:t>
                      </a:r>
                      <a:endParaRPr lang="tr-TR" sz="2600" b="1" dirty="0"/>
                    </a:p>
                    <a:p>
                      <a:r>
                        <a:rPr lang="tr-TR" sz="2600" b="0" dirty="0"/>
                        <a:t>65</a:t>
                      </a:r>
                      <a:endParaRPr 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$echo </a:t>
                      </a:r>
                      <a:r>
                        <a:rPr lang="tr-TR" sz="1900" b="1" dirty="0"/>
                        <a:t>"</a:t>
                      </a:r>
                      <a:r>
                        <a:rPr lang="en-US" sz="1900" b="1" dirty="0" err="1"/>
                        <a:t>obase</a:t>
                      </a:r>
                      <a:r>
                        <a:rPr lang="en-US" sz="1900" b="1" dirty="0"/>
                        <a:t>=16;255</a:t>
                      </a:r>
                      <a:r>
                        <a:rPr lang="tr-TR" sz="1900" b="1" dirty="0"/>
                        <a:t>"</a:t>
                      </a:r>
                      <a:r>
                        <a:rPr lang="en-US" sz="1900" b="1" dirty="0"/>
                        <a:t>|</a:t>
                      </a:r>
                      <a:r>
                        <a:rPr lang="en-US" sz="1900" b="1" dirty="0" err="1"/>
                        <a:t>bc</a:t>
                      </a:r>
                      <a:endParaRPr lang="en-US" sz="1900" b="1" dirty="0"/>
                    </a:p>
                    <a:p>
                      <a:r>
                        <a:rPr lang="en-US" sz="1900" dirty="0"/>
                        <a:t>FF </a:t>
                      </a:r>
                      <a:endParaRPr lang="en-US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$echo </a:t>
                      </a:r>
                      <a:r>
                        <a:rPr lang="tr-TR" sz="2200" b="1" dirty="0"/>
                        <a:t>"</a:t>
                      </a:r>
                      <a:r>
                        <a:rPr lang="en-US" sz="2200" b="1" dirty="0" err="1"/>
                        <a:t>obase</a:t>
                      </a:r>
                      <a:r>
                        <a:rPr lang="en-US" sz="2200" b="1" dirty="0"/>
                        <a:t>=2;12</a:t>
                      </a:r>
                      <a:r>
                        <a:rPr lang="tr-TR" sz="2200" b="1" dirty="0"/>
                        <a:t>"</a:t>
                      </a:r>
                      <a:r>
                        <a:rPr lang="en-US" sz="2200" b="1" dirty="0"/>
                        <a:t>|</a:t>
                      </a:r>
                      <a:r>
                        <a:rPr lang="en-US" sz="2200" b="1" dirty="0" err="1"/>
                        <a:t>bc</a:t>
                      </a:r>
                      <a:endParaRPr lang="en-US" sz="2200" b="1" dirty="0"/>
                    </a:p>
                    <a:p>
                      <a:r>
                        <a:rPr lang="en-US" sz="2200" dirty="0"/>
                        <a:t>1100 </a:t>
                      </a:r>
                      <a:endParaRPr lang="en-US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504">
                <a:tc>
                  <a:txBody>
                    <a:bodyPr/>
                    <a:lstStyle/>
                    <a:p>
                      <a:r>
                        <a:rPr lang="en-US" sz="1700" b="1" dirty="0"/>
                        <a:t>$echo </a:t>
                      </a:r>
                      <a:r>
                        <a:rPr lang="tr-TR" sz="1700" b="1" dirty="0"/>
                        <a:t>"</a:t>
                      </a:r>
                      <a:r>
                        <a:rPr lang="en-US" sz="1700" b="1" dirty="0" err="1"/>
                        <a:t>ibase</a:t>
                      </a:r>
                      <a:r>
                        <a:rPr lang="en-US" sz="1700" b="1" dirty="0"/>
                        <a:t>=2;obase=A;10</a:t>
                      </a:r>
                      <a:r>
                        <a:rPr lang="tr-TR" sz="1700" b="1" dirty="0"/>
                        <a:t>"</a:t>
                      </a:r>
                      <a:r>
                        <a:rPr lang="en-US" sz="1700" b="1" dirty="0"/>
                        <a:t>|</a:t>
                      </a:r>
                      <a:r>
                        <a:rPr lang="en-US" sz="1700" b="1" dirty="0" err="1"/>
                        <a:t>bc</a:t>
                      </a:r>
                      <a:endParaRPr lang="en-US" sz="1700" b="1" dirty="0"/>
                    </a:p>
                    <a:p>
                      <a:r>
                        <a:rPr lang="en-US" sz="1700" dirty="0"/>
                        <a:t>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$echo </a:t>
                      </a:r>
                      <a:r>
                        <a:rPr lang="tr-TR" sz="1200" b="1" dirty="0"/>
                        <a:t>"</a:t>
                      </a:r>
                      <a:r>
                        <a:rPr lang="en-US" sz="1200" b="1" dirty="0" err="1"/>
                        <a:t>ibase</a:t>
                      </a:r>
                      <a:r>
                        <a:rPr lang="en-US" sz="1200" b="1" dirty="0"/>
                        <a:t>=2;obase=A;10000001</a:t>
                      </a:r>
                      <a:r>
                        <a:rPr lang="tr-TR" sz="1200" b="1" dirty="0"/>
                        <a:t>"</a:t>
                      </a:r>
                      <a:r>
                        <a:rPr lang="en-US" sz="1200" b="1" dirty="0"/>
                        <a:t>|</a:t>
                      </a:r>
                      <a:r>
                        <a:rPr lang="en-US" sz="1200" b="1" dirty="0" err="1"/>
                        <a:t>bc</a:t>
                      </a:r>
                      <a:endParaRPr lang="en-US" sz="1200" b="1" dirty="0"/>
                    </a:p>
                    <a:p>
                      <a:r>
                        <a:rPr lang="en-US" sz="1200" dirty="0"/>
                        <a:t>129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$echo </a:t>
                      </a:r>
                      <a:r>
                        <a:rPr lang="tr-TR" sz="1600" b="1" dirty="0"/>
                        <a:t>"</a:t>
                      </a:r>
                      <a:r>
                        <a:rPr lang="en-US" sz="1500" b="1" dirty="0" err="1"/>
                        <a:t>ibase</a:t>
                      </a:r>
                      <a:r>
                        <a:rPr lang="en-US" sz="1500" b="1" dirty="0"/>
                        <a:t>=16;obase=A;FF</a:t>
                      </a:r>
                      <a:r>
                        <a:rPr lang="tr-TR" sz="1600" b="1" dirty="0"/>
                        <a:t>"</a:t>
                      </a:r>
                      <a:r>
                        <a:rPr lang="en-US" sz="1500" b="1" dirty="0"/>
                        <a:t>|</a:t>
                      </a:r>
                      <a:r>
                        <a:rPr lang="en-US" sz="1500" b="1" dirty="0" err="1"/>
                        <a:t>bc</a:t>
                      </a:r>
                      <a:endParaRPr lang="en-US" sz="1500" b="1" dirty="0"/>
                    </a:p>
                    <a:p>
                      <a:r>
                        <a:rPr lang="en-US" sz="1500" dirty="0"/>
                        <a:t>255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504">
                <a:tc>
                  <a:txBody>
                    <a:bodyPr/>
                    <a:lstStyle/>
                    <a:p>
                      <a:r>
                        <a:rPr lang="en-US" sz="2100" b="1" dirty="0"/>
                        <a:t>$</a:t>
                      </a:r>
                      <a:r>
                        <a:rPr lang="tr-TR" sz="2100" b="1" dirty="0" err="1"/>
                        <a:t>sayi</a:t>
                      </a:r>
                      <a:r>
                        <a:rPr lang="en-US" sz="2100" b="1" dirty="0"/>
                        <a:t>=5;echo "$</a:t>
                      </a:r>
                      <a:r>
                        <a:rPr lang="tr-TR" sz="2100" b="1" dirty="0" err="1"/>
                        <a:t>sayi</a:t>
                      </a:r>
                      <a:r>
                        <a:rPr lang="en-US" sz="2100" b="1" dirty="0"/>
                        <a:t>^2"|bc</a:t>
                      </a:r>
                    </a:p>
                    <a:p>
                      <a:r>
                        <a:rPr lang="en-US" sz="2100" dirty="0"/>
                        <a:t>25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1" dirty="0"/>
                        <a:t>$</a:t>
                      </a:r>
                      <a:r>
                        <a:rPr lang="tr-TR" sz="1700" b="1" dirty="0" err="1"/>
                        <a:t>sayi</a:t>
                      </a:r>
                      <a:r>
                        <a:rPr lang="en-US" sz="1700" b="1" dirty="0"/>
                        <a:t>=</a:t>
                      </a:r>
                      <a:r>
                        <a:rPr lang="tr-TR" sz="1700" b="1" dirty="0"/>
                        <a:t>16</a:t>
                      </a:r>
                      <a:r>
                        <a:rPr lang="en-US" sz="1700" b="1" dirty="0"/>
                        <a:t>;echo "$</a:t>
                      </a:r>
                      <a:r>
                        <a:rPr lang="tr-TR" sz="1700" b="1" dirty="0" err="1"/>
                        <a:t>sayi</a:t>
                      </a:r>
                      <a:r>
                        <a:rPr lang="tr-TR" sz="1700" b="1" dirty="0"/>
                        <a:t>/3</a:t>
                      </a:r>
                      <a:r>
                        <a:rPr lang="en-US" sz="1700" b="1" dirty="0"/>
                        <a:t>"|</a:t>
                      </a:r>
                      <a:r>
                        <a:rPr lang="en-US" sz="1700" b="1" dirty="0" err="1"/>
                        <a:t>bc</a:t>
                      </a:r>
                      <a:r>
                        <a:rPr lang="tr-TR" sz="1700" b="1" dirty="0"/>
                        <a:t> -l</a:t>
                      </a:r>
                      <a:endParaRPr lang="en-US" sz="1700" b="1" dirty="0"/>
                    </a:p>
                    <a:p>
                      <a:r>
                        <a:rPr lang="en-US" dirty="0"/>
                        <a:t>5.33333333333333333333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$a=22 </a:t>
                      </a:r>
                      <a:endParaRPr lang="tr-TR" sz="2000" b="1" dirty="0"/>
                    </a:p>
                    <a:p>
                      <a:r>
                        <a:rPr lang="en-US" sz="2000" b="1" dirty="0"/>
                        <a:t>$b=7 </a:t>
                      </a:r>
                      <a:endParaRPr lang="tr-TR" sz="2000" b="1" dirty="0"/>
                    </a:p>
                    <a:p>
                      <a:r>
                        <a:rPr lang="en-US" sz="2000" b="1" dirty="0"/>
                        <a:t>$echo "$a/($b-34)"|</a:t>
                      </a:r>
                      <a:r>
                        <a:rPr lang="en-US" sz="2000" b="1" dirty="0" err="1"/>
                        <a:t>bc</a:t>
                      </a:r>
                      <a:r>
                        <a:rPr lang="en-US" sz="2000" b="1" dirty="0"/>
                        <a:t> -l </a:t>
                      </a:r>
                      <a:r>
                        <a:rPr lang="tr-TR" sz="2000" b="1" dirty="0"/>
                        <a:t>       </a:t>
                      </a:r>
                      <a:r>
                        <a:rPr lang="en-US" dirty="0"/>
                        <a:t>-.81481481481481481481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Dikdörtgen 4"/>
          <p:cNvSpPr/>
          <p:nvPr/>
        </p:nvSpPr>
        <p:spPr>
          <a:xfrm>
            <a:off x="1" y="6513759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hlinkClick r:id="rId3"/>
              </a:rPr>
              <a:t>http://www.basicallytech.com/blog/?/archives/23-command-line-calculations-using-bc.html</a:t>
            </a:r>
            <a:endParaRPr lang="tr-TR" sz="1600" b="1" dirty="0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auto">
          <a:xfrm rot="10800000" flipV="1">
            <a:off x="96185" y="5786937"/>
            <a:ext cx="5618815" cy="660572"/>
          </a:xfrm>
          <a:prstGeom prst="wedgeRoundRectCallout">
            <a:avLst>
              <a:gd name="adj1" fmla="val -51942"/>
              <a:gd name="adj2" fmla="val -104085"/>
              <a:gd name="adj3" fmla="val 16667"/>
            </a:avLst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tr-TR" sz="1600" b="1" dirty="0">
                <a:solidFill>
                  <a:srgbClr val="FF0000"/>
                </a:solidFill>
              </a:rPr>
              <a:t>-l seçeneği </a:t>
            </a:r>
            <a:r>
              <a:rPr lang="tr-TR" sz="1600" b="1" dirty="0" err="1">
                <a:solidFill>
                  <a:srgbClr val="FF0000"/>
                </a:solidFill>
              </a:rPr>
              <a:t>scale</a:t>
            </a:r>
            <a:r>
              <a:rPr lang="tr-TR" sz="1600" b="1" dirty="0">
                <a:solidFill>
                  <a:srgbClr val="FF0000"/>
                </a:solidFill>
              </a:rPr>
              <a:t> değişkenine varsayılan olarak 20 değerini atayan matematik kütüphanesini çağırır.</a:t>
            </a:r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auto">
          <a:xfrm rot="10800000" flipV="1">
            <a:off x="4419600" y="12509"/>
            <a:ext cx="4724400" cy="1054290"/>
          </a:xfrm>
          <a:prstGeom prst="wedgeRoundRectCallout">
            <a:avLst>
              <a:gd name="adj1" fmla="val -21161"/>
              <a:gd name="adj2" fmla="val 92849"/>
              <a:gd name="adj3" fmla="val 16667"/>
            </a:avLst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tr-TR" sz="1600" b="1" dirty="0">
                <a:solidFill>
                  <a:srgbClr val="FF0000"/>
                </a:solidFill>
              </a:rPr>
              <a:t>Karşılaştırma operatörlerini ve mantıksal operatörleri de öğreniniz.</a:t>
            </a:r>
          </a:p>
          <a:p>
            <a:pPr>
              <a:spcAft>
                <a:spcPts val="1000"/>
              </a:spcAft>
            </a:pPr>
            <a:r>
              <a:rPr lang="tr-TR" sz="1600" b="1" dirty="0" err="1">
                <a:solidFill>
                  <a:srgbClr val="FF0000"/>
                </a:solidFill>
              </a:rPr>
              <a:t>man</a:t>
            </a:r>
            <a:r>
              <a:rPr lang="tr-TR" sz="1600" b="1" dirty="0">
                <a:solidFill>
                  <a:srgbClr val="FF0000"/>
                </a:solidFill>
              </a:rPr>
              <a:t> </a:t>
            </a:r>
            <a:r>
              <a:rPr lang="tr-TR" sz="1600" b="1" dirty="0" err="1">
                <a:solidFill>
                  <a:srgbClr val="FF0000"/>
                </a:solidFill>
              </a:rPr>
              <a:t>bc</a:t>
            </a:r>
            <a:endParaRPr lang="tr-T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79545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838200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>
                <a:solidFill>
                  <a:srgbClr val="FF0000"/>
                </a:solidFill>
              </a:rPr>
              <a:t>v</a:t>
            </a:r>
            <a:r>
              <a:rPr lang="en-GB" dirty="0" err="1">
                <a:solidFill>
                  <a:srgbClr val="FF0000"/>
                </a:solidFill>
              </a:rPr>
              <a:t>i</a:t>
            </a:r>
            <a:r>
              <a:rPr lang="tr-TR" dirty="0">
                <a:solidFill>
                  <a:srgbClr val="FF0000"/>
                </a:solidFill>
              </a:rPr>
              <a:t>m (</a:t>
            </a:r>
            <a:r>
              <a:rPr lang="tr-TR" i="1" dirty="0"/>
              <a:t>vi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i="1" dirty="0"/>
              <a:t>m</a:t>
            </a:r>
            <a:r>
              <a:rPr lang="en-US" dirty="0">
                <a:solidFill>
                  <a:srgbClr val="FF0000"/>
                </a:solidFill>
              </a:rPr>
              <a:t>proved</a:t>
            </a:r>
            <a:r>
              <a:rPr lang="tr-TR" dirty="0">
                <a:solidFill>
                  <a:srgbClr val="FF0000"/>
                </a:solidFill>
              </a:rPr>
              <a:t>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799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b="1" dirty="0"/>
              <a:t>vim</a:t>
            </a:r>
            <a:r>
              <a:rPr lang="tr-TR" dirty="0"/>
              <a:t> editörü komut satırından aşağıdaki gibi başlatılır.</a:t>
            </a:r>
          </a:p>
          <a:p>
            <a:pPr lvl="1" defTabSz="457200" eaLnBrk="1" hangingPunct="1">
              <a:buFont typeface="Symbol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sz="3200" b="1" i="1" dirty="0" err="1"/>
              <a:t>ddal</a:t>
            </a:r>
            <a:r>
              <a:rPr lang="tr-TR" sz="3200" b="1" i="1" dirty="0"/>
              <a:t>:$vim   </a:t>
            </a:r>
            <a:r>
              <a:rPr lang="tr-TR" sz="3200" b="1" i="1" dirty="0" err="1"/>
              <a:t>dosyaAdi</a:t>
            </a:r>
            <a:endParaRPr lang="tr-TR" sz="3200" b="1" i="1" dirty="0"/>
          </a:p>
          <a:p>
            <a:pPr algn="just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/>
              <a:t>Editör bu aşamada yeni bir dosya oluşturur. İmleç sol üst köşede kendini gösterir.</a:t>
            </a:r>
            <a:r>
              <a:rPr lang="en-US" dirty="0"/>
              <a:t> </a:t>
            </a:r>
            <a:r>
              <a:rPr lang="tr-TR" dirty="0"/>
              <a:t>(Dosya mevcutsa içerik komut penceresine yansıtılır.)</a:t>
            </a:r>
          </a:p>
          <a:p>
            <a:pPr algn="just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/>
              <a:t>Boş satırların başında </a:t>
            </a:r>
            <a:r>
              <a:rPr lang="tr-TR" dirty="0" err="1"/>
              <a:t>tilda</a:t>
            </a:r>
            <a:r>
              <a:rPr lang="tr-TR" dirty="0"/>
              <a:t> (~) karakteri mevcuttur. </a:t>
            </a:r>
          </a:p>
          <a:p>
            <a:pPr algn="just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/>
              <a:t>En alt satır ise dosya hakkında bilgi veren satırdır.</a:t>
            </a:r>
          </a:p>
          <a:p>
            <a:pPr algn="just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/>
              <a:t>Dosya yeni bir dosya ise bu amaçla köşeli parantezlerden faydalanılır.</a:t>
            </a:r>
          </a:p>
        </p:txBody>
      </p:sp>
    </p:spTree>
    <p:extLst>
      <p:ext uri="{BB962C8B-B14F-4D97-AF65-F5344CB8AC3E}">
        <p14:creationId xmlns:p14="http://schemas.microsoft.com/office/powerpoint/2010/main" val="20126891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4588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>
                <a:solidFill>
                  <a:srgbClr val="FF0000"/>
                </a:solidFill>
              </a:rPr>
              <a:t>v</a:t>
            </a:r>
            <a:r>
              <a:rPr lang="en-GB" dirty="0" err="1">
                <a:solidFill>
                  <a:srgbClr val="FF0000"/>
                </a:solidFill>
              </a:rPr>
              <a:t>i</a:t>
            </a:r>
            <a:r>
              <a:rPr lang="tr-TR" dirty="0">
                <a:solidFill>
                  <a:srgbClr val="FF0000"/>
                </a:solidFill>
              </a:rPr>
              <a:t>m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2303463"/>
          </a:xfrm>
        </p:spPr>
        <p:txBody>
          <a:bodyPr/>
          <a:lstStyle/>
          <a:p>
            <a:pPr marL="0" indent="0" defTabSz="457200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/>
              <a:t>En alt satırın: </a:t>
            </a:r>
          </a:p>
          <a:p>
            <a:pPr lvl="1" algn="just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/>
              <a:t>Sol tarafında dosyanın adı, dosyanın kaç satırdan oluştuğu ve boyutu,</a:t>
            </a:r>
          </a:p>
          <a:p>
            <a:pPr lvl="1" algn="just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/>
              <a:t>Sağ tarafında ise imlecin kaçıncı satırda ve kaçıncı sütunda olduğu bilgisi yer alır.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F087562-1F8D-48B2-82EC-2C08C1CDB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95800"/>
            <a:ext cx="9144000" cy="1986197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5695678A-1334-4AAB-A4AE-3D17F4D64516}"/>
              </a:ext>
            </a:extLst>
          </p:cNvPr>
          <p:cNvSpPr/>
          <p:nvPr/>
        </p:nvSpPr>
        <p:spPr>
          <a:xfrm>
            <a:off x="0" y="5943600"/>
            <a:ext cx="9144000" cy="47055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8022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72" y="0"/>
            <a:ext cx="9142828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>
                <a:solidFill>
                  <a:srgbClr val="FF0000"/>
                </a:solidFill>
              </a:rPr>
              <a:t>v</a:t>
            </a:r>
            <a:r>
              <a:rPr lang="en-GB" dirty="0" err="1">
                <a:solidFill>
                  <a:srgbClr val="FF0000"/>
                </a:solidFill>
              </a:rPr>
              <a:t>i</a:t>
            </a:r>
            <a:r>
              <a:rPr lang="tr-TR" dirty="0">
                <a:solidFill>
                  <a:srgbClr val="FF0000"/>
                </a:solidFill>
              </a:rPr>
              <a:t>m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6588"/>
            <a:ext cx="9143999" cy="4638675"/>
          </a:xfrm>
        </p:spPr>
        <p:txBody>
          <a:bodyPr/>
          <a:lstStyle/>
          <a:p>
            <a:pPr marL="0" indent="0" algn="just" defTabSz="457200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b="1" dirty="0"/>
              <a:t>vim</a:t>
            </a:r>
            <a:r>
              <a:rPr lang="tr-TR" dirty="0"/>
              <a:t> farklı </a:t>
            </a:r>
            <a:r>
              <a:rPr lang="tr-TR" dirty="0" err="1"/>
              <a:t>modlarda</a:t>
            </a:r>
            <a:r>
              <a:rPr lang="tr-TR" dirty="0"/>
              <a:t> çalışır. Bu </a:t>
            </a:r>
            <a:r>
              <a:rPr lang="tr-TR" dirty="0" err="1"/>
              <a:t>modlardan</a:t>
            </a:r>
            <a:r>
              <a:rPr lang="tr-TR" dirty="0"/>
              <a:t> normal (</a:t>
            </a:r>
            <a:r>
              <a:rPr lang="tr-TR" dirty="0" err="1"/>
              <a:t>escape</a:t>
            </a:r>
            <a:r>
              <a:rPr lang="tr-TR" dirty="0"/>
              <a:t>) </a:t>
            </a:r>
            <a:r>
              <a:rPr lang="tr-TR" dirty="0" err="1"/>
              <a:t>mod</a:t>
            </a:r>
            <a:r>
              <a:rPr lang="tr-TR" dirty="0"/>
              <a:t> hariç sol alt köşede </a:t>
            </a:r>
            <a:r>
              <a:rPr lang="tr-TR" dirty="0" err="1"/>
              <a:t>mod</a:t>
            </a:r>
            <a:r>
              <a:rPr lang="tr-TR" dirty="0"/>
              <a:t> ismi gözükür.</a:t>
            </a:r>
          </a:p>
          <a:p>
            <a:pPr lvl="1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sz="3200" dirty="0"/>
              <a:t>Escape </a:t>
            </a:r>
            <a:r>
              <a:rPr lang="tr-TR" sz="3200" dirty="0" err="1"/>
              <a:t>mod</a:t>
            </a:r>
            <a:r>
              <a:rPr lang="tr-TR" sz="3200" dirty="0"/>
              <a:t> (Normal </a:t>
            </a:r>
            <a:r>
              <a:rPr lang="tr-TR" sz="3200" dirty="0" err="1"/>
              <a:t>mod</a:t>
            </a:r>
            <a:r>
              <a:rPr lang="tr-TR" sz="3200" dirty="0"/>
              <a:t>)</a:t>
            </a:r>
          </a:p>
          <a:p>
            <a:pPr lvl="1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sz="3200" dirty="0" err="1"/>
              <a:t>Insert</a:t>
            </a:r>
            <a:r>
              <a:rPr lang="tr-TR" sz="3200" dirty="0"/>
              <a:t> </a:t>
            </a:r>
            <a:r>
              <a:rPr lang="tr-TR" sz="3200" dirty="0" err="1"/>
              <a:t>mod</a:t>
            </a:r>
            <a:r>
              <a:rPr lang="tr-TR" sz="3200" dirty="0"/>
              <a:t> (Düzenleme </a:t>
            </a:r>
            <a:r>
              <a:rPr lang="tr-TR" sz="3200" dirty="0" err="1"/>
              <a:t>modu</a:t>
            </a:r>
            <a:r>
              <a:rPr lang="tr-TR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34816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>
                <a:solidFill>
                  <a:srgbClr val="FF0000"/>
                </a:solidFill>
              </a:rPr>
              <a:t>insert</a:t>
            </a:r>
            <a:r>
              <a:rPr lang="en-GB" dirty="0">
                <a:solidFill>
                  <a:srgbClr val="FF0000"/>
                </a:solidFill>
              </a:rPr>
              <a:t> Mod (</a:t>
            </a:r>
            <a:r>
              <a:rPr lang="en-GB" dirty="0" err="1">
                <a:solidFill>
                  <a:srgbClr val="FF0000"/>
                </a:solidFill>
              </a:rPr>
              <a:t>i</a:t>
            </a:r>
            <a:r>
              <a:rPr lang="tr-TR" dirty="0">
                <a:solidFill>
                  <a:srgbClr val="FF0000"/>
                </a:solidFill>
              </a:rPr>
              <a:t> veya a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6588"/>
            <a:ext cx="9144000" cy="4321175"/>
          </a:xfrm>
        </p:spPr>
        <p:txBody>
          <a:bodyPr/>
          <a:lstStyle/>
          <a:p>
            <a:pPr algn="just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/>
              <a:t>Bu mod metin üzerinde değişiklikler yaparken basit bir editör gibi veri girişi yapılan moddur. </a:t>
            </a:r>
          </a:p>
          <a:p>
            <a:pPr algn="just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/>
              <a:t>Bu moda girdiğinizi sol alt köşedeki </a:t>
            </a:r>
            <a:r>
              <a:rPr lang="tr-TR" b="1"/>
              <a:t>--INSERT-- </a:t>
            </a:r>
            <a:r>
              <a:rPr lang="tr-TR"/>
              <a:t>ibaresinden anlayabilirsiniz.</a:t>
            </a:r>
          </a:p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/>
              <a:t>Çıkmak için </a:t>
            </a:r>
            <a:r>
              <a:rPr lang="tr-TR" b="1"/>
              <a:t>Esc</a:t>
            </a:r>
            <a:r>
              <a:rPr lang="tr-TR"/>
              <a:t> tuşu kullanılır.</a:t>
            </a:r>
          </a:p>
        </p:txBody>
      </p:sp>
    </p:spTree>
    <p:extLst>
      <p:ext uri="{BB962C8B-B14F-4D97-AF65-F5344CB8AC3E}">
        <p14:creationId xmlns:p14="http://schemas.microsoft.com/office/powerpoint/2010/main" val="30186844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>
                <a:solidFill>
                  <a:srgbClr val="FF0000"/>
                </a:solidFill>
              </a:rPr>
              <a:t>Escape Mod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GB" dirty="0">
                <a:solidFill>
                  <a:srgbClr val="FF0000"/>
                </a:solidFill>
              </a:rPr>
              <a:t>Normal Mod)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6588"/>
            <a:ext cx="9144000" cy="4321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b="1"/>
              <a:t>vim</a:t>
            </a:r>
            <a:r>
              <a:rPr lang="tr-TR"/>
              <a:t> ilk bu modda açılır.</a:t>
            </a:r>
          </a:p>
          <a:p>
            <a:pPr algn="just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/>
              <a:t>Bu moda özgü kısayolların ve komutların çalıştırıldığı moddur.</a:t>
            </a:r>
          </a:p>
          <a:p>
            <a:pPr algn="just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/>
              <a:t>Escape mod denmesinin sebebi diğer modlardayken </a:t>
            </a:r>
            <a:r>
              <a:rPr lang="tr-TR" b="1"/>
              <a:t>Esc</a:t>
            </a:r>
            <a:r>
              <a:rPr lang="tr-TR"/>
              <a:t> tuşuyla bu moda dönülebilmesidir.</a:t>
            </a:r>
          </a:p>
        </p:txBody>
      </p:sp>
    </p:spTree>
    <p:extLst>
      <p:ext uri="{BB962C8B-B14F-4D97-AF65-F5344CB8AC3E}">
        <p14:creationId xmlns:p14="http://schemas.microsoft.com/office/powerpoint/2010/main" val="7152250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-7034" y="0"/>
            <a:ext cx="9151034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>
                <a:solidFill>
                  <a:srgbClr val="FF0000"/>
                </a:solidFill>
              </a:rPr>
              <a:t>Escape Mod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GB" dirty="0">
                <a:solidFill>
                  <a:srgbClr val="FF0000"/>
                </a:solidFill>
              </a:rPr>
              <a:t>Normal Mod)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6588"/>
            <a:ext cx="9144000" cy="4321175"/>
          </a:xfrm>
        </p:spPr>
        <p:txBody>
          <a:bodyPr/>
          <a:lstStyle/>
          <a:p>
            <a:pPr marL="0" indent="0" defTabSz="457200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/>
              <a:t>Bu </a:t>
            </a:r>
            <a:r>
              <a:rPr lang="tr-TR" dirty="0" err="1"/>
              <a:t>modda</a:t>
            </a:r>
            <a:r>
              <a:rPr lang="tr-TR" dirty="0"/>
              <a:t> yapılan başlıca işlemler</a:t>
            </a:r>
            <a:r>
              <a:rPr lang="en-US" dirty="0"/>
              <a:t>:</a:t>
            </a:r>
            <a:endParaRPr lang="tr-TR" dirty="0"/>
          </a:p>
          <a:p>
            <a:pPr lvl="1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/>
              <a:t>vim programından çıkmak için </a:t>
            </a:r>
            <a:r>
              <a:rPr lang="en-US" dirty="0"/>
              <a:t>			</a:t>
            </a:r>
            <a:r>
              <a:rPr lang="tr-TR" b="1" dirty="0"/>
              <a:t>:q</a:t>
            </a:r>
            <a:endParaRPr lang="tr-TR" dirty="0"/>
          </a:p>
          <a:p>
            <a:pPr lvl="1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/>
              <a:t>Dosyadaki değişiklikleri kaydetmek için </a:t>
            </a:r>
            <a:r>
              <a:rPr lang="en-US" dirty="0"/>
              <a:t>		</a:t>
            </a:r>
            <a:r>
              <a:rPr lang="tr-TR" b="1" dirty="0"/>
              <a:t>:w</a:t>
            </a:r>
            <a:endParaRPr lang="tr-TR" dirty="0"/>
          </a:p>
          <a:p>
            <a:pPr lvl="1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/>
              <a:t>Değişiklikleri kaydederek çıkmak için </a:t>
            </a:r>
            <a:r>
              <a:rPr lang="en-US" dirty="0"/>
              <a:t>		</a:t>
            </a:r>
            <a:r>
              <a:rPr lang="tr-TR" b="1" dirty="0"/>
              <a:t>:</a:t>
            </a:r>
            <a:r>
              <a:rPr lang="tr-TR" b="1" dirty="0" err="1"/>
              <a:t>wq</a:t>
            </a:r>
            <a:endParaRPr lang="tr-TR" dirty="0"/>
          </a:p>
          <a:p>
            <a:pPr lvl="1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/>
              <a:t>Değişiklikleri kaydetmeden çıkmak için </a:t>
            </a:r>
            <a:r>
              <a:rPr lang="en-US" dirty="0"/>
              <a:t>		</a:t>
            </a:r>
            <a:r>
              <a:rPr lang="tr-TR" b="1" dirty="0"/>
              <a:t>:q!</a:t>
            </a:r>
            <a:endParaRPr lang="tr-TR" dirty="0"/>
          </a:p>
          <a:p>
            <a:pPr lvl="1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/>
              <a:t>İmlecin bulunduğu satırı kopyalamak için </a:t>
            </a:r>
            <a:r>
              <a:rPr lang="en-US" dirty="0"/>
              <a:t>	</a:t>
            </a:r>
            <a:r>
              <a:rPr lang="tr-TR" b="1" dirty="0"/>
              <a:t>yy</a:t>
            </a:r>
            <a:endParaRPr lang="tr-TR" dirty="0"/>
          </a:p>
          <a:p>
            <a:pPr lvl="1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/>
              <a:t>Kopyalanan karakter dizisini yapıştırmak için </a:t>
            </a:r>
            <a:r>
              <a:rPr lang="en-US" dirty="0"/>
              <a:t>	</a:t>
            </a:r>
            <a:r>
              <a:rPr lang="tr-TR" b="1" dirty="0"/>
              <a:t>p</a:t>
            </a:r>
            <a:r>
              <a:rPr lang="en-US" b="1" dirty="0"/>
              <a:t>	</a:t>
            </a:r>
            <a:r>
              <a:rPr lang="tr-TR" dirty="0">
                <a:cs typeface="Times New Roman" pitchFamily="18" charset="0"/>
              </a:rPr>
              <a:t>‏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999250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2143</Words>
  <Application>Microsoft Office PowerPoint</Application>
  <PresentationFormat>Ekran Gösterisi (4:3)</PresentationFormat>
  <Paragraphs>239</Paragraphs>
  <Slides>30</Slides>
  <Notes>30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30</vt:i4>
      </vt:variant>
    </vt:vector>
  </HeadingPairs>
  <TitlesOfParts>
    <vt:vector size="37" baseType="lpstr">
      <vt:lpstr>Arial</vt:lpstr>
      <vt:lpstr>Calibri</vt:lpstr>
      <vt:lpstr>Courier New</vt:lpstr>
      <vt:lpstr>Symbol</vt:lpstr>
      <vt:lpstr>Verdana</vt:lpstr>
      <vt:lpstr>Wingdings</vt:lpstr>
      <vt:lpstr>Office Theme</vt:lpstr>
      <vt:lpstr>PowerPoint Sunusu</vt:lpstr>
      <vt:lpstr>Editör (Metin Düzenleyicisi)</vt:lpstr>
      <vt:lpstr>Komut Satırı Editörü?</vt:lpstr>
      <vt:lpstr>vim (vi improved)</vt:lpstr>
      <vt:lpstr>vim</vt:lpstr>
      <vt:lpstr>vim</vt:lpstr>
      <vt:lpstr>insert Mod (i veya a)</vt:lpstr>
      <vt:lpstr>Escape Mod (Normal Mod)</vt:lpstr>
      <vt:lpstr>Escape Mod (Normal Mod)</vt:lpstr>
      <vt:lpstr>Escape Mod - Kelime Arama</vt:lpstr>
      <vt:lpstr>ESC Mod – Belirtilen Satıra Gitme</vt:lpstr>
      <vt:lpstr>vim Başlangıç Seçenekleri</vt:lpstr>
      <vt:lpstr>Dosyaları Kaydetme ve Çıkma</vt:lpstr>
      <vt:lpstr>nano</vt:lpstr>
      <vt:lpstr>Kabuk Programlama</vt:lpstr>
      <vt:lpstr>Merhaba Dünya</vt:lpstr>
      <vt:lpstr>Hatırlatma</vt:lpstr>
      <vt:lpstr>Merhaba Dünya</vt:lpstr>
      <vt:lpstr>Hatırlatma</vt:lpstr>
      <vt:lpstr>Merhaba Dünya</vt:lpstr>
      <vt:lpstr>Değişkenler</vt:lpstr>
      <vt:lpstr>Değişkenler</vt:lpstr>
      <vt:lpstr>Kabuk Programlarına Klavyeden Veri Girişi ve read Komutu</vt:lpstr>
      <vt:lpstr>Kabuk Programlarına Klavyeden Veri Girişi ve read Komutu</vt:lpstr>
      <vt:lpstr>echo Komutu ve -e Seçeneği</vt:lpstr>
      <vt:lpstr>printf Komutu ile Ekrana Formatlı Veri Yazdırma</vt:lpstr>
      <vt:lpstr>Aritmetik İşlemler</vt:lpstr>
      <vt:lpstr>Aritmetik.sh</vt:lpstr>
      <vt:lpstr>Aritmetik.sh</vt:lpstr>
      <vt:lpstr>bc Komutu  (basic calculator)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ddal</dc:creator>
  <cp:lastModifiedBy>Deniz Dal</cp:lastModifiedBy>
  <cp:revision>379</cp:revision>
  <dcterms:created xsi:type="dcterms:W3CDTF">2009-10-26T13:58:03Z</dcterms:created>
  <dcterms:modified xsi:type="dcterms:W3CDTF">2024-10-31T15:54:36Z</dcterms:modified>
</cp:coreProperties>
</file>