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92" r:id="rId2"/>
    <p:sldId id="307" r:id="rId3"/>
    <p:sldId id="334" r:id="rId4"/>
    <p:sldId id="335" r:id="rId5"/>
    <p:sldId id="308" r:id="rId6"/>
    <p:sldId id="336" r:id="rId7"/>
    <p:sldId id="337" r:id="rId8"/>
    <p:sldId id="294" r:id="rId9"/>
    <p:sldId id="353" r:id="rId10"/>
    <p:sldId id="309" r:id="rId11"/>
    <p:sldId id="295" r:id="rId12"/>
    <p:sldId id="296" r:id="rId13"/>
    <p:sldId id="297" r:id="rId14"/>
    <p:sldId id="319" r:id="rId15"/>
    <p:sldId id="338" r:id="rId16"/>
    <p:sldId id="320" r:id="rId17"/>
    <p:sldId id="298" r:id="rId18"/>
    <p:sldId id="339" r:id="rId19"/>
    <p:sldId id="340" r:id="rId20"/>
    <p:sldId id="341" r:id="rId21"/>
    <p:sldId id="345" r:id="rId22"/>
    <p:sldId id="349" r:id="rId23"/>
    <p:sldId id="346" r:id="rId24"/>
    <p:sldId id="347" r:id="rId25"/>
    <p:sldId id="360" r:id="rId26"/>
    <p:sldId id="361" r:id="rId27"/>
    <p:sldId id="355" r:id="rId28"/>
    <p:sldId id="348" r:id="rId29"/>
    <p:sldId id="350" r:id="rId30"/>
    <p:sldId id="354" r:id="rId31"/>
    <p:sldId id="342" r:id="rId32"/>
    <p:sldId id="343" r:id="rId33"/>
    <p:sldId id="344" r:id="rId34"/>
    <p:sldId id="358" r:id="rId35"/>
    <p:sldId id="352" r:id="rId36"/>
    <p:sldId id="362" r:id="rId37"/>
    <p:sldId id="363" r:id="rId38"/>
    <p:sldId id="359" r:id="rId39"/>
    <p:sldId id="356" r:id="rId40"/>
    <p:sldId id="357" r:id="rId4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49" autoAdjust="0"/>
  </p:normalViewPr>
  <p:slideViewPr>
    <p:cSldViewPr>
      <p:cViewPr varScale="1">
        <p:scale>
          <a:sx n="81" d="100"/>
          <a:sy n="81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CB7A19E-D785-4767-A03A-CEFE232DF6A2}" type="datetimeFigureOut">
              <a:rPr lang="en-US"/>
              <a:pPr>
                <a:defRPr/>
              </a:pPr>
              <a:t>10/5/2024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B94AC62-7F50-4DB7-AAC5-6C9CFB4891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1739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92200" y="933450"/>
            <a:ext cx="4486275" cy="33639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31875" y="4624388"/>
            <a:ext cx="4611688" cy="3733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45179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86066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60754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38418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48479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855119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050396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54622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649976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40556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6419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303213"/>
            <a:ext cx="4876800" cy="36576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4314825"/>
            <a:ext cx="5856287" cy="4059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21549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552024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432780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192433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13518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47843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7975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713882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633137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82748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r>
              <a:rPr lang="en-US" dirty="0"/>
              <a:t>Each command in a pipeline is executed as a separate process (i.e., in a subshell)</a:t>
            </a:r>
            <a:r>
              <a:rPr lang="tr-TR" dirty="0"/>
              <a:t> </a:t>
            </a:r>
            <a:r>
              <a:rPr lang="en-US" dirty="0"/>
              <a:t>so that modified variables are local to the subshell, and not visible once back in the parent.</a:t>
            </a:r>
            <a:endParaRPr lang="tr-TR" dirty="0"/>
          </a:p>
          <a:p>
            <a:pPr defTabSz="409575" eaLnBrk="1" hangingPunct="1">
              <a:spcBef>
                <a:spcPct val="0"/>
              </a:spcBef>
            </a:pPr>
            <a:r>
              <a:rPr lang="tr-TR" dirty="0"/>
              <a:t>n=0 </a:t>
            </a:r>
          </a:p>
          <a:p>
            <a:pPr defTabSz="409575" eaLnBrk="1" hangingPunct="1">
              <a:spcBef>
                <a:spcPct val="0"/>
              </a:spcBef>
            </a:pPr>
            <a:r>
              <a:rPr lang="tr-TR" dirty="0" err="1"/>
              <a:t>cat</a:t>
            </a:r>
            <a:r>
              <a:rPr lang="tr-TR" dirty="0"/>
              <a:t> file | </a:t>
            </a:r>
          </a:p>
          <a:p>
            <a:pPr defTabSz="409575" eaLnBrk="1" hangingPunct="1">
              <a:spcBef>
                <a:spcPct val="0"/>
              </a:spcBef>
            </a:pPr>
            <a:r>
              <a:rPr lang="tr-TR" dirty="0" err="1"/>
              <a:t>while</a:t>
            </a:r>
            <a:r>
              <a:rPr lang="tr-TR" baseline="0" dirty="0"/>
              <a:t> </a:t>
            </a:r>
            <a:r>
              <a:rPr lang="tr-TR" dirty="0" err="1"/>
              <a:t>read</a:t>
            </a:r>
            <a:r>
              <a:rPr lang="tr-TR" dirty="0"/>
              <a:t> </a:t>
            </a:r>
            <a:r>
              <a:rPr lang="tr-TR" dirty="0" err="1"/>
              <a:t>line</a:t>
            </a:r>
            <a:r>
              <a:rPr lang="tr-TR" dirty="0"/>
              <a:t>; </a:t>
            </a:r>
          </a:p>
          <a:p>
            <a:pPr defTabSz="409575" eaLnBrk="1" hangingPunct="1">
              <a:spcBef>
                <a:spcPct val="0"/>
              </a:spcBef>
            </a:pPr>
            <a:r>
              <a:rPr lang="tr-TR" dirty="0"/>
              <a:t>	do (( n++ )); </a:t>
            </a:r>
          </a:p>
          <a:p>
            <a:pPr defTabSz="409575" eaLnBrk="1" hangingPunct="1">
              <a:spcBef>
                <a:spcPct val="0"/>
              </a:spcBef>
            </a:pPr>
            <a:r>
              <a:rPr lang="tr-TR" dirty="0"/>
              <a:t>done </a:t>
            </a:r>
          </a:p>
          <a:p>
            <a:pPr defTabSz="409575" eaLnBrk="1" hangingPunct="1">
              <a:spcBef>
                <a:spcPct val="0"/>
              </a:spcBef>
            </a:pPr>
            <a:r>
              <a:rPr lang="tr-TR" dirty="0" err="1"/>
              <a:t>echo</a:t>
            </a:r>
            <a:r>
              <a:rPr lang="tr-TR" dirty="0"/>
              <a:t> $n;</a:t>
            </a:r>
          </a:p>
        </p:txBody>
      </p:sp>
    </p:spTree>
    <p:extLst>
      <p:ext uri="{BB962C8B-B14F-4D97-AF65-F5344CB8AC3E}">
        <p14:creationId xmlns:p14="http://schemas.microsoft.com/office/powerpoint/2010/main" val="2497178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303213"/>
            <a:ext cx="4876800" cy="36576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4314825"/>
            <a:ext cx="5856287" cy="4059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0917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68970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268972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170260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544800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458153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544800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97263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7213959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5570918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1822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303213"/>
            <a:ext cx="4876800" cy="36576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4314825"/>
            <a:ext cx="5856287" cy="4059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92600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7697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303213"/>
            <a:ext cx="4876800" cy="36576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4314825"/>
            <a:ext cx="5856287" cy="4059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93225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303213"/>
            <a:ext cx="4876800" cy="36576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4314825"/>
            <a:ext cx="5856287" cy="4059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2383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303213"/>
            <a:ext cx="4876800" cy="36576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4314825"/>
            <a:ext cx="5856287" cy="4059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43651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312047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3680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050D0F-C984-4DFB-9B7D-63AFA9888795}" type="datetimeFigureOut">
              <a:rPr lang="en-US"/>
              <a:pPr>
                <a:defRPr/>
              </a:pPr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CC7481-247F-4CBE-A25C-15DD53AFE5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4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0E9B44-ACCF-4090-941A-AED831FBC17A}" type="datetimeFigureOut">
              <a:rPr lang="en-US"/>
              <a:pPr>
                <a:defRPr/>
              </a:pPr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D44E6C-9000-4DFE-8049-C1CC8D5DCA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10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310B64-28FC-4EC2-A891-6D3ABF5D6A22}" type="datetimeFigureOut">
              <a:rPr lang="en-US"/>
              <a:pPr>
                <a:defRPr/>
              </a:pPr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E1D610-BA5D-4B0E-A5A0-6179B642B0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77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24" y="569540"/>
            <a:ext cx="7807419" cy="11424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74628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D7186-6C5C-487A-85C9-3D2BD7B1C0A2}" type="datetimeFigureOut">
              <a:rPr lang="en-US"/>
              <a:pPr>
                <a:defRPr/>
              </a:pPr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C8B4B9-4E9D-46E4-A66D-704A3B931D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45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702C1E-411B-4976-BCE8-00CCF83897C1}" type="datetimeFigureOut">
              <a:rPr lang="en-US"/>
              <a:pPr>
                <a:defRPr/>
              </a:pPr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E83208-4E81-4A78-B361-63945B51E3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065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E0A5D0-87E4-41B7-89E0-A25BA0E02D45}" type="datetimeFigureOut">
              <a:rPr lang="en-US"/>
              <a:pPr>
                <a:defRPr/>
              </a:pPr>
              <a:t>10/5/2024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105D1-242F-4D87-8B8B-2E5FC3514C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54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A90D4A-0B80-43F1-8396-0B0295E95DFF}" type="datetimeFigureOut">
              <a:rPr lang="en-US"/>
              <a:pPr>
                <a:defRPr/>
              </a:pPr>
              <a:t>10/5/2024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F6C839-A05E-401C-B826-8C32E9C3DC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39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D4474F-2DBC-4046-8CD7-13FE61BB2D9C}" type="datetimeFigureOut">
              <a:rPr lang="en-US"/>
              <a:pPr>
                <a:defRPr/>
              </a:pPr>
              <a:t>10/5/2024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F7AEDB-AAC9-4023-9233-46E14072F7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3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10598D-2648-4F30-97DD-01DB2A0A0F8E}" type="datetimeFigureOut">
              <a:rPr lang="en-US"/>
              <a:pPr>
                <a:defRPr/>
              </a:pPr>
              <a:t>10/5/2024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929428-0341-4E3A-9780-7B5F2E719C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001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D86645-96E5-407C-92E5-F1B6D8687313}" type="datetimeFigureOut">
              <a:rPr lang="en-US"/>
              <a:pPr>
                <a:defRPr/>
              </a:pPr>
              <a:t>10/5/2024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6E0B23-3546-4B99-B28C-765B7FF325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91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ACB1BF-EE09-47EF-963A-E0A9E1CB7932}" type="datetimeFigureOut">
              <a:rPr lang="en-US"/>
              <a:pPr>
                <a:defRPr/>
              </a:pPr>
              <a:t>10/5/2024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65C8BB-9335-407D-85B4-8C5667A78D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991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644603C-69C1-47CD-B6D4-AEB1A6312E18}" type="datetimeFigureOut">
              <a:rPr lang="en-US"/>
              <a:pPr>
                <a:defRPr/>
              </a:pPr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F745138-DEEE-4930-932A-A8F88FA48D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18"/>
          <p:cNvSpPr txBox="1">
            <a:spLocks noChangeArrowheads="1"/>
          </p:cNvSpPr>
          <p:nvPr/>
        </p:nvSpPr>
        <p:spPr bwMode="auto">
          <a:xfrm>
            <a:off x="0" y="1609725"/>
            <a:ext cx="9144000" cy="4647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tr-TR" sz="4400" dirty="0">
                <a:solidFill>
                  <a:srgbClr val="0000CC"/>
                </a:solidFill>
                <a:latin typeface="Verdana" pitchFamily="34" charset="0"/>
              </a:rPr>
              <a:t>BMS-301</a:t>
            </a:r>
            <a:r>
              <a:rPr lang="tr-TR" sz="4400" dirty="0">
                <a:solidFill>
                  <a:srgbClr val="CC0000"/>
                </a:solidFill>
                <a:latin typeface="Verdana" pitchFamily="34" charset="0"/>
              </a:rPr>
              <a:t> </a:t>
            </a:r>
          </a:p>
          <a:p>
            <a:pPr algn="ctr" eaLnBrk="1" hangingPunct="1">
              <a:spcBef>
                <a:spcPct val="50000"/>
              </a:spcBef>
            </a:pPr>
            <a:r>
              <a:rPr lang="tr-TR" sz="4400" dirty="0">
                <a:solidFill>
                  <a:srgbClr val="CC0000"/>
                </a:solidFill>
                <a:latin typeface="Verdana" pitchFamily="34" charset="0"/>
              </a:rPr>
              <a:t>Kabuk Programlama</a:t>
            </a:r>
          </a:p>
          <a:p>
            <a:pPr algn="ctr" eaLnBrk="1" hangingPunct="1">
              <a:spcBef>
                <a:spcPct val="50000"/>
              </a:spcBef>
            </a:pPr>
            <a:r>
              <a:rPr lang="tr-TR" sz="4400" dirty="0">
                <a:solidFill>
                  <a:srgbClr val="CC0000"/>
                </a:solidFill>
                <a:latin typeface="Verdana" pitchFamily="34" charset="0"/>
              </a:rPr>
              <a:t>Güz 202</a:t>
            </a:r>
            <a:r>
              <a:rPr lang="en-US" sz="4400">
                <a:solidFill>
                  <a:srgbClr val="CC0000"/>
                </a:solidFill>
                <a:latin typeface="Verdana" pitchFamily="34" charset="0"/>
              </a:rPr>
              <a:t>4</a:t>
            </a:r>
            <a:endParaRPr lang="tr-TR" sz="4400" dirty="0">
              <a:solidFill>
                <a:srgbClr val="CC0000"/>
              </a:solidFill>
              <a:latin typeface="Verdana" pitchFamily="34" charset="0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tr-TR" sz="4400" dirty="0">
                <a:solidFill>
                  <a:schemeClr val="hlink"/>
                </a:solidFill>
                <a:latin typeface="Verdana" pitchFamily="34" charset="0"/>
              </a:rPr>
              <a:t>(6. Sunu)</a:t>
            </a:r>
            <a:endParaRPr lang="en-US" sz="4400" dirty="0">
              <a:solidFill>
                <a:schemeClr val="hlink"/>
              </a:solidFill>
              <a:latin typeface="Verdana" pitchFamily="34" charset="0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tr-TR" sz="3600" dirty="0">
                <a:latin typeface="Verdana" pitchFamily="34" charset="0"/>
              </a:rPr>
              <a:t>(</a:t>
            </a:r>
            <a:r>
              <a:rPr lang="en-US" sz="3600" dirty="0" err="1">
                <a:latin typeface="Verdana" pitchFamily="34" charset="0"/>
              </a:rPr>
              <a:t>Doç</a:t>
            </a:r>
            <a:r>
              <a:rPr lang="en-US" sz="3600" dirty="0">
                <a:latin typeface="Verdana" pitchFamily="34" charset="0"/>
              </a:rPr>
              <a:t>. </a:t>
            </a:r>
            <a:r>
              <a:rPr lang="tr-TR" sz="3600" dirty="0">
                <a:latin typeface="Verdana" pitchFamily="34" charset="0"/>
              </a:rPr>
              <a:t>Dr.</a:t>
            </a:r>
            <a:r>
              <a:rPr lang="en-US" sz="3600" dirty="0">
                <a:latin typeface="Verdana" pitchFamily="34" charset="0"/>
              </a:rPr>
              <a:t> </a:t>
            </a:r>
            <a:r>
              <a:rPr lang="tr-TR" sz="3600" dirty="0">
                <a:latin typeface="Verdana" pitchFamily="34" charset="0"/>
              </a:rPr>
              <a:t>Deniz Dal)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2B1B9C20-2359-410E-91F7-1DFE4C1110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381000"/>
            <a:ext cx="10668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8175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171"/>
            <a:ext cx="9144000" cy="915572"/>
          </a:xfrm>
        </p:spPr>
        <p:txBody>
          <a:bodyPr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dirty="0">
                <a:solidFill>
                  <a:srgbClr val="FF0000"/>
                </a:solidFill>
              </a:rPr>
              <a:t>Şartlı Deyimler (</a:t>
            </a:r>
            <a:r>
              <a:rPr lang="en-US" dirty="0">
                <a:solidFill>
                  <a:srgbClr val="FF0000"/>
                </a:solidFill>
              </a:rPr>
              <a:t>case</a:t>
            </a:r>
            <a:r>
              <a:rPr lang="tr-TR" dirty="0">
                <a:solidFill>
                  <a:srgbClr val="FF0000"/>
                </a:solidFill>
              </a:rPr>
              <a:t>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6019800"/>
          </a:xfrm>
        </p:spPr>
        <p:txBody>
          <a:bodyPr/>
          <a:lstStyle/>
          <a:p>
            <a:pPr marL="0" indent="0" algn="just">
              <a:buNone/>
            </a:pPr>
            <a:r>
              <a:rPr lang="tr-TR" sz="2400" dirty="0"/>
              <a:t>Bir veya birden fazla koşula bağlı olarak birçok seçenek arasında seçim yapılması gerektiğinde </a:t>
            </a:r>
            <a:r>
              <a:rPr lang="tr-TR" sz="2400" b="1" dirty="0" err="1">
                <a:solidFill>
                  <a:srgbClr val="FF0000"/>
                </a:solidFill>
              </a:rPr>
              <a:t>case</a:t>
            </a:r>
            <a:r>
              <a:rPr lang="tr-TR" sz="2400" dirty="0"/>
              <a:t> deyimi kullanılır. </a:t>
            </a:r>
            <a:r>
              <a:rPr lang="tr-TR" sz="2400" i="1" dirty="0"/>
              <a:t>(</a:t>
            </a:r>
            <a:r>
              <a:rPr lang="tr-TR" sz="2400" b="1" i="1" dirty="0" err="1">
                <a:solidFill>
                  <a:srgbClr val="FF0000"/>
                </a:solidFill>
              </a:rPr>
              <a:t>case</a:t>
            </a:r>
            <a:r>
              <a:rPr lang="tr-TR" sz="2400" i="1" dirty="0"/>
              <a:t> deyimi ile yazılan bir program birden fazla </a:t>
            </a:r>
            <a:r>
              <a:rPr lang="tr-TR" sz="2400" b="1" i="1" dirty="0" err="1">
                <a:solidFill>
                  <a:srgbClr val="FF0000"/>
                </a:solidFill>
              </a:rPr>
              <a:t>if</a:t>
            </a:r>
            <a:r>
              <a:rPr lang="tr-TR" sz="2400" i="1" dirty="0"/>
              <a:t>, </a:t>
            </a:r>
            <a:r>
              <a:rPr lang="tr-TR" sz="2400" b="1" i="1" dirty="0">
                <a:solidFill>
                  <a:srgbClr val="FF0000"/>
                </a:solidFill>
              </a:rPr>
              <a:t>elif</a:t>
            </a:r>
            <a:r>
              <a:rPr lang="tr-TR" sz="2400" i="1" dirty="0"/>
              <a:t>, </a:t>
            </a:r>
            <a:r>
              <a:rPr lang="tr-TR" sz="2400" b="1" i="1" dirty="0">
                <a:solidFill>
                  <a:srgbClr val="FF0000"/>
                </a:solidFill>
              </a:rPr>
              <a:t>elif</a:t>
            </a:r>
            <a:r>
              <a:rPr lang="tr-TR" sz="2400" b="1" i="1" dirty="0"/>
              <a:t>…</a:t>
            </a:r>
            <a:r>
              <a:rPr lang="tr-TR" sz="2400" b="1" i="1" dirty="0">
                <a:solidFill>
                  <a:srgbClr val="FF0000"/>
                </a:solidFill>
              </a:rPr>
              <a:t>else</a:t>
            </a:r>
            <a:r>
              <a:rPr lang="tr-TR" sz="2400" i="1" dirty="0"/>
              <a:t> kullanılarak ta gerçekleştirilebilir.)</a:t>
            </a:r>
            <a:endParaRPr lang="en-US" sz="2400" i="1" dirty="0"/>
          </a:p>
          <a:p>
            <a:pPr marL="0" indent="0">
              <a:buNone/>
            </a:pPr>
            <a:endParaRPr lang="en-US" sz="2200" b="1" dirty="0"/>
          </a:p>
          <a:p>
            <a:pPr marL="0" indent="0">
              <a:buNone/>
            </a:pPr>
            <a:r>
              <a:rPr lang="tr-TR" sz="2200" b="1" dirty="0" err="1">
                <a:solidFill>
                  <a:srgbClr val="FF0000"/>
                </a:solidFill>
              </a:rPr>
              <a:t>case</a:t>
            </a:r>
            <a:r>
              <a:rPr lang="tr-TR" sz="2200" b="1" dirty="0"/>
              <a:t> </a:t>
            </a:r>
            <a:r>
              <a:rPr lang="tr-TR" sz="2200" b="1" i="1" dirty="0"/>
              <a:t>değişken </a:t>
            </a:r>
            <a:r>
              <a:rPr lang="tr-TR" sz="2200" b="1" dirty="0">
                <a:solidFill>
                  <a:srgbClr val="FF0000"/>
                </a:solidFill>
              </a:rPr>
              <a:t>in</a:t>
            </a:r>
            <a:endParaRPr lang="en-US" sz="2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tr-TR" sz="2200" b="1" i="1" dirty="0"/>
              <a:t>	seçenek-1</a:t>
            </a:r>
            <a:r>
              <a:rPr lang="tr-TR" sz="2200" b="1" dirty="0">
                <a:solidFill>
                  <a:srgbClr val="FF0000"/>
                </a:solidFill>
              </a:rPr>
              <a:t>)</a:t>
            </a:r>
            <a:endParaRPr lang="en-US" sz="2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tr-TR" sz="2200" b="1" dirty="0"/>
              <a:t>		komutlar</a:t>
            </a:r>
            <a:endParaRPr lang="en-US" sz="2200" dirty="0"/>
          </a:p>
          <a:p>
            <a:pPr marL="0" indent="0">
              <a:buNone/>
            </a:pPr>
            <a:r>
              <a:rPr lang="tr-TR" sz="2200" b="1" dirty="0"/>
              <a:t>	</a:t>
            </a:r>
            <a:r>
              <a:rPr lang="tr-TR" sz="2200" b="1" dirty="0">
                <a:solidFill>
                  <a:srgbClr val="FF0000"/>
                </a:solidFill>
              </a:rPr>
              <a:t>;;</a:t>
            </a:r>
            <a:endParaRPr lang="en-US" sz="2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tr-TR" sz="2200" b="1" i="1" dirty="0"/>
              <a:t>	seçenek-2</a:t>
            </a:r>
            <a:r>
              <a:rPr lang="tr-TR" sz="2200" b="1" dirty="0">
                <a:solidFill>
                  <a:srgbClr val="FF0000"/>
                </a:solidFill>
              </a:rPr>
              <a:t>)</a:t>
            </a:r>
            <a:endParaRPr lang="en-US" sz="2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tr-TR" sz="2200" b="1" dirty="0"/>
              <a:t>		komutlar</a:t>
            </a:r>
            <a:endParaRPr lang="en-US" sz="2200" dirty="0"/>
          </a:p>
          <a:p>
            <a:pPr marL="0" indent="0">
              <a:buNone/>
            </a:pPr>
            <a:r>
              <a:rPr lang="tr-TR" sz="2200" b="1" dirty="0"/>
              <a:t>	</a:t>
            </a:r>
            <a:r>
              <a:rPr lang="tr-TR" sz="2200" b="1" dirty="0">
                <a:solidFill>
                  <a:srgbClr val="FF0000"/>
                </a:solidFill>
              </a:rPr>
              <a:t>;;</a:t>
            </a:r>
            <a:endParaRPr lang="en-US" sz="2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tr-TR" sz="2200" b="1" dirty="0"/>
              <a:t>	...</a:t>
            </a:r>
            <a:endParaRPr lang="en-US" sz="2200" dirty="0"/>
          </a:p>
          <a:p>
            <a:pPr marL="0" indent="0">
              <a:buNone/>
            </a:pPr>
            <a:r>
              <a:rPr lang="tr-TR" sz="2200" b="1" dirty="0"/>
              <a:t>	</a:t>
            </a:r>
            <a:r>
              <a:rPr lang="tr-TR" sz="2200" b="1" dirty="0">
                <a:solidFill>
                  <a:srgbClr val="FF0000"/>
                </a:solidFill>
              </a:rPr>
              <a:t>*)</a:t>
            </a:r>
            <a:endParaRPr lang="en-US" sz="2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tr-TR" sz="2200" b="1" dirty="0"/>
              <a:t>		komutlar</a:t>
            </a:r>
            <a:endParaRPr lang="en-US" sz="2200" dirty="0"/>
          </a:p>
          <a:p>
            <a:pPr marL="0" indent="0">
              <a:buNone/>
            </a:pPr>
            <a:r>
              <a:rPr lang="tr-TR" sz="2200" b="1" dirty="0" err="1">
                <a:solidFill>
                  <a:srgbClr val="FF0000"/>
                </a:solidFill>
              </a:rPr>
              <a:t>esac</a:t>
            </a:r>
            <a:endParaRPr lang="en-US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2519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6175"/>
          </a:xfrm>
        </p:spPr>
        <p:txBody>
          <a:bodyPr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dirty="0">
                <a:solidFill>
                  <a:srgbClr val="FF0000"/>
                </a:solidFill>
              </a:rPr>
              <a:t>Örnek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1723" y="1143000"/>
            <a:ext cx="9155723" cy="5715000"/>
          </a:xfrm>
        </p:spPr>
        <p:txBody>
          <a:bodyPr/>
          <a:lstStyle/>
          <a:p>
            <a:pPr marL="0" indent="0" algn="just">
              <a:buNone/>
            </a:pPr>
            <a:r>
              <a:rPr lang="tr-TR" dirty="0"/>
              <a:t>Kullanıcıya seçenekler sunan ve kullanıcı klavyeden </a:t>
            </a:r>
            <a:r>
              <a:rPr lang="tr-TR" b="1" dirty="0"/>
              <a:t>1</a:t>
            </a:r>
            <a:r>
              <a:rPr lang="tr-TR" dirty="0"/>
              <a:t> seçeneğini girdiğinde komut satırı ekranını temizleyen, </a:t>
            </a:r>
            <a:r>
              <a:rPr lang="tr-TR" b="1" dirty="0"/>
              <a:t>2</a:t>
            </a:r>
            <a:r>
              <a:rPr lang="tr-TR" dirty="0"/>
              <a:t> seçeneğini girdiğinde kullanıcı ev dizinindeki dosyaları ayrıntılı olarak listeleyen, </a:t>
            </a:r>
            <a:r>
              <a:rPr lang="tr-TR" b="1" dirty="0"/>
              <a:t>3</a:t>
            </a:r>
            <a:r>
              <a:rPr lang="tr-TR" dirty="0"/>
              <a:t> seçeneğini girdiğinde ise sistem yöneticisi olarak oturum açan bir kabuk programını </a:t>
            </a:r>
            <a:r>
              <a:rPr lang="tr-TR" b="1" dirty="0"/>
              <a:t>SecenekGir.sh</a:t>
            </a:r>
            <a:r>
              <a:rPr lang="tr-TR" dirty="0"/>
              <a:t> adlı dosya içerisine </a:t>
            </a:r>
            <a:r>
              <a:rPr lang="tr-TR" b="1" dirty="0" err="1"/>
              <a:t>case</a:t>
            </a:r>
            <a:r>
              <a:rPr lang="tr-TR" dirty="0"/>
              <a:t> komutunu kullanarak yazınız. </a:t>
            </a:r>
            <a:r>
              <a:rPr lang="tr-TR" i="1" dirty="0"/>
              <a:t>(Aynı programı </a:t>
            </a:r>
            <a:r>
              <a:rPr lang="tr-TR" b="1" i="1" dirty="0" err="1"/>
              <a:t>if</a:t>
            </a:r>
            <a:r>
              <a:rPr lang="tr-TR" i="1" dirty="0"/>
              <a:t>, </a:t>
            </a:r>
            <a:r>
              <a:rPr lang="tr-TR" b="1" i="1" dirty="0"/>
              <a:t>elif</a:t>
            </a:r>
            <a:r>
              <a:rPr lang="tr-TR" i="1" dirty="0"/>
              <a:t> ve </a:t>
            </a:r>
            <a:r>
              <a:rPr lang="tr-TR" b="1" i="1" dirty="0"/>
              <a:t>else</a:t>
            </a:r>
            <a:r>
              <a:rPr lang="tr-TR" i="1" dirty="0"/>
              <a:t> komutlarını kullanarak ta yazabileceğinizi unutmayınız.)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9960350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762000"/>
          </a:xfrm>
        </p:spPr>
        <p:txBody>
          <a:bodyPr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dirty="0">
                <a:solidFill>
                  <a:srgbClr val="FF0000"/>
                </a:solidFill>
              </a:rPr>
              <a:t>Çözüm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" y="685800"/>
            <a:ext cx="9126415" cy="6172200"/>
          </a:xfrm>
        </p:spPr>
        <p:txBody>
          <a:bodyPr/>
          <a:lstStyle/>
          <a:p>
            <a:pPr marL="0" indent="0">
              <a:buNone/>
            </a:pPr>
            <a:r>
              <a:rPr lang="tr-TR" sz="1600" b="1" dirty="0"/>
              <a:t>#!/bin/</a:t>
            </a:r>
            <a:r>
              <a:rPr lang="tr-TR" sz="1600" b="1" dirty="0" err="1"/>
              <a:t>bash</a:t>
            </a:r>
            <a:endParaRPr lang="en-US" sz="1600" dirty="0"/>
          </a:p>
          <a:p>
            <a:pPr marL="0" indent="0">
              <a:buNone/>
            </a:pPr>
            <a:r>
              <a:rPr lang="tr-TR" sz="1600" b="1" dirty="0" err="1"/>
              <a:t>echo</a:t>
            </a:r>
            <a:r>
              <a:rPr lang="tr-TR" sz="1600" b="1" dirty="0"/>
              <a:t>   "İşlemler Menüsü";</a:t>
            </a:r>
            <a:endParaRPr lang="en-US" sz="1600" dirty="0"/>
          </a:p>
          <a:p>
            <a:pPr marL="0" indent="0">
              <a:buNone/>
            </a:pPr>
            <a:r>
              <a:rPr lang="tr-TR" sz="1600" b="1" dirty="0" err="1"/>
              <a:t>echo</a:t>
            </a:r>
            <a:r>
              <a:rPr lang="tr-TR" sz="1600" b="1" dirty="0"/>
              <a:t>   "1-Ekranı Temizle";</a:t>
            </a:r>
            <a:endParaRPr lang="en-US" sz="1600" dirty="0"/>
          </a:p>
          <a:p>
            <a:pPr marL="0" indent="0">
              <a:buNone/>
            </a:pPr>
            <a:r>
              <a:rPr lang="tr-TR" sz="1600" b="1" dirty="0" err="1"/>
              <a:t>echo</a:t>
            </a:r>
            <a:r>
              <a:rPr lang="tr-TR" sz="1600" b="1" dirty="0"/>
              <a:t>   "2-Ev Dizinini Detaylı Listele";</a:t>
            </a:r>
            <a:endParaRPr lang="en-US" sz="1600" dirty="0"/>
          </a:p>
          <a:p>
            <a:pPr marL="0" indent="0">
              <a:buNone/>
            </a:pPr>
            <a:r>
              <a:rPr lang="tr-TR" sz="1600" b="1" dirty="0" err="1"/>
              <a:t>echo</a:t>
            </a:r>
            <a:r>
              <a:rPr lang="tr-TR" sz="1600" b="1" dirty="0"/>
              <a:t>   "3-Yönetici Girişi Yap";</a:t>
            </a:r>
            <a:endParaRPr lang="en-US" sz="1600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tr-TR" sz="1600" b="1" dirty="0" err="1"/>
              <a:t>echo</a:t>
            </a:r>
            <a:r>
              <a:rPr lang="tr-TR" sz="1600" b="1" dirty="0"/>
              <a:t>   </a:t>
            </a:r>
            <a:r>
              <a:rPr lang="en-US" sz="1600" b="1" dirty="0"/>
              <a:t>-</a:t>
            </a:r>
            <a:r>
              <a:rPr lang="tr-TR" sz="1600" b="1" dirty="0"/>
              <a:t>n "Seçeneğinizi Giriniz (1-3): ";</a:t>
            </a:r>
            <a:endParaRPr lang="en-US" sz="1600" dirty="0"/>
          </a:p>
          <a:p>
            <a:pPr marL="0" indent="0">
              <a:buNone/>
            </a:pPr>
            <a:r>
              <a:rPr lang="tr-TR" sz="1600" b="1" dirty="0" err="1"/>
              <a:t>read</a:t>
            </a:r>
            <a:r>
              <a:rPr lang="tr-TR" sz="1600" b="1" dirty="0"/>
              <a:t>   </a:t>
            </a:r>
            <a:r>
              <a:rPr lang="tr-TR" sz="1600" b="1" dirty="0" err="1"/>
              <a:t>secenek</a:t>
            </a:r>
            <a:r>
              <a:rPr lang="tr-TR" sz="1600" b="1" dirty="0"/>
              <a:t>;</a:t>
            </a:r>
            <a:endParaRPr lang="tr-TR" sz="1600" dirty="0"/>
          </a:p>
          <a:p>
            <a:pPr marL="0" indent="0">
              <a:buNone/>
            </a:pPr>
            <a:r>
              <a:rPr lang="tr-TR" sz="1600" b="1" dirty="0" err="1"/>
              <a:t>case</a:t>
            </a:r>
            <a:r>
              <a:rPr lang="tr-TR" sz="1600" b="1" dirty="0"/>
              <a:t>   $</a:t>
            </a:r>
            <a:r>
              <a:rPr lang="tr-TR" sz="1600" b="1" dirty="0" err="1"/>
              <a:t>secenek</a:t>
            </a:r>
            <a:r>
              <a:rPr lang="tr-TR" sz="1600" b="1" dirty="0"/>
              <a:t> in</a:t>
            </a:r>
            <a:endParaRPr lang="tr-TR" sz="1600" dirty="0"/>
          </a:p>
          <a:p>
            <a:pPr marL="0" indent="0">
              <a:buNone/>
            </a:pPr>
            <a:r>
              <a:rPr lang="tr-TR" sz="1600" b="1" dirty="0"/>
              <a:t>	1)</a:t>
            </a:r>
            <a:endParaRPr lang="en-US" sz="1600" dirty="0"/>
          </a:p>
          <a:p>
            <a:pPr marL="0" indent="0">
              <a:buNone/>
            </a:pPr>
            <a:r>
              <a:rPr lang="tr-TR" sz="1600" b="1" dirty="0"/>
              <a:t>		</a:t>
            </a:r>
            <a:r>
              <a:rPr lang="tr-TR" sz="1600" b="1" dirty="0" err="1"/>
              <a:t>clear</a:t>
            </a:r>
            <a:r>
              <a:rPr lang="tr-TR" sz="1600" b="1" dirty="0"/>
              <a:t>;</a:t>
            </a:r>
            <a:endParaRPr lang="en-US" sz="1600" dirty="0"/>
          </a:p>
          <a:p>
            <a:pPr marL="0" indent="0">
              <a:buNone/>
            </a:pPr>
            <a:r>
              <a:rPr lang="tr-TR" sz="1600" b="1" dirty="0"/>
              <a:t>	;;</a:t>
            </a:r>
            <a:endParaRPr lang="en-US" sz="1600" dirty="0"/>
          </a:p>
          <a:p>
            <a:pPr marL="0" indent="0">
              <a:buNone/>
            </a:pPr>
            <a:r>
              <a:rPr lang="tr-TR" sz="1600" b="1" dirty="0"/>
              <a:t>	2)</a:t>
            </a:r>
            <a:endParaRPr lang="en-US" sz="1600" dirty="0"/>
          </a:p>
          <a:p>
            <a:pPr marL="0" indent="0">
              <a:buNone/>
            </a:pPr>
            <a:r>
              <a:rPr lang="tr-TR" sz="1600" b="1" dirty="0"/>
              <a:t>		</a:t>
            </a:r>
            <a:r>
              <a:rPr lang="tr-TR" sz="1600" b="1" dirty="0" err="1"/>
              <a:t>ls</a:t>
            </a:r>
            <a:r>
              <a:rPr lang="tr-TR" sz="1600" b="1" dirty="0"/>
              <a:t>   -l   ~;</a:t>
            </a:r>
            <a:endParaRPr lang="en-US" sz="1600" dirty="0"/>
          </a:p>
          <a:p>
            <a:pPr marL="0" indent="0">
              <a:buNone/>
            </a:pPr>
            <a:r>
              <a:rPr lang="tr-TR" sz="1600" b="1" dirty="0"/>
              <a:t>	;;</a:t>
            </a:r>
            <a:endParaRPr lang="en-US" sz="1600" dirty="0"/>
          </a:p>
          <a:p>
            <a:pPr marL="0" indent="0">
              <a:buNone/>
            </a:pPr>
            <a:r>
              <a:rPr lang="tr-TR" sz="1600" b="1" dirty="0"/>
              <a:t>	3)</a:t>
            </a:r>
            <a:endParaRPr lang="en-US" sz="1600" dirty="0"/>
          </a:p>
          <a:p>
            <a:pPr marL="0" indent="0">
              <a:buNone/>
            </a:pPr>
            <a:r>
              <a:rPr lang="tr-TR" sz="1600" b="1" dirty="0"/>
              <a:t>		su   -;</a:t>
            </a:r>
            <a:r>
              <a:rPr lang="en-US" sz="1600" b="1" dirty="0"/>
              <a:t> </a:t>
            </a:r>
            <a:r>
              <a:rPr lang="en-US" sz="1600" b="1" dirty="0">
                <a:solidFill>
                  <a:srgbClr val="FF0000"/>
                </a:solidFill>
              </a:rPr>
              <a:t>#sudo </a:t>
            </a:r>
            <a:r>
              <a:rPr lang="en-US" sz="1600" b="1" dirty="0" err="1">
                <a:solidFill>
                  <a:srgbClr val="FF0000"/>
                </a:solidFill>
              </a:rPr>
              <a:t>su</a:t>
            </a:r>
            <a:r>
              <a:rPr lang="en-US" sz="1600" b="1" dirty="0">
                <a:solidFill>
                  <a:srgbClr val="FF0000"/>
                </a:solidFill>
              </a:rPr>
              <a:t> -;</a:t>
            </a:r>
            <a:endParaRPr lang="en-US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tr-TR" sz="1600" b="1" dirty="0"/>
              <a:t>	;;</a:t>
            </a:r>
            <a:endParaRPr lang="en-US" sz="1600" dirty="0"/>
          </a:p>
          <a:p>
            <a:pPr marL="0" indent="0">
              <a:buNone/>
            </a:pPr>
            <a:r>
              <a:rPr lang="tr-TR" sz="1600" b="1" dirty="0"/>
              <a:t>	*)</a:t>
            </a:r>
            <a:endParaRPr lang="en-US" sz="1600" dirty="0"/>
          </a:p>
          <a:p>
            <a:pPr marL="0" indent="0">
              <a:buNone/>
            </a:pPr>
            <a:r>
              <a:rPr lang="tr-TR" sz="1600" b="1" dirty="0"/>
              <a:t>		</a:t>
            </a:r>
            <a:r>
              <a:rPr lang="tr-TR" sz="1600" b="1" dirty="0" err="1"/>
              <a:t>echo</a:t>
            </a:r>
            <a:r>
              <a:rPr lang="tr-TR" sz="1600" b="1" dirty="0"/>
              <a:t> "Geçersiz Seçim";</a:t>
            </a:r>
            <a:endParaRPr lang="en-US" sz="1600" dirty="0"/>
          </a:p>
          <a:p>
            <a:pPr marL="0" indent="0">
              <a:buNone/>
            </a:pPr>
            <a:r>
              <a:rPr lang="tr-TR" sz="1600" b="1" dirty="0" err="1"/>
              <a:t>esac</a:t>
            </a:r>
            <a:endParaRPr lang="en-US" sz="1600" dirty="0"/>
          </a:p>
        </p:txBody>
      </p:sp>
      <p:sp>
        <p:nvSpPr>
          <p:cNvPr id="3" name="Dikdörtgen 2"/>
          <p:cNvSpPr/>
          <p:nvPr/>
        </p:nvSpPr>
        <p:spPr>
          <a:xfrm>
            <a:off x="3886200" y="2743200"/>
            <a:ext cx="5105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b="1" dirty="0">
                <a:solidFill>
                  <a:srgbClr val="FF0000"/>
                </a:solidFill>
              </a:rPr>
              <a:t>*)  </a:t>
            </a:r>
            <a:r>
              <a:rPr lang="tr-TR" dirty="0">
                <a:solidFill>
                  <a:srgbClr val="FF0000"/>
                </a:solidFill>
              </a:rPr>
              <a:t>seçeneği üstteki koşullardan herhangi birisi gerçekleşmediğinde çalışır. Yandaki örnekte kullanıcı tarafından 1 ile 3 arasında bir değer girilmediğinde ekrana “Geçersiz Seçim” uyarısı yazdırılmaktadır.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6891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6175"/>
          </a:xfrm>
        </p:spPr>
        <p:txBody>
          <a:bodyPr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dirty="0">
                <a:solidFill>
                  <a:srgbClr val="FF0000"/>
                </a:solidFill>
              </a:rPr>
              <a:t>Döngüler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9144000" cy="3505200"/>
          </a:xfrm>
        </p:spPr>
        <p:txBody>
          <a:bodyPr/>
          <a:lstStyle/>
          <a:p>
            <a:pPr marL="0" indent="0" algn="just">
              <a:buNone/>
            </a:pPr>
            <a:r>
              <a:rPr lang="tr-TR" sz="2800" i="1" dirty="0"/>
              <a:t>Belirli sayıda</a:t>
            </a:r>
            <a:r>
              <a:rPr lang="tr-TR" sz="2800" dirty="0"/>
              <a:t> veya </a:t>
            </a:r>
            <a:r>
              <a:rPr lang="tr-TR" sz="2800" i="1" dirty="0"/>
              <a:t>belirli bir koşula</a:t>
            </a:r>
            <a:r>
              <a:rPr lang="tr-TR" sz="2800" dirty="0"/>
              <a:t> bağlı olarak </a:t>
            </a:r>
            <a:r>
              <a:rPr lang="tr-TR" sz="2800" i="1" dirty="0"/>
              <a:t>tekrar</a:t>
            </a:r>
            <a:r>
              <a:rPr lang="tr-TR" sz="2800" dirty="0"/>
              <a:t> edilmesi istenen komutlar bir kez yazılıp döngü içerisine konulduğunda istenen sayıda veya istenen koşul sağlandığı sürece yinelenir. </a:t>
            </a:r>
          </a:p>
          <a:p>
            <a:pPr marL="0" indent="0" algn="just">
              <a:buNone/>
            </a:pPr>
            <a:endParaRPr lang="tr-TR" sz="2800" dirty="0"/>
          </a:p>
          <a:p>
            <a:pPr marL="0" indent="0" algn="just">
              <a:buNone/>
            </a:pPr>
            <a:r>
              <a:rPr lang="tr-TR" sz="2800" dirty="0"/>
              <a:t>Komutların tekrarını sağlayan bu tür programlama yapılarına </a:t>
            </a:r>
            <a:r>
              <a:rPr lang="tr-TR" sz="2800" b="1" dirty="0"/>
              <a:t>döngü (</a:t>
            </a:r>
            <a:r>
              <a:rPr lang="en-US" sz="2800" b="1" i="1" dirty="0"/>
              <a:t>loop</a:t>
            </a:r>
            <a:r>
              <a:rPr lang="tr-TR" sz="2800" b="1" dirty="0"/>
              <a:t>)</a:t>
            </a:r>
            <a:r>
              <a:rPr lang="tr-TR" sz="2800" dirty="0"/>
              <a:t> adı verilir.</a:t>
            </a:r>
          </a:p>
          <a:p>
            <a:pPr marL="0" indent="0" algn="just" defTabSz="457200" eaLnBrk="1" hangingPunct="1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14833265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6175"/>
          </a:xfrm>
        </p:spPr>
        <p:txBody>
          <a:bodyPr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>
                <a:solidFill>
                  <a:srgbClr val="FF0000"/>
                </a:solidFill>
              </a:rPr>
              <a:t>while</a:t>
            </a:r>
            <a:r>
              <a:rPr lang="tr-TR" dirty="0">
                <a:solidFill>
                  <a:srgbClr val="FF0000"/>
                </a:solidFill>
              </a:rPr>
              <a:t> Döngüsü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63" y="914400"/>
            <a:ext cx="9144000" cy="5943600"/>
          </a:xfrm>
        </p:spPr>
        <p:txBody>
          <a:bodyPr/>
          <a:lstStyle/>
          <a:p>
            <a:pPr marL="0" indent="0" algn="just">
              <a:buNone/>
            </a:pPr>
            <a:endParaRPr lang="en-US" sz="2800" b="1" dirty="0"/>
          </a:p>
          <a:p>
            <a:pPr marL="0" indent="0" algn="just">
              <a:buNone/>
            </a:pPr>
            <a:r>
              <a:rPr lang="en-US" sz="2800" b="1" dirty="0"/>
              <a:t>while</a:t>
            </a:r>
            <a:r>
              <a:rPr lang="tr-TR" sz="2800" b="1" dirty="0"/>
              <a:t>,</a:t>
            </a:r>
            <a:r>
              <a:rPr lang="tr-TR" sz="2800" dirty="0"/>
              <a:t> yanında belirtilen koşul </a:t>
            </a:r>
            <a:r>
              <a:rPr lang="tr-TR" sz="2800" b="1" i="1" dirty="0"/>
              <a:t>doğru</a:t>
            </a:r>
            <a:r>
              <a:rPr lang="tr-TR" sz="2800" b="1" dirty="0"/>
              <a:t> </a:t>
            </a:r>
            <a:r>
              <a:rPr lang="tr-TR" sz="2800" b="1" i="1" dirty="0"/>
              <a:t>iken </a:t>
            </a:r>
            <a:r>
              <a:rPr lang="tr-TR" sz="2800" dirty="0"/>
              <a:t>gövdesi içerisindeki</a:t>
            </a:r>
            <a:r>
              <a:rPr lang="en-US" sz="2800" dirty="0"/>
              <a:t> (</a:t>
            </a:r>
            <a:r>
              <a:rPr lang="en-US" sz="2800" b="1" dirty="0"/>
              <a:t>do</a:t>
            </a:r>
            <a:r>
              <a:rPr lang="en-US" sz="2800" dirty="0"/>
              <a:t> </a:t>
            </a:r>
            <a:r>
              <a:rPr lang="tr-TR" sz="2800" dirty="0"/>
              <a:t>ile</a:t>
            </a:r>
            <a:r>
              <a:rPr lang="en-US" sz="2800" dirty="0"/>
              <a:t> </a:t>
            </a:r>
            <a:r>
              <a:rPr lang="en-US" sz="2800" b="1" dirty="0"/>
              <a:t>done</a:t>
            </a:r>
            <a:r>
              <a:rPr lang="en-US" sz="2800" dirty="0"/>
              <a:t> </a:t>
            </a:r>
            <a:r>
              <a:rPr lang="tr-TR" sz="2800" dirty="0"/>
              <a:t>arasındaki</a:t>
            </a:r>
            <a:r>
              <a:rPr lang="en-US" sz="2800" dirty="0"/>
              <a:t>)</a:t>
            </a:r>
            <a:r>
              <a:rPr lang="tr-TR" sz="2800" dirty="0"/>
              <a:t> komutların tekrarlanmasını sağlar. Koşul yanlış olduğunda döngü sonlanır, </a:t>
            </a:r>
            <a:r>
              <a:rPr lang="tr-TR" sz="2800" b="1" dirty="0"/>
              <a:t>done </a:t>
            </a:r>
            <a:r>
              <a:rPr lang="tr-TR" sz="2800" dirty="0"/>
              <a:t>ifadesinden sonraki komutlara geçilir.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tr-TR" sz="2800" dirty="0"/>
              <a:t>Genel kullanımı:</a:t>
            </a:r>
            <a:endParaRPr lang="en-US" sz="2800" dirty="0"/>
          </a:p>
          <a:p>
            <a:pPr marL="0" indent="0">
              <a:buNone/>
            </a:pPr>
            <a:r>
              <a:rPr lang="tr-TR" sz="2800" b="1" dirty="0"/>
              <a:t> </a:t>
            </a:r>
            <a:endParaRPr lang="en-US" sz="2800" dirty="0"/>
          </a:p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while</a:t>
            </a:r>
            <a:r>
              <a:rPr lang="tr-TR" sz="2800" b="1" dirty="0"/>
              <a:t> </a:t>
            </a:r>
            <a:r>
              <a:rPr lang="tr-TR" sz="2800" b="1" i="1" dirty="0"/>
              <a:t>koşul</a:t>
            </a:r>
            <a:endParaRPr lang="en-US" sz="2800" dirty="0"/>
          </a:p>
          <a:p>
            <a:pPr marL="0" indent="0">
              <a:buNone/>
            </a:pPr>
            <a:r>
              <a:rPr lang="tr-TR" sz="2800" b="1" dirty="0">
                <a:solidFill>
                  <a:srgbClr val="FF0000"/>
                </a:solidFill>
              </a:rPr>
              <a:t>do</a:t>
            </a:r>
            <a:endParaRPr lang="en-US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tr-TR" sz="2800" b="1" dirty="0"/>
              <a:t>	komutlar</a:t>
            </a:r>
            <a:endParaRPr lang="en-US" sz="2800" dirty="0"/>
          </a:p>
          <a:p>
            <a:pPr marL="0" indent="0">
              <a:buNone/>
            </a:pPr>
            <a:r>
              <a:rPr lang="tr-TR" sz="2800" b="1" dirty="0">
                <a:solidFill>
                  <a:srgbClr val="FF0000"/>
                </a:solidFill>
              </a:rPr>
              <a:t>done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7837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6175"/>
          </a:xfrm>
        </p:spPr>
        <p:txBody>
          <a:bodyPr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>
                <a:solidFill>
                  <a:srgbClr val="FF0000"/>
                </a:solidFill>
              </a:rPr>
              <a:t>while</a:t>
            </a:r>
            <a:r>
              <a:rPr lang="tr-TR" dirty="0">
                <a:solidFill>
                  <a:srgbClr val="FF0000"/>
                </a:solidFill>
              </a:rPr>
              <a:t> Döngüsü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63" y="914400"/>
            <a:ext cx="9144000" cy="5943600"/>
          </a:xfrm>
        </p:spPr>
        <p:txBody>
          <a:bodyPr/>
          <a:lstStyle/>
          <a:p>
            <a:pPr marL="0" indent="0" algn="just">
              <a:buNone/>
            </a:pPr>
            <a:endParaRPr lang="tr-TR" sz="2800" b="1" i="1" dirty="0"/>
          </a:p>
          <a:p>
            <a:pPr marL="0" indent="0" algn="just">
              <a:buNone/>
            </a:pPr>
            <a:r>
              <a:rPr lang="en-US" sz="2800" b="1" i="1" dirty="0"/>
              <a:t>while</a:t>
            </a:r>
            <a:r>
              <a:rPr lang="tr-TR" sz="2800" i="1" dirty="0"/>
              <a:t> yapısında dikkat etmeniz gereken husus, koşulu bir yerde yanlış yapmak ve döngüyü sonlandırmak için “komutlar” kısmında döngü değişkenini güncelleyecek bir kontrol ifadesi kullanmaktır. </a:t>
            </a:r>
            <a:endParaRPr lang="en-US" sz="2800" i="1" dirty="0"/>
          </a:p>
          <a:p>
            <a:pPr marL="0" indent="0" algn="just">
              <a:buNone/>
            </a:pPr>
            <a:endParaRPr lang="en-US" sz="2800" i="1" dirty="0"/>
          </a:p>
          <a:p>
            <a:pPr marL="0" indent="0" algn="just">
              <a:buNone/>
            </a:pPr>
            <a:r>
              <a:rPr lang="tr-TR" sz="2800" i="1" dirty="0"/>
              <a:t>Örneğin, koşul </a:t>
            </a:r>
            <a:r>
              <a:rPr lang="en-US" sz="2800" b="1" i="1" dirty="0" err="1"/>
              <a:t>i</a:t>
            </a:r>
            <a:r>
              <a:rPr lang="tr-TR" sz="2800" i="1" dirty="0"/>
              <a:t> değişkeninin değerinin 10'dan küçük olması ise, döngünün komutlar kısmında </a:t>
            </a:r>
            <a:r>
              <a:rPr lang="en-US" sz="2800" b="1" i="1" dirty="0" err="1"/>
              <a:t>i</a:t>
            </a:r>
            <a:r>
              <a:rPr lang="tr-TR" sz="2800" i="1" dirty="0"/>
              <a:t> değişkeninin değeri yeni bir </a:t>
            </a:r>
            <a:r>
              <a:rPr lang="tr-TR" sz="2800" i="1" dirty="0" err="1"/>
              <a:t>iterasyondan</a:t>
            </a:r>
            <a:r>
              <a:rPr lang="tr-TR" sz="2800" i="1" dirty="0"/>
              <a:t> önce güncellenmelidir</a:t>
            </a:r>
            <a:r>
              <a:rPr lang="en-US" sz="2800" i="1" dirty="0"/>
              <a:t> (</a:t>
            </a:r>
            <a:r>
              <a:rPr lang="tr-TR" sz="2800" i="1" dirty="0"/>
              <a:t>duruma göre</a:t>
            </a:r>
            <a:r>
              <a:rPr lang="en-US" sz="2800" i="1" dirty="0"/>
              <a:t> </a:t>
            </a:r>
            <a:r>
              <a:rPr lang="tr-TR" sz="2800" i="1" dirty="0"/>
              <a:t>arttırılmalı veya azaltılmalıdır</a:t>
            </a:r>
            <a:r>
              <a:rPr lang="en-US" sz="2800" i="1" dirty="0"/>
              <a:t>)</a:t>
            </a:r>
            <a:r>
              <a:rPr lang="tr-TR" sz="2800" i="1" dirty="0"/>
              <a:t>. Aksi durumda, </a:t>
            </a:r>
            <a:r>
              <a:rPr lang="en-US" sz="2800" b="1" i="1" dirty="0" err="1"/>
              <a:t>i</a:t>
            </a:r>
            <a:r>
              <a:rPr lang="tr-TR" sz="2800" i="1" dirty="0"/>
              <a:t> değişkeninin değeri hep 10'dan küçük kalacağından, </a:t>
            </a:r>
            <a:r>
              <a:rPr lang="tr-TR" sz="2800" b="1" i="1" dirty="0"/>
              <a:t>sonsuz bir döngü </a:t>
            </a:r>
            <a:r>
              <a:rPr lang="tr-TR" sz="2800" i="1" dirty="0"/>
              <a:t>oluşur ve döngüdeki komutlar sürekli çalışır.</a:t>
            </a:r>
            <a:endParaRPr lang="en-US" sz="2800" dirty="0"/>
          </a:p>
          <a:p>
            <a:pPr marL="0" indent="0" algn="just" defTabSz="457200" eaLnBrk="1" hangingPunct="1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1269503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6175"/>
          </a:xfrm>
        </p:spPr>
        <p:txBody>
          <a:bodyPr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dirty="0">
                <a:solidFill>
                  <a:srgbClr val="FF0000"/>
                </a:solidFill>
              </a:rPr>
              <a:t>Örnek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63" y="914400"/>
            <a:ext cx="9144000" cy="5943600"/>
          </a:xfrm>
        </p:spPr>
        <p:txBody>
          <a:bodyPr/>
          <a:lstStyle/>
          <a:p>
            <a:pPr marL="0" indent="0" algn="just">
              <a:buNone/>
            </a:pPr>
            <a:r>
              <a:rPr lang="tr-TR" sz="2800" dirty="0"/>
              <a:t>1'den 10'a kadar olan sayma sayılarını </a:t>
            </a:r>
            <a:r>
              <a:rPr lang="en-US" sz="2800" b="1" dirty="0"/>
              <a:t>while</a:t>
            </a:r>
            <a:r>
              <a:rPr lang="tr-TR" sz="2800" dirty="0"/>
              <a:t> döngüsü kullanarak ekrana alt alta basacak bir kabuk programını </a:t>
            </a:r>
            <a:r>
              <a:rPr lang="tr-TR" sz="2800" b="1" dirty="0"/>
              <a:t>WhileDongusu.sh</a:t>
            </a:r>
            <a:r>
              <a:rPr lang="tr-TR" sz="2800" dirty="0"/>
              <a:t> adlı dosya içine yazınız.</a:t>
            </a:r>
            <a:endParaRPr lang="en-US" sz="2800" dirty="0"/>
          </a:p>
          <a:p>
            <a:pPr marL="0" indent="0">
              <a:buNone/>
            </a:pPr>
            <a:endParaRPr lang="tr-TR" sz="2800" dirty="0"/>
          </a:p>
          <a:p>
            <a:pPr marL="0" indent="0">
              <a:buNone/>
            </a:pPr>
            <a:r>
              <a:rPr lang="tr-TR" sz="2800" b="1" dirty="0"/>
              <a:t>#!/bin/</a:t>
            </a:r>
            <a:r>
              <a:rPr lang="tr-TR" sz="2800" b="1" dirty="0" err="1"/>
              <a:t>bash</a:t>
            </a:r>
            <a:endParaRPr lang="en-US" sz="2800" dirty="0"/>
          </a:p>
          <a:p>
            <a:pPr marL="0" indent="0">
              <a:buNone/>
            </a:pPr>
            <a:r>
              <a:rPr lang="tr-TR" sz="2800" b="1" dirty="0" err="1"/>
              <a:t>sayac</a:t>
            </a:r>
            <a:r>
              <a:rPr lang="tr-TR" sz="2800" b="1" dirty="0"/>
              <a:t>=1;</a:t>
            </a:r>
            <a:endParaRPr lang="en-US" sz="2800" dirty="0"/>
          </a:p>
          <a:p>
            <a:pPr marL="0" indent="0">
              <a:buNone/>
            </a:pPr>
            <a:r>
              <a:rPr lang="en-US" sz="2800" b="1" dirty="0"/>
              <a:t>while</a:t>
            </a:r>
            <a:r>
              <a:rPr lang="tr-TR" sz="2800" b="1" dirty="0"/>
              <a:t>   [   $</a:t>
            </a:r>
            <a:r>
              <a:rPr lang="tr-TR" sz="2800" b="1" dirty="0" err="1"/>
              <a:t>sayac</a:t>
            </a:r>
            <a:r>
              <a:rPr lang="tr-TR" sz="2800" b="1" dirty="0"/>
              <a:t>   -le   10   ]</a:t>
            </a:r>
            <a:r>
              <a:rPr lang="en-US" sz="2800" b="1" dirty="0"/>
              <a:t> </a:t>
            </a:r>
            <a:r>
              <a:rPr lang="en-US" sz="2800" b="1" i="1" dirty="0">
                <a:solidFill>
                  <a:srgbClr val="FF0000"/>
                </a:solidFill>
              </a:rPr>
              <a:t>#while</a:t>
            </a:r>
            <a:r>
              <a:rPr lang="tr-TR" sz="2800" b="1" i="1" dirty="0">
                <a:solidFill>
                  <a:srgbClr val="FF0000"/>
                </a:solidFill>
              </a:rPr>
              <a:t>((</a:t>
            </a:r>
            <a:r>
              <a:rPr lang="tr-TR" sz="2800" b="1" i="1" dirty="0" err="1">
                <a:solidFill>
                  <a:srgbClr val="FF0000"/>
                </a:solidFill>
              </a:rPr>
              <a:t>sayac</a:t>
            </a:r>
            <a:r>
              <a:rPr lang="en-US" sz="2800" b="1" i="1" dirty="0">
                <a:solidFill>
                  <a:srgbClr val="FF0000"/>
                </a:solidFill>
              </a:rPr>
              <a:t>&lt;=10</a:t>
            </a:r>
            <a:r>
              <a:rPr lang="tr-TR" sz="2800" b="1" i="1" dirty="0">
                <a:solidFill>
                  <a:srgbClr val="FF0000"/>
                </a:solidFill>
              </a:rPr>
              <a:t>))</a:t>
            </a:r>
            <a:endParaRPr lang="en-US" sz="2800" dirty="0"/>
          </a:p>
          <a:p>
            <a:pPr marL="0" indent="0">
              <a:buNone/>
            </a:pPr>
            <a:r>
              <a:rPr lang="tr-TR" sz="2800" b="1" dirty="0"/>
              <a:t>do</a:t>
            </a:r>
            <a:endParaRPr lang="en-US" sz="2800" dirty="0"/>
          </a:p>
          <a:p>
            <a:pPr marL="0" indent="0">
              <a:buNone/>
            </a:pPr>
            <a:r>
              <a:rPr lang="tr-TR" sz="2800" dirty="0"/>
              <a:t>	</a:t>
            </a:r>
            <a:r>
              <a:rPr lang="tr-TR" sz="2800" b="1" dirty="0" err="1"/>
              <a:t>echo</a:t>
            </a:r>
            <a:r>
              <a:rPr lang="tr-TR" sz="2800" b="1" dirty="0"/>
              <a:t>   $</a:t>
            </a:r>
            <a:r>
              <a:rPr lang="tr-TR" sz="2800" b="1" dirty="0" err="1"/>
              <a:t>sayac</a:t>
            </a:r>
            <a:r>
              <a:rPr lang="tr-TR" sz="2800" b="1" dirty="0"/>
              <a:t>; </a:t>
            </a:r>
            <a:endParaRPr lang="en-US" sz="2800" dirty="0"/>
          </a:p>
          <a:p>
            <a:pPr marL="0" indent="0">
              <a:buNone/>
            </a:pPr>
            <a:r>
              <a:rPr lang="tr-TR" sz="2800" dirty="0"/>
              <a:t>	</a:t>
            </a:r>
            <a:r>
              <a:rPr lang="tr-TR" sz="2800" b="1" dirty="0"/>
              <a:t>((</a:t>
            </a:r>
            <a:r>
              <a:rPr lang="tr-TR" sz="2800" b="1" dirty="0" err="1"/>
              <a:t>sayac</a:t>
            </a:r>
            <a:r>
              <a:rPr lang="tr-TR" sz="2800" b="1" dirty="0"/>
              <a:t>=sayac+1)); </a:t>
            </a:r>
            <a:r>
              <a:rPr lang="en-US" sz="2800" b="1" i="1" dirty="0">
                <a:solidFill>
                  <a:srgbClr val="FF0000"/>
                </a:solidFill>
              </a:rPr>
              <a:t>#</a:t>
            </a:r>
            <a:r>
              <a:rPr lang="tr-TR" sz="2800" b="1" i="1" dirty="0">
                <a:solidFill>
                  <a:srgbClr val="FF0000"/>
                </a:solidFill>
              </a:rPr>
              <a:t>((</a:t>
            </a:r>
            <a:r>
              <a:rPr lang="tr-TR" sz="2800" b="1" i="1" dirty="0" err="1">
                <a:solidFill>
                  <a:srgbClr val="FF0000"/>
                </a:solidFill>
              </a:rPr>
              <a:t>sayac</a:t>
            </a:r>
            <a:r>
              <a:rPr lang="tr-TR" sz="2800" b="1" i="1" dirty="0">
                <a:solidFill>
                  <a:srgbClr val="FF0000"/>
                </a:solidFill>
              </a:rPr>
              <a:t>+</a:t>
            </a:r>
            <a:r>
              <a:rPr lang="en-US" sz="2800" b="1" i="1" dirty="0">
                <a:solidFill>
                  <a:srgbClr val="FF0000"/>
                </a:solidFill>
              </a:rPr>
              <a:t>+</a:t>
            </a:r>
            <a:r>
              <a:rPr lang="tr-TR" sz="2800" b="1" i="1" dirty="0">
                <a:solidFill>
                  <a:srgbClr val="FF0000"/>
                </a:solidFill>
              </a:rPr>
              <a:t>));#</a:t>
            </a:r>
            <a:r>
              <a:rPr lang="tr-TR" sz="2800" b="1" i="1" dirty="0" err="1">
                <a:solidFill>
                  <a:srgbClr val="FF0000"/>
                </a:solidFill>
              </a:rPr>
              <a:t>sayac</a:t>
            </a:r>
            <a:r>
              <a:rPr lang="tr-TR" sz="2800" b="1" i="1" dirty="0">
                <a:solidFill>
                  <a:srgbClr val="FF0000"/>
                </a:solidFill>
              </a:rPr>
              <a:t>=$((sayac+1));</a:t>
            </a:r>
            <a:r>
              <a:rPr lang="en-US" sz="2800" b="1" i="1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tr-TR" sz="2800" b="1" dirty="0"/>
              <a:t>done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959007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4588"/>
          </a:xfrm>
        </p:spPr>
        <p:txBody>
          <a:bodyPr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>
                <a:solidFill>
                  <a:srgbClr val="FF0000"/>
                </a:solidFill>
              </a:rPr>
              <a:t>for</a:t>
            </a:r>
            <a:r>
              <a:rPr lang="tr-TR" dirty="0">
                <a:solidFill>
                  <a:srgbClr val="FF0000"/>
                </a:solidFill>
              </a:rPr>
              <a:t> Döngüsü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00" y="990600"/>
            <a:ext cx="9144000" cy="5867400"/>
          </a:xfrm>
        </p:spPr>
        <p:txBody>
          <a:bodyPr/>
          <a:lstStyle/>
          <a:p>
            <a:pPr marL="0" indent="0" algn="just">
              <a:buNone/>
            </a:pPr>
            <a:r>
              <a:rPr lang="tr-TR" sz="2800" b="1" dirty="0" err="1"/>
              <a:t>for</a:t>
            </a:r>
            <a:r>
              <a:rPr lang="tr-TR" sz="2800" dirty="0"/>
              <a:t> döngüsü tekrar edilecek komutların, belirli bir sayıda ya da belirli bir koşul altında tekrarlanmasını sağlayan diğer bir tür döngü yapısıdır. </a:t>
            </a:r>
          </a:p>
          <a:p>
            <a:pPr marL="0" indent="0" algn="just">
              <a:buNone/>
            </a:pPr>
            <a:endParaRPr lang="en-US" sz="2500" b="1" i="1" dirty="0"/>
          </a:p>
          <a:p>
            <a:pPr marL="0" indent="0" algn="ctr">
              <a:buNone/>
            </a:pPr>
            <a:r>
              <a:rPr lang="tr-TR" sz="2500" b="1" i="1" dirty="0"/>
              <a:t>1. Kullanım:</a:t>
            </a:r>
            <a:endParaRPr lang="en-US" sz="2500" dirty="0"/>
          </a:p>
          <a:p>
            <a:pPr marL="0" indent="0">
              <a:buNone/>
            </a:pPr>
            <a:r>
              <a:rPr lang="en-US" sz="2500" b="1" dirty="0">
                <a:solidFill>
                  <a:srgbClr val="FF0000"/>
                </a:solidFill>
              </a:rPr>
              <a:t>for</a:t>
            </a:r>
            <a:r>
              <a:rPr lang="tr-TR" sz="2500" b="1" dirty="0">
                <a:solidFill>
                  <a:srgbClr val="FF0000"/>
                </a:solidFill>
              </a:rPr>
              <a:t>((</a:t>
            </a:r>
            <a:r>
              <a:rPr lang="tr-TR" sz="2500" b="1" i="1" dirty="0"/>
              <a:t>ifade1</a:t>
            </a:r>
            <a:r>
              <a:rPr lang="tr-TR" sz="2500" b="1" dirty="0">
                <a:solidFill>
                  <a:srgbClr val="FF0000"/>
                </a:solidFill>
              </a:rPr>
              <a:t>;</a:t>
            </a:r>
            <a:r>
              <a:rPr lang="tr-TR" sz="2500" b="1" i="1" dirty="0"/>
              <a:t>ifade2</a:t>
            </a:r>
            <a:r>
              <a:rPr lang="tr-TR" sz="2500" b="1" dirty="0">
                <a:solidFill>
                  <a:srgbClr val="FF0000"/>
                </a:solidFill>
              </a:rPr>
              <a:t>;</a:t>
            </a:r>
            <a:r>
              <a:rPr lang="tr-TR" sz="2500" b="1" i="1" dirty="0"/>
              <a:t>ifade3</a:t>
            </a:r>
            <a:r>
              <a:rPr lang="tr-TR" sz="2500" b="1" dirty="0">
                <a:solidFill>
                  <a:srgbClr val="FF0000"/>
                </a:solidFill>
              </a:rPr>
              <a:t>))</a:t>
            </a:r>
            <a:endParaRPr lang="en-US" sz="25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tr-TR" sz="2500" b="1" dirty="0">
                <a:solidFill>
                  <a:srgbClr val="FF0000"/>
                </a:solidFill>
              </a:rPr>
              <a:t>do</a:t>
            </a:r>
            <a:endParaRPr lang="en-US" sz="25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tr-TR" sz="2500" b="1" i="1" dirty="0"/>
              <a:t>	komutlar </a:t>
            </a:r>
          </a:p>
          <a:p>
            <a:pPr marL="0" indent="0">
              <a:buNone/>
            </a:pPr>
            <a:r>
              <a:rPr lang="tr-TR" sz="2500" b="1" dirty="0">
                <a:solidFill>
                  <a:srgbClr val="FF0000"/>
                </a:solidFill>
              </a:rPr>
              <a:t>done</a:t>
            </a:r>
            <a:endParaRPr lang="en-US" sz="25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tr-TR" sz="2500" b="1" i="1" dirty="0"/>
              <a:t>ifade1</a:t>
            </a:r>
            <a:r>
              <a:rPr lang="tr-TR" sz="2500" b="1" dirty="0"/>
              <a:t>: </a:t>
            </a:r>
            <a:r>
              <a:rPr lang="tr-TR" sz="2500" dirty="0"/>
              <a:t>Döngü değişkeninin ilk değeri</a:t>
            </a:r>
            <a:endParaRPr lang="en-US" sz="2500" dirty="0"/>
          </a:p>
          <a:p>
            <a:pPr marL="0" indent="0">
              <a:buNone/>
            </a:pPr>
            <a:r>
              <a:rPr lang="tr-TR" sz="2500" b="1" i="1" dirty="0"/>
              <a:t>ifade2</a:t>
            </a:r>
            <a:r>
              <a:rPr lang="tr-TR" sz="2500" b="1" dirty="0"/>
              <a:t>: </a:t>
            </a:r>
            <a:r>
              <a:rPr lang="tr-TR" sz="2500" dirty="0"/>
              <a:t>Döngü koşulu</a:t>
            </a:r>
            <a:endParaRPr lang="en-US" sz="2500" dirty="0"/>
          </a:p>
          <a:p>
            <a:pPr marL="0" indent="0">
              <a:buNone/>
            </a:pPr>
            <a:r>
              <a:rPr lang="tr-TR" sz="2500" b="1" i="1" dirty="0"/>
              <a:t>ifade3</a:t>
            </a:r>
            <a:r>
              <a:rPr lang="tr-TR" sz="2500" b="1" dirty="0"/>
              <a:t>: </a:t>
            </a:r>
            <a:r>
              <a:rPr lang="tr-TR" sz="2500" dirty="0"/>
              <a:t>Döngü değişkeninin güncellendiği aritmetik ifade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1678022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4588"/>
          </a:xfrm>
        </p:spPr>
        <p:txBody>
          <a:bodyPr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>
                <a:solidFill>
                  <a:srgbClr val="FF0000"/>
                </a:solidFill>
              </a:rPr>
              <a:t>for</a:t>
            </a:r>
            <a:r>
              <a:rPr lang="tr-TR" dirty="0">
                <a:solidFill>
                  <a:srgbClr val="FF0000"/>
                </a:solidFill>
              </a:rPr>
              <a:t> Döngüsü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09453"/>
            <a:ext cx="9156700" cy="5867400"/>
          </a:xfrm>
        </p:spPr>
        <p:txBody>
          <a:bodyPr/>
          <a:lstStyle/>
          <a:p>
            <a:pPr marL="0" indent="0" algn="ctr">
              <a:buNone/>
            </a:pPr>
            <a:endParaRPr lang="en-US" sz="2800" b="1" i="1" dirty="0"/>
          </a:p>
          <a:p>
            <a:pPr marL="0" indent="0" algn="ctr">
              <a:buNone/>
            </a:pPr>
            <a:r>
              <a:rPr lang="tr-TR" sz="2800" b="1" i="1" dirty="0"/>
              <a:t>2. Kullanım: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tr-TR" sz="2800" b="1" dirty="0" err="1">
                <a:solidFill>
                  <a:srgbClr val="FF0000"/>
                </a:solidFill>
              </a:rPr>
              <a:t>for</a:t>
            </a:r>
            <a:r>
              <a:rPr lang="tr-TR" sz="2800" b="1" dirty="0"/>
              <a:t>    </a:t>
            </a:r>
            <a:r>
              <a:rPr lang="en-US" sz="2800" b="1" dirty="0"/>
              <a:t>d</a:t>
            </a:r>
            <a:r>
              <a:rPr lang="tr-TR" sz="2800" b="1" dirty="0" err="1"/>
              <a:t>öngüDeğişkeni</a:t>
            </a:r>
            <a:r>
              <a:rPr lang="tr-TR" sz="2800" b="1" dirty="0"/>
              <a:t>   </a:t>
            </a:r>
            <a:r>
              <a:rPr lang="tr-TR" sz="2800" b="1" dirty="0">
                <a:solidFill>
                  <a:srgbClr val="FF0000"/>
                </a:solidFill>
              </a:rPr>
              <a:t>in</a:t>
            </a:r>
            <a:r>
              <a:rPr lang="tr-TR" sz="2800" b="1" dirty="0"/>
              <a:t>   değerler</a:t>
            </a:r>
            <a:endParaRPr lang="en-US" sz="2800" dirty="0"/>
          </a:p>
          <a:p>
            <a:pPr marL="0" indent="0">
              <a:buNone/>
            </a:pPr>
            <a:r>
              <a:rPr lang="tr-TR" sz="2800" b="1" dirty="0">
                <a:solidFill>
                  <a:srgbClr val="FF0000"/>
                </a:solidFill>
              </a:rPr>
              <a:t>do</a:t>
            </a:r>
            <a:endParaRPr lang="en-US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tr-TR" sz="2800" b="1" dirty="0"/>
              <a:t>	komutlar</a:t>
            </a:r>
            <a:endParaRPr lang="en-US" sz="2800" dirty="0"/>
          </a:p>
          <a:p>
            <a:pPr marL="0" indent="0">
              <a:buNone/>
            </a:pPr>
            <a:r>
              <a:rPr lang="tr-TR" sz="2800" b="1" dirty="0">
                <a:solidFill>
                  <a:srgbClr val="FF0000"/>
                </a:solidFill>
              </a:rPr>
              <a:t>done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4993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4588"/>
          </a:xfrm>
        </p:spPr>
        <p:txBody>
          <a:bodyPr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dirty="0">
                <a:solidFill>
                  <a:srgbClr val="FF0000"/>
                </a:solidFill>
              </a:rPr>
              <a:t>Örnek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00" y="990600"/>
            <a:ext cx="9144000" cy="5867400"/>
          </a:xfrm>
        </p:spPr>
        <p:txBody>
          <a:bodyPr/>
          <a:lstStyle/>
          <a:p>
            <a:pPr marL="0" indent="0" algn="just">
              <a:buNone/>
            </a:pPr>
            <a:r>
              <a:rPr lang="tr-TR" sz="2800" dirty="0"/>
              <a:t>1 ile 10 arasındaki sayma sayılarını bu kez de </a:t>
            </a:r>
            <a:r>
              <a:rPr lang="en-US" sz="2800" b="1" dirty="0"/>
              <a:t>for</a:t>
            </a:r>
            <a:r>
              <a:rPr lang="tr-TR" sz="2800" dirty="0"/>
              <a:t> döngüsü yardımıyla ekrana alt alta basacak kabuk programını </a:t>
            </a:r>
            <a:r>
              <a:rPr lang="tr-TR" sz="2800" b="1" dirty="0"/>
              <a:t>ForDongusu.sh</a:t>
            </a:r>
            <a:r>
              <a:rPr lang="tr-TR" sz="2800" dirty="0"/>
              <a:t> adlı dosya içine yazınız.</a:t>
            </a:r>
            <a:endParaRPr lang="en-US" sz="2800" dirty="0"/>
          </a:p>
          <a:p>
            <a:pPr marL="0" indent="0" algn="ctr">
              <a:buNone/>
            </a:pPr>
            <a:endParaRPr lang="en-US" sz="2800" b="1" dirty="0"/>
          </a:p>
          <a:p>
            <a:pPr marL="0" indent="0" algn="ctr">
              <a:buNone/>
            </a:pPr>
            <a:r>
              <a:rPr lang="tr-TR" sz="2800" b="1" dirty="0"/>
              <a:t>1. Çözüm</a:t>
            </a:r>
          </a:p>
          <a:p>
            <a:pPr marL="0" indent="0">
              <a:buNone/>
            </a:pPr>
            <a:r>
              <a:rPr lang="tr-TR" sz="2800" b="1" dirty="0"/>
              <a:t>#!/bin/</a:t>
            </a:r>
            <a:r>
              <a:rPr lang="tr-TR" sz="2800" b="1" dirty="0" err="1"/>
              <a:t>bash</a:t>
            </a:r>
            <a:endParaRPr lang="en-US" sz="2800" dirty="0"/>
          </a:p>
          <a:p>
            <a:pPr marL="0" indent="0">
              <a:buNone/>
            </a:pPr>
            <a:r>
              <a:rPr lang="tr-TR" sz="2800" b="1" dirty="0" err="1"/>
              <a:t>for</a:t>
            </a:r>
            <a:r>
              <a:rPr lang="tr-TR" sz="2800" b="1" dirty="0"/>
              <a:t>((i=1;i&lt;=10;i=i+1))</a:t>
            </a:r>
            <a:r>
              <a:rPr lang="tr-TR" sz="2800" b="1" i="1" dirty="0">
                <a:solidFill>
                  <a:srgbClr val="FF0000"/>
                </a:solidFill>
              </a:rPr>
              <a:t>#i=i+1 yerine i++ kullanılabilir</a:t>
            </a:r>
            <a:endParaRPr lang="en-US" sz="2800" dirty="0"/>
          </a:p>
          <a:p>
            <a:pPr marL="0" indent="0">
              <a:buNone/>
            </a:pPr>
            <a:r>
              <a:rPr lang="tr-TR" sz="2800" b="1" dirty="0"/>
              <a:t>do</a:t>
            </a:r>
            <a:endParaRPr lang="en-US" sz="2800" dirty="0"/>
          </a:p>
          <a:p>
            <a:pPr marL="0" indent="0">
              <a:buNone/>
            </a:pPr>
            <a:r>
              <a:rPr lang="tr-TR" sz="2800" b="1" dirty="0"/>
              <a:t>	</a:t>
            </a:r>
            <a:r>
              <a:rPr lang="tr-TR" sz="2800" b="1" dirty="0" err="1"/>
              <a:t>echo</a:t>
            </a:r>
            <a:r>
              <a:rPr lang="tr-TR" sz="2800" b="1" dirty="0"/>
              <a:t> $i; </a:t>
            </a:r>
            <a:r>
              <a:rPr lang="tr-TR" sz="2800" dirty="0"/>
              <a:t>	</a:t>
            </a:r>
          </a:p>
          <a:p>
            <a:pPr marL="0" indent="0">
              <a:buNone/>
            </a:pPr>
            <a:r>
              <a:rPr lang="tr-TR" sz="2800" b="1" dirty="0"/>
              <a:t>done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520295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810500" cy="1146175"/>
          </a:xfrm>
        </p:spPr>
        <p:txBody>
          <a:bodyPr/>
          <a:lstStyle/>
          <a:p>
            <a:pPr defTabSz="457200"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tr-TR" dirty="0">
                <a:solidFill>
                  <a:srgbClr val="FF0000"/>
                </a:solidFill>
              </a:rPr>
              <a:t>test Komutu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marL="0" indent="0" algn="just">
              <a:buNone/>
            </a:pPr>
            <a:r>
              <a:rPr lang="tr-TR" sz="2700" b="1" dirty="0"/>
              <a:t>test</a:t>
            </a:r>
            <a:r>
              <a:rPr lang="tr-TR" sz="2700" dirty="0"/>
              <a:t> komutu bir karşılaştırma ifadesinin sonucunu öğrenmek veya bir dosyanın/dizinin varlığının araştırılması gibi işlemlerde kullanılır.</a:t>
            </a:r>
            <a:r>
              <a:rPr lang="en-US" sz="2700" dirty="0"/>
              <a:t> </a:t>
            </a:r>
            <a:r>
              <a:rPr lang="tr-TR" sz="2700" b="1" dirty="0" err="1"/>
              <a:t>bash</a:t>
            </a:r>
            <a:r>
              <a:rPr lang="tr-TR" sz="2700" dirty="0"/>
              <a:t> kabuğunda en son çalışan komutun sonucu </a:t>
            </a:r>
            <a:r>
              <a:rPr lang="tr-TR" sz="2700" b="1" dirty="0"/>
              <a:t>$?</a:t>
            </a:r>
            <a:r>
              <a:rPr lang="tr-TR" sz="2700" dirty="0"/>
              <a:t> ile öğrenilebilir. Eğer komut başarılı bir şekilde</a:t>
            </a:r>
            <a:r>
              <a:rPr lang="en-US" sz="2700" dirty="0"/>
              <a:t> </a:t>
            </a:r>
            <a:r>
              <a:rPr lang="en-US" sz="2700" i="1" dirty="0"/>
              <a:t>(</a:t>
            </a:r>
            <a:r>
              <a:rPr lang="tr-TR" sz="2700" i="1" dirty="0"/>
              <a:t>işlevine uygun</a:t>
            </a:r>
            <a:r>
              <a:rPr lang="en-US" sz="2700" i="1" dirty="0"/>
              <a:t>)</a:t>
            </a:r>
            <a:r>
              <a:rPr lang="tr-TR" sz="2700" dirty="0"/>
              <a:t> sonlanmışsa </a:t>
            </a:r>
            <a:r>
              <a:rPr lang="tr-TR" sz="2700" i="1" dirty="0"/>
              <a:t>0 (sıfır)</a:t>
            </a:r>
            <a:r>
              <a:rPr lang="tr-TR" sz="2700" dirty="0"/>
              <a:t> sonucunu, diğer durumlarda </a:t>
            </a:r>
            <a:r>
              <a:rPr lang="tr-TR" sz="2700" i="1" dirty="0"/>
              <a:t>sıfırdan farklı bir değeri</a:t>
            </a:r>
            <a:r>
              <a:rPr lang="tr-TR" sz="2700" dirty="0"/>
              <a:t> geri döndürür. Bu özellikten yararlanarak test komutunun sonucu da ekranda görüntülenebilir.</a:t>
            </a:r>
            <a:r>
              <a:rPr lang="en-US" sz="2700" dirty="0"/>
              <a:t> </a:t>
            </a:r>
            <a:r>
              <a:rPr lang="en-US" sz="2700" b="1" dirty="0"/>
              <a:t>test</a:t>
            </a:r>
            <a:r>
              <a:rPr lang="en-US" sz="2700" dirty="0"/>
              <a:t> </a:t>
            </a:r>
            <a:r>
              <a:rPr lang="tr-TR" sz="2700" dirty="0"/>
              <a:t>komutu ile şartlı deyimler</a:t>
            </a:r>
            <a:r>
              <a:rPr lang="en-US" sz="2700" dirty="0"/>
              <a:t> </a:t>
            </a:r>
            <a:r>
              <a:rPr lang="tr-TR" sz="2700" dirty="0"/>
              <a:t>ve </a:t>
            </a:r>
            <a:r>
              <a:rPr lang="tr-TR" sz="2700" dirty="0" err="1"/>
              <a:t>while</a:t>
            </a:r>
            <a:r>
              <a:rPr lang="tr-TR" sz="2700" dirty="0"/>
              <a:t> döngüsü için koşul oluşturulabilir.</a:t>
            </a:r>
            <a:endParaRPr lang="en-US" sz="2700" dirty="0"/>
          </a:p>
          <a:p>
            <a:pPr marL="0" indent="0" algn="just">
              <a:buNone/>
            </a:pPr>
            <a:endParaRPr lang="tr-TR" sz="1400" dirty="0"/>
          </a:p>
          <a:p>
            <a:pPr marL="0" indent="0">
              <a:buNone/>
            </a:pPr>
            <a:endParaRPr lang="tr-TR" sz="400" dirty="0"/>
          </a:p>
          <a:p>
            <a:pPr marL="0" indent="0">
              <a:buNone/>
            </a:pPr>
            <a:r>
              <a:rPr lang="tr-TR" sz="2300" b="1" dirty="0" err="1">
                <a:solidFill>
                  <a:srgbClr val="00B050"/>
                </a:solidFill>
              </a:rPr>
              <a:t>ddal</a:t>
            </a:r>
            <a:r>
              <a:rPr lang="en-US" sz="2300" b="1" dirty="0">
                <a:solidFill>
                  <a:srgbClr val="00B050"/>
                </a:solidFill>
              </a:rPr>
              <a:t>@admin</a:t>
            </a:r>
            <a:r>
              <a:rPr lang="tr-TR" sz="2300" b="1" dirty="0">
                <a:solidFill>
                  <a:srgbClr val="00B050"/>
                </a:solidFill>
              </a:rPr>
              <a:t>~ $</a:t>
            </a:r>
            <a:r>
              <a:rPr lang="tr-TR" sz="2300" dirty="0"/>
              <a:t> </a:t>
            </a:r>
            <a:r>
              <a:rPr lang="tr-TR" sz="2300" b="1" dirty="0"/>
              <a:t>test     5    -</a:t>
            </a:r>
            <a:r>
              <a:rPr lang="tr-TR" sz="2300" b="1" dirty="0" err="1"/>
              <a:t>gt</a:t>
            </a:r>
            <a:r>
              <a:rPr lang="tr-TR" sz="2300" b="1" dirty="0"/>
              <a:t>    3</a:t>
            </a:r>
            <a:endParaRPr lang="en-US" sz="2300" dirty="0"/>
          </a:p>
          <a:p>
            <a:pPr marL="0" indent="0">
              <a:buNone/>
            </a:pPr>
            <a:r>
              <a:rPr lang="tr-TR" sz="2300" b="1" dirty="0" err="1">
                <a:solidFill>
                  <a:srgbClr val="00B050"/>
                </a:solidFill>
              </a:rPr>
              <a:t>ddal</a:t>
            </a:r>
            <a:r>
              <a:rPr lang="en-US" sz="2300" b="1" dirty="0">
                <a:solidFill>
                  <a:srgbClr val="00B050"/>
                </a:solidFill>
              </a:rPr>
              <a:t>@admin</a:t>
            </a:r>
            <a:r>
              <a:rPr lang="tr-TR" sz="2300" b="1" dirty="0">
                <a:solidFill>
                  <a:srgbClr val="00B050"/>
                </a:solidFill>
              </a:rPr>
              <a:t>~ $</a:t>
            </a:r>
            <a:r>
              <a:rPr lang="tr-TR" sz="2300" dirty="0"/>
              <a:t> </a:t>
            </a:r>
            <a:r>
              <a:rPr lang="tr-TR" sz="2300" b="1" dirty="0" err="1"/>
              <a:t>echo</a:t>
            </a:r>
            <a:r>
              <a:rPr lang="tr-TR" sz="2300" b="1" dirty="0"/>
              <a:t>    $?</a:t>
            </a:r>
            <a:endParaRPr lang="en-US" sz="2300" dirty="0"/>
          </a:p>
          <a:p>
            <a:pPr marL="0" indent="0">
              <a:buNone/>
            </a:pPr>
            <a:r>
              <a:rPr lang="tr-TR" sz="2300" dirty="0"/>
              <a:t>0</a:t>
            </a:r>
            <a:endParaRPr lang="en-US" sz="2300" dirty="0"/>
          </a:p>
          <a:p>
            <a:pPr marL="0" indent="0">
              <a:buNone/>
            </a:pPr>
            <a:r>
              <a:rPr lang="tr-TR" sz="2300" b="1" dirty="0" err="1">
                <a:solidFill>
                  <a:srgbClr val="00B050"/>
                </a:solidFill>
              </a:rPr>
              <a:t>ddal</a:t>
            </a:r>
            <a:r>
              <a:rPr lang="en-US" sz="2300" b="1" dirty="0">
                <a:solidFill>
                  <a:srgbClr val="00B050"/>
                </a:solidFill>
              </a:rPr>
              <a:t>@admin</a:t>
            </a:r>
            <a:r>
              <a:rPr lang="tr-TR" sz="2300" b="1" dirty="0">
                <a:solidFill>
                  <a:srgbClr val="00B050"/>
                </a:solidFill>
              </a:rPr>
              <a:t>~ $</a:t>
            </a:r>
            <a:r>
              <a:rPr lang="tr-TR" sz="2300" dirty="0"/>
              <a:t> </a:t>
            </a:r>
            <a:r>
              <a:rPr lang="tr-TR" sz="2300" b="1" dirty="0"/>
              <a:t>test     5    -</a:t>
            </a:r>
            <a:r>
              <a:rPr lang="tr-TR" sz="2300" b="1" dirty="0" err="1"/>
              <a:t>gt</a:t>
            </a:r>
            <a:r>
              <a:rPr lang="tr-TR" sz="2300" b="1" dirty="0"/>
              <a:t>    6; </a:t>
            </a:r>
            <a:r>
              <a:rPr lang="tr-TR" sz="2300" b="1" dirty="0" err="1"/>
              <a:t>echo</a:t>
            </a:r>
            <a:r>
              <a:rPr lang="tr-TR" sz="2300" b="1" dirty="0"/>
              <a:t>    $?</a:t>
            </a:r>
            <a:endParaRPr lang="en-US" sz="2300" dirty="0"/>
          </a:p>
          <a:p>
            <a:pPr marL="0" indent="0">
              <a:buNone/>
            </a:pPr>
            <a:r>
              <a:rPr lang="tr-TR" sz="2300" dirty="0"/>
              <a:t>1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39331646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dirty="0">
                <a:solidFill>
                  <a:srgbClr val="FF0000"/>
                </a:solidFill>
              </a:rPr>
              <a:t>Örnek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" y="762000"/>
            <a:ext cx="9144000" cy="6096000"/>
          </a:xfrm>
        </p:spPr>
        <p:txBody>
          <a:bodyPr/>
          <a:lstStyle/>
          <a:p>
            <a:pPr marL="0" indent="0" algn="ctr">
              <a:buNone/>
            </a:pPr>
            <a:endParaRPr lang="en-US" sz="3000" b="1" dirty="0"/>
          </a:p>
          <a:p>
            <a:pPr marL="0" indent="0" algn="ctr">
              <a:buNone/>
            </a:pPr>
            <a:r>
              <a:rPr lang="tr-TR" sz="3000" b="1" dirty="0"/>
              <a:t>2. Çözüm</a:t>
            </a:r>
          </a:p>
          <a:p>
            <a:pPr marL="0" indent="0">
              <a:buNone/>
            </a:pPr>
            <a:r>
              <a:rPr lang="tr-TR" sz="3000" b="1" dirty="0"/>
              <a:t>#!/bin/</a:t>
            </a:r>
            <a:r>
              <a:rPr lang="tr-TR" sz="3000" b="1" dirty="0" err="1"/>
              <a:t>bash</a:t>
            </a:r>
            <a:endParaRPr lang="en-US" sz="3000" dirty="0"/>
          </a:p>
          <a:p>
            <a:pPr marL="0" indent="0">
              <a:buNone/>
            </a:pPr>
            <a:r>
              <a:rPr lang="tr-TR" sz="3000" b="1" dirty="0" err="1"/>
              <a:t>for</a:t>
            </a:r>
            <a:r>
              <a:rPr lang="tr-TR" sz="3000" b="1" dirty="0"/>
              <a:t>  i  in 1 2 3 4 5 6 7 8 9 10 </a:t>
            </a:r>
          </a:p>
          <a:p>
            <a:pPr marL="0" indent="0">
              <a:buNone/>
            </a:pPr>
            <a:r>
              <a:rPr lang="tr-TR" sz="3000" b="1" dirty="0">
                <a:solidFill>
                  <a:srgbClr val="FF0000"/>
                </a:solidFill>
              </a:rPr>
              <a:t># </a:t>
            </a:r>
            <a:r>
              <a:rPr lang="tr-TR" sz="3000" b="1" dirty="0" err="1">
                <a:solidFill>
                  <a:srgbClr val="FF0000"/>
                </a:solidFill>
              </a:rPr>
              <a:t>for</a:t>
            </a:r>
            <a:r>
              <a:rPr lang="tr-TR" sz="3000" b="1" dirty="0">
                <a:solidFill>
                  <a:srgbClr val="FF0000"/>
                </a:solidFill>
              </a:rPr>
              <a:t>  i  in {1..10}    	</a:t>
            </a:r>
            <a:r>
              <a:rPr lang="en-US" sz="3000" b="1" dirty="0">
                <a:solidFill>
                  <a:srgbClr val="FF0000"/>
                </a:solidFill>
              </a:rPr>
              <a:t>     </a:t>
            </a:r>
            <a:r>
              <a:rPr lang="tr-TR" sz="3000" b="1" i="1" dirty="0">
                <a:solidFill>
                  <a:srgbClr val="FF0000"/>
                </a:solidFill>
              </a:rPr>
              <a:t># </a:t>
            </a:r>
            <a:r>
              <a:rPr lang="tr-TR" sz="3000" b="1" i="1" dirty="0" err="1">
                <a:solidFill>
                  <a:srgbClr val="FF0000"/>
                </a:solidFill>
              </a:rPr>
              <a:t>Brace</a:t>
            </a:r>
            <a:r>
              <a:rPr lang="tr-TR" sz="3000" b="1" i="1" dirty="0">
                <a:solidFill>
                  <a:srgbClr val="FF0000"/>
                </a:solidFill>
              </a:rPr>
              <a:t> Expansion</a:t>
            </a:r>
          </a:p>
          <a:p>
            <a:pPr marL="0" indent="0">
              <a:buNone/>
            </a:pPr>
            <a:r>
              <a:rPr lang="tr-TR" sz="3000" b="1" dirty="0">
                <a:solidFill>
                  <a:srgbClr val="FF0000"/>
                </a:solidFill>
              </a:rPr>
              <a:t># </a:t>
            </a:r>
            <a:r>
              <a:rPr lang="tr-TR" sz="3000" b="1" dirty="0" err="1">
                <a:solidFill>
                  <a:srgbClr val="FF0000"/>
                </a:solidFill>
              </a:rPr>
              <a:t>for</a:t>
            </a:r>
            <a:r>
              <a:rPr lang="tr-TR" sz="3000" b="1" dirty="0">
                <a:solidFill>
                  <a:srgbClr val="FF0000"/>
                </a:solidFill>
              </a:rPr>
              <a:t>  i  in </a:t>
            </a:r>
            <a:r>
              <a:rPr lang="tr-TR" sz="3000" b="1" i="1" dirty="0">
                <a:solidFill>
                  <a:srgbClr val="FF0000"/>
                </a:solidFill>
              </a:rPr>
              <a:t>`seq 1 10` 	</a:t>
            </a:r>
            <a:r>
              <a:rPr lang="en-US" sz="3000" b="1" i="1" dirty="0">
                <a:solidFill>
                  <a:srgbClr val="FF0000"/>
                </a:solidFill>
              </a:rPr>
              <a:t>     </a:t>
            </a:r>
            <a:r>
              <a:rPr lang="tr-TR" sz="3000" b="1" i="1" dirty="0">
                <a:solidFill>
                  <a:srgbClr val="FF0000"/>
                </a:solidFill>
              </a:rPr>
              <a:t># </a:t>
            </a:r>
            <a:r>
              <a:rPr lang="tr-TR" sz="3000" b="1" i="1" dirty="0" err="1"/>
              <a:t>seq</a:t>
            </a:r>
            <a:r>
              <a:rPr lang="tr-TR" sz="3000" b="1" i="1" dirty="0" err="1">
                <a:solidFill>
                  <a:srgbClr val="FF0000"/>
                </a:solidFill>
              </a:rPr>
              <a:t>uence</a:t>
            </a:r>
            <a:r>
              <a:rPr lang="tr-TR" sz="3000" b="1" i="1" dirty="0">
                <a:solidFill>
                  <a:srgbClr val="FF0000"/>
                </a:solidFill>
              </a:rPr>
              <a:t> of </a:t>
            </a:r>
            <a:r>
              <a:rPr lang="tr-TR" sz="3000" b="1" i="1" dirty="0" err="1">
                <a:solidFill>
                  <a:srgbClr val="FF0000"/>
                </a:solidFill>
              </a:rPr>
              <a:t>numbers</a:t>
            </a:r>
            <a:r>
              <a:rPr lang="tr-TR" sz="3000" b="1" i="1" dirty="0">
                <a:solidFill>
                  <a:srgbClr val="FF0000"/>
                </a:solidFill>
              </a:rPr>
              <a:t> </a:t>
            </a:r>
            <a:endParaRPr lang="en-US" sz="3000" b="1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tr-TR" sz="3000" b="1" dirty="0">
                <a:solidFill>
                  <a:srgbClr val="FF0000"/>
                </a:solidFill>
              </a:rPr>
              <a:t># </a:t>
            </a:r>
            <a:r>
              <a:rPr lang="tr-TR" sz="3000" b="1" dirty="0" err="1">
                <a:solidFill>
                  <a:srgbClr val="FF0000"/>
                </a:solidFill>
              </a:rPr>
              <a:t>for</a:t>
            </a:r>
            <a:r>
              <a:rPr lang="tr-TR" sz="3000" b="1" dirty="0">
                <a:solidFill>
                  <a:srgbClr val="FF0000"/>
                </a:solidFill>
              </a:rPr>
              <a:t>  i  in </a:t>
            </a:r>
            <a:r>
              <a:rPr lang="en-US" sz="3000" b="1" i="1" dirty="0">
                <a:solidFill>
                  <a:srgbClr val="FF0000"/>
                </a:solidFill>
              </a:rPr>
              <a:t>$(</a:t>
            </a:r>
            <a:r>
              <a:rPr lang="tr-TR" sz="3000" b="1" i="1" dirty="0" err="1">
                <a:solidFill>
                  <a:srgbClr val="FF0000"/>
                </a:solidFill>
              </a:rPr>
              <a:t>seq</a:t>
            </a:r>
            <a:r>
              <a:rPr lang="tr-TR" sz="3000" b="1" i="1" dirty="0">
                <a:solidFill>
                  <a:srgbClr val="FF0000"/>
                </a:solidFill>
              </a:rPr>
              <a:t> 1 10</a:t>
            </a:r>
            <a:r>
              <a:rPr lang="en-US" sz="3000" b="1" i="1" dirty="0">
                <a:solidFill>
                  <a:srgbClr val="FF0000"/>
                </a:solidFill>
              </a:rPr>
              <a:t>)</a:t>
            </a:r>
            <a:r>
              <a:rPr lang="tr-TR" sz="3000" b="1" i="1" dirty="0">
                <a:solidFill>
                  <a:srgbClr val="FF0000"/>
                </a:solidFill>
              </a:rPr>
              <a:t> 	</a:t>
            </a:r>
            <a:r>
              <a:rPr lang="en-US" sz="3000" b="1" i="1" dirty="0">
                <a:solidFill>
                  <a:srgbClr val="FF0000"/>
                </a:solidFill>
              </a:rPr>
              <a:t>     </a:t>
            </a:r>
            <a:r>
              <a:rPr lang="tr-TR" sz="3000" b="1" i="1" dirty="0">
                <a:solidFill>
                  <a:srgbClr val="FF0000"/>
                </a:solidFill>
              </a:rPr>
              <a:t># </a:t>
            </a:r>
            <a:r>
              <a:rPr lang="tr-TR" sz="3000" b="1" i="1" dirty="0" err="1"/>
              <a:t>seq</a:t>
            </a:r>
            <a:r>
              <a:rPr lang="tr-TR" sz="3000" b="1" i="1" dirty="0" err="1">
                <a:solidFill>
                  <a:srgbClr val="FF0000"/>
                </a:solidFill>
              </a:rPr>
              <a:t>uence</a:t>
            </a:r>
            <a:r>
              <a:rPr lang="tr-TR" sz="3000" b="1" i="1" dirty="0">
                <a:solidFill>
                  <a:srgbClr val="FF0000"/>
                </a:solidFill>
              </a:rPr>
              <a:t> of </a:t>
            </a:r>
            <a:r>
              <a:rPr lang="tr-TR" sz="3000" b="1" i="1" dirty="0" err="1">
                <a:solidFill>
                  <a:srgbClr val="FF0000"/>
                </a:solidFill>
              </a:rPr>
              <a:t>numbers</a:t>
            </a:r>
            <a:endParaRPr lang="tr-TR" sz="3000" b="1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tr-TR" sz="3000" b="1" dirty="0"/>
              <a:t>do</a:t>
            </a:r>
            <a:endParaRPr lang="en-US" sz="3000" dirty="0"/>
          </a:p>
          <a:p>
            <a:pPr marL="0" indent="0">
              <a:buNone/>
            </a:pPr>
            <a:r>
              <a:rPr lang="tr-TR" sz="3000" b="1" dirty="0"/>
              <a:t>	</a:t>
            </a:r>
            <a:r>
              <a:rPr lang="tr-TR" sz="3000" b="1" dirty="0" err="1"/>
              <a:t>echo</a:t>
            </a:r>
            <a:r>
              <a:rPr lang="tr-TR" sz="3000" b="1" dirty="0"/>
              <a:t> $i; </a:t>
            </a:r>
            <a:r>
              <a:rPr lang="tr-TR" sz="3000" dirty="0"/>
              <a:t>	</a:t>
            </a:r>
          </a:p>
          <a:p>
            <a:pPr marL="0" indent="0">
              <a:buNone/>
            </a:pPr>
            <a:r>
              <a:rPr lang="tr-TR" sz="3000" b="1" dirty="0"/>
              <a:t>done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653802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dirty="0">
                <a:solidFill>
                  <a:srgbClr val="FF0000"/>
                </a:solidFill>
              </a:rPr>
              <a:t>Ters Tırnak (</a:t>
            </a:r>
            <a:r>
              <a:rPr lang="en-US" dirty="0">
                <a:solidFill>
                  <a:srgbClr val="FF0000"/>
                </a:solidFill>
              </a:rPr>
              <a:t>Backquote</a:t>
            </a:r>
            <a:r>
              <a:rPr lang="tr-TR" dirty="0">
                <a:solidFill>
                  <a:srgbClr val="FF0000"/>
                </a:solidFill>
              </a:rPr>
              <a:t>) (</a:t>
            </a:r>
            <a:r>
              <a:rPr lang="en-US" dirty="0">
                <a:solidFill>
                  <a:srgbClr val="FF0000"/>
                </a:solidFill>
              </a:rPr>
              <a:t>Backtick</a:t>
            </a:r>
            <a:r>
              <a:rPr lang="tr-TR" dirty="0">
                <a:solidFill>
                  <a:srgbClr val="FF0000"/>
                </a:solidFill>
              </a:rPr>
              <a:t>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5943600"/>
          </a:xfrm>
        </p:spPr>
        <p:txBody>
          <a:bodyPr/>
          <a:lstStyle/>
          <a:p>
            <a:pPr marL="0" indent="0" algn="just">
              <a:buNone/>
            </a:pPr>
            <a:r>
              <a:rPr lang="tr-TR" sz="2800" dirty="0"/>
              <a:t>Ters tırnak, içerisinde işletilen </a:t>
            </a:r>
            <a:r>
              <a:rPr lang="en-US" sz="2800" dirty="0"/>
              <a:t>Linux</a:t>
            </a:r>
            <a:r>
              <a:rPr lang="tr-TR" sz="2800" dirty="0"/>
              <a:t> komutunun sonucunu geriye döndürür.</a:t>
            </a:r>
          </a:p>
          <a:p>
            <a:pPr marL="0" indent="0">
              <a:buNone/>
            </a:pPr>
            <a:r>
              <a:rPr lang="tr-TR" sz="2800" b="1" dirty="0" err="1">
                <a:solidFill>
                  <a:srgbClr val="00B050"/>
                </a:solidFill>
              </a:rPr>
              <a:t>ddal</a:t>
            </a:r>
            <a:r>
              <a:rPr lang="en-US" sz="2800" b="1" dirty="0">
                <a:solidFill>
                  <a:srgbClr val="00B050"/>
                </a:solidFill>
              </a:rPr>
              <a:t>@admin</a:t>
            </a:r>
            <a:r>
              <a:rPr lang="tr-TR" sz="2800" b="1" dirty="0">
                <a:solidFill>
                  <a:srgbClr val="00B050"/>
                </a:solidFill>
              </a:rPr>
              <a:t>~ $</a:t>
            </a:r>
            <a:r>
              <a:rPr lang="tr-TR" sz="2800" dirty="0"/>
              <a:t> </a:t>
            </a:r>
            <a:r>
              <a:rPr lang="en-US" sz="2800" dirty="0"/>
              <a:t>echo `expr   3   \*   4`</a:t>
            </a:r>
          </a:p>
          <a:p>
            <a:pPr marL="0" indent="0">
              <a:buNone/>
            </a:pPr>
            <a:r>
              <a:rPr lang="en-US" sz="2800" dirty="0"/>
              <a:t>12</a:t>
            </a:r>
          </a:p>
          <a:p>
            <a:pPr marL="0" indent="0">
              <a:buNone/>
            </a:pPr>
            <a:r>
              <a:rPr lang="tr-TR" sz="2800" b="1" dirty="0" err="1">
                <a:solidFill>
                  <a:srgbClr val="00B050"/>
                </a:solidFill>
              </a:rPr>
              <a:t>ddal</a:t>
            </a:r>
            <a:r>
              <a:rPr lang="en-US" sz="2800" b="1" dirty="0">
                <a:solidFill>
                  <a:srgbClr val="00B050"/>
                </a:solidFill>
              </a:rPr>
              <a:t>@admin</a:t>
            </a:r>
            <a:r>
              <a:rPr lang="tr-TR" sz="2800" b="1" dirty="0">
                <a:solidFill>
                  <a:srgbClr val="00B050"/>
                </a:solidFill>
              </a:rPr>
              <a:t>~ $</a:t>
            </a:r>
            <a:r>
              <a:rPr lang="tr-TR" sz="2800" dirty="0"/>
              <a:t> sayi=</a:t>
            </a:r>
            <a:r>
              <a:rPr lang="en-US" sz="2800" dirty="0"/>
              <a:t>`expr   3   \*   </a:t>
            </a:r>
            <a:r>
              <a:rPr lang="tr-TR" sz="2800" dirty="0"/>
              <a:t>5</a:t>
            </a:r>
            <a:r>
              <a:rPr lang="en-US" sz="2800" dirty="0"/>
              <a:t>`</a:t>
            </a:r>
            <a:endParaRPr lang="tr-TR" sz="2800" dirty="0"/>
          </a:p>
          <a:p>
            <a:pPr marL="0" indent="0">
              <a:buNone/>
            </a:pPr>
            <a:r>
              <a:rPr lang="tr-TR" sz="2800" b="1" dirty="0" err="1">
                <a:solidFill>
                  <a:srgbClr val="00B050"/>
                </a:solidFill>
              </a:rPr>
              <a:t>ddal</a:t>
            </a:r>
            <a:r>
              <a:rPr lang="en-US" sz="2800" b="1" dirty="0">
                <a:solidFill>
                  <a:srgbClr val="00B050"/>
                </a:solidFill>
              </a:rPr>
              <a:t>@admin</a:t>
            </a:r>
            <a:r>
              <a:rPr lang="tr-TR" sz="2800" b="1" dirty="0">
                <a:solidFill>
                  <a:srgbClr val="00B050"/>
                </a:solidFill>
              </a:rPr>
              <a:t>~ $</a:t>
            </a:r>
            <a:r>
              <a:rPr lang="tr-TR" sz="2800" dirty="0"/>
              <a:t> ((sayi++))</a:t>
            </a:r>
          </a:p>
          <a:p>
            <a:pPr marL="0" indent="0">
              <a:buNone/>
            </a:pPr>
            <a:r>
              <a:rPr lang="tr-TR" sz="2800" b="1" dirty="0" err="1">
                <a:solidFill>
                  <a:srgbClr val="00B050"/>
                </a:solidFill>
              </a:rPr>
              <a:t>ddal</a:t>
            </a:r>
            <a:r>
              <a:rPr lang="en-US" sz="2800" b="1" dirty="0">
                <a:solidFill>
                  <a:srgbClr val="00B050"/>
                </a:solidFill>
              </a:rPr>
              <a:t>@admin</a:t>
            </a:r>
            <a:r>
              <a:rPr lang="tr-TR" sz="2800" b="1" dirty="0">
                <a:solidFill>
                  <a:srgbClr val="00B050"/>
                </a:solidFill>
              </a:rPr>
              <a:t>~ $</a:t>
            </a:r>
            <a:r>
              <a:rPr lang="tr-TR" sz="2800" dirty="0"/>
              <a:t> </a:t>
            </a:r>
            <a:r>
              <a:rPr lang="tr-TR" sz="2800" dirty="0" err="1"/>
              <a:t>echo</a:t>
            </a:r>
            <a:r>
              <a:rPr lang="tr-TR" sz="2800" dirty="0"/>
              <a:t> $sayi</a:t>
            </a:r>
            <a:endParaRPr lang="en-US" sz="2800" dirty="0"/>
          </a:p>
          <a:p>
            <a:pPr marL="0" indent="0">
              <a:buNone/>
            </a:pPr>
            <a:r>
              <a:rPr lang="tr-TR" sz="2800" dirty="0"/>
              <a:t>16</a:t>
            </a:r>
          </a:p>
          <a:p>
            <a:pPr marL="0" indent="0">
              <a:buNone/>
            </a:pPr>
            <a:r>
              <a:rPr lang="tr-TR" sz="2000" b="1" dirty="0" err="1">
                <a:solidFill>
                  <a:srgbClr val="00B050"/>
                </a:solidFill>
              </a:rPr>
              <a:t>ddal</a:t>
            </a:r>
            <a:r>
              <a:rPr lang="en-US" sz="2000" b="1" dirty="0">
                <a:solidFill>
                  <a:srgbClr val="00B050"/>
                </a:solidFill>
              </a:rPr>
              <a:t>@admin</a:t>
            </a:r>
            <a:r>
              <a:rPr lang="tr-TR" sz="2000" b="1" dirty="0">
                <a:solidFill>
                  <a:srgbClr val="00B050"/>
                </a:solidFill>
              </a:rPr>
              <a:t>~ $</a:t>
            </a:r>
            <a:r>
              <a:rPr lang="tr-TR" sz="1900" dirty="0"/>
              <a:t> </a:t>
            </a:r>
            <a:r>
              <a:rPr lang="tr-TR" sz="1900" b="1" dirty="0">
                <a:solidFill>
                  <a:srgbClr val="FF0000"/>
                </a:solidFill>
              </a:rPr>
              <a:t>procNum=`</a:t>
            </a:r>
            <a:r>
              <a:rPr lang="tr-TR" sz="1900" b="1" dirty="0" err="1">
                <a:solidFill>
                  <a:srgbClr val="FF0000"/>
                </a:solidFill>
              </a:rPr>
              <a:t>cat</a:t>
            </a:r>
            <a:r>
              <a:rPr lang="tr-TR" sz="1900" b="1" dirty="0">
                <a:solidFill>
                  <a:srgbClr val="FF0000"/>
                </a:solidFill>
              </a:rPr>
              <a:t> </a:t>
            </a:r>
            <a:r>
              <a:rPr lang="en-US" sz="1900" b="1" dirty="0">
                <a:solidFill>
                  <a:srgbClr val="FF0000"/>
                </a:solidFill>
              </a:rPr>
              <a:t> </a:t>
            </a:r>
            <a:r>
              <a:rPr lang="tr-TR" sz="1900" b="1" dirty="0">
                <a:solidFill>
                  <a:srgbClr val="FF0000"/>
                </a:solidFill>
              </a:rPr>
              <a:t>/</a:t>
            </a:r>
            <a:r>
              <a:rPr lang="tr-TR" sz="1900" b="1" dirty="0" err="1">
                <a:solidFill>
                  <a:srgbClr val="FF0000"/>
                </a:solidFill>
              </a:rPr>
              <a:t>proc</a:t>
            </a:r>
            <a:r>
              <a:rPr lang="tr-TR" sz="1900" b="1" dirty="0">
                <a:solidFill>
                  <a:srgbClr val="FF0000"/>
                </a:solidFill>
              </a:rPr>
              <a:t>/</a:t>
            </a:r>
            <a:r>
              <a:rPr lang="tr-TR" sz="1900" b="1" dirty="0" err="1">
                <a:solidFill>
                  <a:srgbClr val="FF0000"/>
                </a:solidFill>
              </a:rPr>
              <a:t>cpuinfo|grep</a:t>
            </a:r>
            <a:r>
              <a:rPr lang="tr-TR" sz="1900" b="1" dirty="0">
                <a:solidFill>
                  <a:srgbClr val="FF0000"/>
                </a:solidFill>
              </a:rPr>
              <a:t> </a:t>
            </a:r>
            <a:r>
              <a:rPr lang="en-US" sz="1900" b="1" dirty="0">
                <a:solidFill>
                  <a:srgbClr val="FF0000"/>
                </a:solidFill>
              </a:rPr>
              <a:t> </a:t>
            </a:r>
            <a:r>
              <a:rPr lang="tr-TR" sz="1900" b="1" dirty="0">
                <a:solidFill>
                  <a:srgbClr val="FF0000"/>
                </a:solidFill>
              </a:rPr>
              <a:t>'</a:t>
            </a:r>
            <a:r>
              <a:rPr lang="tr-TR" sz="1900" b="1" dirty="0" err="1">
                <a:solidFill>
                  <a:srgbClr val="FF0000"/>
                </a:solidFill>
              </a:rPr>
              <a:t>processor</a:t>
            </a:r>
            <a:r>
              <a:rPr lang="tr-TR" sz="1900" b="1" dirty="0">
                <a:solidFill>
                  <a:srgbClr val="FF0000"/>
                </a:solidFill>
              </a:rPr>
              <a:t>'|</a:t>
            </a:r>
            <a:r>
              <a:rPr lang="tr-TR" sz="1900" b="1" dirty="0" err="1">
                <a:solidFill>
                  <a:srgbClr val="FF0000"/>
                </a:solidFill>
              </a:rPr>
              <a:t>tail</a:t>
            </a:r>
            <a:r>
              <a:rPr lang="tr-TR" sz="1900" b="1" dirty="0">
                <a:solidFill>
                  <a:srgbClr val="FF0000"/>
                </a:solidFill>
              </a:rPr>
              <a:t> </a:t>
            </a:r>
            <a:r>
              <a:rPr lang="en-US" sz="1900" b="1" dirty="0">
                <a:solidFill>
                  <a:srgbClr val="FF0000"/>
                </a:solidFill>
              </a:rPr>
              <a:t> -</a:t>
            </a:r>
            <a:r>
              <a:rPr lang="tr-TR" sz="1900" b="1" dirty="0">
                <a:solidFill>
                  <a:srgbClr val="FF0000"/>
                </a:solidFill>
              </a:rPr>
              <a:t>n 1|cut </a:t>
            </a:r>
            <a:r>
              <a:rPr lang="en-US" sz="1900" b="1" dirty="0">
                <a:solidFill>
                  <a:srgbClr val="FF0000"/>
                </a:solidFill>
              </a:rPr>
              <a:t> -</a:t>
            </a:r>
            <a:r>
              <a:rPr lang="tr-TR" sz="1900" b="1" dirty="0">
                <a:solidFill>
                  <a:srgbClr val="FF0000"/>
                </a:solidFill>
              </a:rPr>
              <a:t>d: </a:t>
            </a:r>
            <a:r>
              <a:rPr lang="en-US" sz="1900" b="1" dirty="0">
                <a:solidFill>
                  <a:srgbClr val="FF0000"/>
                </a:solidFill>
              </a:rPr>
              <a:t> </a:t>
            </a:r>
            <a:r>
              <a:rPr lang="tr-TR" sz="1900" b="1" dirty="0">
                <a:solidFill>
                  <a:srgbClr val="FF0000"/>
                </a:solidFill>
              </a:rPr>
              <a:t>-f2`</a:t>
            </a:r>
          </a:p>
          <a:p>
            <a:pPr marL="0" indent="0">
              <a:buNone/>
            </a:pPr>
            <a:r>
              <a:rPr lang="tr-TR" sz="2800" b="1" dirty="0" err="1">
                <a:solidFill>
                  <a:srgbClr val="00B050"/>
                </a:solidFill>
              </a:rPr>
              <a:t>ddal</a:t>
            </a:r>
            <a:r>
              <a:rPr lang="en-US" sz="2800" b="1" dirty="0">
                <a:solidFill>
                  <a:srgbClr val="00B050"/>
                </a:solidFill>
              </a:rPr>
              <a:t>@admin</a:t>
            </a:r>
            <a:r>
              <a:rPr lang="tr-TR" sz="2800" b="1" dirty="0">
                <a:solidFill>
                  <a:srgbClr val="00B050"/>
                </a:solidFill>
              </a:rPr>
              <a:t>~ $</a:t>
            </a:r>
            <a:r>
              <a:rPr lang="tr-TR" sz="2800" dirty="0"/>
              <a:t> ((procNum++))</a:t>
            </a:r>
          </a:p>
          <a:p>
            <a:pPr marL="0" indent="0">
              <a:buNone/>
            </a:pPr>
            <a:r>
              <a:rPr lang="tr-TR" sz="2800" b="1" dirty="0" err="1">
                <a:solidFill>
                  <a:srgbClr val="00B050"/>
                </a:solidFill>
              </a:rPr>
              <a:t>ddal</a:t>
            </a:r>
            <a:r>
              <a:rPr lang="en-US" sz="2800" b="1" dirty="0">
                <a:solidFill>
                  <a:srgbClr val="00B050"/>
                </a:solidFill>
              </a:rPr>
              <a:t>@admin</a:t>
            </a:r>
            <a:r>
              <a:rPr lang="tr-TR" sz="2800" b="1" dirty="0">
                <a:solidFill>
                  <a:srgbClr val="00B050"/>
                </a:solidFill>
              </a:rPr>
              <a:t>~ $</a:t>
            </a:r>
            <a:r>
              <a:rPr lang="tr-TR" sz="2800" dirty="0"/>
              <a:t> </a:t>
            </a:r>
            <a:r>
              <a:rPr lang="tr-TR" sz="2800" dirty="0" err="1"/>
              <a:t>echo</a:t>
            </a:r>
            <a:r>
              <a:rPr lang="tr-TR" sz="2800" dirty="0"/>
              <a:t> $procNum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8</a:t>
            </a:r>
            <a:endParaRPr lang="tr-TR" sz="2800" dirty="0"/>
          </a:p>
          <a:p>
            <a:pPr marL="0" indent="0">
              <a:buNone/>
            </a:pPr>
            <a:endParaRPr lang="tr-TR" sz="2800" dirty="0"/>
          </a:p>
          <a:p>
            <a:pPr marL="0" indent="0">
              <a:buNone/>
            </a:pPr>
            <a:endParaRPr lang="tr-TR" sz="19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tr-TR" sz="2800" dirty="0"/>
          </a:p>
          <a:p>
            <a:pPr marL="0" indent="0">
              <a:buNone/>
            </a:pPr>
            <a:endParaRPr lang="en-US" sz="2800" dirty="0"/>
          </a:p>
          <a:p>
            <a:pPr marL="0" indent="0" algn="just">
              <a:buNone/>
            </a:pPr>
            <a:endParaRPr lang="tr-TR" sz="2800" dirty="0"/>
          </a:p>
          <a:p>
            <a:pPr marL="0" indent="0" algn="just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331685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dirty="0">
                <a:solidFill>
                  <a:srgbClr val="FF0000"/>
                </a:solidFill>
              </a:rPr>
              <a:t>Ters Tırnağın İşlevine Alternatif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5943600"/>
          </a:xfrm>
        </p:spPr>
        <p:txBody>
          <a:bodyPr/>
          <a:lstStyle/>
          <a:p>
            <a:pPr marL="0" indent="0" algn="just">
              <a:buNone/>
            </a:pPr>
            <a:r>
              <a:rPr lang="tr-TR" sz="2800" dirty="0"/>
              <a:t>Bir </a:t>
            </a:r>
            <a:r>
              <a:rPr lang="en-US" sz="2800" dirty="0"/>
              <a:t>Linux</a:t>
            </a:r>
            <a:r>
              <a:rPr lang="tr-TR" sz="2800" dirty="0"/>
              <a:t> komutunun çıktısını bir değişkene atamak için ters tırnaklar yerine aşağıdaki yöntem de bir alternatif olarak kullanılabilir. </a:t>
            </a:r>
          </a:p>
          <a:p>
            <a:pPr marL="0" indent="0">
              <a:buNone/>
            </a:pPr>
            <a:endParaRPr lang="tr-TR" sz="2800" dirty="0"/>
          </a:p>
          <a:p>
            <a:pPr marL="0" indent="0">
              <a:buNone/>
            </a:pPr>
            <a:r>
              <a:rPr lang="tr-TR" sz="2800" b="1" dirty="0" err="1">
                <a:solidFill>
                  <a:srgbClr val="00B050"/>
                </a:solidFill>
              </a:rPr>
              <a:t>ddal</a:t>
            </a:r>
            <a:r>
              <a:rPr lang="en-US" sz="2800" b="1" dirty="0">
                <a:solidFill>
                  <a:srgbClr val="00B050"/>
                </a:solidFill>
              </a:rPr>
              <a:t>@admin</a:t>
            </a:r>
            <a:r>
              <a:rPr lang="tr-TR" sz="2800" b="1" dirty="0">
                <a:solidFill>
                  <a:srgbClr val="00B050"/>
                </a:solidFill>
              </a:rPr>
              <a:t>~ $</a:t>
            </a:r>
            <a:r>
              <a:rPr lang="tr-TR" sz="2800" dirty="0"/>
              <a:t> sayi1=</a:t>
            </a:r>
            <a:r>
              <a:rPr lang="en-US" sz="2800" dirty="0"/>
              <a:t>`expr   3   \*   </a:t>
            </a:r>
            <a:r>
              <a:rPr lang="tr-TR" sz="2800" dirty="0"/>
              <a:t>5</a:t>
            </a:r>
            <a:r>
              <a:rPr lang="en-US" sz="2800" dirty="0"/>
              <a:t>`</a:t>
            </a:r>
            <a:endParaRPr lang="tr-TR" sz="2800" dirty="0"/>
          </a:p>
          <a:p>
            <a:pPr marL="0" indent="0">
              <a:buNone/>
            </a:pPr>
            <a:r>
              <a:rPr lang="tr-TR" sz="2800" b="1" dirty="0" err="1">
                <a:solidFill>
                  <a:srgbClr val="00B050"/>
                </a:solidFill>
              </a:rPr>
              <a:t>ddal</a:t>
            </a:r>
            <a:r>
              <a:rPr lang="en-US" sz="2800" b="1" dirty="0">
                <a:solidFill>
                  <a:srgbClr val="00B050"/>
                </a:solidFill>
              </a:rPr>
              <a:t>@admin</a:t>
            </a:r>
            <a:r>
              <a:rPr lang="tr-TR" sz="2800" b="1" dirty="0">
                <a:solidFill>
                  <a:srgbClr val="00B050"/>
                </a:solidFill>
              </a:rPr>
              <a:t>~ $</a:t>
            </a:r>
            <a:r>
              <a:rPr lang="tr-TR" sz="2800" dirty="0"/>
              <a:t> sayi2=$(</a:t>
            </a:r>
            <a:r>
              <a:rPr lang="en-US" sz="2800" dirty="0"/>
              <a:t>expr   3   \*   </a:t>
            </a:r>
            <a:r>
              <a:rPr lang="tr-TR" sz="2800" dirty="0"/>
              <a:t>5)</a:t>
            </a:r>
          </a:p>
          <a:p>
            <a:pPr marL="0" indent="0">
              <a:buNone/>
            </a:pPr>
            <a:r>
              <a:rPr lang="tr-TR" sz="2800" b="1" dirty="0" err="1">
                <a:solidFill>
                  <a:srgbClr val="00B050"/>
                </a:solidFill>
              </a:rPr>
              <a:t>ddal</a:t>
            </a:r>
            <a:r>
              <a:rPr lang="en-US" sz="2800" b="1" dirty="0">
                <a:solidFill>
                  <a:srgbClr val="00B050"/>
                </a:solidFill>
              </a:rPr>
              <a:t>@admin</a:t>
            </a:r>
            <a:r>
              <a:rPr lang="tr-TR" sz="2800" b="1" dirty="0">
                <a:solidFill>
                  <a:srgbClr val="00B050"/>
                </a:solidFill>
              </a:rPr>
              <a:t>~ $</a:t>
            </a:r>
            <a:r>
              <a:rPr lang="tr-TR" sz="2800" dirty="0"/>
              <a:t> </a:t>
            </a:r>
            <a:r>
              <a:rPr lang="tr-TR" sz="2800" dirty="0" err="1"/>
              <a:t>echo</a:t>
            </a:r>
            <a:r>
              <a:rPr lang="tr-TR" sz="2800" dirty="0"/>
              <a:t> $sayi1</a:t>
            </a:r>
            <a:endParaRPr lang="en-US" sz="2800" dirty="0"/>
          </a:p>
          <a:p>
            <a:pPr marL="0" indent="0">
              <a:buNone/>
            </a:pPr>
            <a:r>
              <a:rPr lang="tr-TR" sz="2800" dirty="0"/>
              <a:t>15</a:t>
            </a:r>
          </a:p>
          <a:p>
            <a:pPr marL="0" indent="0">
              <a:buNone/>
            </a:pPr>
            <a:r>
              <a:rPr lang="tr-TR" sz="2800" b="1" dirty="0" err="1">
                <a:solidFill>
                  <a:srgbClr val="00B050"/>
                </a:solidFill>
              </a:rPr>
              <a:t>ddal</a:t>
            </a:r>
            <a:r>
              <a:rPr lang="en-US" sz="2800" b="1" dirty="0">
                <a:solidFill>
                  <a:srgbClr val="00B050"/>
                </a:solidFill>
              </a:rPr>
              <a:t>@admin</a:t>
            </a:r>
            <a:r>
              <a:rPr lang="tr-TR" sz="2800" b="1" dirty="0">
                <a:solidFill>
                  <a:srgbClr val="00B050"/>
                </a:solidFill>
              </a:rPr>
              <a:t>~ $</a:t>
            </a:r>
            <a:r>
              <a:rPr lang="tr-TR" sz="2800" dirty="0"/>
              <a:t> </a:t>
            </a:r>
            <a:r>
              <a:rPr lang="tr-TR" sz="2800" dirty="0" err="1"/>
              <a:t>echo</a:t>
            </a:r>
            <a:r>
              <a:rPr lang="tr-TR" sz="2800" dirty="0"/>
              <a:t> $sayi2</a:t>
            </a:r>
            <a:endParaRPr lang="en-US" sz="2800" dirty="0"/>
          </a:p>
          <a:p>
            <a:pPr marL="0" indent="0">
              <a:buNone/>
            </a:pPr>
            <a:r>
              <a:rPr lang="tr-TR" sz="2800" dirty="0"/>
              <a:t>15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037779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762000"/>
          </a:xfrm>
        </p:spPr>
        <p:txBody>
          <a:bodyPr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dirty="0">
                <a:solidFill>
                  <a:srgbClr val="FF0000"/>
                </a:solidFill>
              </a:rPr>
              <a:t>Kabuk Programı Argümanları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47800"/>
            <a:ext cx="9144000" cy="5410200"/>
          </a:xfrm>
        </p:spPr>
        <p:txBody>
          <a:bodyPr/>
          <a:lstStyle/>
          <a:p>
            <a:pPr marL="0" indent="0">
              <a:buNone/>
            </a:pPr>
            <a:r>
              <a:rPr lang="tr-TR" sz="2800" b="1" dirty="0">
                <a:solidFill>
                  <a:srgbClr val="FF0000"/>
                </a:solidFill>
              </a:rPr>
              <a:t>$0</a:t>
            </a:r>
            <a:r>
              <a:rPr lang="tr-TR" sz="2800" dirty="0"/>
              <a:t>	: Kabuk programının adı</a:t>
            </a:r>
          </a:p>
          <a:p>
            <a:pPr marL="0" indent="0">
              <a:buNone/>
            </a:pPr>
            <a:endParaRPr lang="en-US" sz="2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tr-TR" sz="2800" b="1" dirty="0">
                <a:solidFill>
                  <a:srgbClr val="FF0000"/>
                </a:solidFill>
              </a:rPr>
              <a:t>$*</a:t>
            </a:r>
            <a:r>
              <a:rPr lang="tr-TR" sz="2800" dirty="0"/>
              <a:t>	: Kabuk programına komut satırından aktarılan tüm argümanlar</a:t>
            </a:r>
          </a:p>
          <a:p>
            <a:pPr marL="0" indent="0" algn="just">
              <a:buNone/>
            </a:pPr>
            <a:r>
              <a:rPr lang="tr-TR" sz="2800" b="1" dirty="0">
                <a:solidFill>
                  <a:srgbClr val="FF0000"/>
                </a:solidFill>
              </a:rPr>
              <a:t>$#</a:t>
            </a:r>
            <a:r>
              <a:rPr lang="tr-TR" sz="2800" dirty="0"/>
              <a:t>	: Kabuk programına aktarılan argüman sayısı</a:t>
            </a:r>
            <a:endParaRPr lang="en-US" sz="2800" dirty="0"/>
          </a:p>
          <a:p>
            <a:pPr marL="0" indent="0" algn="just">
              <a:buNone/>
            </a:pPr>
            <a:endParaRPr lang="tr-TR" sz="2800" dirty="0"/>
          </a:p>
          <a:p>
            <a:pPr marL="0" indent="0" algn="just">
              <a:buNone/>
            </a:pPr>
            <a:r>
              <a:rPr lang="tr-TR" sz="2800" b="1" dirty="0">
                <a:solidFill>
                  <a:srgbClr val="FF0000"/>
                </a:solidFill>
              </a:rPr>
              <a:t>$1</a:t>
            </a:r>
            <a:r>
              <a:rPr lang="tr-TR" sz="2800" dirty="0"/>
              <a:t>	: Kabuk programına aktarılan 1. argüman</a:t>
            </a:r>
          </a:p>
          <a:p>
            <a:pPr marL="0" indent="0" algn="just">
              <a:buNone/>
            </a:pPr>
            <a:r>
              <a:rPr lang="tr-TR" sz="2800" b="1" dirty="0">
                <a:solidFill>
                  <a:srgbClr val="FF0000"/>
                </a:solidFill>
              </a:rPr>
              <a:t>$2</a:t>
            </a:r>
            <a:r>
              <a:rPr lang="tr-TR" sz="2800" dirty="0"/>
              <a:t>	: Kabuk programına aktarılan 2. argüman</a:t>
            </a:r>
          </a:p>
          <a:p>
            <a:pPr marL="0" indent="0" algn="just">
              <a:buNone/>
            </a:pPr>
            <a:r>
              <a:rPr lang="tr-TR" sz="2800" b="1" dirty="0">
                <a:solidFill>
                  <a:srgbClr val="FF0000"/>
                </a:solidFill>
              </a:rPr>
              <a:t>$3</a:t>
            </a:r>
            <a:r>
              <a:rPr lang="tr-TR" sz="2800" dirty="0"/>
              <a:t>	: Kabuk programına aktarılan 3. argüman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735663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762000"/>
          </a:xfrm>
        </p:spPr>
        <p:txBody>
          <a:bodyPr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dirty="0">
                <a:solidFill>
                  <a:srgbClr val="FF0000"/>
                </a:solidFill>
              </a:rPr>
              <a:t>Argumanlar.sh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131300" cy="34290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600" dirty="0"/>
              <a:t>#!/bin/bash</a:t>
            </a:r>
          </a:p>
          <a:p>
            <a:pPr marL="0" indent="0" algn="just">
              <a:buNone/>
            </a:pPr>
            <a:r>
              <a:rPr lang="en-US" sz="2600" dirty="0"/>
              <a:t>echo "</a:t>
            </a:r>
            <a:r>
              <a:rPr lang="en-US" sz="2600" dirty="0" err="1"/>
              <a:t>Kabuk</a:t>
            </a:r>
            <a:r>
              <a:rPr lang="en-US" sz="2600" dirty="0"/>
              <a:t> </a:t>
            </a:r>
            <a:r>
              <a:rPr lang="en-US" sz="2600" dirty="0" err="1"/>
              <a:t>Programinizin</a:t>
            </a:r>
            <a:r>
              <a:rPr lang="en-US" sz="2600" dirty="0"/>
              <a:t> Adi       	</a:t>
            </a:r>
            <a:r>
              <a:rPr lang="tr-TR" sz="2600" dirty="0"/>
              <a:t>	</a:t>
            </a:r>
            <a:r>
              <a:rPr lang="en-US" sz="2600" dirty="0"/>
              <a:t>:    </a:t>
            </a:r>
            <a:r>
              <a:rPr lang="en-US" sz="2600" b="1" dirty="0"/>
              <a:t>$0</a:t>
            </a:r>
            <a:r>
              <a:rPr lang="en-US" sz="2600" dirty="0"/>
              <a:t>";</a:t>
            </a:r>
          </a:p>
          <a:p>
            <a:pPr marL="0" indent="0" algn="just">
              <a:buNone/>
            </a:pPr>
            <a:r>
              <a:rPr lang="en-US" sz="2600" dirty="0"/>
              <a:t>echo "</a:t>
            </a:r>
            <a:r>
              <a:rPr lang="en-US" sz="2600" dirty="0" err="1"/>
              <a:t>Kabuk</a:t>
            </a:r>
            <a:r>
              <a:rPr lang="en-US" sz="2600" dirty="0"/>
              <a:t> </a:t>
            </a:r>
            <a:r>
              <a:rPr lang="en-US" sz="2600" dirty="0" err="1"/>
              <a:t>Programi</a:t>
            </a:r>
            <a:r>
              <a:rPr lang="tr-TR" sz="2600" dirty="0" err="1"/>
              <a:t>nizin</a:t>
            </a:r>
            <a:r>
              <a:rPr lang="tr-TR" sz="2600" dirty="0"/>
              <a:t> </a:t>
            </a:r>
            <a:r>
              <a:rPr lang="tr-TR" sz="2600" dirty="0" err="1"/>
              <a:t>Tum</a:t>
            </a:r>
            <a:r>
              <a:rPr lang="tr-TR" sz="2600" dirty="0"/>
              <a:t> </a:t>
            </a:r>
            <a:r>
              <a:rPr lang="tr-TR" sz="2600" dirty="0" err="1"/>
              <a:t>Argumanlari</a:t>
            </a:r>
            <a:r>
              <a:rPr lang="tr-TR" sz="2600" dirty="0"/>
              <a:t>	</a:t>
            </a:r>
            <a:r>
              <a:rPr lang="en-US" sz="2600" dirty="0"/>
              <a:t>:    </a:t>
            </a:r>
            <a:r>
              <a:rPr lang="en-US" sz="2600" b="1" dirty="0"/>
              <a:t>$*</a:t>
            </a:r>
            <a:r>
              <a:rPr lang="en-US" sz="2600" dirty="0"/>
              <a:t>";</a:t>
            </a:r>
          </a:p>
          <a:p>
            <a:pPr marL="0" indent="0" algn="just">
              <a:buNone/>
            </a:pPr>
            <a:r>
              <a:rPr lang="en-US" sz="2600" dirty="0"/>
              <a:t>echo "</a:t>
            </a:r>
            <a:r>
              <a:rPr lang="en-US" sz="2600" dirty="0" err="1"/>
              <a:t>Kabuk</a:t>
            </a:r>
            <a:r>
              <a:rPr lang="en-US" sz="2600" dirty="0"/>
              <a:t> </a:t>
            </a:r>
            <a:r>
              <a:rPr lang="en-US" sz="2600" dirty="0" err="1"/>
              <a:t>Programinizin</a:t>
            </a:r>
            <a:r>
              <a:rPr lang="en-US" sz="2600" dirty="0"/>
              <a:t> </a:t>
            </a:r>
            <a:r>
              <a:rPr lang="en-US" sz="2600" dirty="0" err="1"/>
              <a:t>Arguman</a:t>
            </a:r>
            <a:r>
              <a:rPr lang="en-US" sz="2600" dirty="0"/>
              <a:t> </a:t>
            </a:r>
            <a:r>
              <a:rPr lang="en-US" sz="2600" dirty="0" err="1"/>
              <a:t>Sayisi</a:t>
            </a:r>
            <a:r>
              <a:rPr lang="tr-TR" sz="2600" dirty="0"/>
              <a:t>	</a:t>
            </a:r>
            <a:r>
              <a:rPr lang="en-US" sz="2600" dirty="0"/>
              <a:t>:    </a:t>
            </a:r>
            <a:r>
              <a:rPr lang="en-US" sz="2600" b="1" dirty="0"/>
              <a:t>$#</a:t>
            </a:r>
            <a:r>
              <a:rPr lang="en-US" sz="2600" dirty="0"/>
              <a:t>";</a:t>
            </a:r>
          </a:p>
          <a:p>
            <a:pPr marL="0" indent="0" algn="just">
              <a:buNone/>
            </a:pPr>
            <a:r>
              <a:rPr lang="en-US" sz="2600" dirty="0"/>
              <a:t>echo "</a:t>
            </a:r>
            <a:r>
              <a:rPr lang="en-US" sz="2600" dirty="0" err="1"/>
              <a:t>Kabuk</a:t>
            </a:r>
            <a:r>
              <a:rPr lang="en-US" sz="2600" dirty="0"/>
              <a:t> </a:t>
            </a:r>
            <a:r>
              <a:rPr lang="en-US" sz="2600" dirty="0" err="1"/>
              <a:t>Programinizin</a:t>
            </a:r>
            <a:r>
              <a:rPr lang="en-US" sz="2600" dirty="0"/>
              <a:t> 1. </a:t>
            </a:r>
            <a:r>
              <a:rPr lang="en-US" sz="2600" dirty="0" err="1"/>
              <a:t>Argumani</a:t>
            </a:r>
            <a:r>
              <a:rPr lang="en-US" sz="2600" dirty="0"/>
              <a:t>   </a:t>
            </a:r>
            <a:r>
              <a:rPr lang="tr-TR" sz="2600" dirty="0"/>
              <a:t>	</a:t>
            </a:r>
            <a:r>
              <a:rPr lang="en-US" sz="2600" dirty="0"/>
              <a:t>:    </a:t>
            </a:r>
            <a:r>
              <a:rPr lang="en-US" sz="2600" b="1" dirty="0"/>
              <a:t>$1</a:t>
            </a:r>
            <a:r>
              <a:rPr lang="en-US" sz="2600" dirty="0"/>
              <a:t>";</a:t>
            </a:r>
          </a:p>
          <a:p>
            <a:pPr marL="0" indent="0" algn="just">
              <a:buNone/>
            </a:pPr>
            <a:r>
              <a:rPr lang="en-US" sz="2600" dirty="0"/>
              <a:t>echo "</a:t>
            </a:r>
            <a:r>
              <a:rPr lang="en-US" sz="2600" dirty="0" err="1"/>
              <a:t>Kabuk</a:t>
            </a:r>
            <a:r>
              <a:rPr lang="en-US" sz="2600" dirty="0"/>
              <a:t> </a:t>
            </a:r>
            <a:r>
              <a:rPr lang="en-US" sz="2600" dirty="0" err="1"/>
              <a:t>Programinizin</a:t>
            </a:r>
            <a:r>
              <a:rPr lang="en-US" sz="2600" dirty="0"/>
              <a:t> 2. </a:t>
            </a:r>
            <a:r>
              <a:rPr lang="en-US" sz="2600" dirty="0" err="1"/>
              <a:t>Argumani</a:t>
            </a:r>
            <a:r>
              <a:rPr lang="en-US" sz="2600" dirty="0"/>
              <a:t>   </a:t>
            </a:r>
            <a:r>
              <a:rPr lang="tr-TR" sz="2600" dirty="0"/>
              <a:t>	</a:t>
            </a:r>
            <a:r>
              <a:rPr lang="en-US" sz="2600" dirty="0"/>
              <a:t>:    </a:t>
            </a:r>
            <a:r>
              <a:rPr lang="en-US" sz="2600" b="1" dirty="0"/>
              <a:t>$2</a:t>
            </a:r>
            <a:r>
              <a:rPr lang="en-US" sz="2600" dirty="0"/>
              <a:t>";</a:t>
            </a:r>
          </a:p>
          <a:p>
            <a:pPr marL="0" indent="0" algn="just">
              <a:buNone/>
            </a:pPr>
            <a:r>
              <a:rPr lang="en-US" sz="2600" dirty="0"/>
              <a:t>echo "</a:t>
            </a:r>
            <a:r>
              <a:rPr lang="en-US" sz="2600" dirty="0" err="1"/>
              <a:t>Kabuk</a:t>
            </a:r>
            <a:r>
              <a:rPr lang="en-US" sz="2600" dirty="0"/>
              <a:t> </a:t>
            </a:r>
            <a:r>
              <a:rPr lang="en-US" sz="2600" dirty="0" err="1"/>
              <a:t>Programinizin</a:t>
            </a:r>
            <a:r>
              <a:rPr lang="en-US" sz="2600" dirty="0"/>
              <a:t> 3. </a:t>
            </a:r>
            <a:r>
              <a:rPr lang="en-US" sz="2600" dirty="0" err="1"/>
              <a:t>Argumani</a:t>
            </a:r>
            <a:r>
              <a:rPr lang="en-US" sz="2600" dirty="0"/>
              <a:t>   </a:t>
            </a:r>
            <a:r>
              <a:rPr lang="tr-TR" sz="2600" dirty="0"/>
              <a:t>	</a:t>
            </a:r>
            <a:r>
              <a:rPr lang="en-US" sz="2600" dirty="0"/>
              <a:t>:    </a:t>
            </a:r>
            <a:r>
              <a:rPr lang="en-US" sz="2600" b="1" dirty="0"/>
              <a:t>$3</a:t>
            </a:r>
            <a:r>
              <a:rPr lang="en-US" sz="2600" dirty="0"/>
              <a:t>";</a:t>
            </a:r>
          </a:p>
        </p:txBody>
      </p:sp>
      <p:sp>
        <p:nvSpPr>
          <p:cNvPr id="2" name="Dikdörtgen 1"/>
          <p:cNvSpPr/>
          <p:nvPr/>
        </p:nvSpPr>
        <p:spPr>
          <a:xfrm>
            <a:off x="0" y="4627007"/>
            <a:ext cx="9144000" cy="224676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tr-TR" sz="2000" b="1" dirty="0" err="1">
                <a:solidFill>
                  <a:srgbClr val="00B050"/>
                </a:solidFill>
              </a:rPr>
              <a:t>ddal</a:t>
            </a:r>
            <a:r>
              <a:rPr lang="en-US" sz="2000" b="1" dirty="0">
                <a:solidFill>
                  <a:srgbClr val="00B050"/>
                </a:solidFill>
              </a:rPr>
              <a:t>@admin</a:t>
            </a:r>
            <a:r>
              <a:rPr lang="tr-TR" sz="2000" b="1" dirty="0">
                <a:solidFill>
                  <a:srgbClr val="00B050"/>
                </a:solidFill>
              </a:rPr>
              <a:t>~ $</a:t>
            </a:r>
            <a:r>
              <a:rPr lang="en-US" sz="2000" b="1" dirty="0">
                <a:solidFill>
                  <a:srgbClr val="FF0000"/>
                </a:solidFill>
              </a:rPr>
              <a:t> ./Argumanlar.sh </a:t>
            </a:r>
            <a:r>
              <a:rPr lang="tr-TR" sz="2000" b="1" dirty="0">
                <a:solidFill>
                  <a:srgbClr val="FF0000"/>
                </a:solidFill>
              </a:rPr>
              <a:t>  </a:t>
            </a:r>
            <a:r>
              <a:rPr lang="en-US" sz="2000" b="1" dirty="0" err="1">
                <a:solidFill>
                  <a:srgbClr val="FF0000"/>
                </a:solidFill>
              </a:rPr>
              <a:t>Deniz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tr-TR" sz="2000" b="1" dirty="0">
                <a:solidFill>
                  <a:srgbClr val="FF0000"/>
                </a:solidFill>
              </a:rPr>
              <a:t>   </a:t>
            </a:r>
            <a:r>
              <a:rPr lang="en-US" sz="2000" b="1" dirty="0">
                <a:solidFill>
                  <a:srgbClr val="FF0000"/>
                </a:solidFill>
              </a:rPr>
              <a:t>Dal </a:t>
            </a:r>
            <a:r>
              <a:rPr lang="tr-TR" sz="2000" b="1" dirty="0">
                <a:solidFill>
                  <a:srgbClr val="FF0000"/>
                </a:solidFill>
              </a:rPr>
              <a:t>   </a:t>
            </a:r>
            <a:r>
              <a:rPr lang="en-US" sz="2000" b="1" dirty="0">
                <a:solidFill>
                  <a:srgbClr val="FF0000"/>
                </a:solidFill>
              </a:rPr>
              <a:t>BMS301</a:t>
            </a:r>
          </a:p>
          <a:p>
            <a:r>
              <a:rPr lang="en-US" sz="2000" dirty="0" err="1"/>
              <a:t>Kabuk</a:t>
            </a:r>
            <a:r>
              <a:rPr lang="en-US" sz="2000" dirty="0"/>
              <a:t> </a:t>
            </a:r>
            <a:r>
              <a:rPr lang="en-US" sz="2000" dirty="0" err="1"/>
              <a:t>Programinizin</a:t>
            </a:r>
            <a:r>
              <a:rPr lang="en-US" sz="2000" dirty="0"/>
              <a:t> Adi       	</a:t>
            </a:r>
            <a:r>
              <a:rPr lang="tr-TR" sz="2000" dirty="0"/>
              <a:t>	</a:t>
            </a:r>
            <a:r>
              <a:rPr lang="en-US" sz="2000" dirty="0"/>
              <a:t>:    ./Argumanlar.sh</a:t>
            </a:r>
          </a:p>
          <a:p>
            <a:r>
              <a:rPr lang="en-US" sz="2000" dirty="0" err="1"/>
              <a:t>Kabuk</a:t>
            </a:r>
            <a:r>
              <a:rPr lang="en-US" sz="2000" dirty="0"/>
              <a:t> </a:t>
            </a:r>
            <a:r>
              <a:rPr lang="en-US" sz="2000" dirty="0" err="1"/>
              <a:t>Programi</a:t>
            </a:r>
            <a:r>
              <a:rPr lang="tr-TR" sz="2000" dirty="0" err="1"/>
              <a:t>nizin</a:t>
            </a:r>
            <a:r>
              <a:rPr lang="tr-TR" sz="2000" dirty="0"/>
              <a:t> </a:t>
            </a:r>
            <a:r>
              <a:rPr lang="tr-TR" sz="2000" dirty="0" err="1"/>
              <a:t>Tum</a:t>
            </a:r>
            <a:r>
              <a:rPr lang="tr-TR" sz="2000" dirty="0"/>
              <a:t> </a:t>
            </a:r>
            <a:r>
              <a:rPr lang="tr-TR" sz="2000" dirty="0" err="1"/>
              <a:t>Argumanlari</a:t>
            </a:r>
            <a:r>
              <a:rPr lang="tr-TR" sz="2000" dirty="0"/>
              <a:t>	</a:t>
            </a:r>
            <a:r>
              <a:rPr lang="en-US" sz="2000" dirty="0"/>
              <a:t>:    </a:t>
            </a:r>
            <a:r>
              <a:rPr lang="en-US" sz="2000" dirty="0" err="1"/>
              <a:t>Deniz</a:t>
            </a:r>
            <a:r>
              <a:rPr lang="en-US" sz="2000" dirty="0"/>
              <a:t> </a:t>
            </a:r>
            <a:r>
              <a:rPr lang="tr-TR" sz="2000" dirty="0"/>
              <a:t>    </a:t>
            </a:r>
            <a:r>
              <a:rPr lang="en-US" sz="2000" dirty="0"/>
              <a:t>Dal </a:t>
            </a:r>
            <a:r>
              <a:rPr lang="tr-TR" sz="2000" dirty="0"/>
              <a:t>    </a:t>
            </a:r>
            <a:r>
              <a:rPr lang="en-US" sz="2000" dirty="0"/>
              <a:t>BMS301</a:t>
            </a:r>
          </a:p>
          <a:p>
            <a:r>
              <a:rPr lang="en-US" sz="2000" dirty="0" err="1"/>
              <a:t>Kabuk</a:t>
            </a:r>
            <a:r>
              <a:rPr lang="en-US" sz="2000" dirty="0"/>
              <a:t> </a:t>
            </a:r>
            <a:r>
              <a:rPr lang="en-US" sz="2000" dirty="0" err="1"/>
              <a:t>Programinizin</a:t>
            </a:r>
            <a:r>
              <a:rPr lang="en-US" sz="2000" dirty="0"/>
              <a:t> </a:t>
            </a:r>
            <a:r>
              <a:rPr lang="en-US" sz="2000" dirty="0" err="1"/>
              <a:t>Arguman</a:t>
            </a:r>
            <a:r>
              <a:rPr lang="en-US" sz="2000" dirty="0"/>
              <a:t> </a:t>
            </a:r>
            <a:r>
              <a:rPr lang="en-US" sz="2000" dirty="0" err="1"/>
              <a:t>Sayisi</a:t>
            </a:r>
            <a:r>
              <a:rPr lang="tr-TR" sz="2000" dirty="0"/>
              <a:t>	</a:t>
            </a:r>
            <a:r>
              <a:rPr lang="en-US" sz="2000" dirty="0"/>
              <a:t>:    3</a:t>
            </a:r>
          </a:p>
          <a:p>
            <a:r>
              <a:rPr lang="en-US" sz="2000" dirty="0" err="1"/>
              <a:t>Kabuk</a:t>
            </a:r>
            <a:r>
              <a:rPr lang="en-US" sz="2000" dirty="0"/>
              <a:t> </a:t>
            </a:r>
            <a:r>
              <a:rPr lang="en-US" sz="2000" dirty="0" err="1"/>
              <a:t>Programinizin</a:t>
            </a:r>
            <a:r>
              <a:rPr lang="en-US" sz="2000" dirty="0"/>
              <a:t> 1. </a:t>
            </a:r>
            <a:r>
              <a:rPr lang="en-US" sz="2000" dirty="0" err="1"/>
              <a:t>Argumani</a:t>
            </a:r>
            <a:r>
              <a:rPr lang="en-US" sz="2000" dirty="0"/>
              <a:t>   </a:t>
            </a:r>
            <a:r>
              <a:rPr lang="tr-TR" sz="2000" dirty="0"/>
              <a:t>	</a:t>
            </a:r>
            <a:r>
              <a:rPr lang="en-US" sz="2000" dirty="0"/>
              <a:t>:    </a:t>
            </a:r>
            <a:r>
              <a:rPr lang="en-US" sz="2000" dirty="0" err="1"/>
              <a:t>Deniz</a:t>
            </a:r>
            <a:endParaRPr lang="en-US" sz="2000" dirty="0"/>
          </a:p>
          <a:p>
            <a:r>
              <a:rPr lang="en-US" sz="2000" dirty="0" err="1"/>
              <a:t>Kabuk</a:t>
            </a:r>
            <a:r>
              <a:rPr lang="en-US" sz="2000" dirty="0"/>
              <a:t> </a:t>
            </a:r>
            <a:r>
              <a:rPr lang="en-US" sz="2000" dirty="0" err="1"/>
              <a:t>Programinizin</a:t>
            </a:r>
            <a:r>
              <a:rPr lang="en-US" sz="2000" dirty="0"/>
              <a:t> 2. </a:t>
            </a:r>
            <a:r>
              <a:rPr lang="en-US" sz="2000" dirty="0" err="1"/>
              <a:t>Argumani</a:t>
            </a:r>
            <a:r>
              <a:rPr lang="en-US" sz="2000" dirty="0"/>
              <a:t>   </a:t>
            </a:r>
            <a:r>
              <a:rPr lang="tr-TR" sz="2000" dirty="0"/>
              <a:t>	</a:t>
            </a:r>
            <a:r>
              <a:rPr lang="en-US" sz="2000" dirty="0"/>
              <a:t>:    Dal</a:t>
            </a:r>
          </a:p>
          <a:p>
            <a:r>
              <a:rPr lang="en-US" sz="2000" dirty="0" err="1"/>
              <a:t>Kabuk</a:t>
            </a:r>
            <a:r>
              <a:rPr lang="en-US" sz="2000" dirty="0"/>
              <a:t> </a:t>
            </a:r>
            <a:r>
              <a:rPr lang="en-US" sz="2000" dirty="0" err="1"/>
              <a:t>Programinizin</a:t>
            </a:r>
            <a:r>
              <a:rPr lang="en-US" sz="2000" dirty="0"/>
              <a:t> 3. </a:t>
            </a:r>
            <a:r>
              <a:rPr lang="en-US" sz="2000" dirty="0" err="1"/>
              <a:t>Argumani</a:t>
            </a:r>
            <a:r>
              <a:rPr lang="en-US" sz="2000" dirty="0"/>
              <a:t>   </a:t>
            </a:r>
            <a:r>
              <a:rPr lang="tr-TR" sz="2000" dirty="0"/>
              <a:t>	</a:t>
            </a:r>
            <a:r>
              <a:rPr lang="en-US" sz="2000" dirty="0"/>
              <a:t>:    BMS301</a:t>
            </a:r>
          </a:p>
        </p:txBody>
      </p:sp>
    </p:spTree>
    <p:extLst>
      <p:ext uri="{BB962C8B-B14F-4D97-AF65-F5344CB8AC3E}">
        <p14:creationId xmlns:p14="http://schemas.microsoft.com/office/powerpoint/2010/main" val="9539488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-6350" y="304800"/>
            <a:ext cx="9144000" cy="762000"/>
          </a:xfrm>
        </p:spPr>
        <p:txBody>
          <a:bodyPr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dirty="0">
                <a:solidFill>
                  <a:srgbClr val="FF0000"/>
                </a:solidFill>
              </a:rPr>
              <a:t>Sayısı Bilinmeyen Argümanlara Erişim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2743200" cy="35814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3000" b="1" dirty="0"/>
              <a:t>#!/bin/bash</a:t>
            </a:r>
          </a:p>
          <a:p>
            <a:pPr marL="0" indent="0" algn="just">
              <a:buNone/>
            </a:pPr>
            <a:endParaRPr lang="en-US" sz="3000" b="1" dirty="0"/>
          </a:p>
          <a:p>
            <a:pPr marL="0" indent="0" algn="just">
              <a:buNone/>
            </a:pPr>
            <a:r>
              <a:rPr lang="en-US" sz="3000" b="1" dirty="0"/>
              <a:t>for </a:t>
            </a:r>
            <a:r>
              <a:rPr lang="en-US" sz="3000" b="1" dirty="0" err="1"/>
              <a:t>i</a:t>
            </a:r>
            <a:r>
              <a:rPr lang="en-US" sz="3000" b="1" dirty="0"/>
              <a:t> in "</a:t>
            </a:r>
            <a:r>
              <a:rPr lang="en-US" sz="3000" b="1" dirty="0">
                <a:solidFill>
                  <a:srgbClr val="FF0000"/>
                </a:solidFill>
              </a:rPr>
              <a:t>$@</a:t>
            </a:r>
            <a:r>
              <a:rPr lang="en-US" sz="3000" b="1" dirty="0"/>
              <a:t>"</a:t>
            </a:r>
          </a:p>
          <a:p>
            <a:pPr marL="0" indent="0" algn="just">
              <a:buNone/>
            </a:pPr>
            <a:r>
              <a:rPr lang="en-US" sz="3000" b="1" dirty="0"/>
              <a:t>do</a:t>
            </a:r>
          </a:p>
          <a:p>
            <a:pPr marL="0" indent="0" algn="just">
              <a:buNone/>
            </a:pPr>
            <a:r>
              <a:rPr lang="en-US" sz="3000" b="1" dirty="0"/>
              <a:t>	echo "$</a:t>
            </a:r>
            <a:r>
              <a:rPr lang="en-US" sz="3000" b="1" dirty="0" err="1"/>
              <a:t>i</a:t>
            </a:r>
            <a:r>
              <a:rPr lang="en-US" sz="3000" b="1" dirty="0"/>
              <a:t>";</a:t>
            </a:r>
            <a:endParaRPr lang="en-US" sz="3000" b="1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n-US" sz="3000" b="1" dirty="0"/>
              <a:t>done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EE59A30A-D386-496A-82ED-21347D210A63}"/>
              </a:ext>
            </a:extLst>
          </p:cNvPr>
          <p:cNvSpPr txBox="1"/>
          <p:nvPr/>
        </p:nvSpPr>
        <p:spPr>
          <a:xfrm>
            <a:off x="3587750" y="1447800"/>
            <a:ext cx="5556250" cy="489364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600">
                <a:latin typeface="Calibri" panose="020F0502020204030204" pitchFamily="34" charset="0"/>
                <a:cs typeface="Calibri" panose="020F0502020204030204" pitchFamily="34" charset="0"/>
              </a:rPr>
              <a:t>Çift tırnak içerisine alınmamış </a:t>
            </a:r>
            <a:r>
              <a:rPr lang="tr-TR" sz="2600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$*</a:t>
            </a:r>
            <a:r>
              <a:rPr lang="tr-TR" sz="2600">
                <a:latin typeface="Calibri" panose="020F0502020204030204" pitchFamily="34" charset="0"/>
                <a:cs typeface="Calibri" panose="020F0502020204030204" pitchFamily="34" charset="0"/>
              </a:rPr>
              <a:t> veya </a:t>
            </a:r>
            <a:r>
              <a:rPr lang="tr-TR" sz="2600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$@</a:t>
            </a:r>
            <a:r>
              <a:rPr lang="tr-TR" sz="2600">
                <a:latin typeface="Calibri" panose="020F0502020204030204" pitchFamily="34" charset="0"/>
                <a:cs typeface="Calibri" panose="020F0502020204030204" pitchFamily="34" charset="0"/>
              </a:rPr>
              <a:t> arasında fark yoktur.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600">
                <a:latin typeface="Calibri" panose="020F0502020204030204" pitchFamily="34" charset="0"/>
                <a:cs typeface="Calibri" panose="020F0502020204030204" pitchFamily="34" charset="0"/>
              </a:rPr>
              <a:t>Ancak çift tırnak içerisindeki </a:t>
            </a:r>
            <a:r>
              <a:rPr lang="tr-TR" sz="2600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"$*"</a:t>
            </a:r>
            <a:r>
              <a:rPr lang="tr-TR" sz="2600">
                <a:latin typeface="Calibri" panose="020F0502020204030204" pitchFamily="34" charset="0"/>
                <a:cs typeface="Calibri" panose="020F0502020204030204" pitchFamily="34" charset="0"/>
              </a:rPr>
              <a:t> ve </a:t>
            </a:r>
            <a:r>
              <a:rPr lang="tr-TR" sz="2600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"$@"</a:t>
            </a:r>
            <a:r>
              <a:rPr lang="tr-TR" sz="2600">
                <a:latin typeface="Calibri" panose="020F0502020204030204" pitchFamily="34" charset="0"/>
                <a:cs typeface="Calibri" panose="020F0502020204030204" pitchFamily="34" charset="0"/>
              </a:rPr>
              <a:t> arasında fark vardır.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600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"$@"</a:t>
            </a:r>
            <a:r>
              <a:rPr lang="tr-TR" sz="2600">
                <a:latin typeface="Calibri" panose="020F0502020204030204" pitchFamily="34" charset="0"/>
                <a:cs typeface="Calibri" panose="020F0502020204030204" pitchFamily="34" charset="0"/>
              </a:rPr>
              <a:t> parametrelerinizi ayrı parametreler olarak kullanır.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600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"$*"</a:t>
            </a:r>
            <a:r>
              <a:rPr lang="tr-TR" sz="2600">
                <a:latin typeface="Calibri" panose="020F0502020204030204" pitchFamily="34" charset="0"/>
                <a:cs typeface="Calibri" panose="020F0502020204030204" pitchFamily="34" charset="0"/>
              </a:rPr>
              <a:t> tüm parametreleri tek bir parametre olarak değerlendirir.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600">
                <a:latin typeface="Calibri" panose="020F0502020204030204" pitchFamily="34" charset="0"/>
                <a:cs typeface="Calibri" panose="020F0502020204030204" pitchFamily="34" charset="0"/>
              </a:rPr>
              <a:t>Komut satırı parametreleri arasında içerisinde boşluk karakteri barındıran string varsa </a:t>
            </a:r>
            <a:r>
              <a:rPr lang="tr-TR" sz="2600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"$@"</a:t>
            </a:r>
            <a:r>
              <a:rPr lang="tr-TR" sz="2600">
                <a:latin typeface="Calibri" panose="020F0502020204030204" pitchFamily="34" charset="0"/>
                <a:cs typeface="Calibri" panose="020F0502020204030204" pitchFamily="34" charset="0"/>
              </a:rPr>
              <a:t> kullanılmalıdır.</a:t>
            </a:r>
          </a:p>
        </p:txBody>
      </p:sp>
    </p:spTree>
    <p:extLst>
      <p:ext uri="{BB962C8B-B14F-4D97-AF65-F5344CB8AC3E}">
        <p14:creationId xmlns:p14="http://schemas.microsoft.com/office/powerpoint/2010/main" val="41527912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-6350" y="304800"/>
            <a:ext cx="9144000" cy="762000"/>
          </a:xfrm>
        </p:spPr>
        <p:txBody>
          <a:bodyPr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dirty="0">
                <a:solidFill>
                  <a:srgbClr val="FF0000"/>
                </a:solidFill>
              </a:rPr>
              <a:t>Sayısı Bilinmeyen Argümanlara Erişim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31300" cy="49530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3000" b="1" dirty="0"/>
              <a:t>#!/bin/bash</a:t>
            </a:r>
          </a:p>
          <a:p>
            <a:pPr marL="0" indent="0" algn="just">
              <a:buNone/>
            </a:pPr>
            <a:r>
              <a:rPr lang="en-US" sz="3000" b="1" dirty="0" err="1"/>
              <a:t>i</a:t>
            </a:r>
            <a:r>
              <a:rPr lang="en-US" sz="3000" b="1" dirty="0"/>
              <a:t>=1;</a:t>
            </a:r>
          </a:p>
          <a:p>
            <a:pPr marL="0" indent="0" algn="just">
              <a:buNone/>
            </a:pPr>
            <a:r>
              <a:rPr lang="en-US" sz="3000" b="1" dirty="0"/>
              <a:t>j=$#;</a:t>
            </a:r>
          </a:p>
          <a:p>
            <a:pPr marL="0" indent="0" algn="just">
              <a:buNone/>
            </a:pPr>
            <a:r>
              <a:rPr lang="en-US" sz="3000" b="1" dirty="0"/>
              <a:t>while [ $</a:t>
            </a:r>
            <a:r>
              <a:rPr lang="en-US" sz="3000" b="1" dirty="0" err="1"/>
              <a:t>i</a:t>
            </a:r>
            <a:r>
              <a:rPr lang="en-US" sz="3000" b="1" dirty="0"/>
              <a:t> -le $j ]</a:t>
            </a:r>
          </a:p>
          <a:p>
            <a:pPr marL="0" indent="0" algn="just">
              <a:buNone/>
            </a:pPr>
            <a:r>
              <a:rPr lang="en-US" sz="3000" b="1" dirty="0"/>
              <a:t>do</a:t>
            </a:r>
          </a:p>
          <a:p>
            <a:pPr marL="0" indent="0" algn="just">
              <a:buNone/>
            </a:pPr>
            <a:r>
              <a:rPr lang="en-US" sz="3000" b="1" dirty="0"/>
              <a:t>	echo "$1";</a:t>
            </a:r>
          </a:p>
          <a:p>
            <a:pPr marL="0" indent="0" algn="just">
              <a:buNone/>
            </a:pPr>
            <a:r>
              <a:rPr lang="en-US" sz="3000" b="1" dirty="0"/>
              <a:t>    	</a:t>
            </a:r>
            <a:r>
              <a:rPr lang="en-US" sz="3000" b="1" dirty="0" err="1"/>
              <a:t>i</a:t>
            </a:r>
            <a:r>
              <a:rPr lang="en-US" sz="3000" b="1" dirty="0"/>
              <a:t>=$((i+1));</a:t>
            </a:r>
          </a:p>
          <a:p>
            <a:pPr marL="0" indent="0" algn="just">
              <a:buNone/>
            </a:pPr>
            <a:r>
              <a:rPr lang="en-US" sz="3000" b="1" dirty="0"/>
              <a:t>    	shift 1;</a:t>
            </a:r>
            <a:r>
              <a:rPr lang="tr-TR" sz="3000" b="1" dirty="0">
                <a:solidFill>
                  <a:srgbClr val="FF0000"/>
                </a:solidFill>
              </a:rPr>
              <a:t>#Komut satırı argümanlarını bir sola kaydır</a:t>
            </a:r>
          </a:p>
          <a:p>
            <a:pPr marL="0" indent="0" algn="just">
              <a:buNone/>
            </a:pPr>
            <a:r>
              <a:rPr lang="en-US" sz="3000" b="1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32029797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762000"/>
          </a:xfrm>
        </p:spPr>
        <p:txBody>
          <a:bodyPr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dirty="0">
                <a:solidFill>
                  <a:srgbClr val="FF0000"/>
                </a:solidFill>
              </a:rPr>
              <a:t>Sayısı Bilinmeyen Argümanlara Erişim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04900"/>
            <a:ext cx="9131300" cy="28194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3000" b="1" dirty="0"/>
              <a:t>#!/bin/bash</a:t>
            </a:r>
          </a:p>
          <a:p>
            <a:pPr marL="0" indent="0" algn="just">
              <a:buNone/>
            </a:pPr>
            <a:r>
              <a:rPr lang="en-US" sz="3000" b="1" dirty="0"/>
              <a:t>for((</a:t>
            </a:r>
            <a:r>
              <a:rPr lang="en-US" sz="3000" b="1" dirty="0" err="1"/>
              <a:t>i</a:t>
            </a:r>
            <a:r>
              <a:rPr lang="en-US" sz="3000" b="1" dirty="0"/>
              <a:t>=1;i&lt;=$#;</a:t>
            </a:r>
            <a:r>
              <a:rPr lang="en-US" sz="3000" b="1" dirty="0" err="1"/>
              <a:t>i</a:t>
            </a:r>
            <a:r>
              <a:rPr lang="en-US" sz="3000" b="1" dirty="0"/>
              <a:t>++))</a:t>
            </a:r>
          </a:p>
          <a:p>
            <a:pPr marL="0" indent="0" algn="just">
              <a:buNone/>
            </a:pPr>
            <a:r>
              <a:rPr lang="en-US" sz="3000" b="1" dirty="0"/>
              <a:t>do</a:t>
            </a:r>
          </a:p>
          <a:p>
            <a:pPr marL="0" indent="0" algn="just">
              <a:buNone/>
            </a:pPr>
            <a:r>
              <a:rPr lang="en-US" sz="3000" b="1" dirty="0"/>
              <a:t>	echo "${!</a:t>
            </a:r>
            <a:r>
              <a:rPr lang="en-US" sz="3000" b="1" dirty="0" err="1"/>
              <a:t>i</a:t>
            </a:r>
            <a:r>
              <a:rPr lang="en-US" sz="3000" b="1" dirty="0"/>
              <a:t>}";</a:t>
            </a:r>
            <a:r>
              <a:rPr lang="en-US" sz="3000" b="1" dirty="0">
                <a:solidFill>
                  <a:srgbClr val="FF0000"/>
                </a:solidFill>
              </a:rPr>
              <a:t>#echo "$</a:t>
            </a:r>
            <a:r>
              <a:rPr lang="en-US" sz="3000" b="1" dirty="0" err="1">
                <a:solidFill>
                  <a:srgbClr val="FF0000"/>
                </a:solidFill>
              </a:rPr>
              <a:t>i</a:t>
            </a:r>
            <a:r>
              <a:rPr lang="en-US" sz="3000" b="1" dirty="0">
                <a:solidFill>
                  <a:srgbClr val="FF0000"/>
                </a:solidFill>
              </a:rPr>
              <a:t>" </a:t>
            </a:r>
            <a:r>
              <a:rPr lang="en-US" sz="3000" b="1" dirty="0" err="1">
                <a:solidFill>
                  <a:srgbClr val="FF0000"/>
                </a:solidFill>
              </a:rPr>
              <a:t>ile</a:t>
            </a:r>
            <a:r>
              <a:rPr lang="en-US" sz="3000" b="1" dirty="0">
                <a:solidFill>
                  <a:srgbClr val="FF0000"/>
                </a:solidFill>
              </a:rPr>
              <a:t> fark?</a:t>
            </a:r>
          </a:p>
          <a:p>
            <a:pPr marL="0" indent="0" algn="just">
              <a:buNone/>
            </a:pPr>
            <a:r>
              <a:rPr lang="en-US" sz="3000" b="1" dirty="0"/>
              <a:t>done</a:t>
            </a:r>
          </a:p>
        </p:txBody>
      </p:sp>
      <p:sp>
        <p:nvSpPr>
          <p:cNvPr id="2" name="Dikdörtgen 1"/>
          <p:cNvSpPr/>
          <p:nvPr/>
        </p:nvSpPr>
        <p:spPr>
          <a:xfrm>
            <a:off x="0" y="4361868"/>
            <a:ext cx="9144000" cy="24929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FF0000"/>
                </a:solidFill>
              </a:rPr>
              <a:t>${!</a:t>
            </a:r>
            <a:r>
              <a:rPr lang="en-US" sz="2400" b="1" dirty="0" err="1">
                <a:solidFill>
                  <a:srgbClr val="FF0000"/>
                </a:solidFill>
              </a:rPr>
              <a:t>i</a:t>
            </a:r>
            <a:r>
              <a:rPr lang="en-US" sz="2400" b="1" dirty="0">
                <a:solidFill>
                  <a:srgbClr val="FF0000"/>
                </a:solidFill>
              </a:rPr>
              <a:t>}</a:t>
            </a:r>
            <a:r>
              <a:rPr lang="en-US" sz="2400" dirty="0"/>
              <a:t> refers to the variable whose name is the value of </a:t>
            </a:r>
            <a:r>
              <a:rPr lang="en-US" sz="2400" b="1" dirty="0">
                <a:solidFill>
                  <a:srgbClr val="FF0000"/>
                </a:solidFill>
              </a:rPr>
              <a:t>$</a:t>
            </a:r>
            <a:r>
              <a:rPr lang="en-US" sz="2400" b="1" dirty="0" err="1">
                <a:solidFill>
                  <a:srgbClr val="FF0000"/>
                </a:solidFill>
              </a:rPr>
              <a:t>i</a:t>
            </a:r>
            <a:r>
              <a:rPr lang="en-US" sz="2400" dirty="0"/>
              <a:t>. It is called </a:t>
            </a:r>
            <a:r>
              <a:rPr lang="en-US" sz="2400" b="1" dirty="0">
                <a:solidFill>
                  <a:srgbClr val="FF0000"/>
                </a:solidFill>
              </a:rPr>
              <a:t>variable indirection (indirect expansion)</a:t>
            </a:r>
            <a:r>
              <a:rPr lang="en-US" sz="2400" dirty="0"/>
              <a:t>. </a:t>
            </a:r>
            <a:endParaRPr lang="tr-TR" sz="2400" dirty="0"/>
          </a:p>
          <a:p>
            <a:endParaRPr lang="en-US" sz="2400" dirty="0"/>
          </a:p>
          <a:p>
            <a:r>
              <a:rPr lang="en-US" sz="2100" dirty="0"/>
              <a:t>$ </a:t>
            </a:r>
            <a:r>
              <a:rPr lang="en-US" sz="2100" dirty="0" err="1"/>
              <a:t>i</a:t>
            </a:r>
            <a:r>
              <a:rPr lang="en-US" sz="2100" dirty="0"/>
              <a:t>="hello"  	# </a:t>
            </a:r>
            <a:r>
              <a:rPr lang="en-US" sz="2100" dirty="0">
                <a:solidFill>
                  <a:srgbClr val="FF0000"/>
                </a:solidFill>
              </a:rPr>
              <a:t>variable $</a:t>
            </a:r>
            <a:r>
              <a:rPr lang="en-US" sz="2100" dirty="0" err="1">
                <a:solidFill>
                  <a:srgbClr val="FF0000"/>
                </a:solidFill>
              </a:rPr>
              <a:t>i</a:t>
            </a:r>
            <a:r>
              <a:rPr lang="en-US" sz="2100" dirty="0">
                <a:solidFill>
                  <a:srgbClr val="FF0000"/>
                </a:solidFill>
              </a:rPr>
              <a:t> contains 'hello'</a:t>
            </a:r>
          </a:p>
          <a:p>
            <a:r>
              <a:rPr lang="en-US" sz="2100" dirty="0"/>
              <a:t>$ hello="bye"   	# </a:t>
            </a:r>
            <a:r>
              <a:rPr lang="en-US" sz="2100" dirty="0">
                <a:solidFill>
                  <a:srgbClr val="FF0000"/>
                </a:solidFill>
              </a:rPr>
              <a:t>variable $hello contains 'bye'</a:t>
            </a:r>
          </a:p>
          <a:p>
            <a:r>
              <a:rPr lang="en-US" sz="2100" dirty="0"/>
              <a:t>$ echo "${!</a:t>
            </a:r>
            <a:r>
              <a:rPr lang="en-US" sz="2100" dirty="0" err="1"/>
              <a:t>i</a:t>
            </a:r>
            <a:r>
              <a:rPr lang="en-US" sz="2100" dirty="0"/>
              <a:t>}"   	# </a:t>
            </a:r>
            <a:r>
              <a:rPr lang="en-US" sz="2100" dirty="0">
                <a:solidFill>
                  <a:srgbClr val="FF0000"/>
                </a:solidFill>
              </a:rPr>
              <a:t>when doing indirect expansion of $</a:t>
            </a:r>
            <a:r>
              <a:rPr lang="en-US" sz="2100" dirty="0" err="1">
                <a:solidFill>
                  <a:srgbClr val="FF0000"/>
                </a:solidFill>
              </a:rPr>
              <a:t>i</a:t>
            </a:r>
            <a:r>
              <a:rPr lang="en-US" sz="2100" dirty="0">
                <a:solidFill>
                  <a:srgbClr val="FF0000"/>
                </a:solidFill>
              </a:rPr>
              <a:t>, it fetches $hello</a:t>
            </a:r>
          </a:p>
          <a:p>
            <a:r>
              <a:rPr lang="en-US" sz="2100" dirty="0"/>
              <a:t>bye</a:t>
            </a:r>
          </a:p>
        </p:txBody>
      </p:sp>
    </p:spTree>
    <p:extLst>
      <p:ext uri="{BB962C8B-B14F-4D97-AF65-F5344CB8AC3E}">
        <p14:creationId xmlns:p14="http://schemas.microsoft.com/office/powerpoint/2010/main" val="20567886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762000"/>
          </a:xfrm>
        </p:spPr>
        <p:txBody>
          <a:bodyPr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dirty="0">
                <a:solidFill>
                  <a:srgbClr val="FF0000"/>
                </a:solidFill>
              </a:rPr>
              <a:t>Hata Ayıklama (Debugging)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69" y="1295400"/>
            <a:ext cx="9144000" cy="3429000"/>
          </a:xfrm>
        </p:spPr>
        <p:txBody>
          <a:bodyPr/>
          <a:lstStyle/>
          <a:p>
            <a:pPr marL="0" indent="0" algn="just">
              <a:buNone/>
            </a:pPr>
            <a:r>
              <a:rPr lang="tr-TR" sz="2800" dirty="0"/>
              <a:t>Yazdığınız kabuk programını </a:t>
            </a:r>
            <a:r>
              <a:rPr lang="tr-TR" sz="2800" b="1" dirty="0">
                <a:solidFill>
                  <a:srgbClr val="FF0000"/>
                </a:solidFill>
              </a:rPr>
              <a:t>-x</a:t>
            </a:r>
            <a:r>
              <a:rPr lang="tr-TR" sz="2800" dirty="0"/>
              <a:t> seçeneğini kullanarak </a:t>
            </a:r>
            <a:r>
              <a:rPr lang="tr-TR" sz="2800" i="1" dirty="0"/>
              <a:t>(</a:t>
            </a:r>
            <a:r>
              <a:rPr lang="tr-TR" sz="2800" i="1" dirty="0" err="1"/>
              <a:t>debug</a:t>
            </a:r>
            <a:r>
              <a:rPr lang="tr-TR" sz="2800" i="1" dirty="0"/>
              <a:t> </a:t>
            </a:r>
            <a:r>
              <a:rPr lang="tr-TR" sz="2800" i="1" dirty="0" err="1"/>
              <a:t>modunda</a:t>
            </a:r>
            <a:r>
              <a:rPr lang="tr-TR" sz="2800" i="1" dirty="0"/>
              <a:t>)</a:t>
            </a:r>
            <a:r>
              <a:rPr lang="tr-TR" sz="2800" dirty="0"/>
              <a:t> aşağıdaki gibi çalıştırırsanız programınızın her bir satırının hangi çıktıları üreterek sonlandığını öğrenebilirsiniz.</a:t>
            </a:r>
          </a:p>
          <a:p>
            <a:pPr marL="0" indent="0" algn="just">
              <a:buNone/>
            </a:pPr>
            <a:endParaRPr lang="tr-TR" sz="2800" b="1" dirty="0"/>
          </a:p>
          <a:p>
            <a:pPr marL="0" indent="0" algn="just">
              <a:buNone/>
            </a:pPr>
            <a:r>
              <a:rPr lang="tr-TR" sz="2800" b="1" dirty="0" err="1">
                <a:solidFill>
                  <a:srgbClr val="00B050"/>
                </a:solidFill>
              </a:rPr>
              <a:t>ddal</a:t>
            </a:r>
            <a:r>
              <a:rPr lang="en-US" sz="2800" b="1" dirty="0">
                <a:solidFill>
                  <a:srgbClr val="00B050"/>
                </a:solidFill>
              </a:rPr>
              <a:t>@admin</a:t>
            </a:r>
            <a:r>
              <a:rPr lang="tr-TR" sz="2800" b="1" dirty="0">
                <a:solidFill>
                  <a:srgbClr val="00B050"/>
                </a:solidFill>
              </a:rPr>
              <a:t>~ $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tr-TR" sz="2800" b="1" dirty="0" err="1"/>
              <a:t>bash</a:t>
            </a:r>
            <a:r>
              <a:rPr lang="tr-TR" sz="2800" b="1" dirty="0"/>
              <a:t>   -x   </a:t>
            </a:r>
            <a:r>
              <a:rPr lang="en-US" sz="2800" b="1" dirty="0"/>
              <a:t>Argumanlar.sh</a:t>
            </a:r>
            <a:r>
              <a:rPr lang="tr-TR" sz="2800" b="1" dirty="0"/>
              <a:t> Deniz Dal BMS301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931061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762000"/>
          </a:xfrm>
        </p:spPr>
        <p:txBody>
          <a:bodyPr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sz="4300" dirty="0">
                <a:solidFill>
                  <a:srgbClr val="FF0000"/>
                </a:solidFill>
              </a:rPr>
              <a:t>Bir Dosyayı Satır </a:t>
            </a:r>
            <a:r>
              <a:rPr lang="tr-TR" sz="4300" dirty="0" err="1">
                <a:solidFill>
                  <a:srgbClr val="FF0000"/>
                </a:solidFill>
              </a:rPr>
              <a:t>Satır</a:t>
            </a:r>
            <a:r>
              <a:rPr lang="tr-TR" sz="4300" dirty="0">
                <a:solidFill>
                  <a:srgbClr val="FF0000"/>
                </a:solidFill>
              </a:rPr>
              <a:t> Okumak İçin… (v1)</a:t>
            </a:r>
            <a:endParaRPr lang="en-GB" sz="4300" dirty="0">
              <a:solidFill>
                <a:srgbClr val="FF0000"/>
              </a:solidFill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69" y="1295400"/>
            <a:ext cx="9144000" cy="34290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600" dirty="0"/>
              <a:t>#!/bin/bash</a:t>
            </a:r>
          </a:p>
          <a:p>
            <a:pPr marL="0" indent="0" algn="just">
              <a:buNone/>
            </a:pPr>
            <a:r>
              <a:rPr lang="en-US" sz="2600" dirty="0"/>
              <a:t>cat $1|</a:t>
            </a:r>
            <a:r>
              <a:rPr lang="tr-TR" sz="2600" dirty="0"/>
              <a:t>              </a:t>
            </a:r>
            <a:r>
              <a:rPr lang="tr-TR" sz="2600" dirty="0">
                <a:solidFill>
                  <a:srgbClr val="FF0000"/>
                </a:solidFill>
              </a:rPr>
              <a:t>#</a:t>
            </a:r>
            <a:r>
              <a:rPr lang="tr-TR" sz="2600" dirty="0" err="1">
                <a:solidFill>
                  <a:srgbClr val="FF0000"/>
                </a:solidFill>
              </a:rPr>
              <a:t>cat</a:t>
            </a:r>
            <a:r>
              <a:rPr lang="tr-TR" sz="2600" dirty="0">
                <a:solidFill>
                  <a:srgbClr val="FF0000"/>
                </a:solidFill>
              </a:rPr>
              <a:t> deneme.txt|</a:t>
            </a:r>
            <a:endParaRPr lang="en-US" sz="2600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n-US" sz="2600" dirty="0"/>
              <a:t>while read line</a:t>
            </a:r>
          </a:p>
          <a:p>
            <a:pPr marL="0" indent="0" algn="just">
              <a:buNone/>
            </a:pPr>
            <a:r>
              <a:rPr lang="en-US" sz="2600" dirty="0"/>
              <a:t>do</a:t>
            </a:r>
          </a:p>
          <a:p>
            <a:pPr marL="0" indent="0" algn="just">
              <a:buNone/>
            </a:pPr>
            <a:r>
              <a:rPr lang="tr-TR" sz="2600" dirty="0"/>
              <a:t>	</a:t>
            </a:r>
            <a:r>
              <a:rPr lang="en-US" sz="2600" dirty="0"/>
              <a:t>echo "$line"</a:t>
            </a:r>
            <a:r>
              <a:rPr lang="tr-TR" sz="2600" dirty="0"/>
              <a:t>;</a:t>
            </a:r>
            <a:r>
              <a:rPr lang="en-US" sz="2600" dirty="0"/>
              <a:t>	</a:t>
            </a:r>
          </a:p>
          <a:p>
            <a:pPr marL="0" indent="0" algn="just">
              <a:buNone/>
            </a:pPr>
            <a:r>
              <a:rPr lang="en-US" sz="2600" dirty="0"/>
              <a:t>done</a:t>
            </a:r>
          </a:p>
          <a:p>
            <a:pPr marL="0" indent="0" algn="just">
              <a:buNone/>
            </a:pPr>
            <a:r>
              <a:rPr lang="tr-TR" sz="2500" dirty="0">
                <a:solidFill>
                  <a:srgbClr val="00B050"/>
                </a:solidFill>
              </a:rPr>
              <a:t>#</a:t>
            </a:r>
            <a:r>
              <a:rPr lang="en-US" sz="2500" dirty="0">
                <a:solidFill>
                  <a:srgbClr val="00B050"/>
                </a:solidFill>
              </a:rPr>
              <a:t>B</a:t>
            </a:r>
            <a:r>
              <a:rPr lang="tr-TR" sz="2500" dirty="0">
                <a:solidFill>
                  <a:srgbClr val="00B050"/>
                </a:solidFill>
              </a:rPr>
              <a:t>u satırda </a:t>
            </a:r>
            <a:r>
              <a:rPr lang="tr-TR" sz="2500" dirty="0" err="1">
                <a:solidFill>
                  <a:srgbClr val="00B050"/>
                </a:solidFill>
              </a:rPr>
              <a:t>while</a:t>
            </a:r>
            <a:r>
              <a:rPr lang="tr-TR" sz="2500" dirty="0">
                <a:solidFill>
                  <a:srgbClr val="00B050"/>
                </a:solidFill>
              </a:rPr>
              <a:t> döngüsü içinde işlenen bir değişkene erişemezsiniz</a:t>
            </a:r>
            <a:r>
              <a:rPr lang="en-US" sz="2500" dirty="0">
                <a:solidFill>
                  <a:srgbClr val="00B050"/>
                </a:solidFill>
              </a:rPr>
              <a:t>.</a:t>
            </a:r>
            <a:endParaRPr lang="tr-TR" sz="2500" dirty="0">
              <a:solidFill>
                <a:srgbClr val="00B050"/>
              </a:solidFill>
            </a:endParaRPr>
          </a:p>
        </p:txBody>
      </p:sp>
      <p:sp>
        <p:nvSpPr>
          <p:cNvPr id="4" name="AutoShape 11"/>
          <p:cNvSpPr>
            <a:spLocks noChangeArrowheads="1"/>
          </p:cNvSpPr>
          <p:nvPr/>
        </p:nvSpPr>
        <p:spPr bwMode="auto">
          <a:xfrm rot="10800000" flipV="1">
            <a:off x="0" y="4944360"/>
            <a:ext cx="9144000" cy="1752600"/>
          </a:xfrm>
          <a:prstGeom prst="wedgeRoundRectCallout">
            <a:avLst>
              <a:gd name="adj1" fmla="val 27586"/>
              <a:gd name="adj2" fmla="val -127878"/>
              <a:gd name="adj3" fmla="val 16667"/>
            </a:avLst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spcAft>
                <a:spcPts val="1000"/>
              </a:spcAft>
            </a:pPr>
            <a:r>
              <a:rPr lang="tr-TR" sz="2000" b="1" dirty="0">
                <a:solidFill>
                  <a:srgbClr val="FF0000"/>
                </a:solidFill>
              </a:rPr>
              <a:t>Her bir </a:t>
            </a:r>
            <a:r>
              <a:rPr lang="tr-TR" sz="2000" b="1" dirty="0" err="1">
                <a:solidFill>
                  <a:srgbClr val="FF0000"/>
                </a:solidFill>
              </a:rPr>
              <a:t>pipe</a:t>
            </a:r>
            <a:r>
              <a:rPr lang="tr-TR" sz="2000" b="1" dirty="0">
                <a:solidFill>
                  <a:srgbClr val="FF0000"/>
                </a:solidFill>
              </a:rPr>
              <a:t> arka planda örtülü olarak bir alt kabuk (</a:t>
            </a:r>
            <a:r>
              <a:rPr lang="tr-TR" sz="2000" b="1" dirty="0" err="1">
                <a:solidFill>
                  <a:srgbClr val="FF0000"/>
                </a:solidFill>
              </a:rPr>
              <a:t>subshell</a:t>
            </a:r>
            <a:r>
              <a:rPr lang="tr-TR" sz="2000" b="1" dirty="0">
                <a:solidFill>
                  <a:srgbClr val="FF0000"/>
                </a:solidFill>
              </a:rPr>
              <a:t>) çağırır. Dolayısıyla bu alt kabuk içerisinde </a:t>
            </a:r>
            <a:r>
              <a:rPr lang="tr-TR" sz="2000" b="1" dirty="0" err="1">
                <a:solidFill>
                  <a:srgbClr val="FF0000"/>
                </a:solidFill>
              </a:rPr>
              <a:t>modifiye</a:t>
            </a:r>
            <a:r>
              <a:rPr lang="tr-TR" sz="2000" b="1" dirty="0">
                <a:solidFill>
                  <a:srgbClr val="FF0000"/>
                </a:solidFill>
              </a:rPr>
              <a:t> ettiğiniz bir değişken veya dizi </a:t>
            </a:r>
            <a:r>
              <a:rPr lang="tr-TR" sz="2000" b="1" dirty="0" err="1">
                <a:solidFill>
                  <a:srgbClr val="FF0000"/>
                </a:solidFill>
              </a:rPr>
              <a:t>pipe</a:t>
            </a:r>
            <a:r>
              <a:rPr lang="tr-TR" sz="2000" b="1" dirty="0">
                <a:solidFill>
                  <a:srgbClr val="FF0000"/>
                </a:solidFill>
              </a:rPr>
              <a:t> sonrası yok edilir. Örneğin yukarıdaki örnekte </a:t>
            </a:r>
            <a:r>
              <a:rPr lang="tr-TR" sz="2000" b="1" dirty="0" err="1">
                <a:solidFill>
                  <a:srgbClr val="FF0000"/>
                </a:solidFill>
              </a:rPr>
              <a:t>while</a:t>
            </a:r>
            <a:r>
              <a:rPr lang="tr-TR" sz="2000" b="1" dirty="0">
                <a:solidFill>
                  <a:srgbClr val="FF0000"/>
                </a:solidFill>
              </a:rPr>
              <a:t> içerisindeki bir değişken veya dizi </a:t>
            </a:r>
            <a:r>
              <a:rPr lang="tr-TR" sz="2000" b="1" dirty="0" err="1">
                <a:solidFill>
                  <a:srgbClr val="FF0000"/>
                </a:solidFill>
              </a:rPr>
              <a:t>while</a:t>
            </a:r>
            <a:r>
              <a:rPr lang="tr-TR" sz="2000" b="1" dirty="0">
                <a:solidFill>
                  <a:srgbClr val="FF0000"/>
                </a:solidFill>
              </a:rPr>
              <a:t> sonrası işe yaramaz. Bu tür durumlarda bir sonraki slaytta gösterilen versiyonu kullanmanız tavsiye edilir.</a:t>
            </a:r>
          </a:p>
        </p:txBody>
      </p:sp>
    </p:spTree>
    <p:extLst>
      <p:ext uri="{BB962C8B-B14F-4D97-AF65-F5344CB8AC3E}">
        <p14:creationId xmlns:p14="http://schemas.microsoft.com/office/powerpoint/2010/main" val="1129185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810500" cy="1146175"/>
          </a:xfrm>
        </p:spPr>
        <p:txBody>
          <a:bodyPr/>
          <a:lstStyle/>
          <a:p>
            <a:pPr defTabSz="457200"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tr-TR" dirty="0">
                <a:solidFill>
                  <a:srgbClr val="FF0000"/>
                </a:solidFill>
              </a:rPr>
              <a:t>test Komutu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marL="0" indent="0" algn="just">
              <a:buNone/>
            </a:pPr>
            <a:endParaRPr lang="en-US" sz="2800" dirty="0"/>
          </a:p>
          <a:p>
            <a:pPr marL="0" indent="0" algn="just">
              <a:buNone/>
            </a:pPr>
            <a:r>
              <a:rPr lang="tr-TR" sz="2800" dirty="0"/>
              <a:t>Bir önceki slayttaki örnekte </a:t>
            </a:r>
            <a:r>
              <a:rPr lang="tr-TR" sz="2800" b="1" dirty="0"/>
              <a:t>test</a:t>
            </a:r>
            <a:r>
              <a:rPr lang="tr-TR" sz="2800" dirty="0"/>
              <a:t> komutu, </a:t>
            </a:r>
            <a:r>
              <a:rPr lang="tr-TR" sz="2800" b="1" i="1" dirty="0"/>
              <a:t>-</a:t>
            </a:r>
            <a:r>
              <a:rPr lang="tr-TR" sz="2800" b="1" i="1" dirty="0" err="1"/>
              <a:t>gt</a:t>
            </a:r>
            <a:r>
              <a:rPr lang="tr-TR" sz="2800" b="1" i="1" dirty="0"/>
              <a:t> </a:t>
            </a:r>
            <a:r>
              <a:rPr lang="tr-TR" sz="2800" dirty="0"/>
              <a:t>(</a:t>
            </a:r>
            <a:r>
              <a:rPr lang="tr-TR" sz="2800" b="1" i="1" dirty="0" err="1">
                <a:solidFill>
                  <a:srgbClr val="FF0000"/>
                </a:solidFill>
              </a:rPr>
              <a:t>g</a:t>
            </a:r>
            <a:r>
              <a:rPr lang="tr-TR" sz="2800" i="1" dirty="0" err="1"/>
              <a:t>reater</a:t>
            </a:r>
            <a:r>
              <a:rPr lang="tr-TR" sz="2800" i="1" dirty="0"/>
              <a:t> </a:t>
            </a:r>
            <a:r>
              <a:rPr lang="tr-TR" sz="2800" b="1" i="1" dirty="0" err="1">
                <a:solidFill>
                  <a:srgbClr val="FF0000"/>
                </a:solidFill>
              </a:rPr>
              <a:t>t</a:t>
            </a:r>
            <a:r>
              <a:rPr lang="tr-TR" sz="2800" i="1" dirty="0" err="1"/>
              <a:t>han</a:t>
            </a:r>
            <a:r>
              <a:rPr lang="tr-TR" sz="2800" dirty="0"/>
              <a:t>) seçeneğiyle kullanılmıştır. Bu seçenek ile önce 5 sayısının 3'ten büyük olup olmadığı test edilmiş ve komut hatasız çalıştığı için sonuçta 0 (sıfır) bulunmuştur. Diğer test işleminde ise 5 sayısının 6'dan büyük olup olmadığı test edilmiş, 5 sayısı 6’dan büyük olmadığından sonuç </a:t>
            </a:r>
            <a:r>
              <a:rPr lang="en-US" sz="2800" dirty="0"/>
              <a:t>0’dan </a:t>
            </a:r>
            <a:r>
              <a:rPr lang="tr-TR" sz="2800" dirty="0"/>
              <a:t>farklı bir değer</a:t>
            </a:r>
            <a:r>
              <a:rPr lang="en-US" sz="2800" dirty="0"/>
              <a:t> </a:t>
            </a:r>
            <a:r>
              <a:rPr lang="tr-TR" sz="2800" dirty="0"/>
              <a:t>şeklinde</a:t>
            </a:r>
            <a:r>
              <a:rPr lang="en-US" sz="2800" dirty="0"/>
              <a:t> (</a:t>
            </a:r>
            <a:r>
              <a:rPr lang="tr-TR" sz="2800" dirty="0"/>
              <a:t>1 (bir)</a:t>
            </a:r>
            <a:r>
              <a:rPr lang="en-US" sz="2800" dirty="0"/>
              <a:t>)</a:t>
            </a:r>
            <a:r>
              <a:rPr lang="tr-TR" sz="2800" dirty="0"/>
              <a:t> geri döndürülmüştür.</a:t>
            </a:r>
            <a:endParaRPr lang="en-US" sz="2800" dirty="0"/>
          </a:p>
          <a:p>
            <a:pPr marL="0" indent="0" algn="just">
              <a:buNone/>
            </a:pPr>
            <a:endParaRPr lang="tr-TR" sz="2800" dirty="0"/>
          </a:p>
          <a:p>
            <a:pPr marL="0" indent="0" algn="just">
              <a:buNone/>
            </a:pPr>
            <a:r>
              <a:rPr lang="tr-TR" sz="2800" dirty="0"/>
              <a:t>Aritmetik işlemlerde, karakter dizisi ve dosya/dizin işlemlerinde kullanılabilecek seçenekler bir sonraki slayttaki tabloda özetlenmiştir.</a:t>
            </a:r>
          </a:p>
        </p:txBody>
      </p:sp>
    </p:spTree>
    <p:extLst>
      <p:ext uri="{BB962C8B-B14F-4D97-AF65-F5344CB8AC3E}">
        <p14:creationId xmlns:p14="http://schemas.microsoft.com/office/powerpoint/2010/main" val="15177774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762000"/>
          </a:xfrm>
        </p:spPr>
        <p:txBody>
          <a:bodyPr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sz="4300" dirty="0">
                <a:solidFill>
                  <a:srgbClr val="FF0000"/>
                </a:solidFill>
              </a:rPr>
              <a:t>Bir Dosyayı Satır </a:t>
            </a:r>
            <a:r>
              <a:rPr lang="tr-TR" sz="4300" dirty="0" err="1">
                <a:solidFill>
                  <a:srgbClr val="FF0000"/>
                </a:solidFill>
              </a:rPr>
              <a:t>Satır</a:t>
            </a:r>
            <a:r>
              <a:rPr lang="tr-TR" sz="4300" dirty="0">
                <a:solidFill>
                  <a:srgbClr val="FF0000"/>
                </a:solidFill>
              </a:rPr>
              <a:t> Okumak İçin… (v2)</a:t>
            </a:r>
            <a:endParaRPr lang="en-GB" sz="4300" dirty="0">
              <a:solidFill>
                <a:srgbClr val="FF0000"/>
              </a:solidFill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69" y="1295400"/>
            <a:ext cx="9144000" cy="34290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600" dirty="0"/>
              <a:t>#!/bin/bash</a:t>
            </a:r>
            <a:endParaRPr lang="en-US" sz="2600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n-US" sz="2600" dirty="0"/>
              <a:t>while read line</a:t>
            </a:r>
          </a:p>
          <a:p>
            <a:pPr marL="0" indent="0" algn="just">
              <a:buNone/>
            </a:pPr>
            <a:r>
              <a:rPr lang="en-US" sz="2600" dirty="0"/>
              <a:t>do</a:t>
            </a:r>
          </a:p>
          <a:p>
            <a:pPr marL="0" indent="0" algn="just">
              <a:buNone/>
            </a:pPr>
            <a:r>
              <a:rPr lang="tr-TR" sz="2600" dirty="0"/>
              <a:t>	</a:t>
            </a:r>
            <a:r>
              <a:rPr lang="en-US" sz="2600" dirty="0"/>
              <a:t>echo "$line"</a:t>
            </a:r>
            <a:r>
              <a:rPr lang="tr-TR" sz="2600" dirty="0"/>
              <a:t>;</a:t>
            </a:r>
            <a:r>
              <a:rPr lang="en-US" sz="2600" dirty="0"/>
              <a:t>	</a:t>
            </a:r>
          </a:p>
          <a:p>
            <a:pPr marL="0" indent="0" algn="just">
              <a:buNone/>
            </a:pPr>
            <a:r>
              <a:rPr lang="tr-TR" sz="2600" dirty="0"/>
              <a:t>d</a:t>
            </a:r>
            <a:r>
              <a:rPr lang="en-US" sz="2600" dirty="0"/>
              <a:t>one</a:t>
            </a:r>
            <a:r>
              <a:rPr lang="tr-TR" sz="2600" dirty="0"/>
              <a:t> &lt; $1      </a:t>
            </a:r>
            <a:r>
              <a:rPr lang="tr-TR" sz="2600" dirty="0">
                <a:solidFill>
                  <a:srgbClr val="FF0000"/>
                </a:solidFill>
              </a:rPr>
              <a:t># &lt; deneme.txt</a:t>
            </a:r>
            <a:endParaRPr lang="en-US" sz="2600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tr-TR" sz="2500" dirty="0">
                <a:solidFill>
                  <a:srgbClr val="00B050"/>
                </a:solidFill>
              </a:rPr>
              <a:t>#Bu satırda </a:t>
            </a:r>
            <a:r>
              <a:rPr lang="tr-TR" sz="2500" dirty="0" err="1">
                <a:solidFill>
                  <a:srgbClr val="00B050"/>
                </a:solidFill>
              </a:rPr>
              <a:t>while</a:t>
            </a:r>
            <a:r>
              <a:rPr lang="tr-TR" sz="2500" dirty="0">
                <a:solidFill>
                  <a:srgbClr val="00B050"/>
                </a:solidFill>
              </a:rPr>
              <a:t> döngüsü içinde işlenen bir değişkene erişebilirsiniz.</a:t>
            </a:r>
          </a:p>
        </p:txBody>
      </p:sp>
    </p:spTree>
    <p:extLst>
      <p:ext uri="{BB962C8B-B14F-4D97-AF65-F5344CB8AC3E}">
        <p14:creationId xmlns:p14="http://schemas.microsoft.com/office/powerpoint/2010/main" val="27085692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4588"/>
          </a:xfrm>
        </p:spPr>
        <p:txBody>
          <a:bodyPr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dirty="0">
                <a:solidFill>
                  <a:srgbClr val="FF0000"/>
                </a:solidFill>
              </a:rPr>
              <a:t>Kabuk Fonksiyonları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00" y="990600"/>
            <a:ext cx="9144000" cy="5867400"/>
          </a:xfrm>
        </p:spPr>
        <p:txBody>
          <a:bodyPr/>
          <a:lstStyle/>
          <a:p>
            <a:pPr marL="0" indent="0" algn="just">
              <a:buNone/>
            </a:pPr>
            <a:r>
              <a:rPr lang="tr-TR" sz="2800" dirty="0"/>
              <a:t>Fonksiyonlar bir program parçasını blok haline getirerek isimlendirmeye ve gerektiği yerde ismi ile çağırarak kullanmaya yarar. Programların kısa ve anlaşılır olmasına katkı sağlayan çok yararlı ve kullanışlı yapılardır.</a:t>
            </a:r>
            <a:endParaRPr lang="en-US" sz="2800" dirty="0"/>
          </a:p>
          <a:p>
            <a:pPr marL="0" indent="0">
              <a:buNone/>
            </a:pPr>
            <a:r>
              <a:rPr lang="tr-TR" sz="2800" dirty="0"/>
              <a:t>Genel kullanımları:</a:t>
            </a:r>
            <a:endParaRPr lang="en-US" sz="2800" dirty="0"/>
          </a:p>
          <a:p>
            <a:pPr marL="0" indent="0">
              <a:buNone/>
            </a:pPr>
            <a:r>
              <a:rPr lang="tr-TR" sz="2800" b="1" dirty="0" err="1"/>
              <a:t>FonksiyonAdi</a:t>
            </a:r>
            <a:r>
              <a:rPr lang="tr-TR" sz="2800" b="1" dirty="0"/>
              <a:t>()</a:t>
            </a:r>
            <a:endParaRPr lang="en-US" sz="2800" dirty="0"/>
          </a:p>
          <a:p>
            <a:pPr marL="0" indent="0">
              <a:buNone/>
            </a:pPr>
            <a:r>
              <a:rPr lang="tr-TR" sz="2800" b="1" dirty="0"/>
              <a:t>{</a:t>
            </a:r>
            <a:endParaRPr lang="en-US" sz="2800" dirty="0"/>
          </a:p>
          <a:p>
            <a:pPr marL="0" indent="0">
              <a:buNone/>
            </a:pPr>
            <a:r>
              <a:rPr lang="tr-TR" sz="2800" b="1" dirty="0"/>
              <a:t>	komutlar</a:t>
            </a:r>
            <a:endParaRPr lang="en-US" sz="2800" dirty="0"/>
          </a:p>
          <a:p>
            <a:pPr marL="0" indent="0">
              <a:buNone/>
            </a:pPr>
            <a:r>
              <a:rPr lang="tr-TR" sz="2800" b="1" dirty="0"/>
              <a:t>}</a:t>
            </a:r>
            <a:endParaRPr lang="en-US" sz="2800" dirty="0"/>
          </a:p>
          <a:p>
            <a:pPr marL="0" indent="0">
              <a:buNone/>
            </a:pPr>
            <a:r>
              <a:rPr lang="tr-TR" sz="2800" dirty="0"/>
              <a:t>Tanımlanmış bir fonksiyonu çağırırken ise;</a:t>
            </a:r>
            <a:endParaRPr lang="en-US" sz="2800" dirty="0"/>
          </a:p>
          <a:p>
            <a:pPr marL="0" indent="0">
              <a:buNone/>
            </a:pPr>
            <a:r>
              <a:rPr lang="tr-TR" sz="2800" b="1" dirty="0" err="1"/>
              <a:t>FonksiyonAdi</a:t>
            </a:r>
            <a:endParaRPr lang="en-US" sz="2800" dirty="0"/>
          </a:p>
          <a:p>
            <a:pPr marL="0" indent="0">
              <a:buNone/>
            </a:pPr>
            <a:r>
              <a:rPr lang="tr-TR" sz="2800" dirty="0"/>
              <a:t>kullanılır.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75182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dirty="0">
                <a:solidFill>
                  <a:srgbClr val="FF0000"/>
                </a:solidFill>
              </a:rPr>
              <a:t>Örnek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3355" y="914400"/>
            <a:ext cx="9144000" cy="5943600"/>
          </a:xfrm>
        </p:spPr>
        <p:txBody>
          <a:bodyPr/>
          <a:lstStyle/>
          <a:p>
            <a:pPr marL="0" indent="0" algn="just">
              <a:buNone/>
            </a:pPr>
            <a:r>
              <a:rPr lang="tr-TR" sz="2800" dirty="0"/>
              <a:t>Kullanıcıdan fonksiyon argümanı olarak aldığı iki sayıyı toplayan ve hesapladığı sonucu ekrana basan bir kabuk fonksiyonunu </a:t>
            </a:r>
            <a:r>
              <a:rPr lang="tr-TR" sz="2800" b="1" dirty="0"/>
              <a:t>Fonksiyon.sh</a:t>
            </a:r>
            <a:r>
              <a:rPr lang="tr-TR" sz="2800" dirty="0"/>
              <a:t> adlı dosyanın içerisine yazınız.</a:t>
            </a:r>
            <a:endParaRPr lang="en-US" sz="2800" dirty="0"/>
          </a:p>
          <a:p>
            <a:pPr marL="0" indent="0">
              <a:buNone/>
            </a:pPr>
            <a:r>
              <a:rPr lang="tr-TR" sz="2800" b="1" dirty="0"/>
              <a:t>#!/bin/</a:t>
            </a:r>
            <a:r>
              <a:rPr lang="tr-TR" sz="2800" b="1" dirty="0" err="1"/>
              <a:t>bash</a:t>
            </a:r>
            <a:endParaRPr lang="en-US" sz="2800" dirty="0"/>
          </a:p>
          <a:p>
            <a:pPr marL="0" indent="0">
              <a:buNone/>
            </a:pPr>
            <a:r>
              <a:rPr lang="tr-TR" sz="2800" b="1" dirty="0"/>
              <a:t>Topla()</a:t>
            </a:r>
            <a:endParaRPr lang="en-US" sz="2800" dirty="0"/>
          </a:p>
          <a:p>
            <a:pPr marL="0" indent="0">
              <a:buNone/>
            </a:pPr>
            <a:r>
              <a:rPr lang="tr-TR" sz="2800" b="1" dirty="0"/>
              <a:t>{</a:t>
            </a:r>
            <a:endParaRPr lang="en-US" sz="2800" dirty="0"/>
          </a:p>
          <a:p>
            <a:pPr marL="0" indent="0">
              <a:buNone/>
            </a:pPr>
            <a:r>
              <a:rPr lang="tr-TR" sz="2800" dirty="0"/>
              <a:t>	</a:t>
            </a:r>
            <a:r>
              <a:rPr lang="tr-TR" sz="2800" b="1" dirty="0"/>
              <a:t>sayi1=$1;</a:t>
            </a:r>
            <a:endParaRPr lang="en-US" sz="2800" dirty="0"/>
          </a:p>
          <a:p>
            <a:pPr marL="0" indent="0">
              <a:buNone/>
            </a:pPr>
            <a:r>
              <a:rPr lang="tr-TR" sz="2800" dirty="0"/>
              <a:t>	</a:t>
            </a:r>
            <a:r>
              <a:rPr lang="tr-TR" sz="2800" b="1" dirty="0"/>
              <a:t>sayi2=$2;</a:t>
            </a:r>
            <a:endParaRPr lang="en-US" sz="2800" dirty="0"/>
          </a:p>
          <a:p>
            <a:pPr marL="0" indent="0">
              <a:buNone/>
            </a:pPr>
            <a:r>
              <a:rPr lang="tr-TR" sz="2800" dirty="0"/>
              <a:t>	</a:t>
            </a:r>
            <a:r>
              <a:rPr lang="tr-TR" sz="2800" b="1" dirty="0"/>
              <a:t>((</a:t>
            </a:r>
            <a:r>
              <a:rPr lang="tr-TR" sz="2800" b="1" dirty="0" err="1"/>
              <a:t>sonuc</a:t>
            </a:r>
            <a:r>
              <a:rPr lang="tr-TR" sz="2800" b="1" dirty="0"/>
              <a:t>=sayi1+sayi2));</a:t>
            </a:r>
            <a:endParaRPr lang="en-US" sz="2800" dirty="0"/>
          </a:p>
          <a:p>
            <a:pPr marL="0" indent="0">
              <a:buNone/>
            </a:pPr>
            <a:r>
              <a:rPr lang="tr-TR" sz="2800" dirty="0"/>
              <a:t>	</a:t>
            </a:r>
            <a:r>
              <a:rPr lang="tr-TR" sz="2800" b="1" dirty="0" err="1"/>
              <a:t>echo</a:t>
            </a:r>
            <a:r>
              <a:rPr lang="tr-TR" sz="2800" b="1" dirty="0"/>
              <a:t> $</a:t>
            </a:r>
            <a:r>
              <a:rPr lang="tr-TR" sz="2800" b="1" dirty="0" err="1"/>
              <a:t>sonuc</a:t>
            </a:r>
            <a:r>
              <a:rPr lang="tr-TR" sz="2800" b="1" dirty="0"/>
              <a:t>;</a:t>
            </a:r>
            <a:endParaRPr lang="en-US" sz="2800" dirty="0"/>
          </a:p>
          <a:p>
            <a:pPr marL="0" indent="0">
              <a:buNone/>
            </a:pPr>
            <a:r>
              <a:rPr lang="tr-TR" sz="2800" b="1" dirty="0"/>
              <a:t>}</a:t>
            </a:r>
            <a:endParaRPr lang="en-US" sz="2800" dirty="0"/>
          </a:p>
          <a:p>
            <a:pPr marL="0" indent="0">
              <a:buNone/>
            </a:pPr>
            <a:r>
              <a:rPr lang="tr-TR" sz="2800" b="1" dirty="0"/>
              <a:t>Topla 5 6;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790687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dirty="0">
                <a:solidFill>
                  <a:srgbClr val="FF0000"/>
                </a:solidFill>
              </a:rPr>
              <a:t>Örnek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00" y="990600"/>
            <a:ext cx="9144000" cy="5867400"/>
          </a:xfrm>
        </p:spPr>
        <p:txBody>
          <a:bodyPr/>
          <a:lstStyle/>
          <a:p>
            <a:pPr marL="0" indent="0" algn="just">
              <a:buNone/>
            </a:pPr>
            <a:r>
              <a:rPr lang="tr-TR" sz="2800" dirty="0"/>
              <a:t>Bir önceki slayttaki çözümde </a:t>
            </a:r>
            <a:r>
              <a:rPr lang="tr-TR" sz="2800" b="1" dirty="0"/>
              <a:t>Topla</a:t>
            </a:r>
            <a:r>
              <a:rPr lang="tr-TR" sz="2800" dirty="0"/>
              <a:t> adında bir kabuk fonksiyonu tanımlanmıştır. </a:t>
            </a:r>
            <a:endParaRPr lang="en-US" sz="2800" dirty="0"/>
          </a:p>
          <a:p>
            <a:pPr marL="0" indent="0" algn="just">
              <a:buNone/>
            </a:pPr>
            <a:endParaRPr lang="tr-TR" sz="2800" dirty="0"/>
          </a:p>
          <a:p>
            <a:pPr marL="0" indent="0" algn="just">
              <a:buNone/>
            </a:pPr>
            <a:r>
              <a:rPr lang="tr-TR" sz="2800" dirty="0"/>
              <a:t>Kabuk programı ilk olarak fonksiyonun bittiği noktadan itibaren çalışmaya başlamıştır. </a:t>
            </a:r>
          </a:p>
          <a:p>
            <a:pPr marL="0" indent="0" algn="just">
              <a:buNone/>
            </a:pPr>
            <a:r>
              <a:rPr lang="tr-TR" sz="2800" dirty="0"/>
              <a:t>Fonksiyon çağrılırken, 5 ve 6 sayıları parametre (argüman) olarak fonksiyona gönderilmiştir. </a:t>
            </a:r>
          </a:p>
          <a:p>
            <a:pPr marL="0" indent="0" algn="just">
              <a:buNone/>
            </a:pPr>
            <a:r>
              <a:rPr lang="tr-TR" sz="2800" dirty="0"/>
              <a:t>Bu parametreler (</a:t>
            </a:r>
            <a:r>
              <a:rPr lang="tr-TR" sz="2800" b="1" dirty="0"/>
              <a:t>$1</a:t>
            </a:r>
            <a:r>
              <a:rPr lang="tr-TR" sz="2800" dirty="0"/>
              <a:t> ilk parametre, </a:t>
            </a:r>
            <a:r>
              <a:rPr lang="tr-TR" sz="2800" b="1" dirty="0"/>
              <a:t>$2 </a:t>
            </a:r>
            <a:r>
              <a:rPr lang="tr-TR" sz="2800" dirty="0"/>
              <a:t>ikinci parametre,...), fonksiyon içerisinde </a:t>
            </a:r>
            <a:r>
              <a:rPr lang="tr-TR" sz="2800" b="1" dirty="0"/>
              <a:t>sayi1</a:t>
            </a:r>
            <a:r>
              <a:rPr lang="tr-TR" sz="2800" dirty="0"/>
              <a:t> ve </a:t>
            </a:r>
            <a:r>
              <a:rPr lang="tr-TR" sz="2800" b="1" dirty="0"/>
              <a:t>sayi2</a:t>
            </a:r>
            <a:r>
              <a:rPr lang="tr-TR" sz="2800" dirty="0"/>
              <a:t> değişkenlerine atanmıştır.</a:t>
            </a:r>
          </a:p>
          <a:p>
            <a:pPr marL="0" indent="0" algn="just">
              <a:buNone/>
            </a:pPr>
            <a:r>
              <a:rPr lang="tr-TR" sz="2800" dirty="0"/>
              <a:t>Daha sonra </a:t>
            </a:r>
            <a:r>
              <a:rPr lang="tr-TR" sz="2800" b="1" dirty="0"/>
              <a:t>sayi1</a:t>
            </a:r>
            <a:r>
              <a:rPr lang="tr-TR" sz="2800" dirty="0"/>
              <a:t> ve </a:t>
            </a:r>
            <a:r>
              <a:rPr lang="tr-TR" sz="2800" b="1" dirty="0"/>
              <a:t>sayi2</a:t>
            </a:r>
            <a:r>
              <a:rPr lang="tr-TR" sz="2800" dirty="0"/>
              <a:t> değişkenlerindeki değerlerin toplamı alınmıştır ve bu değer sonuç olarak ekrana yazdırılmıştır.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023347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219200"/>
          </a:xfrm>
        </p:spPr>
        <p:txBody>
          <a:bodyPr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dirty="0">
                <a:solidFill>
                  <a:srgbClr val="FF0000"/>
                </a:solidFill>
              </a:rPr>
              <a:t>Alt Fonksiyondan Geriye Değer Döndürme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00" y="1828800"/>
            <a:ext cx="9144000" cy="5029200"/>
          </a:xfrm>
        </p:spPr>
        <p:txBody>
          <a:bodyPr/>
          <a:lstStyle/>
          <a:p>
            <a:pPr marL="0" indent="0" algn="just">
              <a:buNone/>
            </a:pPr>
            <a:r>
              <a:rPr lang="tr-TR" sz="2800" dirty="0"/>
              <a:t>Alt fonksiyon </a:t>
            </a:r>
            <a:r>
              <a:rPr lang="tr-TR" sz="2800" b="1" dirty="0" err="1">
                <a:solidFill>
                  <a:srgbClr val="FF0000"/>
                </a:solidFill>
              </a:rPr>
              <a:t>return</a:t>
            </a:r>
            <a:r>
              <a:rPr lang="tr-TR" sz="2800" dirty="0"/>
              <a:t> komutu ile geriye bir değer döndürebilir ve bu değer alt fonksiyonun çağrıldığı yerde </a:t>
            </a:r>
            <a:r>
              <a:rPr lang="tr-TR" sz="2800" b="1" dirty="0">
                <a:solidFill>
                  <a:srgbClr val="FF0000"/>
                </a:solidFill>
              </a:rPr>
              <a:t>$?</a:t>
            </a:r>
            <a:r>
              <a:rPr lang="tr-TR" sz="2800" dirty="0"/>
              <a:t> ile test edilebilir.</a:t>
            </a:r>
          </a:p>
        </p:txBody>
      </p:sp>
    </p:spTree>
    <p:extLst>
      <p:ext uri="{BB962C8B-B14F-4D97-AF65-F5344CB8AC3E}">
        <p14:creationId xmlns:p14="http://schemas.microsoft.com/office/powerpoint/2010/main" val="40901407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dirty="0">
                <a:solidFill>
                  <a:srgbClr val="FF0000"/>
                </a:solidFill>
              </a:rPr>
              <a:t>Uygulama</a:t>
            </a:r>
            <a:r>
              <a:rPr lang="en-US" dirty="0">
                <a:solidFill>
                  <a:srgbClr val="FF0000"/>
                </a:solidFill>
              </a:rPr>
              <a:t> 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00" y="762000"/>
            <a:ext cx="9144000" cy="6096000"/>
          </a:xfrm>
        </p:spPr>
        <p:txBody>
          <a:bodyPr/>
          <a:lstStyle/>
          <a:p>
            <a:pPr marL="0" indent="0" algn="just">
              <a:buNone/>
            </a:pPr>
            <a:r>
              <a:rPr lang="tr-TR" sz="2600" dirty="0"/>
              <a:t>Kendisine komut satırından yolunu (tam veya bağıl) parametre olarak aldığı bir dizinin altındaki dosyaları ve dizinleri tarayan bir kabuk programı (</a:t>
            </a:r>
            <a:r>
              <a:rPr lang="tr-TR" sz="2600" dirty="0" err="1"/>
              <a:t>script</a:t>
            </a:r>
            <a:r>
              <a:rPr lang="tr-TR" sz="2600" dirty="0"/>
              <a:t>) yazınız. Komut satırından tek bir argüman girilmemişse veya komut satırı argümanı bir dizin değilse programınız sadece bir uyarı vererek sonlanmalıdır.</a:t>
            </a:r>
            <a:r>
              <a:rPr lang="en-US" sz="2600" dirty="0"/>
              <a:t> </a:t>
            </a:r>
            <a:r>
              <a:rPr lang="tr-TR" sz="2600" dirty="0"/>
              <a:t>Programınız söz konusu dizinin altında rastladığı her bir dosyayı adı ile birlikte </a:t>
            </a:r>
            <a:r>
              <a:rPr lang="tr-TR" sz="2600" dirty="0">
                <a:solidFill>
                  <a:srgbClr val="FF0000"/>
                </a:solidFill>
              </a:rPr>
              <a:t>"bu bir dosyadır"</a:t>
            </a:r>
            <a:r>
              <a:rPr lang="tr-TR" sz="2600" dirty="0"/>
              <a:t>, benzer şekilde her bir dizini adı ile birlikte </a:t>
            </a:r>
            <a:r>
              <a:rPr lang="tr-TR" sz="2600" dirty="0">
                <a:solidFill>
                  <a:srgbClr val="FF0000"/>
                </a:solidFill>
              </a:rPr>
              <a:t>"bu bir dizindir"</a:t>
            </a:r>
            <a:r>
              <a:rPr lang="tr-TR" sz="2600" dirty="0"/>
              <a:t> şeklinde ekrana yazdırmalıdır. Programınız son olarak kaç dosya ve dizin taradığını da ekrana basmalıdır. </a:t>
            </a:r>
            <a:endParaRPr lang="tr-TR" sz="2000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tr-TR" sz="2800" dirty="0">
                <a:solidFill>
                  <a:srgbClr val="FF0000"/>
                </a:solidFill>
              </a:rPr>
              <a:t>$ ./Uygulama</a:t>
            </a: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tr-TR" sz="2800" dirty="0">
                <a:solidFill>
                  <a:srgbClr val="FF0000"/>
                </a:solidFill>
              </a:rPr>
              <a:t>.sh   /</a:t>
            </a:r>
            <a:r>
              <a:rPr lang="tr-TR" sz="2800" dirty="0" err="1">
                <a:solidFill>
                  <a:srgbClr val="FF0000"/>
                </a:solidFill>
              </a:rPr>
              <a:t>home</a:t>
            </a:r>
            <a:r>
              <a:rPr lang="tr-TR" sz="2800" dirty="0">
                <a:solidFill>
                  <a:srgbClr val="FF0000"/>
                </a:solidFill>
              </a:rPr>
              <a:t>/</a:t>
            </a:r>
            <a:r>
              <a:rPr lang="tr-TR" sz="2800" dirty="0" err="1">
                <a:solidFill>
                  <a:srgbClr val="FF0000"/>
                </a:solidFill>
              </a:rPr>
              <a:t>ddal</a:t>
            </a:r>
            <a:r>
              <a:rPr lang="tr-TR" sz="2800" dirty="0">
                <a:solidFill>
                  <a:srgbClr val="FF0000"/>
                </a:solidFill>
              </a:rPr>
              <a:t>/</a:t>
            </a:r>
            <a:r>
              <a:rPr lang="tr-TR" sz="2800" dirty="0" err="1">
                <a:solidFill>
                  <a:srgbClr val="FF0000"/>
                </a:solidFill>
              </a:rPr>
              <a:t>scripts</a:t>
            </a:r>
            <a:endParaRPr lang="tr-TR" sz="2800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tr-TR" sz="2800" dirty="0">
                <a:solidFill>
                  <a:srgbClr val="FF0000"/>
                </a:solidFill>
              </a:rPr>
              <a:t>$ ./Uygulama</a:t>
            </a: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tr-TR" sz="2800" dirty="0">
                <a:solidFill>
                  <a:srgbClr val="FF0000"/>
                </a:solidFill>
              </a:rPr>
              <a:t>.sh   .</a:t>
            </a:r>
          </a:p>
          <a:p>
            <a:pPr marL="0" indent="0" algn="just">
              <a:buNone/>
            </a:pPr>
            <a:r>
              <a:rPr lang="tr-TR" sz="2800" dirty="0">
                <a:solidFill>
                  <a:srgbClr val="FF0000"/>
                </a:solidFill>
              </a:rPr>
              <a:t>$ ./Uygulama</a:t>
            </a: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tr-TR" sz="2800" dirty="0">
                <a:solidFill>
                  <a:srgbClr val="FF0000"/>
                </a:solidFill>
              </a:rPr>
              <a:t>.sh   /</a:t>
            </a:r>
          </a:p>
          <a:p>
            <a:pPr marL="0" indent="0" algn="just">
              <a:buNone/>
            </a:pPr>
            <a:r>
              <a:rPr lang="tr-TR" sz="2800" dirty="0">
                <a:solidFill>
                  <a:srgbClr val="FF0000"/>
                </a:solidFill>
              </a:rPr>
              <a:t>$ ./Uygulama</a:t>
            </a: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tr-TR" sz="2800" dirty="0">
                <a:solidFill>
                  <a:srgbClr val="FF0000"/>
                </a:solidFill>
              </a:rPr>
              <a:t>.sh   /</a:t>
            </a:r>
            <a:r>
              <a:rPr lang="tr-TR" sz="2800" dirty="0" err="1">
                <a:solidFill>
                  <a:srgbClr val="FF0000"/>
                </a:solidFill>
              </a:rPr>
              <a:t>etc</a:t>
            </a:r>
            <a:endParaRPr lang="tr-TR" sz="2800" dirty="0"/>
          </a:p>
          <a:p>
            <a:pPr marL="0" indent="0" algn="just">
              <a:buNone/>
            </a:pPr>
            <a:endParaRPr lang="tr-TR" sz="2800" dirty="0"/>
          </a:p>
          <a:p>
            <a:pPr marL="0" indent="0" algn="just">
              <a:buNone/>
            </a:pPr>
            <a:endParaRPr lang="tr-TR" sz="2800" dirty="0"/>
          </a:p>
        </p:txBody>
      </p:sp>
      <p:sp>
        <p:nvSpPr>
          <p:cNvPr id="4" name="AutoShape 11"/>
          <p:cNvSpPr>
            <a:spLocks noChangeArrowheads="1"/>
          </p:cNvSpPr>
          <p:nvPr/>
        </p:nvSpPr>
        <p:spPr bwMode="auto">
          <a:xfrm rot="10800000" flipV="1">
            <a:off x="6616700" y="4408840"/>
            <a:ext cx="2514600" cy="2449160"/>
          </a:xfrm>
          <a:prstGeom prst="wedgeRoundRectCallout">
            <a:avLst>
              <a:gd name="adj1" fmla="val 92208"/>
              <a:gd name="adj2" fmla="val -1813"/>
              <a:gd name="adj3" fmla="val 16667"/>
            </a:avLst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sz="2000" b="1" dirty="0">
                <a:solidFill>
                  <a:srgbClr val="00B0F0"/>
                </a:solidFill>
              </a:rPr>
              <a:t>İPUCU</a:t>
            </a:r>
          </a:p>
          <a:p>
            <a:pPr>
              <a:spcAft>
                <a:spcPts val="1000"/>
              </a:spcAft>
            </a:pPr>
            <a:r>
              <a:rPr lang="en-US" sz="2000" b="1" dirty="0">
                <a:solidFill>
                  <a:srgbClr val="00B050"/>
                </a:solidFill>
              </a:rPr>
              <a:t>for </a:t>
            </a:r>
            <a:r>
              <a:rPr lang="en-US" sz="2000" b="1" dirty="0" err="1">
                <a:solidFill>
                  <a:srgbClr val="00B050"/>
                </a:solidFill>
              </a:rPr>
              <a:t>i</a:t>
            </a:r>
            <a:r>
              <a:rPr lang="en-US" sz="2000" b="1" dirty="0">
                <a:solidFill>
                  <a:srgbClr val="00B050"/>
                </a:solidFill>
              </a:rPr>
              <a:t> in $1/* </a:t>
            </a:r>
          </a:p>
          <a:p>
            <a:pPr>
              <a:spcAft>
                <a:spcPts val="1000"/>
              </a:spcAft>
            </a:pPr>
            <a:r>
              <a:rPr lang="en-US" sz="2000" b="1" dirty="0">
                <a:solidFill>
                  <a:srgbClr val="00B050"/>
                </a:solidFill>
              </a:rPr>
              <a:t>for </a:t>
            </a:r>
            <a:r>
              <a:rPr lang="en-US" sz="2000" b="1" dirty="0" err="1">
                <a:solidFill>
                  <a:srgbClr val="00B050"/>
                </a:solidFill>
              </a:rPr>
              <a:t>i</a:t>
            </a:r>
            <a:r>
              <a:rPr lang="en-US" sz="2000" b="1" dirty="0">
                <a:solidFill>
                  <a:srgbClr val="00B050"/>
                </a:solidFill>
              </a:rPr>
              <a:t> in `ls $1`</a:t>
            </a:r>
          </a:p>
          <a:p>
            <a:pPr>
              <a:spcAft>
                <a:spcPts val="1000"/>
              </a:spcAft>
            </a:pPr>
            <a:r>
              <a:rPr lang="tr-TR" sz="2000" b="1" dirty="0">
                <a:solidFill>
                  <a:srgbClr val="FF0000"/>
                </a:solidFill>
              </a:rPr>
              <a:t>döngüleri işe yarar mı?</a:t>
            </a:r>
          </a:p>
        </p:txBody>
      </p:sp>
    </p:spTree>
    <p:extLst>
      <p:ext uri="{BB962C8B-B14F-4D97-AF65-F5344CB8AC3E}">
        <p14:creationId xmlns:p14="http://schemas.microsoft.com/office/powerpoint/2010/main" val="6397497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762000"/>
          </a:xfrm>
        </p:spPr>
        <p:txBody>
          <a:bodyPr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>
                <a:solidFill>
                  <a:srgbClr val="FF0000"/>
                </a:solidFill>
              </a:rPr>
              <a:t>IFS (Input/Internal Field Separator)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76400"/>
            <a:ext cx="9144000" cy="3048000"/>
          </a:xfrm>
        </p:spPr>
        <p:txBody>
          <a:bodyPr/>
          <a:lstStyle/>
          <a:p>
            <a:pPr algn="just"/>
            <a:r>
              <a:rPr lang="tr-TR" sz="2800" dirty="0"/>
              <a:t>IFS özel bir kabuk değişkenidir. </a:t>
            </a:r>
          </a:p>
          <a:p>
            <a:pPr algn="just"/>
            <a:r>
              <a:rPr lang="tr-TR" sz="2800" dirty="0"/>
              <a:t>Bu değişkenin değeri bir karakter dizisi (</a:t>
            </a:r>
            <a:r>
              <a:rPr lang="tr-TR" sz="2800" dirty="0" err="1"/>
              <a:t>string</a:t>
            </a:r>
            <a:r>
              <a:rPr lang="tr-TR" sz="2800" dirty="0"/>
              <a:t>) içerisindeki kelimelerin sınırlarını belirler. </a:t>
            </a:r>
          </a:p>
          <a:p>
            <a:pPr algn="just"/>
            <a:r>
              <a:rPr lang="tr-TR" sz="2800" dirty="0" err="1"/>
              <a:t>IFS'nin</a:t>
            </a:r>
            <a:r>
              <a:rPr lang="tr-TR" sz="2800" dirty="0"/>
              <a:t> varsayılan değeri boşluk, yatay sekme (</a:t>
            </a:r>
            <a:r>
              <a:rPr lang="tr-TR" sz="2800" dirty="0" err="1"/>
              <a:t>tab</a:t>
            </a:r>
            <a:r>
              <a:rPr lang="tr-TR" sz="2800" dirty="0"/>
              <a:t>) ve satır sonu karakterlerini içeren 3 karakterli bir dizidir.</a:t>
            </a:r>
            <a:r>
              <a:rPr lang="en-US" sz="2800" dirty="0"/>
              <a:t> (whitespace characters: space-tab-newline)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13553858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95400"/>
            <a:ext cx="3924252" cy="4419600"/>
          </a:xfrm>
        </p:spPr>
        <p:txBody>
          <a:bodyPr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>
                <a:solidFill>
                  <a:srgbClr val="FF0000"/>
                </a:solidFill>
              </a:rPr>
              <a:t>IFS (Input/Internal Field Separator)</a:t>
            </a:r>
            <a:endParaRPr lang="tr-TR" dirty="0">
              <a:solidFill>
                <a:srgbClr val="FF0000"/>
              </a:solidFill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37992733-DF35-415B-B3AD-35D8D4C69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4252" y="0"/>
            <a:ext cx="52197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233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dirty="0">
                <a:solidFill>
                  <a:srgbClr val="FF0000"/>
                </a:solidFill>
              </a:rPr>
              <a:t>Soru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845692"/>
            <a:ext cx="9144000" cy="2012308"/>
          </a:xfrm>
        </p:spPr>
        <p:txBody>
          <a:bodyPr/>
          <a:lstStyle/>
          <a:p>
            <a:pPr marL="0" indent="0" algn="just">
              <a:buNone/>
            </a:pPr>
            <a:r>
              <a:rPr lang="tr-TR" sz="2800" dirty="0"/>
              <a:t>Yukarıda verilen iki </a:t>
            </a:r>
            <a:r>
              <a:rPr lang="en-US" sz="2800" dirty="0"/>
              <a:t>for</a:t>
            </a:r>
            <a:r>
              <a:rPr lang="tr-TR" sz="2800" dirty="0"/>
              <a:t> döngüsünün çıktıları arasındaki fark nedir?</a:t>
            </a:r>
            <a:endParaRPr lang="en-US" sz="2800" dirty="0"/>
          </a:p>
          <a:p>
            <a:pPr marL="0" indent="0" algn="just">
              <a:buNone/>
            </a:pPr>
            <a:r>
              <a:rPr lang="tr-TR" sz="2800" dirty="0"/>
              <a:t>İkinci döngüde dosya/dizin isimleri içerisindeki boşluklar değerlendirmeye alınır.</a:t>
            </a:r>
            <a:endParaRPr lang="en-US" sz="2800" dirty="0"/>
          </a:p>
        </p:txBody>
      </p:sp>
      <p:graphicFrame>
        <p:nvGraphicFramePr>
          <p:cNvPr id="2" name="Tablo 2">
            <a:extLst>
              <a:ext uri="{FF2B5EF4-FFF2-40B4-BE49-F238E27FC236}">
                <a16:creationId xmlns:a16="http://schemas.microsoft.com/office/drawing/2014/main" id="{2076C848-EA54-4372-8930-7B348A039B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373530"/>
              </p:ext>
            </p:extLst>
          </p:nvPr>
        </p:nvGraphicFramePr>
        <p:xfrm>
          <a:off x="1447800" y="791852"/>
          <a:ext cx="65532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0">
                  <a:extLst>
                    <a:ext uri="{9D8B030D-6E8A-4147-A177-3AD203B41FA5}">
                      <a16:colId xmlns:a16="http://schemas.microsoft.com/office/drawing/2014/main" val="1323192012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324916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spcAft>
                          <a:spcPts val="1000"/>
                        </a:spcAft>
                        <a:buNone/>
                      </a:pPr>
                      <a:endParaRPr lang="en-US" sz="3000" b="1" dirty="0">
                        <a:solidFill>
                          <a:srgbClr val="00B050"/>
                        </a:solidFill>
                      </a:endParaRPr>
                    </a:p>
                    <a:p>
                      <a:pPr marL="0" indent="0">
                        <a:spcAft>
                          <a:spcPts val="1000"/>
                        </a:spcAft>
                        <a:buNone/>
                      </a:pPr>
                      <a:endParaRPr lang="en-US" sz="3000" b="1" dirty="0">
                        <a:solidFill>
                          <a:srgbClr val="00B050"/>
                        </a:solidFill>
                      </a:endParaRPr>
                    </a:p>
                    <a:p>
                      <a:pPr marL="0" indent="0">
                        <a:spcAft>
                          <a:spcPts val="1000"/>
                        </a:spcAft>
                        <a:buNone/>
                      </a:pPr>
                      <a:r>
                        <a:rPr lang="en-US" sz="3000" b="1" dirty="0">
                          <a:solidFill>
                            <a:srgbClr val="00B050"/>
                          </a:solidFill>
                        </a:rPr>
                        <a:t>for </a:t>
                      </a:r>
                      <a:r>
                        <a:rPr lang="en-US" sz="3000" b="1" dirty="0" err="1">
                          <a:solidFill>
                            <a:srgbClr val="00B050"/>
                          </a:solidFill>
                        </a:rPr>
                        <a:t>i</a:t>
                      </a:r>
                      <a:r>
                        <a:rPr lang="en-US" sz="3000" b="1" dirty="0">
                          <a:solidFill>
                            <a:srgbClr val="00B050"/>
                          </a:solidFill>
                        </a:rPr>
                        <a:t> in `ls $1`</a:t>
                      </a:r>
                    </a:p>
                    <a:p>
                      <a:pPr marL="0" indent="0">
                        <a:spcAft>
                          <a:spcPts val="1000"/>
                        </a:spcAft>
                        <a:buNone/>
                      </a:pPr>
                      <a:r>
                        <a:rPr lang="en-US" sz="3000" b="1" dirty="0">
                          <a:solidFill>
                            <a:srgbClr val="00B050"/>
                          </a:solidFill>
                        </a:rPr>
                        <a:t>do</a:t>
                      </a:r>
                    </a:p>
                    <a:p>
                      <a:pPr marL="0" indent="0">
                        <a:spcAft>
                          <a:spcPts val="1000"/>
                        </a:spcAft>
                        <a:buNone/>
                      </a:pPr>
                      <a:r>
                        <a:rPr lang="en-US" sz="3000" b="1" dirty="0">
                          <a:solidFill>
                            <a:srgbClr val="00B050"/>
                          </a:solidFill>
                        </a:rPr>
                        <a:t>	echo "$</a:t>
                      </a:r>
                      <a:r>
                        <a:rPr lang="en-US" sz="3000" b="1" dirty="0" err="1">
                          <a:solidFill>
                            <a:srgbClr val="00B050"/>
                          </a:solidFill>
                        </a:rPr>
                        <a:t>i</a:t>
                      </a:r>
                      <a:r>
                        <a:rPr lang="en-US" sz="3000" b="1" dirty="0">
                          <a:solidFill>
                            <a:srgbClr val="00B050"/>
                          </a:solidFill>
                        </a:rPr>
                        <a:t>";</a:t>
                      </a:r>
                    </a:p>
                    <a:p>
                      <a:pPr marL="0" indent="0">
                        <a:spcAft>
                          <a:spcPts val="1000"/>
                        </a:spcAft>
                        <a:buNone/>
                      </a:pPr>
                      <a:r>
                        <a:rPr lang="en-US" sz="3000" b="1" dirty="0">
                          <a:solidFill>
                            <a:srgbClr val="00B050"/>
                          </a:solidFill>
                        </a:rPr>
                        <a:t>done</a:t>
                      </a:r>
                      <a:endParaRPr lang="tr-TR" sz="3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1000"/>
                        </a:spcAft>
                        <a:buNone/>
                      </a:pPr>
                      <a:r>
                        <a:rPr lang="en-US" sz="3000" b="1" dirty="0" err="1">
                          <a:solidFill>
                            <a:srgbClr val="FF0000"/>
                          </a:solidFill>
                        </a:rPr>
                        <a:t>oldIFS</a:t>
                      </a:r>
                      <a:r>
                        <a:rPr lang="en-US" sz="3000" b="1" dirty="0">
                          <a:solidFill>
                            <a:srgbClr val="FF0000"/>
                          </a:solidFill>
                        </a:rPr>
                        <a:t>=echo "$IFS";</a:t>
                      </a:r>
                    </a:p>
                    <a:p>
                      <a:pPr marL="0" indent="0">
                        <a:spcAft>
                          <a:spcPts val="1000"/>
                        </a:spcAft>
                        <a:buNone/>
                      </a:pPr>
                      <a:r>
                        <a:rPr lang="en-US" sz="3000" b="1" dirty="0">
                          <a:solidFill>
                            <a:srgbClr val="FF0000"/>
                          </a:solidFill>
                        </a:rPr>
                        <a:t>IFS=$'\n';</a:t>
                      </a:r>
                    </a:p>
                    <a:p>
                      <a:pPr marL="0" indent="0">
                        <a:spcAft>
                          <a:spcPts val="1000"/>
                        </a:spcAft>
                        <a:buNone/>
                      </a:pPr>
                      <a:r>
                        <a:rPr lang="en-US" sz="3000" b="1" dirty="0">
                          <a:solidFill>
                            <a:srgbClr val="FF0000"/>
                          </a:solidFill>
                        </a:rPr>
                        <a:t>for </a:t>
                      </a:r>
                      <a:r>
                        <a:rPr lang="en-US" sz="3000" b="1" dirty="0" err="1">
                          <a:solidFill>
                            <a:srgbClr val="FF0000"/>
                          </a:solidFill>
                        </a:rPr>
                        <a:t>i</a:t>
                      </a:r>
                      <a:r>
                        <a:rPr lang="en-US" sz="3000" b="1" dirty="0">
                          <a:solidFill>
                            <a:srgbClr val="FF0000"/>
                          </a:solidFill>
                        </a:rPr>
                        <a:t> in `ls $1`</a:t>
                      </a:r>
                    </a:p>
                    <a:p>
                      <a:pPr marL="0" indent="0">
                        <a:spcAft>
                          <a:spcPts val="1000"/>
                        </a:spcAft>
                        <a:buNone/>
                      </a:pPr>
                      <a:r>
                        <a:rPr lang="en-US" sz="3000" b="1" dirty="0">
                          <a:solidFill>
                            <a:srgbClr val="FF0000"/>
                          </a:solidFill>
                        </a:rPr>
                        <a:t>do</a:t>
                      </a:r>
                    </a:p>
                    <a:p>
                      <a:pPr marL="0" indent="0">
                        <a:spcAft>
                          <a:spcPts val="1000"/>
                        </a:spcAft>
                        <a:buNone/>
                      </a:pPr>
                      <a:r>
                        <a:rPr lang="en-US" sz="3000" b="1" dirty="0">
                          <a:solidFill>
                            <a:srgbClr val="FF0000"/>
                          </a:solidFill>
                        </a:rPr>
                        <a:t>	echo "$</a:t>
                      </a:r>
                      <a:r>
                        <a:rPr lang="en-US" sz="3000" b="1" dirty="0" err="1">
                          <a:solidFill>
                            <a:srgbClr val="FF0000"/>
                          </a:solidFill>
                        </a:rPr>
                        <a:t>i</a:t>
                      </a:r>
                      <a:r>
                        <a:rPr lang="en-US" sz="3000" b="1" dirty="0">
                          <a:solidFill>
                            <a:srgbClr val="FF0000"/>
                          </a:solidFill>
                        </a:rPr>
                        <a:t>";</a:t>
                      </a:r>
                    </a:p>
                    <a:p>
                      <a:pPr marL="0" indent="0">
                        <a:spcAft>
                          <a:spcPts val="1000"/>
                        </a:spcAft>
                        <a:buNone/>
                      </a:pPr>
                      <a:r>
                        <a:rPr lang="en-US" sz="3000" b="1" dirty="0">
                          <a:solidFill>
                            <a:srgbClr val="FF0000"/>
                          </a:solidFill>
                        </a:rPr>
                        <a:t>done</a:t>
                      </a:r>
                    </a:p>
                    <a:p>
                      <a:pPr marL="0" indent="0">
                        <a:spcAft>
                          <a:spcPts val="1000"/>
                        </a:spcAft>
                        <a:buNone/>
                      </a:pPr>
                      <a:r>
                        <a:rPr lang="en-US" sz="3000" b="1" dirty="0">
                          <a:solidFill>
                            <a:srgbClr val="FF0000"/>
                          </a:solidFill>
                        </a:rPr>
                        <a:t>IFS="$</a:t>
                      </a:r>
                      <a:r>
                        <a:rPr lang="en-US" sz="3000" b="1" dirty="0" err="1">
                          <a:solidFill>
                            <a:srgbClr val="FF0000"/>
                          </a:solidFill>
                        </a:rPr>
                        <a:t>oldIFS</a:t>
                      </a:r>
                      <a:r>
                        <a:rPr lang="en-US" sz="3000" b="1" dirty="0">
                          <a:solidFill>
                            <a:srgbClr val="FF0000"/>
                          </a:solidFill>
                        </a:rPr>
                        <a:t>";</a:t>
                      </a:r>
                      <a:endParaRPr lang="tr-TR" sz="3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5777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54219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dirty="0">
                <a:solidFill>
                  <a:srgbClr val="FF0000"/>
                </a:solidFill>
              </a:rPr>
              <a:t>Uygulama</a:t>
            </a:r>
            <a:r>
              <a:rPr lang="en-US" dirty="0">
                <a:solidFill>
                  <a:srgbClr val="FF0000"/>
                </a:solidFill>
              </a:rPr>
              <a:t> 2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00" y="990600"/>
            <a:ext cx="9144000" cy="5867400"/>
          </a:xfrm>
        </p:spPr>
        <p:txBody>
          <a:bodyPr/>
          <a:lstStyle/>
          <a:p>
            <a:pPr marL="0" indent="0" algn="just">
              <a:buNone/>
            </a:pPr>
            <a:r>
              <a:rPr lang="tr-TR" sz="2800" dirty="0"/>
              <a:t>Kendisine komut satırından parametre olarak aldığı pozitif</a:t>
            </a:r>
            <a:r>
              <a:rPr lang="en-US" sz="2800" dirty="0"/>
              <a:t> </a:t>
            </a:r>
            <a:r>
              <a:rPr lang="tr-TR" sz="2800" dirty="0"/>
              <a:t>bir tam sayının </a:t>
            </a:r>
            <a:r>
              <a:rPr lang="tr-TR" sz="2800" dirty="0" err="1"/>
              <a:t>Harshad</a:t>
            </a:r>
            <a:r>
              <a:rPr lang="tr-TR" sz="2800" dirty="0"/>
              <a:t> Sayısı olup olmadığını bularak ekrana yansıtan bir kabuk programı</a:t>
            </a:r>
            <a:r>
              <a:rPr lang="en-US" sz="2800" dirty="0"/>
              <a:t> (script)</a:t>
            </a:r>
            <a:r>
              <a:rPr lang="tr-TR" sz="2800" dirty="0"/>
              <a:t> yazınız.</a:t>
            </a:r>
            <a:endParaRPr lang="en-US" sz="2800" dirty="0"/>
          </a:p>
          <a:p>
            <a:pPr marL="0" indent="0" algn="just">
              <a:buNone/>
            </a:pPr>
            <a:endParaRPr lang="en-US" sz="2800" dirty="0"/>
          </a:p>
          <a:p>
            <a:pPr marL="0" indent="0" algn="just">
              <a:buNone/>
            </a:pPr>
            <a:r>
              <a:rPr lang="tr-TR" sz="2800" dirty="0"/>
              <a:t>Basamaklarının toplamına tam olarak bölüne</a:t>
            </a:r>
            <a:r>
              <a:rPr lang="en-US" sz="2800" dirty="0"/>
              <a:t>bile</a:t>
            </a:r>
            <a:r>
              <a:rPr lang="tr-TR" sz="2800" dirty="0"/>
              <a:t>n sayılara </a:t>
            </a:r>
            <a:r>
              <a:rPr lang="tr-TR" sz="2800" dirty="0" err="1"/>
              <a:t>Harshad</a:t>
            </a:r>
            <a:r>
              <a:rPr lang="tr-TR" sz="2800" dirty="0"/>
              <a:t> Sayısı adı verilir</a:t>
            </a:r>
            <a:r>
              <a:rPr lang="en-US" sz="2800" dirty="0"/>
              <a:t>.</a:t>
            </a:r>
          </a:p>
          <a:p>
            <a:pPr marL="0" indent="0" algn="just">
              <a:buNone/>
            </a:pPr>
            <a:endParaRPr lang="en-US" sz="2800" dirty="0"/>
          </a:p>
          <a:p>
            <a:pPr marL="0" indent="0" algn="just">
              <a:buNone/>
            </a:pPr>
            <a:r>
              <a:rPr lang="tr-TR" sz="2800" dirty="0"/>
              <a:t>Programınız, komut satırından tek bir argüman girilmemişse veya komut satırı argümanı negatif bir tam sayı ise sadece bir uyarı vererek sonlanmalıdır.</a:t>
            </a:r>
          </a:p>
          <a:p>
            <a:pPr marL="0" indent="0" algn="just">
              <a:buNone/>
            </a:pPr>
            <a:endParaRPr lang="tr-TR" sz="2800" dirty="0"/>
          </a:p>
          <a:p>
            <a:pPr marL="0" indent="0" algn="just">
              <a:buNone/>
            </a:pPr>
            <a:endParaRPr lang="tr-TR" sz="2800" dirty="0"/>
          </a:p>
          <a:p>
            <a:pPr marL="0" indent="0" algn="just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45005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810500" cy="1146175"/>
          </a:xfrm>
        </p:spPr>
        <p:txBody>
          <a:bodyPr/>
          <a:lstStyle/>
          <a:p>
            <a:pPr defTabSz="457200"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tr-TR" dirty="0">
                <a:solidFill>
                  <a:srgbClr val="FF0000"/>
                </a:solidFill>
              </a:rPr>
              <a:t>test Komutu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495800"/>
            <a:ext cx="9144000" cy="1981200"/>
          </a:xfrm>
        </p:spPr>
        <p:txBody>
          <a:bodyPr/>
          <a:lstStyle/>
          <a:p>
            <a:pPr marL="0" indent="0" algn="just">
              <a:buNone/>
            </a:pPr>
            <a:r>
              <a:rPr lang="tr-TR" sz="2800" b="1" dirty="0"/>
              <a:t>test   -f   ./Merhaba.sh </a:t>
            </a:r>
            <a:r>
              <a:rPr lang="tr-TR" sz="2800" dirty="0"/>
              <a:t>deyimini içinde bulunduğunuz dizinde </a:t>
            </a:r>
            <a:r>
              <a:rPr lang="tr-TR" sz="2800" b="1" dirty="0"/>
              <a:t>Merhaba.sh</a:t>
            </a:r>
            <a:r>
              <a:rPr lang="tr-TR" sz="2800" dirty="0"/>
              <a:t> adlı bir dosyanın varlığını test etmek için kullanabilirsiniz. </a:t>
            </a:r>
            <a:r>
              <a:rPr lang="tr-TR" sz="2800" i="1" dirty="0"/>
              <a:t>(</a:t>
            </a:r>
            <a:r>
              <a:rPr lang="tr-TR" sz="2800" b="1" i="1" dirty="0" err="1"/>
              <a:t>echo</a:t>
            </a:r>
            <a:r>
              <a:rPr lang="tr-TR" sz="2800" b="1" i="1" dirty="0"/>
              <a:t> $?</a:t>
            </a:r>
            <a:r>
              <a:rPr lang="tr-TR" sz="2800" i="1" dirty="0"/>
              <a:t> deyimi sonuç olarak geriye 0 değerini döndürürse dosyanın var olduğunu anlarsınız.)</a:t>
            </a:r>
            <a:endParaRPr lang="en-US" sz="2800" i="1" dirty="0"/>
          </a:p>
        </p:txBody>
      </p:sp>
      <p:graphicFrame>
        <p:nvGraphicFramePr>
          <p:cNvPr id="2" name="Tablo 2">
            <a:extLst>
              <a:ext uri="{FF2B5EF4-FFF2-40B4-BE49-F238E27FC236}">
                <a16:creationId xmlns:a16="http://schemas.microsoft.com/office/drawing/2014/main" id="{637A062C-E7E8-49C7-B87B-F244182EC2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813514"/>
              </p:ext>
            </p:extLst>
          </p:nvPr>
        </p:nvGraphicFramePr>
        <p:xfrm>
          <a:off x="0" y="1175241"/>
          <a:ext cx="9143999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796874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16327825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808537996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139496225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83777322"/>
                    </a:ext>
                  </a:extLst>
                </a:gridCol>
                <a:gridCol w="3200399">
                  <a:extLst>
                    <a:ext uri="{9D8B030D-6E8A-4147-A177-3AD203B41FA5}">
                      <a16:colId xmlns:a16="http://schemas.microsoft.com/office/drawing/2014/main" val="409355728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tr-TR" sz="2200" noProof="0"/>
                        <a:t>Aritmetik İşlemler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tr-TR" sz="2200" noProof="0"/>
                        <a:t>Karakter Dizileri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tr-TR" sz="2200" noProof="0"/>
                        <a:t>Dosya/Dizin İşlemleri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85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2200" b="1" noProof="0"/>
                        <a:t>-eq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200" noProof="0"/>
                        <a:t>Eşit Mi?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200" b="1" noProof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200" noProof="0"/>
                        <a:t>Eşit Mi?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200" b="1" noProof="0"/>
                        <a:t>-f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200" noProof="0"/>
                        <a:t>Dosya Var Mı? Dosya Mı?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681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2200" b="1" noProof="0"/>
                        <a:t>-ne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200" noProof="0"/>
                        <a:t>Eşit Değil mi?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200" b="1" noProof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200" noProof="0"/>
                        <a:t>Eşit Değil Mi?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200" b="1" noProof="0"/>
                        <a:t>-d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200" noProof="0"/>
                        <a:t>Dizin Var Mı? Dizin Mi?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600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2200" b="1" noProof="0"/>
                        <a:t>-gt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200" noProof="0"/>
                        <a:t>Büyük Mü?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r-TR" sz="22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22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200" b="1" noProof="0"/>
                        <a:t>-r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200" noProof="0"/>
                        <a:t>Dosya Okunabilir Mi?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945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2200" b="1" noProof="0"/>
                        <a:t>-ge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200" noProof="0"/>
                        <a:t>Büyük Eşit Mi?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r-TR" sz="22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22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200" b="1" noProof="0"/>
                        <a:t>-w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200" noProof="0"/>
                        <a:t>Dosya Yazılabilir Mi?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480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2200" b="1" noProof="0"/>
                        <a:t>-lt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200" noProof="0"/>
                        <a:t>Küçük Mü?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r-TR" sz="22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22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200" b="1" noProof="0"/>
                        <a:t>-x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200" noProof="0"/>
                        <a:t>Dosya Çalıştırılabilir Mi?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940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2200" b="1" noProof="0"/>
                        <a:t>-le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200" noProof="0"/>
                        <a:t>Küçük Eşit Mi?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r-TR" sz="22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22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r-TR" sz="22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22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886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92491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dirty="0">
                <a:solidFill>
                  <a:srgbClr val="FF0000"/>
                </a:solidFill>
              </a:rPr>
              <a:t>Uygulama</a:t>
            </a:r>
            <a:r>
              <a:rPr lang="en-US" dirty="0">
                <a:solidFill>
                  <a:srgbClr val="FF0000"/>
                </a:solidFill>
              </a:rPr>
              <a:t> 3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00" y="990600"/>
            <a:ext cx="9144000" cy="5867400"/>
          </a:xfrm>
        </p:spPr>
        <p:txBody>
          <a:bodyPr/>
          <a:lstStyle/>
          <a:p>
            <a:pPr marL="0" indent="0" algn="just">
              <a:buNone/>
            </a:pPr>
            <a:r>
              <a:rPr lang="tr-TR" sz="2800" dirty="0"/>
              <a:t>Kendisine komut satırından parametre olarak aldığı</a:t>
            </a:r>
            <a:r>
              <a:rPr lang="en-US" sz="2800" dirty="0"/>
              <a:t> </a:t>
            </a:r>
            <a:r>
              <a:rPr lang="tr-TR" sz="2800" dirty="0"/>
              <a:t>bir</a:t>
            </a:r>
            <a:r>
              <a:rPr lang="en-US" sz="2800" dirty="0"/>
              <a:t> alt limit </a:t>
            </a:r>
            <a:r>
              <a:rPr lang="tr-TR" sz="2800" dirty="0"/>
              <a:t>ile bir üst limit arasındaki </a:t>
            </a:r>
            <a:r>
              <a:rPr lang="tr-TR" sz="2800" dirty="0" err="1"/>
              <a:t>Harshad</a:t>
            </a:r>
            <a:r>
              <a:rPr lang="tr-TR" sz="2800" dirty="0"/>
              <a:t> Sayılarını aralarına bir boşluk bırakarak ekrana yansıtan bir kabuk programı</a:t>
            </a:r>
            <a:r>
              <a:rPr lang="en-US" sz="2800" dirty="0"/>
              <a:t> (script)</a:t>
            </a:r>
            <a:r>
              <a:rPr lang="tr-TR" sz="2800" dirty="0"/>
              <a:t> yazınız</a:t>
            </a:r>
            <a:r>
              <a:rPr lang="en-US" sz="2800" dirty="0"/>
              <a:t>. </a:t>
            </a:r>
          </a:p>
          <a:p>
            <a:pPr marL="0" indent="0" algn="just">
              <a:buNone/>
            </a:pPr>
            <a:endParaRPr lang="en-US" sz="2800" dirty="0"/>
          </a:p>
          <a:p>
            <a:pPr marL="0" indent="0" algn="just">
              <a:buNone/>
            </a:pPr>
            <a:r>
              <a:rPr lang="tr-TR" sz="2800" dirty="0"/>
              <a:t>Programınız</a:t>
            </a:r>
            <a:r>
              <a:rPr lang="en-US" sz="2800" dirty="0"/>
              <a:t> </a:t>
            </a:r>
            <a:r>
              <a:rPr lang="tr-TR" sz="2800" dirty="0"/>
              <a:t>aralıktaki sayıların bir </a:t>
            </a:r>
            <a:r>
              <a:rPr lang="tr-TR" sz="2800" dirty="0" err="1"/>
              <a:t>Harshad</a:t>
            </a:r>
            <a:r>
              <a:rPr lang="tr-TR" sz="2800" dirty="0"/>
              <a:t> Sayısı olup olmadığını bir alt fonksiyon kullanarak test etmelidir</a:t>
            </a:r>
            <a:r>
              <a:rPr lang="en-US" sz="2800" dirty="0"/>
              <a:t>. </a:t>
            </a:r>
            <a:endParaRPr lang="tr-TR" sz="2800" dirty="0"/>
          </a:p>
          <a:p>
            <a:pPr marL="0" indent="0" algn="just">
              <a:buNone/>
            </a:pPr>
            <a:endParaRPr lang="tr-TR" sz="2800" dirty="0"/>
          </a:p>
          <a:p>
            <a:pPr marL="0" indent="0" algn="just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633233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6175"/>
          </a:xfrm>
        </p:spPr>
        <p:txBody>
          <a:bodyPr/>
          <a:lstStyle/>
          <a:p>
            <a:pPr defTabSz="457200"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tr-TR" dirty="0">
                <a:solidFill>
                  <a:srgbClr val="FF0000"/>
                </a:solidFill>
              </a:rPr>
              <a:t>Şartlı Deyimler (</a:t>
            </a:r>
            <a:r>
              <a:rPr lang="tr-TR" dirty="0" err="1">
                <a:solidFill>
                  <a:srgbClr val="FF0000"/>
                </a:solidFill>
              </a:rPr>
              <a:t>if</a:t>
            </a:r>
            <a:r>
              <a:rPr lang="tr-TR" dirty="0">
                <a:solidFill>
                  <a:srgbClr val="FF0000"/>
                </a:solidFill>
              </a:rPr>
              <a:t>, elif ve else)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" y="914400"/>
            <a:ext cx="9144000" cy="59436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b="1" dirty="0">
                <a:solidFill>
                  <a:srgbClr val="FF0000"/>
                </a:solidFill>
              </a:rPr>
              <a:t>i</a:t>
            </a:r>
            <a:r>
              <a:rPr lang="tr-TR" sz="2800" b="1" dirty="0">
                <a:solidFill>
                  <a:srgbClr val="FF0000"/>
                </a:solidFill>
              </a:rPr>
              <a:t>f</a:t>
            </a:r>
            <a:r>
              <a:rPr lang="en-US" sz="2800" b="1" dirty="0"/>
              <a:t> </a:t>
            </a:r>
            <a:r>
              <a:rPr lang="tr-TR" sz="2800" dirty="0"/>
              <a:t>bir koşulu sınayarak bir işlemin yapılmasına ya da yapılmamasına karar vermek için kullanılan bir deyimdir. </a:t>
            </a:r>
            <a:endParaRPr lang="en-US" sz="2800" dirty="0"/>
          </a:p>
          <a:p>
            <a:pPr marL="0" indent="0">
              <a:buNone/>
            </a:pPr>
            <a:r>
              <a:rPr lang="tr-TR" sz="2100" b="1" dirty="0" err="1">
                <a:solidFill>
                  <a:srgbClr val="FF0000"/>
                </a:solidFill>
              </a:rPr>
              <a:t>if</a:t>
            </a:r>
            <a:r>
              <a:rPr lang="tr-TR" sz="2100" b="1" dirty="0"/>
              <a:t>  [ </a:t>
            </a:r>
            <a:r>
              <a:rPr lang="tr-TR" sz="2100" b="1" i="1" dirty="0"/>
              <a:t>koşul-1 </a:t>
            </a:r>
            <a:r>
              <a:rPr lang="tr-TR" sz="2100" b="1" dirty="0"/>
              <a:t>] </a:t>
            </a:r>
            <a:endParaRPr lang="en-US" sz="2100" dirty="0"/>
          </a:p>
          <a:p>
            <a:pPr marL="0" indent="0">
              <a:buNone/>
            </a:pPr>
            <a:r>
              <a:rPr lang="tr-TR" sz="2100" b="1" dirty="0" err="1">
                <a:solidFill>
                  <a:srgbClr val="FF0000"/>
                </a:solidFill>
              </a:rPr>
              <a:t>then</a:t>
            </a:r>
            <a:endParaRPr lang="en-US" sz="21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tr-TR" sz="2100" b="1" i="1" dirty="0"/>
              <a:t>	koşul-1 </a:t>
            </a:r>
            <a:r>
              <a:rPr lang="tr-TR" sz="2100" dirty="0"/>
              <a:t>doğru ise yürütülecek komutlar</a:t>
            </a:r>
            <a:endParaRPr lang="en-US" sz="2100" dirty="0"/>
          </a:p>
          <a:p>
            <a:pPr marL="0" indent="0">
              <a:buNone/>
            </a:pPr>
            <a:r>
              <a:rPr lang="tr-TR" sz="2100" b="1" dirty="0">
                <a:solidFill>
                  <a:srgbClr val="FF0000"/>
                </a:solidFill>
              </a:rPr>
              <a:t>elif</a:t>
            </a:r>
            <a:r>
              <a:rPr lang="tr-TR" sz="2100" dirty="0"/>
              <a:t>  </a:t>
            </a:r>
            <a:r>
              <a:rPr lang="tr-TR" sz="2100" b="1" dirty="0"/>
              <a:t>[</a:t>
            </a:r>
            <a:r>
              <a:rPr lang="tr-TR" sz="2100" dirty="0"/>
              <a:t> </a:t>
            </a:r>
            <a:r>
              <a:rPr lang="tr-TR" sz="2100" b="1" i="1" dirty="0"/>
              <a:t>koşul-2 </a:t>
            </a:r>
            <a:r>
              <a:rPr lang="tr-TR" sz="2100" b="1" dirty="0"/>
              <a:t>]</a:t>
            </a:r>
            <a:r>
              <a:rPr lang="tr-TR" sz="2100" dirty="0"/>
              <a:t> </a:t>
            </a:r>
            <a:endParaRPr lang="en-US" sz="2100" dirty="0"/>
          </a:p>
          <a:p>
            <a:pPr marL="0" indent="0">
              <a:buNone/>
            </a:pPr>
            <a:r>
              <a:rPr lang="tr-TR" sz="2100" b="1" dirty="0" err="1">
                <a:solidFill>
                  <a:srgbClr val="FF0000"/>
                </a:solidFill>
              </a:rPr>
              <a:t>then</a:t>
            </a:r>
            <a:endParaRPr lang="en-US" sz="21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tr-TR" sz="2100" b="1" i="1" dirty="0"/>
              <a:t>	koşul-2 </a:t>
            </a:r>
            <a:r>
              <a:rPr lang="tr-TR" sz="2100" dirty="0"/>
              <a:t>doğru ise yürütülecek komutlar</a:t>
            </a:r>
            <a:endParaRPr lang="en-US" sz="2100" dirty="0"/>
          </a:p>
          <a:p>
            <a:pPr marL="0" indent="0">
              <a:buNone/>
            </a:pPr>
            <a:r>
              <a:rPr lang="tr-TR" sz="2100" dirty="0"/>
              <a:t>..............</a:t>
            </a:r>
            <a:endParaRPr lang="en-US" sz="2100" dirty="0"/>
          </a:p>
          <a:p>
            <a:pPr marL="0" indent="0">
              <a:buNone/>
            </a:pPr>
            <a:r>
              <a:rPr lang="tr-TR" sz="2100" b="1" dirty="0">
                <a:solidFill>
                  <a:srgbClr val="FF0000"/>
                </a:solidFill>
              </a:rPr>
              <a:t>elif</a:t>
            </a:r>
            <a:r>
              <a:rPr lang="tr-TR" sz="2100" dirty="0"/>
              <a:t>  </a:t>
            </a:r>
            <a:r>
              <a:rPr lang="tr-TR" sz="2100" b="1" dirty="0"/>
              <a:t>[</a:t>
            </a:r>
            <a:r>
              <a:rPr lang="tr-TR" sz="2100" dirty="0"/>
              <a:t> </a:t>
            </a:r>
            <a:r>
              <a:rPr lang="tr-TR" sz="2100" b="1" i="1" dirty="0"/>
              <a:t>koşul-n </a:t>
            </a:r>
            <a:r>
              <a:rPr lang="tr-TR" sz="2100" b="1" dirty="0"/>
              <a:t>]</a:t>
            </a:r>
            <a:r>
              <a:rPr lang="tr-TR" sz="2100" dirty="0"/>
              <a:t> </a:t>
            </a:r>
            <a:endParaRPr lang="en-US" sz="2100" dirty="0"/>
          </a:p>
          <a:p>
            <a:pPr marL="0" indent="0">
              <a:buNone/>
            </a:pPr>
            <a:r>
              <a:rPr lang="tr-TR" sz="2100" b="1" dirty="0" err="1">
                <a:solidFill>
                  <a:srgbClr val="FF0000"/>
                </a:solidFill>
              </a:rPr>
              <a:t>then</a:t>
            </a:r>
            <a:endParaRPr lang="en-US" sz="21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tr-TR" sz="2100" b="1" i="1" dirty="0"/>
              <a:t>	koşul-n </a:t>
            </a:r>
            <a:r>
              <a:rPr lang="tr-TR" sz="2100" dirty="0"/>
              <a:t>doğru ise yürütülecek komutlar</a:t>
            </a:r>
            <a:endParaRPr lang="en-US" sz="2100" dirty="0"/>
          </a:p>
          <a:p>
            <a:pPr marL="0" indent="0">
              <a:buNone/>
            </a:pPr>
            <a:r>
              <a:rPr lang="tr-TR" sz="2100" b="1" dirty="0">
                <a:solidFill>
                  <a:srgbClr val="FF0000"/>
                </a:solidFill>
              </a:rPr>
              <a:t>else</a:t>
            </a:r>
            <a:endParaRPr lang="en-US" sz="21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tr-TR" sz="2100" dirty="0"/>
              <a:t>	hiçbir koşul doğru değilse yürütülecek komutlar</a:t>
            </a:r>
            <a:endParaRPr lang="en-US" sz="2100" dirty="0"/>
          </a:p>
          <a:p>
            <a:pPr marL="0" indent="0">
              <a:buNone/>
            </a:pPr>
            <a:r>
              <a:rPr lang="tr-TR" sz="2100" b="1" dirty="0">
                <a:solidFill>
                  <a:srgbClr val="FF0000"/>
                </a:solidFill>
              </a:rPr>
              <a:t>fi</a:t>
            </a:r>
            <a:endParaRPr lang="en-GB" sz="2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8532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6175"/>
          </a:xfrm>
        </p:spPr>
        <p:txBody>
          <a:bodyPr/>
          <a:lstStyle/>
          <a:p>
            <a:pPr defTabSz="457200"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tr-TR" dirty="0">
                <a:solidFill>
                  <a:srgbClr val="FF0000"/>
                </a:solidFill>
              </a:rPr>
              <a:t>Şartlı Deyimler (</a:t>
            </a:r>
            <a:r>
              <a:rPr lang="tr-TR" dirty="0" err="1">
                <a:solidFill>
                  <a:srgbClr val="FF0000"/>
                </a:solidFill>
              </a:rPr>
              <a:t>if</a:t>
            </a:r>
            <a:r>
              <a:rPr lang="tr-TR" dirty="0">
                <a:solidFill>
                  <a:srgbClr val="FF0000"/>
                </a:solidFill>
              </a:rPr>
              <a:t>, elif ve else)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" y="914400"/>
            <a:ext cx="9144000" cy="5943600"/>
          </a:xfrm>
        </p:spPr>
        <p:txBody>
          <a:bodyPr/>
          <a:lstStyle/>
          <a:p>
            <a:pPr marL="0" indent="0" algn="just">
              <a:buNone/>
            </a:pPr>
            <a:r>
              <a:rPr lang="tr-TR" sz="2800" b="1" dirty="0" err="1">
                <a:solidFill>
                  <a:srgbClr val="FF0000"/>
                </a:solidFill>
              </a:rPr>
              <a:t>if</a:t>
            </a:r>
            <a:r>
              <a:rPr lang="tr-TR" sz="2800" b="1" dirty="0"/>
              <a:t> </a:t>
            </a:r>
            <a:r>
              <a:rPr lang="tr-TR" sz="2800" dirty="0"/>
              <a:t>deyiminde en az bir koşul bulunması zorunludur. Koşul bileşeni mantıksal operatörlerle birleştirilmiş bir çok koşul içerebilir.</a:t>
            </a:r>
          </a:p>
          <a:p>
            <a:pPr marL="0" indent="0" algn="just">
              <a:buNone/>
            </a:pPr>
            <a:endParaRPr lang="en-US" sz="1400" dirty="0"/>
          </a:p>
          <a:p>
            <a:pPr marL="0" indent="0" algn="just">
              <a:buNone/>
            </a:pPr>
            <a:r>
              <a:rPr lang="tr-TR" sz="2800" b="1" dirty="0">
                <a:solidFill>
                  <a:srgbClr val="FF0000"/>
                </a:solidFill>
              </a:rPr>
              <a:t>elif</a:t>
            </a:r>
            <a:r>
              <a:rPr lang="tr-TR" sz="2800" b="1" dirty="0"/>
              <a:t> </a:t>
            </a:r>
            <a:r>
              <a:rPr lang="tr-TR" sz="2800" dirty="0"/>
              <a:t>ve </a:t>
            </a:r>
            <a:r>
              <a:rPr lang="tr-TR" sz="2800" b="1" dirty="0">
                <a:solidFill>
                  <a:srgbClr val="FF0000"/>
                </a:solidFill>
              </a:rPr>
              <a:t>else</a:t>
            </a:r>
            <a:r>
              <a:rPr lang="tr-TR" sz="2800" b="1" dirty="0"/>
              <a:t> </a:t>
            </a:r>
            <a:r>
              <a:rPr lang="tr-TR" sz="2800" dirty="0"/>
              <a:t>durumları ise isteğe bağlı olarak kullanılır. Eğer ilk koşul sağlanmazsa sınanması istenen diğer koşullar </a:t>
            </a:r>
            <a:r>
              <a:rPr lang="tr-TR" sz="2800" b="1" dirty="0">
                <a:solidFill>
                  <a:srgbClr val="FF0000"/>
                </a:solidFill>
              </a:rPr>
              <a:t>elif</a:t>
            </a:r>
            <a:r>
              <a:rPr lang="tr-TR" sz="2800" b="1" dirty="0"/>
              <a:t> </a:t>
            </a:r>
            <a:r>
              <a:rPr lang="tr-TR" sz="2800" dirty="0"/>
              <a:t>kısımlarında belirtilir. Hiçbir koşulun sağlanmadığı durumda yapılması gereken bir işlem varsa </a:t>
            </a:r>
            <a:r>
              <a:rPr lang="tr-TR" sz="2800" b="1" dirty="0">
                <a:solidFill>
                  <a:srgbClr val="FF0000"/>
                </a:solidFill>
              </a:rPr>
              <a:t>else</a:t>
            </a:r>
            <a:r>
              <a:rPr lang="tr-TR" sz="2800" b="1" dirty="0"/>
              <a:t> </a:t>
            </a:r>
            <a:r>
              <a:rPr lang="tr-TR" sz="2800" dirty="0"/>
              <a:t>kısmında gerçekleştirilir.</a:t>
            </a:r>
            <a:endParaRPr lang="en-US" sz="2800" dirty="0"/>
          </a:p>
          <a:p>
            <a:pPr marL="0" indent="0" algn="just">
              <a:buNone/>
            </a:pPr>
            <a:endParaRPr lang="en-US" sz="1400" dirty="0"/>
          </a:p>
          <a:p>
            <a:pPr marL="0" indent="0" algn="just">
              <a:buNone/>
            </a:pPr>
            <a:r>
              <a:rPr lang="tr-TR" sz="2800" b="1" dirty="0" err="1">
                <a:solidFill>
                  <a:srgbClr val="FF0000"/>
                </a:solidFill>
              </a:rPr>
              <a:t>if</a:t>
            </a:r>
            <a:r>
              <a:rPr lang="tr-TR" sz="2800" dirty="0"/>
              <a:t> deyimi, deyimi oluşturan harflerin tersten yazılmasıyla oluşan </a:t>
            </a:r>
            <a:r>
              <a:rPr lang="tr-TR" sz="2800" b="1" dirty="0">
                <a:solidFill>
                  <a:srgbClr val="FF0000"/>
                </a:solidFill>
              </a:rPr>
              <a:t>fi</a:t>
            </a:r>
            <a:r>
              <a:rPr lang="tr-TR" sz="2800" b="1" dirty="0"/>
              <a:t> </a:t>
            </a:r>
            <a:r>
              <a:rPr lang="tr-TR" sz="2800" dirty="0"/>
              <a:t>komutu ile sonlandırılır. Bir </a:t>
            </a:r>
            <a:r>
              <a:rPr lang="tr-TR" sz="2800" b="1" dirty="0" err="1">
                <a:solidFill>
                  <a:srgbClr val="FF0000"/>
                </a:solidFill>
              </a:rPr>
              <a:t>if</a:t>
            </a:r>
            <a:r>
              <a:rPr lang="tr-TR" sz="2800" dirty="0"/>
              <a:t> deyiminde </a:t>
            </a:r>
            <a:r>
              <a:rPr lang="tr-TR" sz="2800" b="1" dirty="0" err="1">
                <a:solidFill>
                  <a:srgbClr val="FF0000"/>
                </a:solidFill>
              </a:rPr>
              <a:t>if</a:t>
            </a:r>
            <a:r>
              <a:rPr lang="tr-TR" sz="2800" b="1" dirty="0"/>
              <a:t> </a:t>
            </a:r>
            <a:r>
              <a:rPr lang="tr-TR" sz="2800" dirty="0"/>
              <a:t>komutu, ilk koşul, </a:t>
            </a:r>
            <a:r>
              <a:rPr lang="tr-TR" sz="2800" b="1" dirty="0" err="1">
                <a:solidFill>
                  <a:srgbClr val="FF0000"/>
                </a:solidFill>
              </a:rPr>
              <a:t>then</a:t>
            </a:r>
            <a:r>
              <a:rPr lang="tr-TR" sz="2800" b="1" dirty="0"/>
              <a:t> </a:t>
            </a:r>
            <a:r>
              <a:rPr lang="tr-TR" sz="2800" dirty="0"/>
              <a:t>ifadesi, koşul doğruysa çalışacak komut ve </a:t>
            </a:r>
            <a:r>
              <a:rPr lang="tr-TR" sz="2800" b="1" dirty="0">
                <a:solidFill>
                  <a:srgbClr val="FF0000"/>
                </a:solidFill>
              </a:rPr>
              <a:t>fi</a:t>
            </a:r>
            <a:r>
              <a:rPr lang="tr-TR" sz="2800" b="1" dirty="0"/>
              <a:t> </a:t>
            </a:r>
            <a:r>
              <a:rPr lang="tr-TR" sz="2800" dirty="0"/>
              <a:t>komutu zorunludur. Diğer kısımlar gereksinimlere bağlı olarak kullanılabilir.</a:t>
            </a: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27999312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914400"/>
          </a:xfrm>
        </p:spPr>
        <p:txBody>
          <a:bodyPr/>
          <a:lstStyle/>
          <a:p>
            <a:pPr defTabSz="457200"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tr-TR" dirty="0">
                <a:solidFill>
                  <a:srgbClr val="FF0000"/>
                </a:solidFill>
              </a:rPr>
              <a:t>Örnek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85" y="914400"/>
            <a:ext cx="9144000" cy="5943600"/>
          </a:xfrm>
        </p:spPr>
        <p:txBody>
          <a:bodyPr/>
          <a:lstStyle/>
          <a:p>
            <a:pPr marL="0" indent="0" algn="just">
              <a:buNone/>
            </a:pPr>
            <a:r>
              <a:rPr lang="tr-TR" sz="2800" dirty="0"/>
              <a:t>Kullanıcı tarafından girilen bir sayının değeri 10'dan büyükse “</a:t>
            </a:r>
            <a:r>
              <a:rPr lang="tr-TR" sz="2800" i="1" dirty="0"/>
              <a:t>Girdiğiniz sayı 10 dan büyük</a:t>
            </a:r>
            <a:r>
              <a:rPr lang="tr-TR" sz="2800" dirty="0"/>
              <a:t>”; 10'a eşitse “</a:t>
            </a:r>
            <a:r>
              <a:rPr lang="tr-TR" sz="2800" i="1" dirty="0"/>
              <a:t>Girdiğiniz sayı 10 a eşit</a:t>
            </a:r>
            <a:r>
              <a:rPr lang="tr-TR" sz="2800" dirty="0"/>
              <a:t>”; diğer durumlarda “</a:t>
            </a:r>
            <a:r>
              <a:rPr lang="tr-TR" sz="2800" i="1" dirty="0"/>
              <a:t>Girdiğiniz sayı 10 dan küçük</a:t>
            </a:r>
            <a:r>
              <a:rPr lang="tr-TR" sz="2800" dirty="0"/>
              <a:t>” şeklinde ekrana mesaj yazdıran bir kabuk programını </a:t>
            </a:r>
            <a:r>
              <a:rPr lang="tr-TR" sz="2800" b="1" dirty="0"/>
              <a:t>Karsilastirma.sh</a:t>
            </a:r>
            <a:r>
              <a:rPr lang="tr-TR" sz="2800" dirty="0"/>
              <a:t> adlı dosya içerisinde oluşturunuz. </a:t>
            </a:r>
          </a:p>
          <a:p>
            <a:pPr marL="0" indent="0" algn="just">
              <a:buNone/>
            </a:pPr>
            <a:endParaRPr lang="tr-TR" sz="2800" dirty="0"/>
          </a:p>
          <a:p>
            <a:pPr marL="0" indent="0" algn="just">
              <a:buNone/>
            </a:pPr>
            <a:r>
              <a:rPr lang="tr-TR" sz="2800" b="1" dirty="0" err="1"/>
              <a:t>if</a:t>
            </a:r>
            <a:r>
              <a:rPr lang="tr-TR" sz="2800" b="1" dirty="0"/>
              <a:t>   test   $sayi   -</a:t>
            </a:r>
            <a:r>
              <a:rPr lang="tr-TR" sz="2800" b="1" dirty="0" err="1"/>
              <a:t>gt</a:t>
            </a:r>
            <a:r>
              <a:rPr lang="tr-TR" sz="2800" b="1" dirty="0"/>
              <a:t>   10  </a:t>
            </a:r>
          </a:p>
          <a:p>
            <a:pPr marL="0" indent="0" algn="just">
              <a:buNone/>
            </a:pPr>
            <a:r>
              <a:rPr lang="tr-TR" sz="2800" dirty="0"/>
              <a:t>deyimi ile</a:t>
            </a:r>
            <a:r>
              <a:rPr lang="tr-TR" sz="2800" b="1" dirty="0"/>
              <a:t>      </a:t>
            </a:r>
            <a:endParaRPr lang="tr-TR" sz="2800" dirty="0"/>
          </a:p>
          <a:p>
            <a:pPr marL="0" indent="0" algn="just">
              <a:buNone/>
            </a:pPr>
            <a:r>
              <a:rPr lang="tr-TR" sz="2800" b="1" dirty="0" err="1"/>
              <a:t>if</a:t>
            </a:r>
            <a:r>
              <a:rPr lang="tr-TR" sz="2800" b="1" dirty="0"/>
              <a:t>   [   $sayi   -</a:t>
            </a:r>
            <a:r>
              <a:rPr lang="tr-TR" sz="2800" b="1" dirty="0" err="1"/>
              <a:t>gt</a:t>
            </a:r>
            <a:r>
              <a:rPr lang="tr-TR" sz="2800" b="1" dirty="0"/>
              <a:t>    10   ]  </a:t>
            </a:r>
            <a:endParaRPr lang="en-US" sz="2800" b="1" dirty="0"/>
          </a:p>
          <a:p>
            <a:pPr marL="0" indent="0" algn="just">
              <a:buNone/>
            </a:pPr>
            <a:r>
              <a:rPr lang="tr-TR" sz="2800" b="1" dirty="0"/>
              <a:t> </a:t>
            </a:r>
            <a:endParaRPr lang="en-US" sz="2800" dirty="0"/>
          </a:p>
          <a:p>
            <a:pPr marL="0" indent="0" algn="just">
              <a:buNone/>
            </a:pPr>
            <a:r>
              <a:rPr lang="tr-TR" sz="2800" dirty="0"/>
              <a:t>deyimi</a:t>
            </a:r>
            <a:r>
              <a:rPr lang="tr-TR" sz="2800" b="1" dirty="0"/>
              <a:t> </a:t>
            </a:r>
            <a:r>
              <a:rPr lang="tr-TR" sz="2800" dirty="0"/>
              <a:t>aynı işlemi yapar. </a:t>
            </a:r>
            <a:r>
              <a:rPr lang="tr-TR" sz="2800" b="1" dirty="0"/>
              <a:t>Kare parantezlerden önce ve sonra  muhakkak boşluk bırakılmalıdır.</a:t>
            </a:r>
            <a:endParaRPr lang="en-US" sz="2800" b="1" dirty="0"/>
          </a:p>
          <a:p>
            <a:pPr marL="87313" indent="0" defTabSz="457200" eaLnBrk="1" hangingPunct="1"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13154012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171"/>
            <a:ext cx="9144000" cy="839372"/>
          </a:xfrm>
        </p:spPr>
        <p:txBody>
          <a:bodyPr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dirty="0">
                <a:solidFill>
                  <a:srgbClr val="FF0000"/>
                </a:solidFill>
              </a:rPr>
              <a:t>Çözüm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5943600"/>
          </a:xfrm>
        </p:spPr>
        <p:txBody>
          <a:bodyPr/>
          <a:lstStyle/>
          <a:p>
            <a:pPr marL="0" indent="0">
              <a:buNone/>
            </a:pPr>
            <a:r>
              <a:rPr lang="tr-TR" sz="2300" b="1" dirty="0"/>
              <a:t>#!/bin/</a:t>
            </a:r>
            <a:r>
              <a:rPr lang="tr-TR" sz="2300" b="1" dirty="0" err="1"/>
              <a:t>bash</a:t>
            </a:r>
            <a:endParaRPr lang="en-US" sz="2300" b="1" dirty="0"/>
          </a:p>
          <a:p>
            <a:pPr marL="0" indent="0">
              <a:buNone/>
            </a:pPr>
            <a:endParaRPr lang="en-US" sz="2300" dirty="0"/>
          </a:p>
          <a:p>
            <a:pPr marL="0" indent="0">
              <a:buNone/>
            </a:pPr>
            <a:r>
              <a:rPr lang="tr-TR" sz="2300" b="1" dirty="0" err="1"/>
              <a:t>echo</a:t>
            </a:r>
            <a:r>
              <a:rPr lang="tr-TR" sz="2300" b="1" dirty="0"/>
              <a:t>    </a:t>
            </a:r>
            <a:r>
              <a:rPr lang="en-US" sz="2300" b="1" dirty="0"/>
              <a:t>-</a:t>
            </a:r>
            <a:r>
              <a:rPr lang="tr-TR" sz="2300" b="1" dirty="0"/>
              <a:t>n    "Bir sayı giriniz: ";</a:t>
            </a:r>
            <a:endParaRPr lang="en-US" sz="2300" dirty="0"/>
          </a:p>
          <a:p>
            <a:pPr marL="0" indent="0">
              <a:buNone/>
            </a:pPr>
            <a:r>
              <a:rPr lang="tr-TR" sz="2300" b="1" dirty="0" err="1"/>
              <a:t>read</a:t>
            </a:r>
            <a:r>
              <a:rPr lang="tr-TR" sz="2300" b="1" dirty="0"/>
              <a:t>   sayi;</a:t>
            </a:r>
            <a:endParaRPr lang="en-US" sz="2300" b="1" dirty="0"/>
          </a:p>
          <a:p>
            <a:pPr marL="0" indent="0">
              <a:buNone/>
            </a:pPr>
            <a:endParaRPr lang="en-US" sz="2300" dirty="0"/>
          </a:p>
          <a:p>
            <a:pPr marL="0" indent="0">
              <a:buNone/>
            </a:pPr>
            <a:r>
              <a:rPr lang="tr-TR" sz="2300" b="1" dirty="0" err="1"/>
              <a:t>if</a:t>
            </a:r>
            <a:r>
              <a:rPr lang="tr-TR" sz="2300" b="1" dirty="0"/>
              <a:t>   [   $sayi   -</a:t>
            </a:r>
            <a:r>
              <a:rPr lang="tr-TR" sz="2300" b="1" dirty="0" err="1"/>
              <a:t>gt</a:t>
            </a:r>
            <a:r>
              <a:rPr lang="tr-TR" sz="2300" b="1" dirty="0"/>
              <a:t>   10   ]  </a:t>
            </a:r>
            <a:r>
              <a:rPr lang="en-US" sz="2300" b="1" dirty="0"/>
              <a:t>					</a:t>
            </a:r>
            <a:r>
              <a:rPr lang="tr-TR" sz="2300" b="1" i="1" dirty="0">
                <a:solidFill>
                  <a:srgbClr val="FF0000"/>
                </a:solidFill>
              </a:rPr>
              <a:t>#if((sayi&gt;10))</a:t>
            </a:r>
            <a:endParaRPr lang="en-US" sz="2300" dirty="0"/>
          </a:p>
          <a:p>
            <a:pPr marL="0" indent="0">
              <a:buNone/>
            </a:pPr>
            <a:r>
              <a:rPr lang="tr-TR" sz="2300" b="1" dirty="0" err="1"/>
              <a:t>then</a:t>
            </a:r>
            <a:endParaRPr lang="en-US" sz="2300" dirty="0"/>
          </a:p>
          <a:p>
            <a:pPr marL="0" indent="0">
              <a:buNone/>
            </a:pPr>
            <a:r>
              <a:rPr lang="tr-TR" sz="2300" dirty="0"/>
              <a:t>	</a:t>
            </a:r>
            <a:r>
              <a:rPr lang="tr-TR" sz="2300" b="1" dirty="0" err="1"/>
              <a:t>echo</a:t>
            </a:r>
            <a:r>
              <a:rPr lang="tr-TR" sz="2300" b="1" dirty="0"/>
              <a:t>   "Girdiğiniz sayı 10 dan büyük"; </a:t>
            </a:r>
            <a:r>
              <a:rPr lang="en-US" sz="2300" b="1" dirty="0"/>
              <a:t>		</a:t>
            </a:r>
            <a:r>
              <a:rPr lang="tr-TR" sz="2300" b="1" i="1" dirty="0">
                <a:solidFill>
                  <a:srgbClr val="FF0000"/>
                </a:solidFill>
              </a:rPr>
              <a:t>#girintiye dikkat</a:t>
            </a:r>
            <a:endParaRPr lang="en-US" sz="23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tr-TR" sz="2300" b="1" dirty="0"/>
              <a:t>elif   test   $sayi   -</a:t>
            </a:r>
            <a:r>
              <a:rPr lang="tr-TR" sz="2300" b="1" dirty="0" err="1"/>
              <a:t>eq</a:t>
            </a:r>
            <a:r>
              <a:rPr lang="tr-TR" sz="2300" b="1" dirty="0"/>
              <a:t>   10 </a:t>
            </a:r>
            <a:endParaRPr lang="en-US" sz="2300" dirty="0"/>
          </a:p>
          <a:p>
            <a:pPr marL="0" indent="0">
              <a:buNone/>
            </a:pPr>
            <a:r>
              <a:rPr lang="tr-TR" sz="2300" b="1" dirty="0" err="1"/>
              <a:t>then</a:t>
            </a:r>
            <a:endParaRPr lang="en-US" sz="2300" dirty="0"/>
          </a:p>
          <a:p>
            <a:pPr marL="0" indent="0">
              <a:buNone/>
            </a:pPr>
            <a:r>
              <a:rPr lang="tr-TR" sz="2300" dirty="0"/>
              <a:t>	</a:t>
            </a:r>
            <a:r>
              <a:rPr lang="tr-TR" sz="2300" b="1" dirty="0" err="1"/>
              <a:t>echo</a:t>
            </a:r>
            <a:r>
              <a:rPr lang="tr-TR" sz="2300" b="1" dirty="0"/>
              <a:t>   "Girdiğiniz sayı 10 a eşit"; </a:t>
            </a:r>
            <a:r>
              <a:rPr lang="en-US" sz="2300" b="1" dirty="0"/>
              <a:t>		</a:t>
            </a:r>
            <a:r>
              <a:rPr lang="tr-TR" sz="2300" b="1" i="1" dirty="0">
                <a:solidFill>
                  <a:srgbClr val="FF0000"/>
                </a:solidFill>
              </a:rPr>
              <a:t>#girintiye dikkat</a:t>
            </a:r>
            <a:endParaRPr lang="en-US" sz="23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tr-TR" sz="2300" b="1" dirty="0"/>
              <a:t>else</a:t>
            </a:r>
            <a:endParaRPr lang="en-US" sz="2300" dirty="0"/>
          </a:p>
          <a:p>
            <a:pPr marL="0" indent="0">
              <a:buNone/>
            </a:pPr>
            <a:r>
              <a:rPr lang="tr-TR" sz="2300" dirty="0"/>
              <a:t>	</a:t>
            </a:r>
            <a:r>
              <a:rPr lang="tr-TR" sz="2300" b="1" dirty="0" err="1"/>
              <a:t>echo</a:t>
            </a:r>
            <a:r>
              <a:rPr lang="tr-TR" sz="2300" b="1" dirty="0"/>
              <a:t>   "Girdiğiniz sayı 10 dan küçük"; </a:t>
            </a:r>
            <a:r>
              <a:rPr lang="en-US" sz="2300" b="1" dirty="0"/>
              <a:t>		</a:t>
            </a:r>
            <a:r>
              <a:rPr lang="tr-TR" sz="2300" b="1" i="1" dirty="0">
                <a:solidFill>
                  <a:srgbClr val="FF0000"/>
                </a:solidFill>
              </a:rPr>
              <a:t>#girintiye dikkat</a:t>
            </a:r>
            <a:endParaRPr lang="en-US" sz="23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tr-TR" sz="2300" b="1" dirty="0"/>
              <a:t>fi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9352466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171"/>
            <a:ext cx="9144000" cy="915572"/>
          </a:xfrm>
        </p:spPr>
        <p:txBody>
          <a:bodyPr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dirty="0">
                <a:solidFill>
                  <a:srgbClr val="FF0000"/>
                </a:solidFill>
              </a:rPr>
              <a:t>Mantıksal VE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tr-TR" dirty="0">
                <a:solidFill>
                  <a:srgbClr val="FF0000"/>
                </a:solidFill>
              </a:rPr>
              <a:t>VEYA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6019800"/>
          </a:xfrm>
        </p:spPr>
        <p:txBody>
          <a:bodyPr/>
          <a:lstStyle/>
          <a:p>
            <a:pPr marL="0" indent="0" algn="just">
              <a:buNone/>
            </a:pPr>
            <a:endParaRPr lang="tr-TR" sz="2800" b="1" dirty="0"/>
          </a:p>
          <a:p>
            <a:pPr marL="0" indent="0" algn="just">
              <a:buNone/>
            </a:pPr>
            <a:r>
              <a:rPr lang="en-US" sz="2800" b="1" dirty="0"/>
              <a:t>if </a:t>
            </a:r>
            <a:r>
              <a:rPr lang="tr-TR" sz="2800" b="1" dirty="0"/>
              <a:t>  </a:t>
            </a:r>
            <a:r>
              <a:rPr lang="en-US" sz="2800" b="1" dirty="0"/>
              <a:t>[ </a:t>
            </a:r>
            <a:r>
              <a:rPr lang="tr-TR" sz="2800" b="1" dirty="0"/>
              <a:t>  </a:t>
            </a:r>
            <a:r>
              <a:rPr lang="en-US" sz="2800" b="1" dirty="0"/>
              <a:t>condition1 </a:t>
            </a:r>
            <a:r>
              <a:rPr lang="tr-TR" sz="2800" b="1" dirty="0"/>
              <a:t>  </a:t>
            </a:r>
            <a:r>
              <a:rPr lang="en-US" sz="2800" b="1" dirty="0">
                <a:solidFill>
                  <a:srgbClr val="00B050"/>
                </a:solidFill>
              </a:rPr>
              <a:t>-a</a:t>
            </a:r>
            <a:r>
              <a:rPr lang="tr-TR" sz="2800" b="1" dirty="0"/>
              <a:t>  </a:t>
            </a:r>
            <a:r>
              <a:rPr lang="en-US" sz="2800" b="1" dirty="0"/>
              <a:t> condition2</a:t>
            </a:r>
            <a:r>
              <a:rPr lang="tr-TR" sz="2800" b="1" dirty="0"/>
              <a:t>  </a:t>
            </a:r>
            <a:r>
              <a:rPr lang="en-US" sz="2800" b="1" dirty="0"/>
              <a:t> ]</a:t>
            </a:r>
            <a:endParaRPr lang="tr-TR" sz="2800" b="1" dirty="0"/>
          </a:p>
          <a:p>
            <a:pPr marL="0" indent="0" algn="just">
              <a:buNone/>
            </a:pPr>
            <a:r>
              <a:rPr lang="en-US" sz="2800" b="1" dirty="0"/>
              <a:t>if </a:t>
            </a:r>
            <a:r>
              <a:rPr lang="tr-TR" sz="2800" b="1" dirty="0"/>
              <a:t>  </a:t>
            </a:r>
            <a:r>
              <a:rPr lang="en-US" sz="2800" b="1" dirty="0"/>
              <a:t>[ </a:t>
            </a:r>
            <a:r>
              <a:rPr lang="tr-TR" sz="2800" b="1" dirty="0"/>
              <a:t>  </a:t>
            </a:r>
            <a:r>
              <a:rPr lang="en-US" sz="2800" b="1" dirty="0"/>
              <a:t>condition1</a:t>
            </a:r>
            <a:r>
              <a:rPr lang="tr-TR" sz="2800" b="1" dirty="0"/>
              <a:t> </a:t>
            </a:r>
            <a:r>
              <a:rPr lang="en-US" sz="2800" b="1" dirty="0"/>
              <a:t> </a:t>
            </a:r>
            <a:r>
              <a:rPr lang="tr-TR" sz="2800" b="1" dirty="0"/>
              <a:t> </a:t>
            </a:r>
            <a:r>
              <a:rPr lang="en-US" sz="2800" b="1" dirty="0"/>
              <a:t>] </a:t>
            </a:r>
            <a:r>
              <a:rPr lang="tr-TR" sz="2800" b="1" dirty="0"/>
              <a:t> </a:t>
            </a:r>
            <a:r>
              <a:rPr lang="en-US" sz="2800" b="1" dirty="0">
                <a:solidFill>
                  <a:srgbClr val="00B050"/>
                </a:solidFill>
              </a:rPr>
              <a:t>&amp;&amp;</a:t>
            </a:r>
            <a:r>
              <a:rPr lang="tr-TR" sz="2800" b="1" dirty="0"/>
              <a:t> </a:t>
            </a:r>
            <a:r>
              <a:rPr lang="en-US" sz="2800" b="1" dirty="0"/>
              <a:t> [</a:t>
            </a:r>
            <a:r>
              <a:rPr lang="tr-TR" sz="2800" b="1" dirty="0"/>
              <a:t>   </a:t>
            </a:r>
            <a:r>
              <a:rPr lang="en-US" sz="2800" b="1" dirty="0"/>
              <a:t>condition2</a:t>
            </a:r>
            <a:r>
              <a:rPr lang="tr-TR" sz="2800" b="1" dirty="0"/>
              <a:t>   </a:t>
            </a:r>
            <a:r>
              <a:rPr lang="en-US" sz="2800" b="1" dirty="0"/>
              <a:t>]</a:t>
            </a:r>
          </a:p>
          <a:p>
            <a:pPr marL="0" indent="0" algn="just">
              <a:buNone/>
            </a:pPr>
            <a:r>
              <a:rPr lang="en-US" sz="2800" b="1" dirty="0"/>
              <a:t>if </a:t>
            </a:r>
            <a:r>
              <a:rPr lang="tr-TR" sz="2800" b="1" dirty="0"/>
              <a:t>  </a:t>
            </a:r>
            <a:r>
              <a:rPr lang="en-US" sz="2800" b="1" dirty="0"/>
              <a:t>[[</a:t>
            </a:r>
            <a:r>
              <a:rPr lang="tr-TR" sz="2800" b="1" dirty="0"/>
              <a:t>   </a:t>
            </a:r>
            <a:r>
              <a:rPr lang="en-US" sz="2800" b="1" dirty="0"/>
              <a:t>condition1</a:t>
            </a:r>
            <a:r>
              <a:rPr lang="tr-TR" sz="2800" b="1" dirty="0"/>
              <a:t>   </a:t>
            </a:r>
            <a:r>
              <a:rPr lang="en-US" sz="2800" b="1" dirty="0">
                <a:solidFill>
                  <a:srgbClr val="00B050"/>
                </a:solidFill>
              </a:rPr>
              <a:t>&amp;&amp;</a:t>
            </a:r>
            <a:r>
              <a:rPr lang="tr-TR" sz="2800" b="1" dirty="0"/>
              <a:t>   </a:t>
            </a:r>
            <a:r>
              <a:rPr lang="en-US" sz="2800" b="1" dirty="0"/>
              <a:t>condition2</a:t>
            </a:r>
            <a:r>
              <a:rPr lang="tr-TR" sz="2800" b="1" dirty="0"/>
              <a:t>   </a:t>
            </a:r>
            <a:r>
              <a:rPr lang="en-US" sz="2800" b="1" dirty="0"/>
              <a:t>]]</a:t>
            </a:r>
            <a:endParaRPr lang="tr-TR" sz="2800" b="1" dirty="0"/>
          </a:p>
          <a:p>
            <a:pPr marL="0" indent="0" algn="just">
              <a:buNone/>
            </a:pPr>
            <a:endParaRPr lang="tr-TR" sz="2800" b="1" dirty="0"/>
          </a:p>
          <a:p>
            <a:pPr marL="0" indent="0" algn="just">
              <a:buNone/>
            </a:pPr>
            <a:endParaRPr lang="tr-TR" sz="2800" b="1" dirty="0"/>
          </a:p>
          <a:p>
            <a:pPr marL="0" indent="0" algn="just">
              <a:buNone/>
            </a:pPr>
            <a:endParaRPr lang="en-US" sz="2800" b="1" dirty="0"/>
          </a:p>
          <a:p>
            <a:pPr marL="0" indent="0" algn="just">
              <a:buNone/>
            </a:pPr>
            <a:r>
              <a:rPr lang="en-US" sz="2800" b="1" dirty="0"/>
              <a:t>if </a:t>
            </a:r>
            <a:r>
              <a:rPr lang="tr-TR" sz="2800" b="1" dirty="0"/>
              <a:t>  </a:t>
            </a:r>
            <a:r>
              <a:rPr lang="en-US" sz="2800" b="1" dirty="0"/>
              <a:t>[ </a:t>
            </a:r>
            <a:r>
              <a:rPr lang="tr-TR" sz="2800" b="1" dirty="0"/>
              <a:t>  </a:t>
            </a:r>
            <a:r>
              <a:rPr lang="en-US" sz="2800" b="1" dirty="0"/>
              <a:t>condition1 </a:t>
            </a:r>
            <a:r>
              <a:rPr lang="tr-TR" sz="2800" b="1" dirty="0"/>
              <a:t>  </a:t>
            </a:r>
            <a:r>
              <a:rPr lang="en-US" sz="2800" b="1" dirty="0">
                <a:solidFill>
                  <a:srgbClr val="00B050"/>
                </a:solidFill>
              </a:rPr>
              <a:t>-</a:t>
            </a:r>
            <a:r>
              <a:rPr lang="tr-TR" sz="2800" b="1" dirty="0">
                <a:solidFill>
                  <a:srgbClr val="00B050"/>
                </a:solidFill>
              </a:rPr>
              <a:t>o</a:t>
            </a:r>
            <a:r>
              <a:rPr lang="tr-TR" sz="2800" b="1" dirty="0"/>
              <a:t>  </a:t>
            </a:r>
            <a:r>
              <a:rPr lang="en-US" sz="2800" b="1" dirty="0"/>
              <a:t> condition2</a:t>
            </a:r>
            <a:r>
              <a:rPr lang="tr-TR" sz="2800" b="1" dirty="0"/>
              <a:t>  </a:t>
            </a:r>
            <a:r>
              <a:rPr lang="en-US" sz="2800" b="1" dirty="0"/>
              <a:t> ]</a:t>
            </a:r>
            <a:endParaRPr lang="tr-TR" sz="2800" b="1" dirty="0"/>
          </a:p>
          <a:p>
            <a:pPr marL="0" indent="0" algn="just">
              <a:buNone/>
            </a:pPr>
            <a:r>
              <a:rPr lang="en-US" sz="2800" b="1" dirty="0"/>
              <a:t>if </a:t>
            </a:r>
            <a:r>
              <a:rPr lang="tr-TR" sz="2800" b="1" dirty="0"/>
              <a:t>  </a:t>
            </a:r>
            <a:r>
              <a:rPr lang="en-US" sz="2800" b="1" dirty="0"/>
              <a:t>[ </a:t>
            </a:r>
            <a:r>
              <a:rPr lang="tr-TR" sz="2800" b="1" dirty="0"/>
              <a:t>  </a:t>
            </a:r>
            <a:r>
              <a:rPr lang="en-US" sz="2800" b="1" dirty="0"/>
              <a:t>condition1</a:t>
            </a:r>
            <a:r>
              <a:rPr lang="tr-TR" sz="2800" b="1" dirty="0"/>
              <a:t> </a:t>
            </a:r>
            <a:r>
              <a:rPr lang="en-US" sz="2800" b="1" dirty="0"/>
              <a:t> </a:t>
            </a:r>
            <a:r>
              <a:rPr lang="tr-TR" sz="2800" b="1" dirty="0"/>
              <a:t> </a:t>
            </a:r>
            <a:r>
              <a:rPr lang="en-US" sz="2800" b="1" dirty="0"/>
              <a:t>] </a:t>
            </a:r>
            <a:r>
              <a:rPr lang="tr-TR" sz="2800" b="1" dirty="0"/>
              <a:t> </a:t>
            </a:r>
            <a:r>
              <a:rPr lang="tr-TR" sz="2800" b="1" dirty="0">
                <a:solidFill>
                  <a:srgbClr val="00B050"/>
                </a:solidFill>
              </a:rPr>
              <a:t>||</a:t>
            </a:r>
            <a:r>
              <a:rPr lang="tr-TR" sz="2800" b="1" dirty="0"/>
              <a:t> </a:t>
            </a:r>
            <a:r>
              <a:rPr lang="en-US" sz="2800" b="1" dirty="0"/>
              <a:t> [</a:t>
            </a:r>
            <a:r>
              <a:rPr lang="tr-TR" sz="2800" b="1" dirty="0"/>
              <a:t>   </a:t>
            </a:r>
            <a:r>
              <a:rPr lang="en-US" sz="2800" b="1" dirty="0"/>
              <a:t>condition2</a:t>
            </a:r>
            <a:r>
              <a:rPr lang="tr-TR" sz="2800" b="1" dirty="0"/>
              <a:t>   </a:t>
            </a:r>
            <a:r>
              <a:rPr lang="en-US" sz="2800" b="1" dirty="0"/>
              <a:t>]</a:t>
            </a:r>
          </a:p>
          <a:p>
            <a:pPr marL="0" indent="0" algn="just">
              <a:buNone/>
            </a:pPr>
            <a:r>
              <a:rPr lang="en-US" sz="2800" b="1" dirty="0"/>
              <a:t>if </a:t>
            </a:r>
            <a:r>
              <a:rPr lang="tr-TR" sz="2800" b="1" dirty="0"/>
              <a:t>  </a:t>
            </a:r>
            <a:r>
              <a:rPr lang="en-US" sz="2800" b="1" dirty="0"/>
              <a:t>[[</a:t>
            </a:r>
            <a:r>
              <a:rPr lang="tr-TR" sz="2800" b="1" dirty="0"/>
              <a:t>   </a:t>
            </a:r>
            <a:r>
              <a:rPr lang="en-US" sz="2800" b="1" dirty="0"/>
              <a:t>condition1</a:t>
            </a:r>
            <a:r>
              <a:rPr lang="tr-TR" sz="2800" b="1" dirty="0"/>
              <a:t>   </a:t>
            </a:r>
            <a:r>
              <a:rPr lang="tr-TR" sz="2800" b="1" dirty="0">
                <a:solidFill>
                  <a:srgbClr val="00B050"/>
                </a:solidFill>
              </a:rPr>
              <a:t>||</a:t>
            </a:r>
            <a:r>
              <a:rPr lang="tr-TR" sz="2800" b="1" dirty="0"/>
              <a:t>   </a:t>
            </a:r>
            <a:r>
              <a:rPr lang="en-US" sz="2800" b="1" dirty="0"/>
              <a:t>condition2</a:t>
            </a:r>
            <a:r>
              <a:rPr lang="tr-TR" sz="2800" b="1" dirty="0"/>
              <a:t>   </a:t>
            </a:r>
            <a:r>
              <a:rPr lang="en-US" sz="2800" b="1" dirty="0"/>
              <a:t>]]</a:t>
            </a:r>
            <a:endParaRPr lang="tr-TR" sz="2800" b="1" dirty="0"/>
          </a:p>
        </p:txBody>
      </p:sp>
    </p:spTree>
    <p:extLst>
      <p:ext uri="{BB962C8B-B14F-4D97-AF65-F5344CB8AC3E}">
        <p14:creationId xmlns:p14="http://schemas.microsoft.com/office/powerpoint/2010/main" val="33234700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1632</TotalTime>
  <Words>2884</Words>
  <Application>Microsoft Office PowerPoint</Application>
  <PresentationFormat>Ekran Gösterisi (4:3)</PresentationFormat>
  <Paragraphs>395</Paragraphs>
  <Slides>40</Slides>
  <Notes>40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40</vt:i4>
      </vt:variant>
    </vt:vector>
  </HeadingPairs>
  <TitlesOfParts>
    <vt:vector size="44" baseType="lpstr">
      <vt:lpstr>Arial</vt:lpstr>
      <vt:lpstr>Calibri</vt:lpstr>
      <vt:lpstr>Verdana</vt:lpstr>
      <vt:lpstr>Office Theme</vt:lpstr>
      <vt:lpstr>PowerPoint Sunusu</vt:lpstr>
      <vt:lpstr>test Komutu</vt:lpstr>
      <vt:lpstr>test Komutu</vt:lpstr>
      <vt:lpstr>test Komutu</vt:lpstr>
      <vt:lpstr>Şartlı Deyimler (if, elif ve else)</vt:lpstr>
      <vt:lpstr>Şartlı Deyimler (if, elif ve else)</vt:lpstr>
      <vt:lpstr>Örnek</vt:lpstr>
      <vt:lpstr>Çözüm</vt:lpstr>
      <vt:lpstr>Mantıksal VE, VEYA</vt:lpstr>
      <vt:lpstr>Şartlı Deyimler (case)</vt:lpstr>
      <vt:lpstr>Örnek</vt:lpstr>
      <vt:lpstr>Çözüm</vt:lpstr>
      <vt:lpstr>Döngüler</vt:lpstr>
      <vt:lpstr>while Döngüsü</vt:lpstr>
      <vt:lpstr>while Döngüsü</vt:lpstr>
      <vt:lpstr>Örnek</vt:lpstr>
      <vt:lpstr>for Döngüsü</vt:lpstr>
      <vt:lpstr>for Döngüsü</vt:lpstr>
      <vt:lpstr>Örnek</vt:lpstr>
      <vt:lpstr>Örnek</vt:lpstr>
      <vt:lpstr>Ters Tırnak (Backquote) (Backtick)</vt:lpstr>
      <vt:lpstr>Ters Tırnağın İşlevine Alternatif</vt:lpstr>
      <vt:lpstr>Kabuk Programı Argümanları</vt:lpstr>
      <vt:lpstr>Argumanlar.sh</vt:lpstr>
      <vt:lpstr>Sayısı Bilinmeyen Argümanlara Erişim</vt:lpstr>
      <vt:lpstr>Sayısı Bilinmeyen Argümanlara Erişim</vt:lpstr>
      <vt:lpstr>Sayısı Bilinmeyen Argümanlara Erişim</vt:lpstr>
      <vt:lpstr>Hata Ayıklama (Debugging)</vt:lpstr>
      <vt:lpstr>Bir Dosyayı Satır Satır Okumak İçin… (v1)</vt:lpstr>
      <vt:lpstr>Bir Dosyayı Satır Satır Okumak İçin… (v2)</vt:lpstr>
      <vt:lpstr>Kabuk Fonksiyonları</vt:lpstr>
      <vt:lpstr>Örnek</vt:lpstr>
      <vt:lpstr>Örnek</vt:lpstr>
      <vt:lpstr>Alt Fonksiyondan Geriye Değer Döndürme</vt:lpstr>
      <vt:lpstr>Uygulama 1</vt:lpstr>
      <vt:lpstr>IFS (Input/Internal Field Separator)</vt:lpstr>
      <vt:lpstr>IFS (Input/Internal Field Separator)</vt:lpstr>
      <vt:lpstr>Soru</vt:lpstr>
      <vt:lpstr>Uygulama 2</vt:lpstr>
      <vt:lpstr>Uygulama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ddal</dc:creator>
  <cp:lastModifiedBy>Deniz Dal</cp:lastModifiedBy>
  <cp:revision>549</cp:revision>
  <dcterms:created xsi:type="dcterms:W3CDTF">2009-10-26T13:58:03Z</dcterms:created>
  <dcterms:modified xsi:type="dcterms:W3CDTF">2024-10-05T11:37:33Z</dcterms:modified>
</cp:coreProperties>
</file>