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64" r:id="rId3"/>
    <p:sldId id="365" r:id="rId4"/>
    <p:sldId id="367" r:id="rId5"/>
    <p:sldId id="368" r:id="rId6"/>
    <p:sldId id="366" r:id="rId7"/>
    <p:sldId id="338" r:id="rId8"/>
    <p:sldId id="339" r:id="rId9"/>
    <p:sldId id="340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6" r:id="rId26"/>
    <p:sldId id="315" r:id="rId27"/>
    <p:sldId id="369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70" r:id="rId37"/>
    <p:sldId id="325" r:id="rId38"/>
    <p:sldId id="331" r:id="rId39"/>
    <p:sldId id="332" r:id="rId40"/>
    <p:sldId id="336" r:id="rId41"/>
    <p:sldId id="333" r:id="rId42"/>
    <p:sldId id="334" r:id="rId43"/>
    <p:sldId id="335" r:id="rId44"/>
    <p:sldId id="337" r:id="rId45"/>
    <p:sldId id="327" r:id="rId46"/>
    <p:sldId id="328" r:id="rId47"/>
    <p:sldId id="329" r:id="rId48"/>
    <p:sldId id="33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AAAF41-C663-4DCC-B7D3-48E0F6C55D31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ECB87E-2F5C-4ACD-A5E0-7582F6AEC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1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ixhelp.ed.ac.uk/shell/oview2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2200" y="933450"/>
            <a:ext cx="4486275" cy="33639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75" y="4624388"/>
            <a:ext cx="4611688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248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1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9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82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918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4815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7632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658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246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503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80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6258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4859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26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273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649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341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992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761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39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486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987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936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004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0536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177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7920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719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17679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1770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1735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936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96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931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8601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5387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693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789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1359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38454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46704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8204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78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hlinkClick r:id="rId3"/>
              </a:rPr>
              <a:t>http://unixhelp.ed.ac.uk/shell/oview2.html</a:t>
            </a:r>
            <a:endParaRPr lang="tr-TR" sz="1200" b="1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CB87E-2F5C-4ACD-A5E0-7582F6AECC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62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631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20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69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B862A-B3C1-46E5-9850-969A9517195E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4DF88-4AE1-47F9-BE30-C13E2BC5A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08934-BC9A-4ADB-804B-BB4736F50B4E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92294-0F43-4A63-A70C-07D57CC78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C60B2-9B70-4D73-9ED5-BB9EBBD6A7F8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BA405-ADA9-453F-B17D-898604D00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7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24" y="569540"/>
            <a:ext cx="7807419" cy="1142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574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72E42-C983-4E33-BE7A-8A003568B0E5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31864-FD6C-4614-A71D-53FEB31BA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B91F6-95BE-467F-AC0F-7F9A68F513CB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349E4-C25D-46C4-8DE3-F576BADCE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3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D907-B04F-4806-91F5-6A5E575450C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0DD4-9AA9-4590-B73D-FC5CBF5CD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B5612-AFC6-4EF2-9229-60305F1C9327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163EC-6FDA-4460-BFA1-FAB1CFDCE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F1F82-1631-45DD-B7D9-898925BEA147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20843-5D14-43A7-BF03-B3D7EB7D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CA9BB-0CBF-4636-BF46-AEF6F03E1675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16ABB-A2EC-4253-B655-D5414CA66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91B69-A1E9-4B95-A4B2-2F402795752B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6F338-EE9C-45FC-8BD8-28BED90B2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924D4-F0E3-41A0-A3D1-D888E2C47CD5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9B61D-23FF-4C36-9FD9-8837B253C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EB8A3C-1466-41FA-8DE0-BE35C61F6C60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1A43B0-08D7-48DD-ADC6-02DCFA64E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8"/>
          <p:cNvSpPr txBox="1">
            <a:spLocks noChangeArrowheads="1"/>
          </p:cNvSpPr>
          <p:nvPr/>
        </p:nvSpPr>
        <p:spPr bwMode="auto">
          <a:xfrm>
            <a:off x="0" y="1609725"/>
            <a:ext cx="91440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0000CC"/>
                </a:solidFill>
                <a:latin typeface="Verdana" pitchFamily="34" charset="0"/>
              </a:rPr>
              <a:t>BMS-301</a:t>
            </a: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Kabuk Programlama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Güz 202</a:t>
            </a:r>
            <a:r>
              <a:rPr lang="en-US" sz="4400" dirty="0">
                <a:solidFill>
                  <a:srgbClr val="CC0000"/>
                </a:solidFill>
                <a:latin typeface="Verdana" pitchFamily="34" charset="0"/>
              </a:rPr>
              <a:t>4</a:t>
            </a:r>
            <a:endParaRPr lang="tr-TR" sz="4400" dirty="0">
              <a:solidFill>
                <a:srgbClr val="CC0000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chemeClr val="hlink"/>
                </a:solidFill>
                <a:latin typeface="Verdana" pitchFamily="34" charset="0"/>
              </a:rPr>
              <a:t>(2. Sunu)</a:t>
            </a:r>
            <a:endParaRPr lang="en-US" sz="4400" dirty="0">
              <a:solidFill>
                <a:schemeClr val="hlink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tr-TR" sz="3600" dirty="0">
                <a:latin typeface="Verdana" pitchFamily="34" charset="0"/>
              </a:rPr>
              <a:t>(</a:t>
            </a:r>
            <a:r>
              <a:rPr lang="en-US" sz="3600" dirty="0" err="1">
                <a:latin typeface="Verdana" pitchFamily="34" charset="0"/>
              </a:rPr>
              <a:t>Doç</a:t>
            </a:r>
            <a:r>
              <a:rPr lang="en-US" sz="3600" dirty="0">
                <a:latin typeface="Verdana" pitchFamily="34" charset="0"/>
              </a:rPr>
              <a:t>. </a:t>
            </a:r>
            <a:r>
              <a:rPr lang="tr-TR" sz="3600" dirty="0">
                <a:latin typeface="Verdana" pitchFamily="34" charset="0"/>
              </a:rPr>
              <a:t>Dr.</a:t>
            </a:r>
            <a:r>
              <a:rPr lang="en-US" sz="3600" dirty="0">
                <a:latin typeface="Verdana" pitchFamily="34" charset="0"/>
              </a:rPr>
              <a:t> </a:t>
            </a:r>
            <a:r>
              <a:rPr lang="tr-TR" sz="3600" dirty="0">
                <a:latin typeface="Verdana" pitchFamily="34" charset="0"/>
              </a:rPr>
              <a:t>Deniz Dal)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B21D566-72D7-4AE0-B9FF-E0D45507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81000"/>
            <a:ext cx="1066800" cy="1028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Kontrol Karakterleri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724400"/>
          </a:xfrm>
        </p:spPr>
        <p:txBody>
          <a:bodyPr/>
          <a:lstStyle/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Özel kontrol karakterlerini kullanarak, terminal penceresini temizleyebilir, komut satırını silebilir, çalışan bir komutu durdurabilirsiniz.</a:t>
            </a:r>
          </a:p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dirty="0"/>
          </a:p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Kontrol karakterleri girilirken </a:t>
            </a:r>
            <a:r>
              <a:rPr lang="tr-TR" i="1" dirty="0">
                <a:solidFill>
                  <a:srgbClr val="FF0000"/>
                </a:solidFill>
              </a:rPr>
              <a:t>Control (</a:t>
            </a:r>
            <a:r>
              <a:rPr lang="tr-TR" i="1" dirty="0" err="1">
                <a:solidFill>
                  <a:srgbClr val="FF0000"/>
                </a:solidFill>
              </a:rPr>
              <a:t>Ctrl</a:t>
            </a:r>
            <a:r>
              <a:rPr lang="tr-TR" i="1" dirty="0">
                <a:solidFill>
                  <a:srgbClr val="FF0000"/>
                </a:solidFill>
              </a:rPr>
              <a:t>)</a:t>
            </a:r>
            <a:r>
              <a:rPr lang="tr-TR" dirty="0"/>
              <a:t> tuşuna basılı tutulmalı ve yapmak istediğimiz işleme uygun olan tuşa basılmalıdır.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Kontrol Karakterleri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51711"/>
              </p:ext>
            </p:extLst>
          </p:nvPr>
        </p:nvGraphicFramePr>
        <p:xfrm>
          <a:off x="152397" y="1066800"/>
          <a:ext cx="8839203" cy="54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76">
                <a:tc>
                  <a:txBody>
                    <a:bodyPr/>
                    <a:lstStyle/>
                    <a:p>
                      <a:r>
                        <a:rPr lang="tr-TR" sz="2800" b="1" noProof="0"/>
                        <a:t>Ctrl+C</a:t>
                      </a:r>
                      <a:endParaRPr lang="tr-TR" sz="2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b="0" noProof="0"/>
                        <a:t>O anda çalışmakta olan komutu durdurur.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tr-TR" sz="2800" b="1" noProof="0"/>
                        <a:t>Ctrl+A</a:t>
                      </a:r>
                      <a:endParaRPr lang="tr-TR" sz="2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noProof="0" dirty="0"/>
                        <a:t>Komut satırında imleci (</a:t>
                      </a:r>
                      <a:r>
                        <a:rPr lang="en-US" sz="2800" noProof="0" dirty="0"/>
                        <a:t>cursor</a:t>
                      </a:r>
                      <a:r>
                        <a:rPr lang="tr-TR" sz="2800" noProof="0" dirty="0"/>
                        <a:t>) satır başına götürür.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r>
                        <a:rPr lang="tr-TR" sz="2800" b="1" noProof="0"/>
                        <a:t>Ctrl+E</a:t>
                      </a:r>
                      <a:endParaRPr lang="tr-TR" sz="2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noProof="0"/>
                        <a:t>Komut satırında imleci satır sonuna götürür.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5605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tr-TR" sz="2800" b="1" noProof="0"/>
                        <a:t>Ctrl+U</a:t>
                      </a:r>
                      <a:endParaRPr lang="tr-TR" sz="2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noProof="0" dirty="0"/>
                        <a:t>Komut satırında imlecin bulunduğu konumun solundaki tüm karakterleri siler.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2787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b="1" noProof="0"/>
                        <a:t>Ctrl+W	</a:t>
                      </a:r>
                      <a:endParaRPr lang="tr-TR" sz="2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noProof="0"/>
                        <a:t>Komut satırında imlecin bulunduğu konumdan önceki son kelimeyi siler.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b="1" noProof="0"/>
                        <a:t>Ctrl+L	</a:t>
                      </a:r>
                      <a:endParaRPr lang="tr-TR" sz="2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noProof="0"/>
                        <a:t>Terminal penceresini temizler.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32529"/>
                  </a:ext>
                </a:extLst>
              </a:tr>
              <a:tr h="333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b="1" noProof="0"/>
                        <a:t>Ctrl+D</a:t>
                      </a:r>
                      <a:r>
                        <a:rPr lang="tr-TR" sz="2800" noProof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noProof="0" dirty="0"/>
                        <a:t>Dosya sonu karakteri olan EOF (</a:t>
                      </a:r>
                      <a:r>
                        <a:rPr lang="en-US" sz="2800" noProof="0" dirty="0"/>
                        <a:t>End</a:t>
                      </a:r>
                      <a:r>
                        <a:rPr lang="tr-TR" sz="2800" noProof="0" dirty="0"/>
                        <a:t>-Of-File) ya da çık (</a:t>
                      </a:r>
                      <a:r>
                        <a:rPr lang="en-US" sz="2800" noProof="0" dirty="0"/>
                        <a:t>exit, logout</a:t>
                      </a:r>
                      <a:r>
                        <a:rPr lang="tr-TR" sz="2800" noProof="0" dirty="0"/>
                        <a:t>) anlamına gelir.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Anında Dokümantasyon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44663"/>
            <a:ext cx="9143999" cy="5006975"/>
          </a:xfrm>
        </p:spPr>
        <p:txBody>
          <a:bodyPr/>
          <a:lstStyle/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800" dirty="0"/>
              <a:t>Anında (online) Linux Referans </a:t>
            </a:r>
            <a:r>
              <a:rPr lang="tr-TR" sz="2800" dirty="0" err="1"/>
              <a:t>Elyordamları</a:t>
            </a:r>
            <a:r>
              <a:rPr lang="tr-TR" sz="2800" dirty="0"/>
              <a:t> (</a:t>
            </a:r>
            <a:r>
              <a:rPr lang="tr-TR" sz="2800" dirty="0" err="1"/>
              <a:t>manuals</a:t>
            </a:r>
            <a:r>
              <a:rPr lang="tr-TR" sz="2800" dirty="0"/>
              <a:t>) </a:t>
            </a:r>
            <a:r>
              <a:rPr lang="tr-TR" sz="2800" b="1" dirty="0" err="1"/>
              <a:t>man</a:t>
            </a:r>
            <a:r>
              <a:rPr lang="tr-TR" sz="2800" b="1" dirty="0"/>
              <a:t> </a:t>
            </a:r>
            <a:r>
              <a:rPr lang="tr-TR" sz="2800" dirty="0"/>
              <a:t>sayfaları olarak isimlendirilir.</a:t>
            </a:r>
          </a:p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800" dirty="0"/>
              <a:t>Bu sayfalar komutları ve komutların kullanımlarını ayrıntılı bir şekilde tanımlar.</a:t>
            </a:r>
          </a:p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800" dirty="0"/>
              <a:t>Komut formatı:</a:t>
            </a:r>
          </a:p>
          <a:p>
            <a:pPr marL="862013" lvl="1" defTabSz="457200" eaLnBrk="1" hangingPunct="1">
              <a:lnSpc>
                <a:spcPct val="88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latin typeface="Courier New" pitchFamily="49" charset="0"/>
              </a:rPr>
              <a:t>man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tr-TR" b="1" dirty="0" err="1">
                <a:latin typeface="Courier New" pitchFamily="49" charset="0"/>
              </a:rPr>
              <a:t>komut_adı</a:t>
            </a:r>
            <a:r>
              <a:rPr lang="tr-TR" b="1" dirty="0">
                <a:latin typeface="Courier New" pitchFamily="49" charset="0"/>
              </a:rPr>
              <a:t> ...</a:t>
            </a:r>
          </a:p>
          <a:p>
            <a:pPr marL="862013" lvl="1" defTabSz="457200" eaLnBrk="1" hangingPunct="1">
              <a:lnSpc>
                <a:spcPct val="88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b="1" dirty="0">
              <a:latin typeface="Courier New" pitchFamily="49" charset="0"/>
            </a:endParaRPr>
          </a:p>
          <a:p>
            <a:pPr marL="430213" defTabSz="457200" eaLnBrk="1" hangingPunct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err="1">
                <a:solidFill>
                  <a:srgbClr val="FF0000"/>
                </a:solidFill>
              </a:rPr>
              <a:t>man</a:t>
            </a:r>
            <a:r>
              <a:rPr lang="tr-TR" dirty="0">
                <a:solidFill>
                  <a:srgbClr val="FF0000"/>
                </a:solidFill>
              </a:rPr>
              <a:t> Sayfasında Gezinme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6338"/>
            <a:ext cx="9144000" cy="5681662"/>
          </a:xfrm>
        </p:spPr>
        <p:txBody>
          <a:bodyPr/>
          <a:lstStyle/>
          <a:p>
            <a:pPr marL="87313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800" b="1" dirty="0" err="1"/>
              <a:t>man</a:t>
            </a:r>
            <a:r>
              <a:rPr lang="tr-TR" sz="2800" dirty="0"/>
              <a:t> sayfaları içerisinde: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/>
              <a:t>s</a:t>
            </a:r>
            <a:r>
              <a:rPr lang="tr-TR" b="1" dirty="0" err="1"/>
              <a:t>pacebar</a:t>
            </a:r>
            <a:r>
              <a:rPr lang="tr-TR" dirty="0"/>
              <a:t> </a:t>
            </a:r>
            <a:r>
              <a:rPr lang="tr-TR" dirty="0" err="1"/>
              <a:t>man</a:t>
            </a:r>
            <a:r>
              <a:rPr lang="tr-TR" dirty="0"/>
              <a:t> sayfasının bir sonraki ekranını gösterir.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/>
              <a:t>r</a:t>
            </a:r>
            <a:r>
              <a:rPr lang="tr-TR" b="1" dirty="0" err="1"/>
              <a:t>eturn</a:t>
            </a:r>
            <a:r>
              <a:rPr lang="tr-TR" b="1" dirty="0"/>
              <a:t> </a:t>
            </a:r>
            <a:r>
              <a:rPr lang="tr-TR" dirty="0"/>
              <a:t>her basışta bir satır gösterir.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b</a:t>
            </a:r>
            <a:r>
              <a:rPr lang="tr-TR" dirty="0"/>
              <a:t> </a:t>
            </a:r>
            <a:r>
              <a:rPr lang="tr-TR" b="1" dirty="0"/>
              <a:t>/</a:t>
            </a:r>
            <a:r>
              <a:rPr lang="tr-TR" dirty="0"/>
              <a:t> </a:t>
            </a:r>
            <a:r>
              <a:rPr lang="tr-TR" b="1" dirty="0" err="1"/>
              <a:t>PgUp</a:t>
            </a:r>
            <a:r>
              <a:rPr lang="en-US" b="1" dirty="0"/>
              <a:t> </a:t>
            </a:r>
            <a:r>
              <a:rPr lang="tr-TR" dirty="0"/>
              <a:t>bir ekran öncesine döner.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f / </a:t>
            </a:r>
            <a:r>
              <a:rPr lang="tr-TR" b="1" dirty="0" err="1"/>
              <a:t>PgDown</a:t>
            </a:r>
            <a:r>
              <a:rPr lang="en-US" b="1" dirty="0"/>
              <a:t> </a:t>
            </a:r>
            <a:r>
              <a:rPr lang="tr-TR" dirty="0"/>
              <a:t>bir ekran sonrasına gider.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q</a:t>
            </a:r>
            <a:r>
              <a:rPr lang="en-US" b="1" dirty="0"/>
              <a:t> </a:t>
            </a:r>
            <a:r>
              <a:rPr lang="tr-TR" dirty="0" err="1"/>
              <a:t>man</a:t>
            </a:r>
            <a:r>
              <a:rPr lang="tr-TR" dirty="0"/>
              <a:t> sayfasından çıkar.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/kelime</a:t>
            </a:r>
            <a:r>
              <a:rPr lang="en-US" b="1" dirty="0"/>
              <a:t> </a:t>
            </a:r>
            <a:r>
              <a:rPr lang="tr-TR" dirty="0"/>
              <a:t>yazılan kelimeyi bulunulan yerden</a:t>
            </a:r>
            <a:r>
              <a:rPr lang="en-US" dirty="0"/>
              <a:t> </a:t>
            </a:r>
            <a:r>
              <a:rPr lang="tr-TR" dirty="0"/>
              <a:t>itibaren ileriye doğru arar.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n</a:t>
            </a:r>
            <a:r>
              <a:rPr lang="en-US" b="1" dirty="0"/>
              <a:t> </a:t>
            </a:r>
            <a:r>
              <a:rPr lang="tr-TR" dirty="0"/>
              <a:t>aranan kelimenin bir sonraki geçtiği yeri gösterir.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h</a:t>
            </a:r>
            <a:r>
              <a:rPr lang="en-US" b="1" dirty="0"/>
              <a:t> </a:t>
            </a:r>
            <a:r>
              <a:rPr lang="tr-TR" dirty="0"/>
              <a:t>tüm bu işlemler için yardım sunar.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Dosya Yolları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0613"/>
            <a:ext cx="9144000" cy="5767387"/>
          </a:xfrm>
        </p:spPr>
        <p:txBody>
          <a:bodyPr/>
          <a:lstStyle/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800" dirty="0"/>
              <a:t>Dosya ya da klasör yolu iki şekilde verilebilir: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>
                <a:solidFill>
                  <a:srgbClr val="FF0000"/>
                </a:solidFill>
              </a:rPr>
              <a:t>Mutlak (Tam):</a:t>
            </a:r>
            <a:r>
              <a:rPr lang="tr-TR" dirty="0"/>
              <a:t>	Kök klasöründen (/) başlayarak.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>
                <a:solidFill>
                  <a:srgbClr val="FF0000"/>
                </a:solidFill>
              </a:rPr>
              <a:t>Bağıl:</a:t>
            </a:r>
            <a:r>
              <a:rPr lang="tr-TR" dirty="0"/>
              <a:t>				Bulunulan dizine göre.</a:t>
            </a:r>
          </a:p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800" dirty="0"/>
              <a:t>Özel klasör isimleri:</a:t>
            </a:r>
          </a:p>
          <a:p>
            <a:pPr marL="576263" lvl="1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.</a:t>
            </a:r>
            <a:r>
              <a:rPr lang="tr-TR" dirty="0"/>
              <a:t>	</a:t>
            </a:r>
            <a:r>
              <a:rPr lang="en-US" dirty="0"/>
              <a:t>			</a:t>
            </a:r>
            <a:r>
              <a:rPr lang="tr-TR" dirty="0"/>
              <a:t>:	İçinde bulunulan klasör.</a:t>
            </a:r>
          </a:p>
          <a:p>
            <a:pPr marL="576263" lvl="1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..</a:t>
            </a:r>
            <a:r>
              <a:rPr lang="tr-TR" dirty="0"/>
              <a:t>	</a:t>
            </a:r>
            <a:r>
              <a:rPr lang="en-US" dirty="0"/>
              <a:t>			</a:t>
            </a:r>
            <a:r>
              <a:rPr lang="tr-TR" dirty="0"/>
              <a:t>:	İçinde bulunulan klasörün bir üst klasörü.</a:t>
            </a:r>
          </a:p>
          <a:p>
            <a:pPr marL="576263" lvl="1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-</a:t>
            </a:r>
            <a:r>
              <a:rPr lang="tr-TR" dirty="0"/>
              <a:t>	</a:t>
            </a:r>
            <a:r>
              <a:rPr lang="en-US" dirty="0"/>
              <a:t>			</a:t>
            </a:r>
            <a:r>
              <a:rPr lang="tr-TR" dirty="0"/>
              <a:t>:	Bir önceki klasör.</a:t>
            </a:r>
          </a:p>
          <a:p>
            <a:pPr marL="576263" lvl="1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~</a:t>
            </a:r>
            <a:r>
              <a:rPr lang="tr-TR" dirty="0"/>
              <a:t>	</a:t>
            </a:r>
            <a:r>
              <a:rPr lang="en-US" dirty="0"/>
              <a:t>			</a:t>
            </a:r>
            <a:r>
              <a:rPr lang="tr-TR" dirty="0"/>
              <a:t>:	Mevcut kullanıcının ev klasörü.</a:t>
            </a:r>
          </a:p>
          <a:p>
            <a:pPr marL="576263" lvl="1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~kullanıcı</a:t>
            </a:r>
            <a:r>
              <a:rPr lang="tr-TR" dirty="0"/>
              <a:t>	:	Belirtilen kullanıcının ev klasörü.</a:t>
            </a:r>
          </a:p>
          <a:p>
            <a:pPr marL="576263" lvl="1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>
                <a:solidFill>
                  <a:srgbClr val="FF0000"/>
                </a:solidFill>
              </a:rPr>
              <a:t>/</a:t>
            </a:r>
            <a:r>
              <a:rPr lang="tr-TR" dirty="0"/>
              <a:t>   </a:t>
            </a:r>
            <a:r>
              <a:rPr lang="en-US" dirty="0"/>
              <a:t>			</a:t>
            </a:r>
            <a:r>
              <a:rPr lang="tr-TR" dirty="0"/>
              <a:t>:    Kök klasörü (dizini)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FF0000"/>
                </a:solidFill>
              </a:rPr>
              <a:t>pwd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/>
              <a:t>p</a:t>
            </a:r>
            <a:r>
              <a:rPr lang="en-US" dirty="0">
                <a:solidFill>
                  <a:srgbClr val="FF0000"/>
                </a:solidFill>
              </a:rPr>
              <a:t>resent/</a:t>
            </a:r>
            <a:r>
              <a:rPr lang="en-US" dirty="0"/>
              <a:t>p</a:t>
            </a:r>
            <a:r>
              <a:rPr lang="en-US" dirty="0">
                <a:solidFill>
                  <a:srgbClr val="FF0000"/>
                </a:solidFill>
              </a:rPr>
              <a:t>rint </a:t>
            </a:r>
            <a:r>
              <a:rPr lang="en-US" dirty="0"/>
              <a:t>w</a:t>
            </a:r>
            <a:r>
              <a:rPr lang="en-US" dirty="0">
                <a:solidFill>
                  <a:srgbClr val="FF0000"/>
                </a:solidFill>
              </a:rPr>
              <a:t>orking </a:t>
            </a:r>
            <a:r>
              <a:rPr lang="en-US" dirty="0"/>
              <a:t>d</a:t>
            </a:r>
            <a:r>
              <a:rPr lang="en-US" dirty="0">
                <a:solidFill>
                  <a:srgbClr val="FF0000"/>
                </a:solidFill>
              </a:rPr>
              <a:t>irectory)‏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4000" cy="4951412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İçinde bulunduğunuz dizinin </a:t>
            </a:r>
            <a:r>
              <a:rPr lang="tr-TR" i="1" dirty="0">
                <a:solidFill>
                  <a:srgbClr val="FF0000"/>
                </a:solidFill>
              </a:rPr>
              <a:t>mutlak (tam)</a:t>
            </a:r>
            <a:r>
              <a:rPr lang="tr-TR" dirty="0"/>
              <a:t> yolunu (</a:t>
            </a:r>
            <a:r>
              <a:rPr lang="en-US" dirty="0"/>
              <a:t>Full Path</a:t>
            </a:r>
            <a:r>
              <a:rPr lang="tr-TR" dirty="0"/>
              <a:t>) verir.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:~$ </a:t>
            </a:r>
            <a:r>
              <a:rPr lang="tr-TR" sz="3200" b="1" i="1" dirty="0" err="1"/>
              <a:t>pwd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/</a:t>
            </a:r>
            <a:r>
              <a:rPr lang="tr-TR" sz="3200" b="1" i="1" dirty="0" err="1"/>
              <a:t>home</a:t>
            </a:r>
            <a:r>
              <a:rPr lang="tr-TR" sz="3200" b="1" i="1" dirty="0"/>
              <a:t>/</a:t>
            </a:r>
            <a:r>
              <a:rPr lang="tr-TR" sz="3200" b="1" i="1" dirty="0" err="1"/>
              <a:t>ddal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root</a:t>
            </a:r>
            <a:r>
              <a:rPr lang="tr-TR" sz="3200" b="1" i="1" dirty="0"/>
              <a:t>:~# </a:t>
            </a:r>
            <a:r>
              <a:rPr lang="tr-TR" sz="3200" b="1" i="1" dirty="0" err="1"/>
              <a:t>pwd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/</a:t>
            </a:r>
            <a:r>
              <a:rPr lang="tr-TR" sz="3200" b="1" i="1" dirty="0" err="1"/>
              <a:t>root</a:t>
            </a:r>
            <a:endParaRPr lang="tr-TR" sz="3200" b="1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-4764" y="0"/>
            <a:ext cx="9148763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cd (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hange </a:t>
            </a:r>
            <a:r>
              <a:rPr lang="en-US" dirty="0"/>
              <a:t>d</a:t>
            </a:r>
            <a:r>
              <a:rPr lang="en-US" dirty="0">
                <a:solidFill>
                  <a:srgbClr val="FF0000"/>
                </a:solidFill>
              </a:rPr>
              <a:t>irectory) </a:t>
            </a:r>
            <a:r>
              <a:rPr lang="tr-TR" dirty="0">
                <a:solidFill>
                  <a:srgbClr val="FF0000"/>
                </a:solidFill>
              </a:rPr>
              <a:t>Komutu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4000" cy="4319587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Bu komut dizinler arasında geçiş yapmayı sağlayan komuttur.</a:t>
            </a:r>
          </a:p>
          <a:p>
            <a:pPr marL="862013" lvl="1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Direkt olarak yanına yazdığınız dizine gidebilirsiniz.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cd    /var/</a:t>
            </a:r>
            <a:r>
              <a:rPr lang="tr-TR" sz="3200" b="1" i="1" dirty="0" err="1"/>
              <a:t>log</a:t>
            </a:r>
            <a:endParaRPr lang="tr-TR" sz="3200" b="1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tr-TR" dirty="0">
                <a:solidFill>
                  <a:srgbClr val="FF0000"/>
                </a:solidFill>
              </a:rPr>
              <a:t>Komutu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4000" cy="4319587"/>
          </a:xfrm>
        </p:spPr>
        <p:txBody>
          <a:bodyPr/>
          <a:lstStyle/>
          <a:p>
            <a:pPr marL="576263" lvl="1" indent="0" algn="just" defTabSz="457200" eaLnBrk="1" hangingPunct="1"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dirty="0"/>
              <a:t>Bulunduğunuz dizinden bir veya birden fazla üst dizine çıkabilirsiniz.</a:t>
            </a:r>
            <a:endParaRPr lang="en-US" sz="3200" dirty="0"/>
          </a:p>
          <a:p>
            <a:pPr marL="576263" lvl="1" indent="0" algn="just" defTabSz="457200" eaLnBrk="1" hangingPunct="1"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tr-TR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cd   ..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cd   ../..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tr-TR" sz="3200" b="1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tr-TR" dirty="0">
                <a:solidFill>
                  <a:srgbClr val="FF0000"/>
                </a:solidFill>
              </a:rPr>
              <a:t>Komutu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1574"/>
            <a:ext cx="9144000" cy="5686425"/>
          </a:xfrm>
        </p:spPr>
        <p:txBody>
          <a:bodyPr/>
          <a:lstStyle/>
          <a:p>
            <a:pPr marL="576263" lvl="1" indent="0" defTabSz="457200" eaLnBrk="1" hangingPunct="1"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dirty="0"/>
              <a:t>Direkt olarak kendi ev dizininize gidebilirsiniz.</a:t>
            </a:r>
            <a:endParaRPr lang="en-US" sz="3200" dirty="0"/>
          </a:p>
          <a:p>
            <a:pPr marL="576263" lvl="1" indent="0" defTabSz="457200" eaLnBrk="1" hangingPunct="1"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tr-TR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cd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</a:t>
            </a:r>
            <a:r>
              <a:rPr lang="tr-TR" sz="3200" b="1" i="1" dirty="0" err="1"/>
              <a:t>pwd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/>
              <a:t>/</a:t>
            </a:r>
            <a:r>
              <a:rPr lang="tr-TR" sz="3200" b="1" i="1" dirty="0" err="1"/>
              <a:t>home</a:t>
            </a:r>
            <a:r>
              <a:rPr lang="tr-TR" sz="3200" b="1" i="1" dirty="0"/>
              <a:t>/</a:t>
            </a:r>
            <a:r>
              <a:rPr lang="tr-TR" sz="3200" b="1" i="1" dirty="0" err="1"/>
              <a:t>ddal</a:t>
            </a:r>
            <a:r>
              <a:rPr lang="tr-TR" sz="3200" b="1" i="1" dirty="0"/>
              <a:t> 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US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cd  ~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</a:t>
            </a:r>
            <a:r>
              <a:rPr lang="tr-TR" sz="3200" b="1" i="1" dirty="0" err="1"/>
              <a:t>pwd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/>
              <a:t>/</a:t>
            </a:r>
            <a:r>
              <a:rPr lang="tr-TR" sz="3200" b="1" i="1" dirty="0" err="1"/>
              <a:t>home</a:t>
            </a:r>
            <a:r>
              <a:rPr lang="tr-TR" sz="3200" b="1" i="1" dirty="0"/>
              <a:t>/</a:t>
            </a:r>
            <a:r>
              <a:rPr lang="tr-TR" sz="3200" b="1" i="1" dirty="0" err="1"/>
              <a:t>ddal</a:t>
            </a:r>
            <a:endParaRPr lang="tr-TR" sz="3200" b="1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tr-TR" dirty="0">
                <a:solidFill>
                  <a:srgbClr val="FF0000"/>
                </a:solidFill>
              </a:rPr>
              <a:t>Komutu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319587"/>
          </a:xfrm>
        </p:spPr>
        <p:txBody>
          <a:bodyPr/>
          <a:lstStyle/>
          <a:p>
            <a:pPr marL="576263" lvl="1" indent="0" algn="just" defTabSz="457200" eaLnBrk="1" hangingPunct="1"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dirty="0"/>
              <a:t>Eğer erişim yetkiniz varsa diğer kullanıcıların ev dizinlerine de gidebilirsiniz. (Süper kullanıcı için kullanışlıdır.)</a:t>
            </a:r>
          </a:p>
          <a:p>
            <a:pPr marL="576263" lvl="1" indent="0" algn="just" defTabSz="457200" eaLnBrk="1" hangingPunct="1"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tr-TR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z="3200" b="1" i="1" dirty="0"/>
              <a:t>root</a:t>
            </a:r>
            <a:r>
              <a:rPr lang="tr-TR" sz="3200" b="1" i="1" dirty="0"/>
              <a:t>:</a:t>
            </a:r>
            <a:r>
              <a:rPr lang="en-US" sz="3200" b="1" i="1" dirty="0"/>
              <a:t>#</a:t>
            </a:r>
            <a:r>
              <a:rPr lang="tr-TR" sz="3200" b="1" i="1" dirty="0"/>
              <a:t> cd   ~kaya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z="3200" b="1" i="1" dirty="0"/>
              <a:t>root</a:t>
            </a:r>
            <a:r>
              <a:rPr lang="tr-TR" sz="3200" b="1" i="1" dirty="0"/>
              <a:t>:</a:t>
            </a:r>
            <a:r>
              <a:rPr lang="en-US" sz="3200" b="1" i="1" dirty="0"/>
              <a:t># </a:t>
            </a:r>
            <a:r>
              <a:rPr lang="tr-TR" sz="3200" b="1" i="1" dirty="0" err="1"/>
              <a:t>pwd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/>
              <a:t>/</a:t>
            </a:r>
            <a:r>
              <a:rPr lang="tr-TR" sz="3200" b="1" i="1" dirty="0" err="1"/>
              <a:t>home</a:t>
            </a:r>
            <a:r>
              <a:rPr lang="tr-TR" sz="3200" b="1" i="1" dirty="0"/>
              <a:t>/kaya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Kabuk (Shell)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İşletim sistemlerinde </a:t>
            </a:r>
            <a:r>
              <a:rPr lang="tr-TR" sz="2800" b="1" dirty="0"/>
              <a:t>kullanıcı ile bilgisayar donanımı</a:t>
            </a:r>
            <a:r>
              <a:rPr lang="tr-TR" sz="2800" dirty="0"/>
              <a:t> arasında genel olarak 3 katmandan söz edilebilir. Bu katmanlar; </a:t>
            </a:r>
            <a:r>
              <a:rPr lang="tr-TR" sz="2800" b="1" dirty="0"/>
              <a:t>kabuk</a:t>
            </a:r>
            <a:r>
              <a:rPr lang="tr-TR" sz="2800" dirty="0"/>
              <a:t>, </a:t>
            </a:r>
            <a:r>
              <a:rPr lang="tr-TR" sz="2800" b="1" dirty="0"/>
              <a:t>sistem çağrıları</a:t>
            </a:r>
            <a:r>
              <a:rPr lang="tr-TR" sz="2800" dirty="0"/>
              <a:t> ve </a:t>
            </a:r>
            <a:r>
              <a:rPr lang="tr-TR" sz="2800" b="1" dirty="0"/>
              <a:t>çekirdek</a:t>
            </a:r>
            <a:r>
              <a:rPr lang="tr-TR" sz="2800" dirty="0"/>
              <a:t> olarak adlandırılır.</a:t>
            </a:r>
          </a:p>
          <a:p>
            <a:pPr marL="0" indent="0" algn="just">
              <a:buNone/>
            </a:pPr>
            <a:endParaRPr lang="tr-T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45143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7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0"/>
            <a:ext cx="9139238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tr-TR" dirty="0">
                <a:solidFill>
                  <a:srgbClr val="FF0000"/>
                </a:solidFill>
              </a:rPr>
              <a:t>Komutu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319587"/>
          </a:xfrm>
        </p:spPr>
        <p:txBody>
          <a:bodyPr/>
          <a:lstStyle/>
          <a:p>
            <a:pPr marL="576263" lvl="1" indent="0" algn="just" defTabSz="457200" eaLnBrk="1" hangingPunct="1"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dirty="0"/>
              <a:t>En son bulunduğunuz dizine geri dönebilirsiniz.</a:t>
            </a:r>
            <a:endParaRPr lang="en-US" sz="3200" dirty="0"/>
          </a:p>
          <a:p>
            <a:pPr marL="576263" lvl="1" indent="0" algn="just" defTabSz="457200" eaLnBrk="1" hangingPunct="1"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tr-TR" sz="3200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cd   ~kaya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cd   -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tr-TR" sz="3200" b="1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FF0000"/>
                </a:solidFill>
              </a:rPr>
              <a:t>ls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l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</a:t>
            </a:r>
            <a:r>
              <a:rPr lang="en-US" dirty="0">
                <a:solidFill>
                  <a:srgbClr val="FF0000"/>
                </a:solidFill>
              </a:rPr>
              <a:t>t)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Komutu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9650"/>
            <a:ext cx="9144000" cy="1371600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Argüman kullanılmazsa </a:t>
            </a:r>
            <a:r>
              <a:rPr lang="tr-TR" i="1" dirty="0">
                <a:solidFill>
                  <a:srgbClr val="FF0000"/>
                </a:solidFill>
              </a:rPr>
              <a:t>bulunduğunuz</a:t>
            </a:r>
            <a:r>
              <a:rPr lang="tr-TR" dirty="0"/>
              <a:t> dizinin içerisindeki dizinleri ve dosyaları listeler.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sz="3200" b="1" i="1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70" y="2285860"/>
            <a:ext cx="7562057" cy="438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solidFill>
                  <a:srgbClr val="FF0000"/>
                </a:solidFill>
              </a:rPr>
              <a:t>ls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Seçenekleri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9650"/>
            <a:ext cx="9144000" cy="1038225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800" b="1" dirty="0" err="1">
                <a:solidFill>
                  <a:srgbClr val="FF0000"/>
                </a:solidFill>
              </a:rPr>
              <a:t>ls</a:t>
            </a:r>
            <a:r>
              <a:rPr lang="tr-TR" sz="2800" b="1" dirty="0">
                <a:solidFill>
                  <a:srgbClr val="FF0000"/>
                </a:solidFill>
              </a:rPr>
              <a:t> -l</a:t>
            </a:r>
            <a:r>
              <a:rPr lang="tr-TR" sz="2800" dirty="0"/>
              <a:t> ayrıntılı</a:t>
            </a:r>
            <a:r>
              <a:rPr lang="en-US" sz="2800" dirty="0"/>
              <a:t> (</a:t>
            </a:r>
            <a:r>
              <a:rPr lang="en-US" sz="2800" b="1" dirty="0">
                <a:solidFill>
                  <a:srgbClr val="FF0000"/>
                </a:solidFill>
              </a:rPr>
              <a:t>l</a:t>
            </a:r>
            <a:r>
              <a:rPr lang="en-US" sz="2800" dirty="0"/>
              <a:t>ong list)</a:t>
            </a:r>
            <a:r>
              <a:rPr lang="tr-TR" sz="2800" dirty="0"/>
              <a:t> bir çıktı sunarken, </a:t>
            </a:r>
            <a:r>
              <a:rPr lang="tr-TR" sz="2800" b="1" dirty="0" err="1">
                <a:solidFill>
                  <a:srgbClr val="FF0000"/>
                </a:solidFill>
              </a:rPr>
              <a:t>ls</a:t>
            </a:r>
            <a:r>
              <a:rPr lang="tr-TR" sz="2800" b="1" dirty="0">
                <a:solidFill>
                  <a:srgbClr val="FF0000"/>
                </a:solidFill>
              </a:rPr>
              <a:t> -a</a:t>
            </a:r>
            <a:r>
              <a:rPr lang="tr-TR" sz="2800" dirty="0"/>
              <a:t> (</a:t>
            </a:r>
            <a:r>
              <a:rPr lang="en-US" sz="2800" dirty="0"/>
              <a:t>--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ll</a:t>
            </a:r>
            <a:r>
              <a:rPr lang="tr-TR" sz="2800" dirty="0"/>
              <a:t>) bütün dosyaların (</a:t>
            </a:r>
            <a:r>
              <a:rPr lang="en-US" sz="2800" dirty="0"/>
              <a:t>hidden, dot files</a:t>
            </a:r>
            <a:r>
              <a:rPr lang="tr-TR" sz="2800" dirty="0"/>
              <a:t>) listelenmesini sağlar.</a:t>
            </a:r>
          </a:p>
          <a:p>
            <a:pPr marL="430213" defTabSz="457200" eaLnBrk="1" hangingPunct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sz="2800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966913"/>
            <a:ext cx="8442325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solidFill>
                  <a:srgbClr val="FF0000"/>
                </a:solidFill>
              </a:rPr>
              <a:t>ls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Seçenekleri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3999" cy="1128712"/>
          </a:xfrm>
        </p:spPr>
        <p:txBody>
          <a:bodyPr/>
          <a:lstStyle/>
          <a:p>
            <a:pPr marL="87313" indent="0" algn="just" defTabSz="457200" eaLnBrk="1" hangingPunct="1">
              <a:lnSpc>
                <a:spcPct val="8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ls</a:t>
            </a:r>
            <a:r>
              <a:rPr lang="tr-TR" b="1" dirty="0">
                <a:solidFill>
                  <a:srgbClr val="FF0000"/>
                </a:solidFill>
              </a:rPr>
              <a:t> -</a:t>
            </a:r>
            <a:r>
              <a:rPr lang="tr-TR" b="1" dirty="0" err="1">
                <a:solidFill>
                  <a:srgbClr val="FF0000"/>
                </a:solidFill>
              </a:rPr>
              <a:t>lt</a:t>
            </a:r>
            <a:r>
              <a:rPr lang="tr-TR" dirty="0"/>
              <a:t> komutu dosyaları/dizinleri son değişiklik tarihine göre sıralar ve listeler.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0" y="1981200"/>
            <a:ext cx="8440738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err="1">
                <a:solidFill>
                  <a:srgbClr val="FF0000"/>
                </a:solidFill>
              </a:rPr>
              <a:t>mkdir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en-US" dirty="0"/>
              <a:t>m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k</a:t>
            </a:r>
            <a:r>
              <a:rPr lang="en-US" dirty="0">
                <a:solidFill>
                  <a:srgbClr val="FF0000"/>
                </a:solidFill>
              </a:rPr>
              <a:t>e </a:t>
            </a:r>
            <a:r>
              <a:rPr lang="en-US" dirty="0"/>
              <a:t>dir</a:t>
            </a:r>
            <a:r>
              <a:rPr lang="en-US" dirty="0">
                <a:solidFill>
                  <a:srgbClr val="FF0000"/>
                </a:solidFill>
              </a:rPr>
              <a:t>ectory</a:t>
            </a:r>
            <a:r>
              <a:rPr lang="tr-TR" dirty="0">
                <a:solidFill>
                  <a:srgbClr val="FF0000"/>
                </a:solidFill>
              </a:rPr>
              <a:t>) Komutu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9650"/>
            <a:ext cx="9143999" cy="1128713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mkdir</a:t>
            </a:r>
            <a:r>
              <a:rPr lang="tr-TR" dirty="0"/>
              <a:t> komutu yeni bir dizin oluşturmak için kullanılır.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2154238"/>
            <a:ext cx="8585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8" y="0"/>
            <a:ext cx="9158288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solidFill>
                  <a:srgbClr val="FF0000"/>
                </a:solidFill>
              </a:rPr>
              <a:t>mkdir</a:t>
            </a:r>
            <a:r>
              <a:rPr lang="en-GB" dirty="0">
                <a:solidFill>
                  <a:srgbClr val="FF0000"/>
                </a:solidFill>
              </a:rPr>
              <a:t> -p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2667000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mkdir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tr-TR" b="1" dirty="0">
                <a:solidFill>
                  <a:srgbClr val="FF0000"/>
                </a:solidFill>
              </a:rPr>
              <a:t>-p</a:t>
            </a:r>
            <a:r>
              <a:rPr lang="tr-TR" dirty="0"/>
              <a:t> </a:t>
            </a:r>
            <a:r>
              <a:rPr lang="en-US" dirty="0"/>
              <a:t>(--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arents) </a:t>
            </a:r>
            <a:r>
              <a:rPr lang="tr-TR" dirty="0"/>
              <a:t>seçeneği ile kullanıl</a:t>
            </a:r>
            <a:r>
              <a:rPr lang="en-US" dirty="0"/>
              <a:t>arak</a:t>
            </a:r>
            <a:r>
              <a:rPr lang="tr-TR" dirty="0"/>
              <a:t> tek bir seferde iç içe birden fazla dizin oluşturulabilir. </a:t>
            </a:r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Bu sayede dizin oluşturup, cd komutu ile ilgili dizin içerisine girip yeniden dizin oluşturma zahmetinden kurtuluruz.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4D9F864E-A5B6-46D1-865C-0B6C2756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3971926"/>
            <a:ext cx="7839075" cy="742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solidFill>
                  <a:srgbClr val="FF0000"/>
                </a:solidFill>
              </a:rPr>
              <a:t>mkdir</a:t>
            </a:r>
            <a:r>
              <a:rPr lang="en-GB" dirty="0">
                <a:solidFill>
                  <a:srgbClr val="FF0000"/>
                </a:solidFill>
              </a:rPr>
              <a:t> --mode </a:t>
            </a:r>
            <a:r>
              <a:rPr lang="tr-TR" dirty="0">
                <a:solidFill>
                  <a:srgbClr val="FF0000"/>
                </a:solidFill>
              </a:rPr>
              <a:t>Seçeneği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9"/>
            <a:ext cx="9144000" cy="1293812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--</a:t>
            </a:r>
            <a:r>
              <a:rPr lang="en-US" b="1" dirty="0">
                <a:solidFill>
                  <a:srgbClr val="FF0000"/>
                </a:solidFill>
              </a:rPr>
              <a:t>mode</a:t>
            </a:r>
            <a:r>
              <a:rPr lang="tr-TR" b="1" dirty="0"/>
              <a:t> </a:t>
            </a:r>
            <a:r>
              <a:rPr lang="tr-TR" dirty="0"/>
              <a:t>seçeneği ile kullanıcının istediği erişim haklarına sahip dizinler yaratılabilir.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4B5A09A9-8D00-44D1-8AD6-340A2075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429000"/>
            <a:ext cx="6686550" cy="704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rm</a:t>
            </a:r>
            <a:r>
              <a:rPr lang="tr-TR" dirty="0" err="1">
                <a:solidFill>
                  <a:srgbClr val="FF0000"/>
                </a:solidFill>
              </a:rPr>
              <a:t>dir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en-US" dirty="0"/>
              <a:t>r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m</a:t>
            </a:r>
            <a:r>
              <a:rPr lang="en-US" dirty="0">
                <a:solidFill>
                  <a:srgbClr val="FF0000"/>
                </a:solidFill>
              </a:rPr>
              <a:t>ove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/>
              <a:t>dir</a:t>
            </a:r>
            <a:r>
              <a:rPr lang="en-US" dirty="0">
                <a:solidFill>
                  <a:srgbClr val="FF0000"/>
                </a:solidFill>
              </a:rPr>
              <a:t>ectory</a:t>
            </a:r>
            <a:r>
              <a:rPr lang="tr-TR" dirty="0">
                <a:solidFill>
                  <a:srgbClr val="FF0000"/>
                </a:solidFill>
              </a:rPr>
              <a:t>) Komutu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3999" cy="1128713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rmdir</a:t>
            </a:r>
            <a:r>
              <a:rPr lang="tr-TR" dirty="0"/>
              <a:t> komutu </a:t>
            </a:r>
            <a:r>
              <a:rPr lang="tr-TR" i="1" dirty="0">
                <a:solidFill>
                  <a:srgbClr val="FF0000"/>
                </a:solidFill>
              </a:rPr>
              <a:t>içi boş bir dizini</a:t>
            </a:r>
            <a:r>
              <a:rPr lang="tr-TR" dirty="0"/>
              <a:t> silmek amacıyla kullanılır.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112F655-C126-4600-84FC-6216F4D0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021913"/>
            <a:ext cx="8667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83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err="1">
                <a:solidFill>
                  <a:srgbClr val="FF0000"/>
                </a:solidFill>
              </a:rPr>
              <a:t>rm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en-US" dirty="0"/>
              <a:t>r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m</a:t>
            </a:r>
            <a:r>
              <a:rPr lang="en-US" dirty="0">
                <a:solidFill>
                  <a:srgbClr val="FF0000"/>
                </a:solidFill>
              </a:rPr>
              <a:t>ove</a:t>
            </a:r>
            <a:r>
              <a:rPr lang="tr-TR" dirty="0">
                <a:solidFill>
                  <a:srgbClr val="FF0000"/>
                </a:solidFill>
              </a:rPr>
              <a:t>) Komutu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4000" cy="4319587"/>
          </a:xfrm>
        </p:spPr>
        <p:txBody>
          <a:bodyPr/>
          <a:lstStyle/>
          <a:p>
            <a:pPr marL="87313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rm</a:t>
            </a:r>
            <a:r>
              <a:rPr lang="tr-TR" dirty="0"/>
              <a:t> komutu </a:t>
            </a:r>
            <a:r>
              <a:rPr lang="tr-TR" i="1" dirty="0">
                <a:solidFill>
                  <a:srgbClr val="FF0000"/>
                </a:solidFill>
              </a:rPr>
              <a:t>dosya</a:t>
            </a:r>
            <a:r>
              <a:rPr lang="tr-TR" dirty="0"/>
              <a:t> veya </a:t>
            </a:r>
            <a:r>
              <a:rPr lang="tr-TR" i="1" dirty="0">
                <a:solidFill>
                  <a:srgbClr val="FF0000"/>
                </a:solidFill>
              </a:rPr>
              <a:t>dizin</a:t>
            </a:r>
            <a:r>
              <a:rPr lang="tr-TR" dirty="0"/>
              <a:t> silmek için kullanılır.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6" y="2743200"/>
            <a:ext cx="7050088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solidFill>
                  <a:srgbClr val="FF0000"/>
                </a:solidFill>
              </a:rPr>
              <a:t>rm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Seçenekleri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1290638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r-TR" dirty="0"/>
              <a:t>(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nteractive</a:t>
            </a:r>
            <a:r>
              <a:rPr lang="tr-TR" dirty="0"/>
              <a:t>) seçeneği ile dosyaların/dizinlerin silinip silinmeyeceği kullanıcıya sorulur. 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286000"/>
            <a:ext cx="83693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Kabuk (Shell)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/>
              <a:t>Kabuk</a:t>
            </a:r>
            <a:r>
              <a:rPr lang="tr-TR" sz="2800" dirty="0"/>
              <a:t>, kullanıcı ile işletim sistemi çekirdeği arasında bir ara birimdir. </a:t>
            </a:r>
          </a:p>
          <a:p>
            <a:pPr marL="0" indent="0" algn="just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800" dirty="0"/>
              <a:t>Kullanıcı tarafından verilen komutları algılar, yorumlar ve sistem çağrıları yardımıyla çekirdeğe iletir. </a:t>
            </a:r>
          </a:p>
          <a:p>
            <a:pPr marL="0" indent="0" algn="just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800" dirty="0"/>
              <a:t>Çekirdek ise bilgisayar donanımıyla doğrudan etkileşen ve işletim sistemi işlevlerini gerçekleştiren bileşendir. </a:t>
            </a:r>
          </a:p>
          <a:p>
            <a:pPr marL="0" indent="0" algn="just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800" b="1" dirty="0"/>
              <a:t>Kabuk, </a:t>
            </a:r>
            <a:r>
              <a:rPr lang="tr-TR" sz="2800" b="1" i="1" dirty="0"/>
              <a:t>işletim sisteminin kullanıcıya görünen yüzüdür.</a:t>
            </a:r>
            <a:r>
              <a:rPr lang="tr-TR" sz="2800" i="1" dirty="0"/>
              <a:t> </a:t>
            </a:r>
            <a:r>
              <a:rPr lang="tr-TR" sz="2800" b="1" dirty="0"/>
              <a:t>Komut Satırı </a:t>
            </a:r>
            <a:r>
              <a:rPr lang="tr-TR" sz="2800" b="1" dirty="0" err="1"/>
              <a:t>Arayüzü</a:t>
            </a:r>
            <a:r>
              <a:rPr lang="tr-TR" sz="2800" b="1" dirty="0"/>
              <a:t> </a:t>
            </a:r>
            <a:r>
              <a:rPr lang="tr-TR" sz="2800" b="1" i="1" dirty="0"/>
              <a:t>(</a:t>
            </a:r>
            <a:r>
              <a:rPr lang="en-US" sz="2800" b="1" i="1" dirty="0"/>
              <a:t>Command Line Interface, CLI</a:t>
            </a:r>
            <a:r>
              <a:rPr lang="tr-TR" sz="2800" b="1" i="1" dirty="0"/>
              <a:t>)</a:t>
            </a:r>
            <a:r>
              <a:rPr lang="tr-TR" sz="2800" dirty="0"/>
              <a:t> veya birçok kaynakta </a:t>
            </a:r>
            <a:r>
              <a:rPr lang="tr-TR" sz="2800" b="1" dirty="0"/>
              <a:t>komut yorumlayıcısı</a:t>
            </a:r>
            <a:r>
              <a:rPr lang="tr-TR" sz="2800" dirty="0"/>
              <a:t> olarak da adlandırılmaktadır.</a:t>
            </a:r>
            <a:r>
              <a:rPr lang="en-US" sz="2800" dirty="0"/>
              <a:t> (</a:t>
            </a:r>
            <a:r>
              <a:rPr lang="en-US" sz="2800" b="1" dirty="0"/>
              <a:t>GUI</a:t>
            </a:r>
            <a:r>
              <a:rPr lang="en-US" sz="2800" dirty="0"/>
              <a:t> (</a:t>
            </a:r>
            <a:r>
              <a:rPr lang="en-US" sz="2800" b="1" dirty="0"/>
              <a:t>G</a:t>
            </a:r>
            <a:r>
              <a:rPr lang="en-US" sz="2800" dirty="0"/>
              <a:t>raphical </a:t>
            </a:r>
            <a:r>
              <a:rPr lang="en-US" sz="2800" b="1" dirty="0"/>
              <a:t>U</a:t>
            </a:r>
            <a:r>
              <a:rPr lang="en-US" sz="2800" dirty="0"/>
              <a:t>ser </a:t>
            </a:r>
            <a:r>
              <a:rPr lang="en-US" sz="2800" b="1" dirty="0"/>
              <a:t>I</a:t>
            </a:r>
            <a:r>
              <a:rPr lang="en-US" sz="2800" dirty="0"/>
              <a:t>nterface) </a:t>
            </a:r>
            <a:r>
              <a:rPr lang="tr-TR" sz="2800" dirty="0"/>
              <a:t>Nedir</a:t>
            </a:r>
            <a:r>
              <a:rPr lang="en-US" sz="2800" dirty="0"/>
              <a:t>?)</a:t>
            </a: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86953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solidFill>
                  <a:srgbClr val="FF0000"/>
                </a:solidFill>
              </a:rPr>
              <a:t>rm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Seçenekleri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1828800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-r</a:t>
            </a:r>
            <a:r>
              <a:rPr lang="tr-TR" dirty="0"/>
              <a:t> (</a:t>
            </a:r>
            <a:r>
              <a:rPr lang="en-US" dirty="0"/>
              <a:t>--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ecursive</a:t>
            </a:r>
            <a:r>
              <a:rPr lang="tr-TR" dirty="0"/>
              <a:t>) seçeneği ile </a:t>
            </a:r>
            <a:r>
              <a:rPr lang="tr-TR" i="1" dirty="0">
                <a:solidFill>
                  <a:srgbClr val="FF0000"/>
                </a:solidFill>
              </a:rPr>
              <a:t>dizinler</a:t>
            </a:r>
            <a:r>
              <a:rPr lang="tr-TR" dirty="0"/>
              <a:t> silinebilir. </a:t>
            </a:r>
          </a:p>
          <a:p>
            <a:pPr marL="87313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Aynı işi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tr-TR" i="1" dirty="0">
                <a:solidFill>
                  <a:srgbClr val="FF0000"/>
                </a:solidFill>
              </a:rPr>
              <a:t>izin içerisi boş olmak kaydıyla</a:t>
            </a:r>
            <a:r>
              <a:rPr lang="tr-TR" dirty="0"/>
              <a:t> </a:t>
            </a:r>
            <a:r>
              <a:rPr lang="tr-TR" b="1" dirty="0" err="1"/>
              <a:t>rmdir</a:t>
            </a:r>
            <a:r>
              <a:rPr lang="tr-TR" dirty="0"/>
              <a:t> komutuyla da yapabilirsiniz.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8484"/>
            <a:ext cx="8153400" cy="403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solidFill>
                  <a:srgbClr val="FF0000"/>
                </a:solidFill>
              </a:rPr>
              <a:t>rm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Seçenekleri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209675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-f</a:t>
            </a:r>
            <a:r>
              <a:rPr lang="tr-TR" dirty="0"/>
              <a:t> (</a:t>
            </a:r>
            <a:r>
              <a:rPr lang="en-US" dirty="0"/>
              <a:t>--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orce</a:t>
            </a:r>
            <a:r>
              <a:rPr lang="tr-TR" dirty="0"/>
              <a:t>) parametresiyle onay almadan direkt silme işlemini gerçekleştirirsiniz. </a:t>
            </a:r>
            <a:r>
              <a:rPr lang="tr-TR" dirty="0">
                <a:solidFill>
                  <a:srgbClr val="FF0000"/>
                </a:solidFill>
              </a:rPr>
              <a:t>!!! Dikkat !!!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453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cat (con</a:t>
            </a:r>
            <a:r>
              <a:rPr lang="en-US" dirty="0"/>
              <a:t>cat</a:t>
            </a:r>
            <a:r>
              <a:rPr lang="en-US" dirty="0">
                <a:solidFill>
                  <a:srgbClr val="FF0000"/>
                </a:solidFill>
              </a:rPr>
              <a:t>enate)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73587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Görevi girdileri çıktılara yönlendirmektir. </a:t>
            </a:r>
            <a:endParaRPr lang="en-US" dirty="0"/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En sık kullanım alanı bir dosyanın içeriğini terminal penceresine yansıtmaktır.</a:t>
            </a:r>
            <a:endParaRPr lang="en-US" dirty="0"/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dirty="0"/>
          </a:p>
          <a:p>
            <a:pPr marL="576263" lvl="1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-n      --</a:t>
            </a:r>
            <a:r>
              <a:rPr lang="en-US" b="1" dirty="0"/>
              <a:t>number</a:t>
            </a:r>
            <a:r>
              <a:rPr lang="tr-TR" dirty="0"/>
              <a:t> :	Satırları numaralar.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cat Komutu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319587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Bir metin dosyasındaki metni standart çıktı olan ekrana yönlendirebilir.</a:t>
            </a:r>
            <a:endParaRPr lang="en-US" dirty="0"/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dirty="0"/>
          </a:p>
          <a:p>
            <a:pPr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 :$ </a:t>
            </a:r>
            <a:r>
              <a:rPr lang="tr-TR" sz="3200" b="1" i="1" dirty="0" err="1"/>
              <a:t>cat</a:t>
            </a:r>
            <a:r>
              <a:rPr lang="tr-TR" sz="3200" b="1" i="1" dirty="0"/>
              <a:t>   deneme.txt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bu bir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metin </a:t>
            </a:r>
            <a:r>
              <a:rPr lang="tr-TR" sz="3200" b="1" i="1" dirty="0" err="1"/>
              <a:t>dosyasidir</a:t>
            </a:r>
            <a:endParaRPr lang="tr-TR" sz="3200" b="1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tr-TR" dirty="0">
                <a:solidFill>
                  <a:srgbClr val="FF0000"/>
                </a:solidFill>
              </a:rPr>
              <a:t> Komutu (</a:t>
            </a:r>
            <a:r>
              <a:rPr lang="en-US" dirty="0">
                <a:solidFill>
                  <a:srgbClr val="FF0000"/>
                </a:solidFill>
              </a:rPr>
              <a:t>redirection</a:t>
            </a:r>
            <a:r>
              <a:rPr lang="tr-TR" dirty="0">
                <a:solidFill>
                  <a:srgbClr val="FF0000"/>
                </a:solidFill>
              </a:rPr>
              <a:t> &gt;)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0613"/>
            <a:ext cx="9144000" cy="5767387"/>
          </a:xfrm>
        </p:spPr>
        <p:txBody>
          <a:bodyPr/>
          <a:lstStyle/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Klavyeden gireceğiniz metni, olmayan (o anda yaratılacak), boş veya dolu bir dosyaya yönlendirebilirsiniz. </a:t>
            </a:r>
          </a:p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Çıkmak için EOF (</a:t>
            </a:r>
            <a:r>
              <a:rPr lang="tr-TR" dirty="0" err="1"/>
              <a:t>end</a:t>
            </a:r>
            <a:r>
              <a:rPr lang="tr-TR" dirty="0"/>
              <a:t>-of-file) karakteri olan </a:t>
            </a:r>
            <a:r>
              <a:rPr lang="tr-TR" b="1" dirty="0" err="1"/>
              <a:t>Ctrl+D</a:t>
            </a:r>
            <a:r>
              <a:rPr lang="tr-TR" b="1" dirty="0"/>
              <a:t> </a:t>
            </a:r>
            <a:r>
              <a:rPr lang="tr-TR" dirty="0"/>
              <a:t>kullanılır.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</a:t>
            </a:r>
            <a:r>
              <a:rPr lang="tr-TR" sz="3200" b="1" i="1" dirty="0" err="1"/>
              <a:t>cat</a:t>
            </a:r>
            <a:r>
              <a:rPr lang="tr-TR" sz="3200" b="1" i="1" dirty="0"/>
              <a:t>   &gt;  deneme.txt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deneme </a:t>
            </a:r>
            <a:r>
              <a:rPr lang="tr-TR" sz="3200" b="1" i="1" dirty="0" err="1"/>
              <a:t>dosyasi</a:t>
            </a:r>
            <a:r>
              <a:rPr lang="tr-TR" sz="3200" b="1" i="1" dirty="0"/>
              <a:t> su anda </a:t>
            </a:r>
            <a:r>
              <a:rPr lang="tr-TR" sz="3200" b="1" i="1" dirty="0" err="1"/>
              <a:t>yaratiliyor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^D 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</a:t>
            </a:r>
            <a:r>
              <a:rPr lang="tr-TR" sz="3200" b="1" i="1" dirty="0" err="1"/>
              <a:t>cat</a:t>
            </a:r>
            <a:r>
              <a:rPr lang="tr-TR" sz="3200" b="1" i="1" dirty="0"/>
              <a:t>    deneme.txt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deneme </a:t>
            </a:r>
            <a:r>
              <a:rPr lang="tr-TR" sz="3200" b="1" i="1" dirty="0" err="1"/>
              <a:t>dosyasi</a:t>
            </a:r>
            <a:r>
              <a:rPr lang="tr-TR" sz="3200" b="1" i="1" dirty="0"/>
              <a:t> su anda </a:t>
            </a:r>
            <a:r>
              <a:rPr lang="tr-TR" sz="3200" b="1" i="1" dirty="0" err="1"/>
              <a:t>yaratiliyor</a:t>
            </a:r>
            <a:endParaRPr lang="tr-TR" sz="3200" b="1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cat Komutu (append &gt;&gt;)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/>
              <a:t>&gt;&gt;</a:t>
            </a:r>
            <a:r>
              <a:rPr lang="tr-TR"/>
              <a:t> operatörü ile metin içeren bir dosyaya eklenti yapabiliriz (dosyanın sonuna ekleyebiliriz).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/>
              <a:t>ddal:$ cat   deneme.txt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/>
              <a:t>deneme dosyasi su anda yaratiliyor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/>
              <a:t>ddal:$ cat   &gt;&gt;   deneme.txt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/>
              <a:t>bu da eklenti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/>
              <a:t>^D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/>
              <a:t>ddal:$ cat   deneme.txt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/>
              <a:t>deneme dosyasi su anda yaratiliyor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/>
              <a:t>bu da eklenti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tac</a:t>
            </a:r>
            <a:r>
              <a:rPr lang="tr-TR" dirty="0">
                <a:solidFill>
                  <a:srgbClr val="FF0000"/>
                </a:solidFill>
              </a:rPr>
              <a:t> Komutu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1146175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Bu komut </a:t>
            </a:r>
            <a:r>
              <a:rPr lang="tr-TR" b="1" dirty="0" err="1">
                <a:solidFill>
                  <a:srgbClr val="FF0000"/>
                </a:solidFill>
              </a:rPr>
              <a:t>cat</a:t>
            </a:r>
            <a:r>
              <a:rPr lang="tr-TR" dirty="0"/>
              <a:t> komutunun aksine dosya içeriğini ekrana tersten yazdırır.</a:t>
            </a:r>
          </a:p>
        </p:txBody>
      </p:sp>
    </p:spTree>
    <p:extLst>
      <p:ext uri="{BB962C8B-B14F-4D97-AF65-F5344CB8AC3E}">
        <p14:creationId xmlns:p14="http://schemas.microsoft.com/office/powerpoint/2010/main" val="1172124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less </a:t>
            </a:r>
            <a:r>
              <a:rPr lang="tr-TR" dirty="0">
                <a:solidFill>
                  <a:srgbClr val="FF0000"/>
                </a:solidFill>
              </a:rPr>
              <a:t>Komutu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marL="87313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Dosya içeriğini sayfa sayfa veya satır </a:t>
            </a:r>
            <a:r>
              <a:rPr lang="tr-TR" dirty="0" err="1"/>
              <a:t>satır</a:t>
            </a:r>
            <a:r>
              <a:rPr lang="tr-TR" dirty="0"/>
              <a:t> gösterir.</a:t>
            </a:r>
          </a:p>
          <a:p>
            <a:pPr marL="87313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dirty="0"/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dirty="0"/>
              <a:t>Hareketler:</a:t>
            </a:r>
          </a:p>
          <a:p>
            <a:pPr lvl="2" indent="-21590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 dirty="0"/>
              <a:t>s</a:t>
            </a:r>
            <a:r>
              <a:rPr lang="tr-TR" sz="3200" b="1" dirty="0" err="1"/>
              <a:t>pacebar</a:t>
            </a:r>
            <a:r>
              <a:rPr lang="tr-TR" sz="3200" b="1" dirty="0"/>
              <a:t>		</a:t>
            </a:r>
            <a:r>
              <a:rPr lang="tr-TR" sz="3200" dirty="0"/>
              <a:t>:	Bir sayfa ileri.</a:t>
            </a:r>
          </a:p>
          <a:p>
            <a:pPr lvl="2" indent="-21590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 dirty="0"/>
              <a:t>e</a:t>
            </a:r>
            <a:r>
              <a:rPr lang="tr-TR" sz="3200" b="1" dirty="0" err="1"/>
              <a:t>nter</a:t>
            </a:r>
            <a:r>
              <a:rPr lang="tr-TR" sz="3200" b="1" dirty="0"/>
              <a:t>	    		</a:t>
            </a:r>
            <a:r>
              <a:rPr lang="tr-TR" sz="3200" dirty="0"/>
              <a:t>:	Bir satır ileri.</a:t>
            </a:r>
          </a:p>
          <a:p>
            <a:pPr lvl="2" indent="-21590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dirty="0"/>
              <a:t>b					</a:t>
            </a:r>
            <a:r>
              <a:rPr lang="tr-TR" sz="3200" dirty="0"/>
              <a:t>:	Bir sayfa geri.</a:t>
            </a:r>
          </a:p>
          <a:p>
            <a:pPr lvl="2" indent="-21590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dirty="0"/>
              <a:t>q</a:t>
            </a:r>
            <a:r>
              <a:rPr lang="tr-TR" sz="3200" dirty="0"/>
              <a:t>					:	Çık.</a:t>
            </a:r>
          </a:p>
          <a:p>
            <a:pPr lvl="2" indent="-21590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dirty="0"/>
              <a:t>/kelime		</a:t>
            </a:r>
            <a:r>
              <a:rPr lang="tr-TR" sz="3200" dirty="0"/>
              <a:t>:</a:t>
            </a:r>
            <a:r>
              <a:rPr lang="tr-TR" sz="3200" b="1" dirty="0"/>
              <a:t>	</a:t>
            </a:r>
            <a:r>
              <a:rPr lang="tr-TR" sz="3200" dirty="0"/>
              <a:t>Belirtilen kelimeyi ara.</a:t>
            </a:r>
          </a:p>
          <a:p>
            <a:pPr lvl="2" indent="-21590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dirty="0"/>
              <a:t>n</a:t>
            </a:r>
            <a:r>
              <a:rPr lang="tr-TR" sz="3200" dirty="0"/>
              <a:t>					:	Son aramayı yine</a:t>
            </a:r>
            <a:r>
              <a:rPr lang="en-US" sz="3200" dirty="0"/>
              <a:t>le</a:t>
            </a:r>
            <a:r>
              <a:rPr lang="tr-TR" sz="32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tr-TR" dirty="0">
                <a:solidFill>
                  <a:srgbClr val="FF0000"/>
                </a:solidFill>
              </a:rPr>
              <a:t> Komutu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1414"/>
            <a:ext cx="9144000" cy="5696585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head</a:t>
            </a:r>
            <a:r>
              <a:rPr lang="tr-TR" dirty="0"/>
              <a:t> komutu seçeneksiz kullanıldığında bir dosyanın ilk 10 satırını standart çıktı olan ekrana yönlendirir.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</a:t>
            </a:r>
            <a:r>
              <a:rPr lang="tr-TR" sz="3200" b="1" i="1" dirty="0" err="1"/>
              <a:t>head</a:t>
            </a:r>
            <a:r>
              <a:rPr lang="tr-TR" sz="3200" b="1" i="1" dirty="0"/>
              <a:t>    </a:t>
            </a:r>
            <a:r>
              <a:rPr lang="tr-TR" sz="3200" b="1" i="1" dirty="0" err="1"/>
              <a:t>dosyaAdi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1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2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4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5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6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7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8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9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90052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head Komutu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724400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head</a:t>
            </a:r>
            <a:r>
              <a:rPr lang="tr-TR" b="1" dirty="0">
                <a:solidFill>
                  <a:srgbClr val="FF0000"/>
                </a:solidFill>
              </a:rPr>
              <a:t> -n 3</a:t>
            </a:r>
            <a:r>
              <a:rPr lang="tr-TR" dirty="0"/>
              <a:t> ya da </a:t>
            </a:r>
            <a:r>
              <a:rPr lang="tr-TR" b="1" dirty="0" err="1">
                <a:solidFill>
                  <a:srgbClr val="FF0000"/>
                </a:solidFill>
              </a:rPr>
              <a:t>head</a:t>
            </a:r>
            <a:r>
              <a:rPr lang="tr-TR" b="1" dirty="0">
                <a:solidFill>
                  <a:srgbClr val="FF0000"/>
                </a:solidFill>
              </a:rPr>
              <a:t> -3</a:t>
            </a:r>
            <a:r>
              <a:rPr lang="tr-TR" dirty="0"/>
              <a:t> diyerek 3 veya istenilen sayıda ilk satırı görebiliriz.</a:t>
            </a:r>
            <a:endParaRPr lang="en-US" dirty="0"/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</a:t>
            </a:r>
            <a:r>
              <a:rPr lang="tr-TR" sz="3200" b="1" i="1" dirty="0" err="1"/>
              <a:t>head</a:t>
            </a:r>
            <a:r>
              <a:rPr lang="tr-TR" sz="3200" b="1" i="1" dirty="0"/>
              <a:t>   -n   3   </a:t>
            </a:r>
            <a:r>
              <a:rPr lang="tr-TR" sz="3200" b="1" i="1" dirty="0" err="1"/>
              <a:t>dosyaAdi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1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2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3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sz="800" b="1" i="1" dirty="0"/>
          </a:p>
        </p:txBody>
      </p:sp>
    </p:spTree>
    <p:extLst>
      <p:ext uri="{BB962C8B-B14F-4D97-AF65-F5344CB8AC3E}">
        <p14:creationId xmlns:p14="http://schemas.microsoft.com/office/powerpoint/2010/main" val="2844186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9539" y="79062"/>
            <a:ext cx="7810500" cy="762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Bazı Kabuk Programları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2150" y="499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24740"/>
              </p:ext>
            </p:extLst>
          </p:nvPr>
        </p:nvGraphicFramePr>
        <p:xfrm>
          <a:off x="118989" y="883461"/>
          <a:ext cx="8906022" cy="372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956">
                <a:tc>
                  <a:txBody>
                    <a:bodyPr/>
                    <a:lstStyle/>
                    <a:p>
                      <a:pPr algn="ctr"/>
                      <a:r>
                        <a:rPr lang="tr-TR" sz="2200" noProof="0"/>
                        <a:t>Kabuk</a:t>
                      </a:r>
                      <a:r>
                        <a:rPr lang="tr-TR" sz="2200" baseline="0" noProof="0"/>
                        <a:t> Programı</a:t>
                      </a:r>
                      <a:endParaRPr lang="tr-TR" sz="2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 noProof="0" dirty="0"/>
                        <a:t>Açıklama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 i="1" noProof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lang="tr-TR" sz="2200" noProof="0"/>
                        <a:t> (bourne </a:t>
                      </a:r>
                      <a:r>
                        <a:rPr lang="tr-TR" sz="2200" noProof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lang="tr-TR" sz="2200" noProof="0"/>
                        <a:t>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Orijinal UNIX kabuk programı (</a:t>
                      </a:r>
                      <a:r>
                        <a:rPr lang="en-US" sz="2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Steve</a:t>
                      </a:r>
                      <a:r>
                        <a:rPr lang="en-US" sz="22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Bourne</a:t>
                      </a:r>
                      <a:r>
                        <a:rPr lang="en-US" sz="22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AT&amp;T Bell Labs</a:t>
                      </a:r>
                      <a:r>
                        <a:rPr lang="tr-TR" sz="22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2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56">
                <a:tc>
                  <a:txBody>
                    <a:bodyPr/>
                    <a:lstStyle/>
                    <a:p>
                      <a:r>
                        <a:rPr lang="tr-TR" sz="2200" i="1" noProof="0">
                          <a:solidFill>
                            <a:srgbClr val="FF0000"/>
                          </a:solidFill>
                        </a:rPr>
                        <a:t>csh</a:t>
                      </a:r>
                      <a:r>
                        <a:rPr lang="tr-TR" sz="2200" noProof="0"/>
                        <a:t> (</a:t>
                      </a:r>
                      <a:r>
                        <a:rPr lang="tr-TR" sz="2200" noProof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tr-TR" sz="2200" noProof="0"/>
                        <a:t> </a:t>
                      </a:r>
                      <a:r>
                        <a:rPr lang="tr-TR" sz="2200" noProof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lang="tr-TR" sz="2200" noProof="0"/>
                        <a:t>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kabuk programı (Bill Joy, UC Berkeley)</a:t>
                      </a:r>
                      <a:endParaRPr lang="tr-TR" sz="2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56">
                <a:tc>
                  <a:txBody>
                    <a:bodyPr/>
                    <a:lstStyle/>
                    <a:p>
                      <a:r>
                        <a:rPr lang="tr-TR" sz="2200" i="1" noProof="0">
                          <a:solidFill>
                            <a:srgbClr val="FF0000"/>
                          </a:solidFill>
                        </a:rPr>
                        <a:t>tcsh</a:t>
                      </a:r>
                      <a:r>
                        <a:rPr lang="tr-TR" sz="2200" noProof="0"/>
                        <a:t> (</a:t>
                      </a:r>
                      <a:r>
                        <a:rPr lang="tr-TR" sz="2200" noProof="0">
                          <a:solidFill>
                            <a:srgbClr val="FF0000"/>
                          </a:solidFill>
                        </a:rPr>
                        <a:t>tc sh</a:t>
                      </a:r>
                      <a:r>
                        <a:rPr lang="tr-TR" sz="2200" noProof="0"/>
                        <a:t>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kabuk programının geliştirilmiş hali</a:t>
                      </a:r>
                      <a:endParaRPr lang="tr-TR" sz="2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956">
                <a:tc>
                  <a:txBody>
                    <a:bodyPr/>
                    <a:lstStyle/>
                    <a:p>
                      <a:r>
                        <a:rPr lang="tr-TR" sz="2200" i="1" noProof="0">
                          <a:solidFill>
                            <a:srgbClr val="FF0000"/>
                          </a:solidFill>
                        </a:rPr>
                        <a:t>ksh</a:t>
                      </a:r>
                      <a:r>
                        <a:rPr lang="tr-TR" sz="2200" noProof="0"/>
                        <a:t> (</a:t>
                      </a:r>
                      <a:r>
                        <a:rPr lang="tr-TR" sz="2200" noProof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tr-TR" sz="2200" noProof="0"/>
                        <a:t>orn </a:t>
                      </a:r>
                      <a:r>
                        <a:rPr lang="tr-TR" sz="2200" noProof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lang="tr-TR" sz="2200" noProof="0"/>
                        <a:t>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tr-TR" sz="2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kabuk programı (David </a:t>
                      </a:r>
                      <a:r>
                        <a:rPr lang="tr-TR" sz="22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tr-TR" sz="2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AT&amp;T Bell Labs</a:t>
                      </a:r>
                      <a:r>
                        <a:rPr lang="tr-TR" sz="2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2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9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 i="1" noProof="0">
                          <a:solidFill>
                            <a:srgbClr val="FF0000"/>
                          </a:solidFill>
                        </a:rPr>
                        <a:t>bash</a:t>
                      </a:r>
                      <a:r>
                        <a:rPr lang="tr-TR" sz="2200" noProof="0"/>
                        <a:t> (</a:t>
                      </a:r>
                      <a:r>
                        <a:rPr lang="tr-TR" sz="2200" noProof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tr-TR" sz="2200" noProof="0"/>
                        <a:t>ourne </a:t>
                      </a:r>
                      <a:r>
                        <a:rPr lang="tr-TR" sz="2200" noProof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tr-TR" sz="2200" noProof="0"/>
                        <a:t>gain </a:t>
                      </a:r>
                      <a:r>
                        <a:rPr lang="tr-TR" sz="2200" noProof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lang="tr-TR" sz="2200" noProof="0"/>
                        <a:t>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GNU projesinin kabuk programı (</a:t>
                      </a:r>
                      <a:r>
                        <a:rPr lang="tr-TR" sz="2200" i="1" kern="1200" noProof="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csh</a:t>
                      </a:r>
                      <a:r>
                        <a:rPr lang="tr-TR" sz="22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tr-TR" sz="2200" i="1" kern="1200" noProof="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tr-TR" sz="2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(Birçok Linux dağıtımı için </a:t>
                      </a:r>
                      <a:r>
                        <a:rPr lang="tr-TR" sz="2200" i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varsayılan</a:t>
                      </a:r>
                      <a:r>
                        <a:rPr lang="tr-TR" sz="22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kabuktur.</a:t>
                      </a:r>
                      <a:r>
                        <a:rPr lang="tr-TR" sz="2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2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3517" y="4554026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500" dirty="0"/>
              <a:t>Kullanıcı hesabı açılırken kullanıcının hangi kabuk programını kullanacağı sistem yöneticisi</a:t>
            </a:r>
            <a:r>
              <a:rPr lang="en-US" sz="2500" dirty="0"/>
              <a:t> (root)</a:t>
            </a:r>
            <a:r>
              <a:rPr lang="tr-TR" sz="2500" dirty="0"/>
              <a:t> tarafından belirlenir ve bu bilgi </a:t>
            </a:r>
            <a:r>
              <a:rPr lang="tr-TR" sz="2500" b="1" dirty="0"/>
              <a:t>/</a:t>
            </a:r>
            <a:r>
              <a:rPr lang="tr-TR" sz="2500" b="1" dirty="0" err="1"/>
              <a:t>etc</a:t>
            </a:r>
            <a:r>
              <a:rPr lang="tr-TR" sz="2500" b="1" dirty="0"/>
              <a:t>/</a:t>
            </a:r>
            <a:r>
              <a:rPr lang="tr-TR" sz="2500" b="1" dirty="0" err="1"/>
              <a:t>passwd</a:t>
            </a:r>
            <a:r>
              <a:rPr lang="tr-TR" sz="2500" dirty="0"/>
              <a:t> dosyasında tutulur (7. sütun).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0" y="599622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500" dirty="0"/>
              <a:t>Sistemde tanımlı kabuklar </a:t>
            </a:r>
            <a:r>
              <a:rPr lang="tr-TR" sz="2500" b="1" dirty="0"/>
              <a:t>/</a:t>
            </a:r>
            <a:r>
              <a:rPr lang="tr-TR" sz="2500" b="1" dirty="0" err="1"/>
              <a:t>etc</a:t>
            </a:r>
            <a:r>
              <a:rPr lang="tr-TR" sz="2500" b="1" dirty="0"/>
              <a:t>/</a:t>
            </a:r>
            <a:r>
              <a:rPr lang="tr-TR" sz="2500" b="1" dirty="0" err="1"/>
              <a:t>shells</a:t>
            </a:r>
            <a:r>
              <a:rPr lang="tr-TR" sz="2500" dirty="0"/>
              <a:t> dosyasında saklanırlar.</a:t>
            </a:r>
            <a:r>
              <a:rPr lang="en-US" sz="2500" dirty="0"/>
              <a:t> </a:t>
            </a:r>
            <a:r>
              <a:rPr lang="tr-TR" sz="2500" b="1" dirty="0" err="1"/>
              <a:t>cat</a:t>
            </a:r>
            <a:r>
              <a:rPr lang="tr-TR" sz="2500" b="1" dirty="0"/>
              <a:t>   /</a:t>
            </a:r>
            <a:r>
              <a:rPr lang="tr-TR" sz="2500" b="1" dirty="0" err="1"/>
              <a:t>etc</a:t>
            </a:r>
            <a:r>
              <a:rPr lang="tr-TR" sz="2500" b="1" dirty="0"/>
              <a:t>/</a:t>
            </a:r>
            <a:r>
              <a:rPr lang="tr-TR" sz="2500" b="1" dirty="0" err="1"/>
              <a:t>shells</a:t>
            </a:r>
            <a:r>
              <a:rPr lang="tr-TR" sz="2500" b="1" dirty="0"/>
              <a:t>  </a:t>
            </a:r>
            <a:r>
              <a:rPr lang="tr-TR" sz="2500" dirty="0"/>
              <a:t>ve</a:t>
            </a:r>
            <a:r>
              <a:rPr lang="tr-TR" sz="2500" b="1" dirty="0"/>
              <a:t> </a:t>
            </a:r>
            <a:r>
              <a:rPr lang="tr-TR" sz="2500" b="1" dirty="0" err="1"/>
              <a:t>echo</a:t>
            </a:r>
            <a:r>
              <a:rPr lang="tr-TR" sz="2500" b="1" dirty="0"/>
              <a:t> $SHELL   </a:t>
            </a:r>
            <a:r>
              <a:rPr lang="tr-TR" sz="2500" dirty="0"/>
              <a:t>komutlarını çalıştırınız.</a:t>
            </a:r>
            <a:endParaRPr lang="tr-TR" sz="2500" b="1" dirty="0"/>
          </a:p>
        </p:txBody>
      </p:sp>
    </p:spTree>
    <p:extLst>
      <p:ext uri="{BB962C8B-B14F-4D97-AF65-F5344CB8AC3E}">
        <p14:creationId xmlns:p14="http://schemas.microsoft.com/office/powerpoint/2010/main" val="416007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228601"/>
            <a:ext cx="9139238" cy="10668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FF0000"/>
                </a:solidFill>
              </a:rPr>
              <a:t>head </a:t>
            </a:r>
            <a:r>
              <a:rPr lang="tr-TR" dirty="0">
                <a:solidFill>
                  <a:srgbClr val="FF0000"/>
                </a:solidFill>
              </a:rPr>
              <a:t>-n 3 </a:t>
            </a:r>
            <a:r>
              <a:rPr lang="tr-TR" dirty="0" err="1">
                <a:solidFill>
                  <a:srgbClr val="FF0000"/>
                </a:solidFill>
              </a:rPr>
              <a:t>dosyaAdi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 err="1">
                <a:solidFill>
                  <a:srgbClr val="FF0000"/>
                </a:solidFill>
              </a:rPr>
              <a:t>head</a:t>
            </a:r>
            <a:r>
              <a:rPr lang="tr-TR" dirty="0">
                <a:solidFill>
                  <a:srgbClr val="FF0000"/>
                </a:solidFill>
              </a:rPr>
              <a:t> -n -3 </a:t>
            </a:r>
            <a:r>
              <a:rPr lang="tr-TR" dirty="0" err="1">
                <a:solidFill>
                  <a:srgbClr val="FF0000"/>
                </a:solidFill>
              </a:rPr>
              <a:t>dosyaAdi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495800"/>
          </a:xfrm>
        </p:spPr>
        <p:txBody>
          <a:bodyPr/>
          <a:lstStyle/>
          <a:p>
            <a:pPr marL="87313" indent="0" algn="ctr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Yukarıdaki 2 komut arasındaki farkı bulunuz.</a:t>
            </a:r>
            <a:endParaRPr lang="en-GB" sz="18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b="1" i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71800"/>
            <a:ext cx="883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8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763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tail Komutu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8374"/>
            <a:ext cx="9144000" cy="5689625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tail</a:t>
            </a:r>
            <a:r>
              <a:rPr lang="tr-TR" dirty="0"/>
              <a:t> komutu seçeneksiz kullanıldığında bir dosyanın son 10 satırını standart çıktı olan ekrana yönlendirir.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</a:t>
            </a:r>
            <a:r>
              <a:rPr lang="tr-TR" sz="3200" b="1" i="1" dirty="0" err="1"/>
              <a:t>tail</a:t>
            </a:r>
            <a:r>
              <a:rPr lang="tr-TR" sz="3200" b="1" i="1" dirty="0"/>
              <a:t>   </a:t>
            </a:r>
            <a:r>
              <a:rPr lang="tr-TR" sz="3200" b="1" i="1" dirty="0" err="1"/>
              <a:t>dosyaAdi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31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32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33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34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35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36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37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38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39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200" b="1" i="1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969988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tail Komutu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321175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tail</a:t>
            </a:r>
            <a:r>
              <a:rPr lang="tr-TR" b="1" dirty="0">
                <a:solidFill>
                  <a:srgbClr val="FF0000"/>
                </a:solidFill>
              </a:rPr>
              <a:t> -n 3</a:t>
            </a:r>
            <a:r>
              <a:rPr lang="tr-TR" dirty="0"/>
              <a:t> ya da </a:t>
            </a:r>
            <a:r>
              <a:rPr lang="tr-TR" b="1" dirty="0" err="1">
                <a:solidFill>
                  <a:srgbClr val="FF0000"/>
                </a:solidFill>
              </a:rPr>
              <a:t>tail</a:t>
            </a:r>
            <a:r>
              <a:rPr lang="tr-TR" b="1" dirty="0">
                <a:solidFill>
                  <a:srgbClr val="FF0000"/>
                </a:solidFill>
              </a:rPr>
              <a:t> -3</a:t>
            </a:r>
            <a:r>
              <a:rPr lang="tr-TR" dirty="0"/>
              <a:t> diyerek son 3 veya istenilen sayıda son satırı görüntüleyebiliriz.</a:t>
            </a:r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</a:t>
            </a:r>
            <a:r>
              <a:rPr lang="tr-TR" sz="3200" b="1" i="1" dirty="0" err="1"/>
              <a:t>tail</a:t>
            </a:r>
            <a:r>
              <a:rPr lang="tr-TR" sz="3200" b="1" i="1" dirty="0"/>
              <a:t>  -n  3  </a:t>
            </a:r>
            <a:r>
              <a:rPr lang="tr-TR" sz="3200" b="1" i="1" dirty="0" err="1"/>
              <a:t>dosyaAdi</a:t>
            </a: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38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39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256038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tail Komutu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321175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tail</a:t>
            </a:r>
            <a:r>
              <a:rPr lang="tr-TR" b="1" dirty="0">
                <a:solidFill>
                  <a:srgbClr val="FF0000"/>
                </a:solidFill>
              </a:rPr>
              <a:t> -f</a:t>
            </a:r>
            <a:r>
              <a:rPr lang="tr-TR" dirty="0"/>
              <a:t> </a:t>
            </a:r>
            <a:r>
              <a:rPr lang="en-US" dirty="0"/>
              <a:t>(--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ollow) </a:t>
            </a:r>
            <a:r>
              <a:rPr lang="tr-TR" dirty="0"/>
              <a:t>komutuyla herhangi bir dosyaya bir</a:t>
            </a:r>
            <a:r>
              <a:rPr lang="en-US" dirty="0"/>
              <a:t> </a:t>
            </a:r>
            <a:r>
              <a:rPr lang="tr-TR" dirty="0"/>
              <a:t>şeyler eklendiğinde görebilecek şekilde takip edebilirsiniz. Devamlı güncellenen </a:t>
            </a:r>
            <a:r>
              <a:rPr lang="tr-TR" dirty="0" err="1"/>
              <a:t>log</a:t>
            </a:r>
            <a:r>
              <a:rPr lang="tr-TR" dirty="0"/>
              <a:t> dosyalarını izlemek için kullanılır. </a:t>
            </a:r>
            <a:r>
              <a:rPr lang="tr-TR" dirty="0" err="1"/>
              <a:t>Ctrl+C</a:t>
            </a:r>
            <a:r>
              <a:rPr lang="tr-TR" dirty="0"/>
              <a:t> ile sonlandırılır. </a:t>
            </a:r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dirty="0"/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i="1" dirty="0" err="1"/>
              <a:t>ddal</a:t>
            </a:r>
            <a:r>
              <a:rPr lang="tr-TR" b="1" i="1" dirty="0"/>
              <a:t>:$ </a:t>
            </a:r>
            <a:r>
              <a:rPr lang="tr-TR" b="1" i="1" dirty="0" err="1"/>
              <a:t>tail</a:t>
            </a:r>
            <a:r>
              <a:rPr lang="tr-TR" b="1" i="1" dirty="0"/>
              <a:t>   -f   </a:t>
            </a:r>
            <a:r>
              <a:rPr lang="tr-TR" b="1" i="1" dirty="0" err="1"/>
              <a:t>dosyaAdi</a:t>
            </a: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1739984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228601"/>
            <a:ext cx="9139238" cy="10668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err="1">
                <a:solidFill>
                  <a:srgbClr val="FF0000"/>
                </a:solidFill>
              </a:rPr>
              <a:t>tail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-n 3 </a:t>
            </a:r>
            <a:r>
              <a:rPr lang="tr-TR" dirty="0" err="1">
                <a:solidFill>
                  <a:srgbClr val="FF0000"/>
                </a:solidFill>
              </a:rPr>
              <a:t>dosyaAdi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 err="1">
                <a:solidFill>
                  <a:srgbClr val="FF0000"/>
                </a:solidFill>
              </a:rPr>
              <a:t>tail</a:t>
            </a:r>
            <a:r>
              <a:rPr lang="tr-TR" dirty="0">
                <a:solidFill>
                  <a:srgbClr val="FF0000"/>
                </a:solidFill>
              </a:rPr>
              <a:t> -n +3 </a:t>
            </a:r>
            <a:r>
              <a:rPr lang="tr-TR" dirty="0" err="1">
                <a:solidFill>
                  <a:srgbClr val="FF0000"/>
                </a:solidFill>
              </a:rPr>
              <a:t>dosyaAdi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495800"/>
          </a:xfrm>
        </p:spPr>
        <p:txBody>
          <a:bodyPr/>
          <a:lstStyle/>
          <a:p>
            <a:pPr marL="87313" indent="0" algn="ctr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Yukarıdaki 2 komut arasındaki farkı bulunuz.</a:t>
            </a:r>
            <a:endParaRPr lang="en-GB" sz="18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b="1" i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" y="3200400"/>
            <a:ext cx="8748713" cy="6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54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3239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err="1">
                <a:solidFill>
                  <a:srgbClr val="FF0000"/>
                </a:solidFill>
              </a:rPr>
              <a:t>cp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p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tr-TR" dirty="0">
                <a:solidFill>
                  <a:srgbClr val="FF0000"/>
                </a:solidFill>
              </a:rPr>
              <a:t>)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3175"/>
            <a:ext cx="9144000" cy="5584825"/>
          </a:xfrm>
        </p:spPr>
        <p:txBody>
          <a:bodyPr/>
          <a:lstStyle/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Dosya</a:t>
            </a:r>
            <a:r>
              <a:rPr lang="en-US" dirty="0"/>
              <a:t>/</a:t>
            </a:r>
            <a:r>
              <a:rPr lang="tr-TR" dirty="0"/>
              <a:t>dizin kopyası yaratmak için </a:t>
            </a:r>
            <a:r>
              <a:rPr lang="tr-TR" b="1" dirty="0" err="1">
                <a:solidFill>
                  <a:srgbClr val="FF0000"/>
                </a:solidFill>
              </a:rPr>
              <a:t>cp</a:t>
            </a:r>
            <a:r>
              <a:rPr lang="tr-TR" dirty="0"/>
              <a:t> komutu kullanılır.</a:t>
            </a:r>
            <a:endParaRPr lang="en-US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</a:t>
            </a:r>
            <a:r>
              <a:rPr lang="tr-TR" sz="3200" b="1" i="1" dirty="0" err="1"/>
              <a:t>cp</a:t>
            </a:r>
            <a:r>
              <a:rPr lang="tr-TR" sz="3200" b="1" i="1" dirty="0"/>
              <a:t>  dosya1   dosya1Kopya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3239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err="1">
                <a:solidFill>
                  <a:srgbClr val="FF0000"/>
                </a:solidFill>
              </a:rPr>
              <a:t>cp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p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tr-TR" dirty="0">
                <a:solidFill>
                  <a:srgbClr val="FF0000"/>
                </a:solidFill>
              </a:rPr>
              <a:t>) Komutu</a:t>
            </a:r>
            <a:endParaRPr lang="en-GB" b="1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950"/>
            <a:ext cx="9144000" cy="806450"/>
          </a:xfrm>
        </p:spPr>
        <p:txBody>
          <a:bodyPr/>
          <a:lstStyle/>
          <a:p>
            <a:pPr marL="87313" indent="0" algn="just" defTabSz="457200" eaLnBrk="1" hangingPunct="1">
              <a:lnSpc>
                <a:spcPct val="7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-r</a:t>
            </a:r>
            <a:r>
              <a:rPr lang="tr-TR" b="1" dirty="0"/>
              <a:t> </a:t>
            </a:r>
            <a:r>
              <a:rPr lang="en-US" dirty="0"/>
              <a:t>(--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ecursive) </a:t>
            </a:r>
            <a:r>
              <a:rPr lang="tr-TR" dirty="0"/>
              <a:t>seçeneği ile dizin kopyalama işlemi gerçekleştirilir.</a:t>
            </a:r>
          </a:p>
          <a:p>
            <a:pPr marL="862013" lvl="1" algn="just" defTabSz="457200" eaLnBrk="1" hangingPunct="1">
              <a:lnSpc>
                <a:spcPct val="73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sz="3200" b="1" i="1" dirty="0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" y="2209800"/>
            <a:ext cx="910606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239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cp Seçenekleri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7988"/>
            <a:ext cx="9144000" cy="4319587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600" b="1" dirty="0">
                <a:solidFill>
                  <a:srgbClr val="FF0000"/>
                </a:solidFill>
              </a:rPr>
              <a:t>-i</a:t>
            </a:r>
            <a:r>
              <a:rPr lang="tr-TR" sz="3600" b="1" dirty="0"/>
              <a:t> 	</a:t>
            </a:r>
            <a:r>
              <a:rPr lang="tr-TR" sz="3600" dirty="0"/>
              <a:t>:	(</a:t>
            </a:r>
            <a:r>
              <a:rPr lang="en-US" sz="3600" dirty="0"/>
              <a:t>--</a:t>
            </a:r>
            <a:r>
              <a:rPr lang="tr-TR" sz="3600" b="1" dirty="0" err="1">
                <a:solidFill>
                  <a:srgbClr val="FF0000"/>
                </a:solidFill>
              </a:rPr>
              <a:t>i</a:t>
            </a:r>
            <a:r>
              <a:rPr lang="tr-TR" sz="3600" dirty="0" err="1"/>
              <a:t>nteractive</a:t>
            </a:r>
            <a:r>
              <a:rPr lang="tr-TR" sz="3600" dirty="0"/>
              <a:t>)</a:t>
            </a:r>
            <a:r>
              <a:rPr lang="en-US" sz="3600" dirty="0"/>
              <a:t> </a:t>
            </a:r>
            <a:r>
              <a:rPr lang="tr-TR" sz="3600" dirty="0"/>
              <a:t>Hedef dosyanın üzerine yazılması gerekecekse uyar. </a:t>
            </a:r>
            <a:endParaRPr lang="en-US" sz="3600" dirty="0"/>
          </a:p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600" b="1" dirty="0">
                <a:solidFill>
                  <a:srgbClr val="FF0000"/>
                </a:solidFill>
              </a:rPr>
              <a:t>-f</a:t>
            </a:r>
            <a:r>
              <a:rPr lang="tr-TR" sz="3600" b="1" dirty="0"/>
              <a:t>	</a:t>
            </a:r>
            <a:r>
              <a:rPr lang="tr-TR" sz="3600" dirty="0"/>
              <a:t>:	(</a:t>
            </a:r>
            <a:r>
              <a:rPr lang="en-US" sz="3600" dirty="0"/>
              <a:t>--</a:t>
            </a:r>
            <a:r>
              <a:rPr lang="tr-TR" sz="3600" b="1" dirty="0" err="1">
                <a:solidFill>
                  <a:srgbClr val="FF0000"/>
                </a:solidFill>
              </a:rPr>
              <a:t>f</a:t>
            </a:r>
            <a:r>
              <a:rPr lang="tr-TR" sz="3600" dirty="0" err="1"/>
              <a:t>orce</a:t>
            </a:r>
            <a:r>
              <a:rPr lang="tr-TR" sz="3600" dirty="0"/>
              <a:t>)</a:t>
            </a:r>
            <a:r>
              <a:rPr lang="en-US" sz="3600" dirty="0"/>
              <a:t> </a:t>
            </a:r>
            <a:r>
              <a:rPr lang="tr-TR" sz="3600" dirty="0"/>
              <a:t>Uyarma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239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mv (</a:t>
            </a:r>
            <a:r>
              <a:rPr lang="en-US" dirty="0"/>
              <a:t>m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v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tr-TR" dirty="0">
                <a:solidFill>
                  <a:srgbClr val="FF0000"/>
                </a:solidFill>
              </a:rPr>
              <a:t>) Komutu</a:t>
            </a:r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648200"/>
          </a:xfrm>
        </p:spPr>
        <p:txBody>
          <a:bodyPr/>
          <a:lstStyle/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Bir dosyanın/klasörün </a:t>
            </a:r>
            <a:r>
              <a:rPr lang="tr-TR" i="1" dirty="0">
                <a:solidFill>
                  <a:srgbClr val="FF0000"/>
                </a:solidFill>
              </a:rPr>
              <a:t>ismini değiştirmek</a:t>
            </a:r>
            <a:r>
              <a:rPr lang="tr-TR" dirty="0"/>
              <a:t> ya da bir dosyayı</a:t>
            </a:r>
            <a:r>
              <a:rPr lang="en-US" dirty="0"/>
              <a:t>/</a:t>
            </a:r>
            <a:r>
              <a:rPr lang="tr-TR" dirty="0"/>
              <a:t>klasörü </a:t>
            </a:r>
            <a:r>
              <a:rPr lang="tr-TR" i="1" dirty="0">
                <a:solidFill>
                  <a:srgbClr val="FF0000"/>
                </a:solidFill>
              </a:rPr>
              <a:t>taşımak</a:t>
            </a:r>
            <a:r>
              <a:rPr lang="tr-TR" dirty="0"/>
              <a:t> için </a:t>
            </a:r>
            <a:r>
              <a:rPr lang="tr-TR" b="1" dirty="0">
                <a:solidFill>
                  <a:srgbClr val="FF0000"/>
                </a:solidFill>
              </a:rPr>
              <a:t>mv</a:t>
            </a:r>
            <a:r>
              <a:rPr lang="tr-TR" dirty="0"/>
              <a:t> komutu kullanılır. </a:t>
            </a:r>
          </a:p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mv</a:t>
            </a:r>
            <a:r>
              <a:rPr lang="tr-TR" dirty="0"/>
              <a:t> komutunun dosyalar ve dizinler için kullanımı aynı şekildedir.</a:t>
            </a:r>
            <a:endParaRPr lang="en-US" dirty="0"/>
          </a:p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:$ mv   dosya</a:t>
            </a:r>
            <a:r>
              <a:rPr lang="en-US" sz="3200" b="1" i="1" dirty="0"/>
              <a:t>1</a:t>
            </a:r>
            <a:r>
              <a:rPr lang="tr-TR" sz="3200" b="1" i="1" dirty="0"/>
              <a:t>   dosya</a:t>
            </a:r>
            <a:r>
              <a:rPr lang="en-US" sz="3200" b="1" i="1" dirty="0"/>
              <a:t>2</a:t>
            </a:r>
            <a:endParaRPr lang="tr-TR" sz="3200" b="1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6666"/>
            <a:ext cx="6934200" cy="590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40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Kabuk (Shell)‏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950"/>
            <a:ext cx="9144000" cy="5607050"/>
          </a:xfrm>
        </p:spPr>
        <p:txBody>
          <a:bodyPr/>
          <a:lstStyle/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Komut satırındaki</a:t>
            </a:r>
            <a:r>
              <a:rPr lang="en-US" dirty="0"/>
              <a:t> (command line)</a:t>
            </a:r>
            <a:r>
              <a:rPr lang="tr-TR" dirty="0"/>
              <a:t> karakterlerin farklı anlamları vardır.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echo $PS1</a:t>
            </a:r>
            <a:r>
              <a:rPr lang="en-US" dirty="0"/>
              <a:t>)</a:t>
            </a:r>
            <a:endParaRPr lang="tr-TR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root</a:t>
            </a:r>
            <a:r>
              <a:rPr lang="tr-TR" sz="3200" b="1" i="1" dirty="0"/>
              <a:t> :~#  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i="1" dirty="0"/>
              <a:t>ya da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i="1" dirty="0" err="1"/>
              <a:t>ddal</a:t>
            </a:r>
            <a:r>
              <a:rPr lang="tr-TR" sz="3200" b="1" i="1" dirty="0"/>
              <a:t>:~$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sz="3200" b="1" i="1" dirty="0"/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$</a:t>
            </a:r>
            <a:r>
              <a:rPr lang="tr-TR" b="1" dirty="0"/>
              <a:t> : </a:t>
            </a:r>
            <a:r>
              <a:rPr lang="en-US" dirty="0"/>
              <a:t>S</a:t>
            </a:r>
            <a:r>
              <a:rPr lang="tr-TR" dirty="0"/>
              <a:t>izin</a:t>
            </a:r>
            <a:r>
              <a:rPr lang="tr-TR" b="1" dirty="0"/>
              <a:t> </a:t>
            </a:r>
            <a:r>
              <a:rPr lang="tr-TR" b="1" u="sng" dirty="0"/>
              <a:t>sıradan</a:t>
            </a:r>
            <a:r>
              <a:rPr lang="en-US" b="1" u="sng" dirty="0"/>
              <a:t> (normal)</a:t>
            </a:r>
            <a:r>
              <a:rPr lang="tr-TR" b="1" u="sng" dirty="0"/>
              <a:t> kullanıcı</a:t>
            </a:r>
            <a:r>
              <a:rPr lang="tr-TR" b="1" dirty="0"/>
              <a:t> </a:t>
            </a:r>
            <a:r>
              <a:rPr lang="tr-TR" dirty="0"/>
              <a:t>olduğunuzu belirtir.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#</a:t>
            </a:r>
            <a:r>
              <a:rPr lang="tr-TR" b="1" dirty="0"/>
              <a:t> : </a:t>
            </a:r>
            <a:r>
              <a:rPr lang="tr-TR" b="1" u="sng" dirty="0"/>
              <a:t>Süper kullanıcı (</a:t>
            </a:r>
            <a:r>
              <a:rPr lang="en-US" b="1" u="sng" dirty="0"/>
              <a:t>root</a:t>
            </a:r>
            <a:r>
              <a:rPr lang="tr-TR" b="1" u="sng" dirty="0"/>
              <a:t>)</a:t>
            </a:r>
            <a:r>
              <a:rPr lang="tr-TR" dirty="0"/>
              <a:t> olduğunuzu belirtir.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>
                <a:solidFill>
                  <a:srgbClr val="FF0000"/>
                </a:solidFill>
              </a:rPr>
              <a:t>~</a:t>
            </a:r>
            <a:r>
              <a:rPr lang="tr-TR" b="1" dirty="0"/>
              <a:t> : </a:t>
            </a:r>
            <a:r>
              <a:rPr lang="tr-TR" dirty="0"/>
              <a:t>Kullanıcının</a:t>
            </a:r>
            <a:r>
              <a:rPr lang="tr-TR" b="1" dirty="0"/>
              <a:t> </a:t>
            </a:r>
            <a:r>
              <a:rPr lang="tr-TR" b="1" u="sng" dirty="0"/>
              <a:t>ev dizininde</a:t>
            </a:r>
            <a:r>
              <a:rPr lang="tr-TR" dirty="0"/>
              <a:t> bulunduğunuzu belirtir.</a:t>
            </a:r>
          </a:p>
          <a:p>
            <a:pPr marL="862013" lvl="1" defTabSz="457200" eaLnBrk="1" hangingPunct="1"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2482045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Linux Komut Yapısı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87313" indent="0" algn="just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Kabuk üzerinde genel komut kullanımı aşağıdaki gibidir:</a:t>
            </a:r>
          </a:p>
          <a:p>
            <a:pPr lvl="1" defTabSz="457200" eaLnBrk="1" hangingPunct="1">
              <a:lnSpc>
                <a:spcPct val="88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000" b="1" dirty="0">
                <a:solidFill>
                  <a:srgbClr val="FF0000"/>
                </a:solidFill>
                <a:latin typeface="Courier New" pitchFamily="49" charset="0"/>
              </a:rPr>
              <a:t>komut</a:t>
            </a:r>
            <a:r>
              <a:rPr lang="tr-TR" sz="3000" b="1" dirty="0">
                <a:latin typeface="Courier New" pitchFamily="49" charset="0"/>
              </a:rPr>
              <a:t> </a:t>
            </a:r>
            <a:r>
              <a:rPr lang="tr-TR" sz="3000" b="1" dirty="0">
                <a:solidFill>
                  <a:srgbClr val="FFFF00"/>
                </a:solidFill>
                <a:latin typeface="Courier New" pitchFamily="49" charset="0"/>
              </a:rPr>
              <a:t>-seçenek(</a:t>
            </a:r>
            <a:r>
              <a:rPr lang="tr-TR" sz="3000" b="1" dirty="0" err="1">
                <a:solidFill>
                  <a:srgbClr val="FFFF00"/>
                </a:solidFill>
                <a:latin typeface="Courier New" pitchFamily="49" charset="0"/>
              </a:rPr>
              <a:t>ler</a:t>
            </a:r>
            <a:r>
              <a:rPr lang="tr-TR" sz="3000" b="1" dirty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tr-TR" sz="3000" b="1" dirty="0">
                <a:latin typeface="Courier New" pitchFamily="49" charset="0"/>
              </a:rPr>
              <a:t> </a:t>
            </a:r>
            <a:r>
              <a:rPr lang="tr-TR" sz="3000" b="1" dirty="0">
                <a:solidFill>
                  <a:srgbClr val="00B050"/>
                </a:solidFill>
                <a:latin typeface="Courier New" pitchFamily="49" charset="0"/>
              </a:rPr>
              <a:t>argüman(</a:t>
            </a:r>
            <a:r>
              <a:rPr lang="tr-TR" sz="3000" b="1" dirty="0" err="1">
                <a:solidFill>
                  <a:srgbClr val="00B050"/>
                </a:solidFill>
                <a:latin typeface="Courier New" pitchFamily="49" charset="0"/>
              </a:rPr>
              <a:t>lar</a:t>
            </a:r>
            <a:r>
              <a:rPr lang="tr-TR" sz="3000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  <a:r>
              <a:rPr lang="tr-TR" sz="3000" b="1" dirty="0">
                <a:latin typeface="Courier New" pitchFamily="49" charset="0"/>
              </a:rPr>
              <a:t>‏</a:t>
            </a:r>
          </a:p>
          <a:p>
            <a:pPr lvl="1" defTabSz="457200" eaLnBrk="1" hangingPunct="1"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dirty="0">
                <a:solidFill>
                  <a:srgbClr val="FF0000"/>
                </a:solidFill>
              </a:rPr>
              <a:t>Komut:</a:t>
            </a:r>
            <a:r>
              <a:rPr lang="tr-TR" sz="3200" b="1" dirty="0"/>
              <a:t> </a:t>
            </a:r>
            <a:r>
              <a:rPr lang="tr-TR" sz="3200" dirty="0"/>
              <a:t>Komutun kendisidir (işlev).</a:t>
            </a:r>
          </a:p>
          <a:p>
            <a:pPr lvl="1" defTabSz="457200" eaLnBrk="1" hangingPunct="1"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dirty="0">
                <a:solidFill>
                  <a:srgbClr val="FFFF00"/>
                </a:solidFill>
              </a:rPr>
              <a:t>Seçenekler (</a:t>
            </a:r>
            <a:r>
              <a:rPr lang="en-US" sz="3200" b="1" dirty="0">
                <a:solidFill>
                  <a:srgbClr val="FFFF00"/>
                </a:solidFill>
              </a:rPr>
              <a:t>Options</a:t>
            </a:r>
            <a:r>
              <a:rPr lang="tr-TR" sz="3200" b="1" dirty="0">
                <a:solidFill>
                  <a:srgbClr val="FFFF00"/>
                </a:solidFill>
              </a:rPr>
              <a:t>)</a:t>
            </a:r>
            <a:r>
              <a:rPr lang="tr-TR" sz="3200" dirty="0">
                <a:solidFill>
                  <a:srgbClr val="FFFF00"/>
                </a:solidFill>
              </a:rPr>
              <a:t>:</a:t>
            </a:r>
            <a:r>
              <a:rPr lang="tr-TR" sz="3200" dirty="0"/>
              <a:t> Komutun işlevini</a:t>
            </a:r>
            <a:r>
              <a:rPr lang="en-US" sz="3200" dirty="0"/>
              <a:t> </a:t>
            </a:r>
            <a:r>
              <a:rPr lang="tr-TR" sz="3200" dirty="0"/>
              <a:t>değiştirmeye yarar. </a:t>
            </a:r>
            <a:r>
              <a:rPr lang="en-US" sz="3200" dirty="0"/>
              <a:t>Tire</a:t>
            </a:r>
            <a:r>
              <a:rPr lang="tr-TR" sz="3200" dirty="0"/>
              <a:t> (-) işareti ile başlar.</a:t>
            </a:r>
          </a:p>
          <a:p>
            <a:pPr lvl="1" algn="just" defTabSz="457200" eaLnBrk="1" hangingPunct="1"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b="1" dirty="0">
                <a:solidFill>
                  <a:srgbClr val="00B050"/>
                </a:solidFill>
              </a:rPr>
              <a:t>Argümanlar (</a:t>
            </a:r>
            <a:r>
              <a:rPr lang="en-US" sz="3200" b="1" dirty="0">
                <a:solidFill>
                  <a:srgbClr val="00B050"/>
                </a:solidFill>
              </a:rPr>
              <a:t>Arguments</a:t>
            </a:r>
            <a:r>
              <a:rPr lang="tr-TR" sz="3200" b="1" dirty="0">
                <a:solidFill>
                  <a:srgbClr val="00B050"/>
                </a:solidFill>
              </a:rPr>
              <a:t>)</a:t>
            </a:r>
            <a:r>
              <a:rPr lang="tr-TR" sz="3200" dirty="0">
                <a:solidFill>
                  <a:srgbClr val="00B050"/>
                </a:solidFill>
              </a:rPr>
              <a:t>:</a:t>
            </a:r>
            <a:r>
              <a:rPr lang="tr-TR" sz="3200" dirty="0"/>
              <a:t> Komutun üzerinde işlem yapacağı nesnedir. Örneğin dosya, dizin, proses, kullanıcı,...</a:t>
            </a:r>
          </a:p>
        </p:txBody>
      </p:sp>
    </p:spTree>
    <p:extLst>
      <p:ext uri="{BB962C8B-B14F-4D97-AF65-F5344CB8AC3E}">
        <p14:creationId xmlns:p14="http://schemas.microsoft.com/office/powerpoint/2010/main" val="1129394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Komut Seçenekleri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6325"/>
            <a:ext cx="9144000" cy="5781675"/>
          </a:xfrm>
        </p:spPr>
        <p:txBody>
          <a:bodyPr/>
          <a:lstStyle/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800" dirty="0"/>
              <a:t>Kısa ya da uzun yazılırlar: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Kısa yazılış</a:t>
            </a:r>
            <a:r>
              <a:rPr lang="tr-TR" dirty="0"/>
              <a:t>: Tek tire (-) tek harf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Uzun yazılış</a:t>
            </a:r>
            <a:r>
              <a:rPr lang="tr-TR" dirty="0"/>
              <a:t>: Çift tire (--) sözcük</a:t>
            </a:r>
          </a:p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800" dirty="0"/>
              <a:t>Çoğu komutta bulunan bazı seçenekler: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200" dirty="0"/>
              <a:t> </a:t>
            </a:r>
            <a:r>
              <a:rPr lang="tr-TR" b="1" dirty="0"/>
              <a:t>-h  --</a:t>
            </a:r>
            <a:r>
              <a:rPr lang="tr-TR" b="1" dirty="0" err="1"/>
              <a:t>help</a:t>
            </a:r>
            <a:r>
              <a:rPr lang="tr-TR" dirty="0"/>
              <a:t>  	     </a:t>
            </a:r>
            <a:r>
              <a:rPr lang="en-US" dirty="0"/>
              <a:t>	</a:t>
            </a:r>
            <a:r>
              <a:rPr lang="tr-TR" dirty="0"/>
              <a:t>Komutla ilgili yardımcı bilgi verir. 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b="1" dirty="0"/>
              <a:t> -v  --</a:t>
            </a:r>
            <a:r>
              <a:rPr lang="tr-TR" b="1" dirty="0" err="1"/>
              <a:t>verbose</a:t>
            </a:r>
            <a:r>
              <a:rPr lang="tr-TR" dirty="0"/>
              <a:t>	İşlemin aşamalarını ayrıntılı 	gösterir.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 </a:t>
            </a:r>
            <a:r>
              <a:rPr lang="tr-TR" b="1" dirty="0"/>
              <a:t>-q  --</a:t>
            </a:r>
            <a:r>
              <a:rPr lang="tr-TR" b="1" dirty="0" err="1"/>
              <a:t>quite</a:t>
            </a:r>
            <a:r>
              <a:rPr lang="tr-TR" b="1" dirty="0"/>
              <a:t>	</a:t>
            </a:r>
            <a:r>
              <a:rPr lang="tr-TR" dirty="0"/>
              <a:t>	Hiçbir mesajı göstermez.</a:t>
            </a:r>
          </a:p>
          <a:p>
            <a:pPr marL="862013"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 </a:t>
            </a:r>
            <a:r>
              <a:rPr lang="tr-TR" b="1" dirty="0"/>
              <a:t>-V --</a:t>
            </a:r>
            <a:r>
              <a:rPr lang="tr-TR" b="1" dirty="0" err="1"/>
              <a:t>version</a:t>
            </a:r>
            <a:r>
              <a:rPr lang="tr-TR" dirty="0"/>
              <a:t> 		Komutun sürüm numarasını 	gösterir.</a:t>
            </a:r>
          </a:p>
        </p:txBody>
      </p:sp>
    </p:spTree>
    <p:extLst>
      <p:ext uri="{BB962C8B-B14F-4D97-AF65-F5344CB8AC3E}">
        <p14:creationId xmlns:p14="http://schemas.microsoft.com/office/powerpoint/2010/main" val="255490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"/>
            <a:ext cx="9144000" cy="11430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Komut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7762"/>
            <a:ext cx="9144000" cy="5481638"/>
          </a:xfrm>
        </p:spPr>
        <p:txBody>
          <a:bodyPr/>
          <a:lstStyle/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dirty="0"/>
              <a:t>Linux komutlarının seçenekler ve argümanlar ile kullanımlarına örnekler:</a:t>
            </a:r>
            <a:endParaRPr lang="en-US" dirty="0"/>
          </a:p>
          <a:p>
            <a:pPr marL="430213" algn="just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tr-TR" dirty="0"/>
          </a:p>
          <a:p>
            <a:pPr lvl="1" defTabSz="457200" eaLnBrk="1" hangingPunct="1">
              <a:lnSpc>
                <a:spcPct val="88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000" b="1" dirty="0">
                <a:latin typeface="Courier New" pitchFamily="49" charset="0"/>
              </a:rPr>
              <a:t>$</a:t>
            </a:r>
            <a:r>
              <a:rPr lang="tr-TR" sz="3200" b="1" dirty="0">
                <a:latin typeface="Courier New" pitchFamily="49" charset="0"/>
              </a:rPr>
              <a:t> </a:t>
            </a:r>
            <a:r>
              <a:rPr lang="tr-TR" sz="3000" b="1" dirty="0" err="1">
                <a:latin typeface="Courier New" pitchFamily="49" charset="0"/>
              </a:rPr>
              <a:t>date</a:t>
            </a:r>
            <a:r>
              <a:rPr lang="tr-TR" sz="3200" b="1" dirty="0">
                <a:latin typeface="Courier New" pitchFamily="49" charset="0"/>
              </a:rPr>
              <a:t> </a:t>
            </a:r>
            <a:r>
              <a:rPr lang="tr-TR" sz="3200" dirty="0"/>
              <a:t>(komut)</a:t>
            </a:r>
            <a:r>
              <a:rPr lang="tr-TR" sz="3200" dirty="0">
                <a:cs typeface="Times New Roman" pitchFamily="18" charset="0"/>
              </a:rPr>
              <a:t>‏</a:t>
            </a:r>
            <a:endParaRPr lang="tr-TR" sz="3200" dirty="0"/>
          </a:p>
          <a:p>
            <a:pPr lvl="1" defTabSz="457200" eaLnBrk="1" hangingPunct="1">
              <a:lnSpc>
                <a:spcPct val="88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000" b="1" dirty="0">
                <a:latin typeface="Courier New" pitchFamily="49" charset="0"/>
              </a:rPr>
              <a:t>$ cal 1</a:t>
            </a:r>
            <a:r>
              <a:rPr lang="en-US" sz="3000" b="1" dirty="0">
                <a:latin typeface="Courier New" pitchFamily="49" charset="0"/>
              </a:rPr>
              <a:t>1</a:t>
            </a:r>
            <a:r>
              <a:rPr lang="tr-TR" sz="3000" b="1" dirty="0">
                <a:latin typeface="Courier New" pitchFamily="49" charset="0"/>
              </a:rPr>
              <a:t> 202</a:t>
            </a:r>
            <a:r>
              <a:rPr lang="en-US" sz="3000" b="1" dirty="0">
                <a:latin typeface="Courier New" pitchFamily="49" charset="0"/>
              </a:rPr>
              <a:t>4</a:t>
            </a:r>
            <a:r>
              <a:rPr lang="tr-TR" sz="3000" b="1" dirty="0">
                <a:latin typeface="Courier New" pitchFamily="49" charset="0"/>
              </a:rPr>
              <a:t> </a:t>
            </a:r>
            <a:r>
              <a:rPr lang="tr-TR" sz="3000" dirty="0"/>
              <a:t>(komut ve iki argüman)</a:t>
            </a:r>
            <a:r>
              <a:rPr lang="tr-TR" sz="3000" dirty="0">
                <a:cs typeface="Times New Roman" pitchFamily="18" charset="0"/>
              </a:rPr>
              <a:t>‏</a:t>
            </a:r>
            <a:endParaRPr lang="en-US" sz="3000" dirty="0">
              <a:cs typeface="Times New Roman" pitchFamily="18" charset="0"/>
            </a:endParaRPr>
          </a:p>
          <a:p>
            <a:pPr lvl="1" defTabSz="457200" eaLnBrk="1" hangingPunct="1">
              <a:lnSpc>
                <a:spcPct val="88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000" b="1" dirty="0">
                <a:latin typeface="Courier New" pitchFamily="49" charset="0"/>
              </a:rPr>
              <a:t>$ </a:t>
            </a:r>
            <a:r>
              <a:rPr lang="tr-TR" sz="3000" b="1" dirty="0" err="1">
                <a:latin typeface="Courier New" pitchFamily="49" charset="0"/>
              </a:rPr>
              <a:t>ls</a:t>
            </a:r>
            <a:r>
              <a:rPr lang="en-US" sz="3000" b="1" dirty="0">
                <a:latin typeface="Courier New" pitchFamily="49" charset="0"/>
              </a:rPr>
              <a:t> </a:t>
            </a:r>
            <a:r>
              <a:rPr lang="tr-TR" sz="3000" dirty="0"/>
              <a:t>(komut)</a:t>
            </a:r>
            <a:r>
              <a:rPr lang="tr-TR" sz="3000" dirty="0">
                <a:cs typeface="Times New Roman" pitchFamily="18" charset="0"/>
              </a:rPr>
              <a:t>‏</a:t>
            </a:r>
            <a:endParaRPr lang="tr-TR" sz="3000" dirty="0"/>
          </a:p>
          <a:p>
            <a:pPr lvl="1" defTabSz="457200" eaLnBrk="1" hangingPunct="1">
              <a:lnSpc>
                <a:spcPct val="88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000" b="1" dirty="0">
                <a:latin typeface="Courier New" pitchFamily="49" charset="0"/>
              </a:rPr>
              <a:t>$ </a:t>
            </a:r>
            <a:r>
              <a:rPr lang="tr-TR" sz="3000" b="1" dirty="0" err="1">
                <a:latin typeface="Courier New" pitchFamily="49" charset="0"/>
              </a:rPr>
              <a:t>ls</a:t>
            </a:r>
            <a:r>
              <a:rPr lang="tr-TR" sz="3000" b="1" dirty="0">
                <a:latin typeface="Courier New" pitchFamily="49" charset="0"/>
              </a:rPr>
              <a:t> -l </a:t>
            </a:r>
            <a:r>
              <a:rPr lang="tr-TR" sz="3000" dirty="0"/>
              <a:t>(komut ve bir seçenek)</a:t>
            </a:r>
            <a:r>
              <a:rPr lang="tr-TR" sz="3000" dirty="0">
                <a:cs typeface="Times New Roman" pitchFamily="18" charset="0"/>
              </a:rPr>
              <a:t>‏</a:t>
            </a:r>
            <a:endParaRPr lang="tr-TR" sz="3000" dirty="0"/>
          </a:p>
          <a:p>
            <a:pPr lvl="1" defTabSz="457200" eaLnBrk="1" hangingPunct="1">
              <a:lnSpc>
                <a:spcPct val="88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000" b="1" dirty="0">
                <a:latin typeface="Courier New" pitchFamily="49" charset="0"/>
              </a:rPr>
              <a:t>$ </a:t>
            </a:r>
            <a:r>
              <a:rPr lang="tr-TR" sz="3000" b="1" dirty="0" err="1">
                <a:latin typeface="Courier New" pitchFamily="49" charset="0"/>
              </a:rPr>
              <a:t>ls</a:t>
            </a:r>
            <a:r>
              <a:rPr lang="tr-TR" sz="3000" b="1" dirty="0">
                <a:latin typeface="Courier New" pitchFamily="49" charset="0"/>
              </a:rPr>
              <a:t> -</a:t>
            </a:r>
            <a:r>
              <a:rPr lang="tr-TR" sz="3000" b="1" dirty="0" err="1">
                <a:latin typeface="Courier New" pitchFamily="49" charset="0"/>
              </a:rPr>
              <a:t>laR</a:t>
            </a:r>
            <a:r>
              <a:rPr lang="tr-TR" sz="3000" b="1" dirty="0">
                <a:latin typeface="Courier New" pitchFamily="49" charset="0"/>
              </a:rPr>
              <a:t> </a:t>
            </a:r>
            <a:r>
              <a:rPr lang="tr-TR" sz="3000" dirty="0"/>
              <a:t>(komut ve </a:t>
            </a:r>
            <a:r>
              <a:rPr lang="en-US" sz="3000" dirty="0"/>
              <a:t>3</a:t>
            </a:r>
            <a:r>
              <a:rPr lang="tr-TR" sz="3000" dirty="0"/>
              <a:t> seçenek)</a:t>
            </a:r>
            <a:r>
              <a:rPr lang="tr-TR" sz="3000" dirty="0">
                <a:cs typeface="Times New Roman" pitchFamily="18" charset="0"/>
              </a:rPr>
              <a:t>‏</a:t>
            </a:r>
            <a:endParaRPr lang="tr-TR" sz="3000" dirty="0"/>
          </a:p>
          <a:p>
            <a:pPr lvl="1" defTabSz="457200" eaLnBrk="1" hangingPunct="1">
              <a:lnSpc>
                <a:spcPct val="88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000" b="1" dirty="0">
                <a:latin typeface="Courier New" pitchFamily="49" charset="0"/>
              </a:rPr>
              <a:t>$ </a:t>
            </a:r>
            <a:r>
              <a:rPr lang="tr-TR" sz="3000" b="1" dirty="0" err="1">
                <a:latin typeface="Courier New" pitchFamily="49" charset="0"/>
              </a:rPr>
              <a:t>ls</a:t>
            </a:r>
            <a:r>
              <a:rPr lang="tr-TR" sz="3000" b="1" dirty="0">
                <a:latin typeface="Courier New" pitchFamily="49" charset="0"/>
              </a:rPr>
              <a:t> -l -a -R </a:t>
            </a:r>
            <a:r>
              <a:rPr lang="tr-TR" sz="3000" dirty="0"/>
              <a:t>(komut ve </a:t>
            </a:r>
            <a:r>
              <a:rPr lang="en-US" sz="3000" dirty="0"/>
              <a:t>3</a:t>
            </a:r>
            <a:r>
              <a:rPr lang="tr-TR" sz="3000" dirty="0"/>
              <a:t> seçenek)</a:t>
            </a:r>
            <a:r>
              <a:rPr lang="tr-TR" sz="3000" dirty="0">
                <a:cs typeface="Times New Roman" pitchFamily="18" charset="0"/>
              </a:rPr>
              <a:t>‏</a:t>
            </a:r>
          </a:p>
          <a:p>
            <a:pPr lvl="1" defTabSz="457200" eaLnBrk="1" hangingPunct="1">
              <a:lnSpc>
                <a:spcPct val="88000"/>
              </a:lnSpc>
              <a:buFont typeface="Symbol" pitchFamily="1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3000" b="1" dirty="0">
                <a:latin typeface="Courier New" pitchFamily="49" charset="0"/>
              </a:rPr>
              <a:t>$ </a:t>
            </a:r>
            <a:r>
              <a:rPr lang="tr-TR" sz="3000" b="1" dirty="0" err="1">
                <a:latin typeface="Courier New" pitchFamily="49" charset="0"/>
              </a:rPr>
              <a:t>ls</a:t>
            </a:r>
            <a:r>
              <a:rPr lang="tr-TR" sz="3000" b="1" dirty="0">
                <a:latin typeface="Courier New" pitchFamily="49" charset="0"/>
              </a:rPr>
              <a:t> –la /</a:t>
            </a:r>
            <a:r>
              <a:rPr lang="tr-TR" sz="3000" b="1" dirty="0" err="1">
                <a:latin typeface="Courier New" pitchFamily="49" charset="0"/>
              </a:rPr>
              <a:t>etc</a:t>
            </a:r>
            <a:r>
              <a:rPr lang="tr-TR" sz="3000" b="1" dirty="0">
                <a:latin typeface="Courier New" pitchFamily="49" charset="0"/>
              </a:rPr>
              <a:t> </a:t>
            </a:r>
            <a:r>
              <a:rPr lang="tr-TR" dirty="0"/>
              <a:t>(komut, iki seçenek ve bir argüman)</a:t>
            </a:r>
          </a:p>
        </p:txBody>
      </p:sp>
    </p:spTree>
    <p:extLst>
      <p:ext uri="{BB962C8B-B14F-4D97-AF65-F5344CB8AC3E}">
        <p14:creationId xmlns:p14="http://schemas.microsoft.com/office/powerpoint/2010/main" val="2219902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1879</Words>
  <Application>Microsoft Office PowerPoint</Application>
  <PresentationFormat>Ekran Gösterisi (4:3)</PresentationFormat>
  <Paragraphs>277</Paragraphs>
  <Slides>48</Slides>
  <Notes>48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Symbol</vt:lpstr>
      <vt:lpstr>Verdana</vt:lpstr>
      <vt:lpstr>Wingdings</vt:lpstr>
      <vt:lpstr>Office Theme</vt:lpstr>
      <vt:lpstr>PowerPoint Sunusu</vt:lpstr>
      <vt:lpstr>Kabuk (Shell)</vt:lpstr>
      <vt:lpstr>Kabuk (Shell)</vt:lpstr>
      <vt:lpstr>Bazı Kabuk Programları</vt:lpstr>
      <vt:lpstr>PowerPoint Sunusu</vt:lpstr>
      <vt:lpstr>Kabuk (Shell)‏</vt:lpstr>
      <vt:lpstr>Linux Komut Yapısı</vt:lpstr>
      <vt:lpstr>Komut Seçenekleri</vt:lpstr>
      <vt:lpstr>Komut</vt:lpstr>
      <vt:lpstr>Kontrol Karakterleri</vt:lpstr>
      <vt:lpstr>Kontrol Karakterleri</vt:lpstr>
      <vt:lpstr>Anında Dokümantasyon</vt:lpstr>
      <vt:lpstr>man Sayfasında Gezinme</vt:lpstr>
      <vt:lpstr>Dosya Yolları</vt:lpstr>
      <vt:lpstr>pwd (present/print working directory)‏</vt:lpstr>
      <vt:lpstr>cd (change directory) Komutu</vt:lpstr>
      <vt:lpstr>cd Komutu</vt:lpstr>
      <vt:lpstr>cd Komutu</vt:lpstr>
      <vt:lpstr>cd Komutu</vt:lpstr>
      <vt:lpstr>cd Komutu</vt:lpstr>
      <vt:lpstr>ls (list) Komutu</vt:lpstr>
      <vt:lpstr>ls Seçenekleri</vt:lpstr>
      <vt:lpstr>ls Seçenekleri</vt:lpstr>
      <vt:lpstr>mkdir (make directory) Komutu</vt:lpstr>
      <vt:lpstr>mkdir -p</vt:lpstr>
      <vt:lpstr>mkdir --mode Seçeneği</vt:lpstr>
      <vt:lpstr>rmdir (remove directory) Komutu</vt:lpstr>
      <vt:lpstr>rm (remove) Komutu</vt:lpstr>
      <vt:lpstr>rm Seçenekleri</vt:lpstr>
      <vt:lpstr>rm Seçenekleri</vt:lpstr>
      <vt:lpstr>rm Seçenekleri</vt:lpstr>
      <vt:lpstr>cat (concatenate) Komutu</vt:lpstr>
      <vt:lpstr>cat Komutu</vt:lpstr>
      <vt:lpstr>cat Komutu (redirection &gt;)</vt:lpstr>
      <vt:lpstr>cat Komutu (append &gt;&gt;)</vt:lpstr>
      <vt:lpstr>tac Komutu</vt:lpstr>
      <vt:lpstr>less Komutu</vt:lpstr>
      <vt:lpstr>head Komutu</vt:lpstr>
      <vt:lpstr>head Komutu</vt:lpstr>
      <vt:lpstr>head -n 3 dosyaAdi head -n -3 dosyaAdi</vt:lpstr>
      <vt:lpstr>tail Komutu</vt:lpstr>
      <vt:lpstr>tail Komutu</vt:lpstr>
      <vt:lpstr>tail Komutu</vt:lpstr>
      <vt:lpstr>tail -n 3 dosyaAdi tail -n +3 dosyaAdi</vt:lpstr>
      <vt:lpstr>cp (copy) Komutu</vt:lpstr>
      <vt:lpstr>cp (copy) Komutu</vt:lpstr>
      <vt:lpstr>cp Seçenekleri</vt:lpstr>
      <vt:lpstr>mv (move) Komutu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ddal</dc:creator>
  <cp:lastModifiedBy>Deniz Dal</cp:lastModifiedBy>
  <cp:revision>326</cp:revision>
  <dcterms:created xsi:type="dcterms:W3CDTF">2009-10-26T14:01:47Z</dcterms:created>
  <dcterms:modified xsi:type="dcterms:W3CDTF">2024-10-31T10:50:15Z</dcterms:modified>
</cp:coreProperties>
</file>