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2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30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B7A19E-D785-4767-A03A-CEFE232DF6A2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B94AC62-7F50-4DB7-AAC5-6C9CFB489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92200" y="933450"/>
            <a:ext cx="4486275" cy="33639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1875" y="4624388"/>
            <a:ext cx="4611688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5917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441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874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3885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827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968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746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231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88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3464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8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1668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389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559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00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4684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391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6800" cy="36576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4314825"/>
            <a:ext cx="5856287" cy="4059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45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022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40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23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200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0501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784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6163" y="4352925"/>
            <a:ext cx="4770437" cy="3478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09575" eaLnBrk="1" hangingPunct="1">
              <a:spcBef>
                <a:spcPct val="0"/>
              </a:spcBef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98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50D0F-C984-4DFB-9B7D-63AFA9888795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81-247F-4CBE-A25C-15DD53AFE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9B44-ACCF-4090-941A-AED831FBC17A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44E6C-9000-4DFE-8049-C1CC8D5DC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1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10B64-28FC-4EC2-A891-6D3ABF5D6A22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1D610-BA5D-4B0E-A5A0-6179B642B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24" y="569540"/>
            <a:ext cx="7807419" cy="1142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62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7186-6C5C-487A-85C9-3D2BD7B1C0A2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8B4B9-4E9D-46E4-A66D-704A3B931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02C1E-411B-4976-BCE8-00CCF83897C1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3208-4E81-4A78-B361-63945B51E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0A5D0-87E4-41B7-89E0-A25BA0E02D45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105D1-242F-4D87-8B8B-2E5FC3514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90D4A-0B80-43F1-8396-0B0295E95DFF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6C839-A05E-401C-B826-8C32E9C3D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4474F-2DBC-4046-8CD7-13FE61BB2D9C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AEDB-AAC9-4023-9233-46E14072F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0598D-2648-4F30-97DD-01DB2A0A0F8E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29428-0341-4E3A-9780-7B5F2E719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6645-96E5-407C-92E5-F1B6D8687313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E0B23-3546-4B99-B28C-765B7FF32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CB1BF-EE09-47EF-963A-E0A9E1CB7932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5C8BB-9335-407D-85B4-8C5667A78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44603C-69C1-47CD-B6D4-AEB1A6312E18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745138-DEEE-4930-932A-A8F88FA48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8"/>
          <p:cNvSpPr txBox="1">
            <a:spLocks noChangeArrowheads="1"/>
          </p:cNvSpPr>
          <p:nvPr/>
        </p:nvSpPr>
        <p:spPr bwMode="auto">
          <a:xfrm>
            <a:off x="-14288" y="1609725"/>
            <a:ext cx="9144001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0000CC"/>
                </a:solidFill>
                <a:latin typeface="Verdana" pitchFamily="34" charset="0"/>
              </a:rPr>
              <a:t>BMS-301</a:t>
            </a: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Kabuk Programlama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rgbClr val="CC0000"/>
                </a:solidFill>
                <a:latin typeface="Verdana" pitchFamily="34" charset="0"/>
              </a:rPr>
              <a:t>Güz 20</a:t>
            </a:r>
            <a:r>
              <a:rPr lang="en-US" sz="4400">
                <a:solidFill>
                  <a:srgbClr val="CC0000"/>
                </a:solidFill>
                <a:latin typeface="Verdana" pitchFamily="34" charset="0"/>
              </a:rPr>
              <a:t>24</a:t>
            </a:r>
            <a:endParaRPr lang="tr-TR" sz="4400" dirty="0">
              <a:solidFill>
                <a:srgbClr val="CC0000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tr-TR" sz="4400" dirty="0">
                <a:solidFill>
                  <a:schemeClr val="hlink"/>
                </a:solidFill>
                <a:latin typeface="Verdana" pitchFamily="34" charset="0"/>
              </a:rPr>
              <a:t>(3. Sunu)</a:t>
            </a:r>
            <a:endParaRPr lang="en-US" sz="4400" dirty="0">
              <a:solidFill>
                <a:schemeClr val="hlink"/>
              </a:solidFill>
              <a:latin typeface="Verdan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tr-TR" sz="3600" dirty="0">
                <a:latin typeface="Verdana" pitchFamily="34" charset="0"/>
              </a:rPr>
              <a:t>(</a:t>
            </a:r>
            <a:r>
              <a:rPr lang="en-US" sz="3600" dirty="0" err="1">
                <a:latin typeface="Verdana" pitchFamily="34" charset="0"/>
              </a:rPr>
              <a:t>Doç</a:t>
            </a:r>
            <a:r>
              <a:rPr lang="en-US" sz="3600" dirty="0">
                <a:latin typeface="Verdana" pitchFamily="34" charset="0"/>
              </a:rPr>
              <a:t>. </a:t>
            </a:r>
            <a:r>
              <a:rPr lang="tr-TR" sz="3600" dirty="0">
                <a:latin typeface="Verdana" pitchFamily="34" charset="0"/>
              </a:rPr>
              <a:t>Dr.</a:t>
            </a:r>
            <a:r>
              <a:rPr lang="en-US" sz="3600" dirty="0">
                <a:latin typeface="Verdana" pitchFamily="34" charset="0"/>
              </a:rPr>
              <a:t> </a:t>
            </a:r>
            <a:r>
              <a:rPr lang="tr-TR" sz="3600" dirty="0">
                <a:latin typeface="Verdana" pitchFamily="34" charset="0"/>
              </a:rPr>
              <a:t>Deniz Dal)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4D7353D-B38E-4FF6-8487-510A81C55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81000"/>
            <a:ext cx="1066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17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Çalıştırma Hakkı (e</a:t>
            </a:r>
            <a:r>
              <a:rPr lang="tr-TR"/>
              <a:t>x</a:t>
            </a:r>
            <a:r>
              <a:rPr lang="tr-TR">
                <a:solidFill>
                  <a:srgbClr val="FF0000"/>
                </a:solidFill>
              </a:rPr>
              <a:t>ecute, x)‏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3999" cy="4511675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Bir </a:t>
            </a:r>
            <a:r>
              <a:rPr lang="tr-TR" u="sng" dirty="0"/>
              <a:t>dosyanın</a:t>
            </a:r>
            <a:r>
              <a:rPr lang="tr-TR" dirty="0"/>
              <a:t>  </a:t>
            </a:r>
            <a:r>
              <a:rPr lang="tr-TR" b="1" dirty="0"/>
              <a:t>çalıştırma</a:t>
            </a:r>
            <a:r>
              <a:rPr lang="tr-TR" dirty="0"/>
              <a:t> hakkının olması o dosyanın çalıştırılabileceği manasına gelir. Çalıştırılabilir (</a:t>
            </a:r>
            <a:r>
              <a:rPr lang="tr-TR" dirty="0" err="1"/>
              <a:t>binary</a:t>
            </a:r>
            <a:r>
              <a:rPr lang="tr-TR" dirty="0"/>
              <a:t>) dosyalar ve betikler (</a:t>
            </a:r>
            <a:r>
              <a:rPr lang="tr-TR" dirty="0" err="1"/>
              <a:t>script</a:t>
            </a:r>
            <a:r>
              <a:rPr lang="tr-TR" dirty="0"/>
              <a:t>) açısından önemlidir.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Bir </a:t>
            </a:r>
            <a:r>
              <a:rPr lang="tr-TR" u="sng" dirty="0"/>
              <a:t>dizinin</a:t>
            </a:r>
            <a:r>
              <a:rPr lang="tr-TR" dirty="0"/>
              <a:t> </a:t>
            </a:r>
            <a:r>
              <a:rPr lang="tr-TR" b="1" dirty="0"/>
              <a:t>çalıştırma </a:t>
            </a:r>
            <a:r>
              <a:rPr lang="tr-TR" dirty="0"/>
              <a:t>hakkının olması o dizine girilebilmesi, içeriğinin listelenebilmesi ve diğer dosya işlemlerinin yapılabileceği manasına gelir.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399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tr-TR" sz="4400">
                <a:solidFill>
                  <a:srgbClr val="FF0000"/>
                </a:solidFill>
                <a:latin typeface="Calibri" pitchFamily="34" charset="0"/>
              </a:rPr>
              <a:t>Kombinasyonlar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1795462"/>
            <a:ext cx="9143999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590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62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34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0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878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4" eaLnBrk="1" hangingPunct="1">
              <a:spcAft>
                <a:spcPts val="288"/>
              </a:spcAft>
            </a:pPr>
            <a:endParaRPr lang="tr-TR" sz="2800">
              <a:solidFill>
                <a:srgbClr val="000000"/>
              </a:solidFill>
              <a:latin typeface="Calibri" pitchFamily="34" charset="0"/>
            </a:endParaRPr>
          </a:p>
          <a:p>
            <a:pPr algn="just" eaLnBrk="1" hangingPunct="1">
              <a:spcAft>
                <a:spcPts val="1425"/>
              </a:spcAft>
            </a:pPr>
            <a:r>
              <a:rPr lang="tr-TR" sz="2800" b="1">
                <a:solidFill>
                  <a:srgbClr val="000000"/>
                </a:solidFill>
                <a:latin typeface="Calibri" pitchFamily="34" charset="0"/>
              </a:rPr>
              <a:t>drwxr-xr-x</a:t>
            </a:r>
            <a:r>
              <a:rPr lang="tr-TR" sz="2800">
                <a:solidFill>
                  <a:srgbClr val="000000"/>
                </a:solidFill>
                <a:latin typeface="Calibri" pitchFamily="34" charset="0"/>
              </a:rPr>
              <a:t>: Bu dizinin sahibi okuma, yazma ve dizin içinde çalışabilme haklarına sahipken, grup üyeleri ve diğerleri sadece okuma ve içinde çalışabilme haklarına sahiptir.</a:t>
            </a:r>
          </a:p>
          <a:p>
            <a:pPr algn="just" eaLnBrk="1" hangingPunct="1">
              <a:spcAft>
                <a:spcPts val="1425"/>
              </a:spcAft>
            </a:pPr>
            <a:r>
              <a:rPr lang="tr-TR" sz="2800" b="1">
                <a:solidFill>
                  <a:srgbClr val="000000"/>
                </a:solidFill>
                <a:latin typeface="Calibri" pitchFamily="34" charset="0"/>
              </a:rPr>
              <a:t>-rw-r--r--</a:t>
            </a:r>
            <a:r>
              <a:rPr lang="tr-TR" sz="2800">
                <a:solidFill>
                  <a:srgbClr val="000000"/>
                </a:solidFill>
                <a:latin typeface="Calibri" pitchFamily="34" charset="0"/>
              </a:rPr>
              <a:t>	: Bu dosya üzerinde sahibinin okuma ve yazma hakkı varken çalıştırma hakkı yoktur. Grup üyelerinin ve diğerlerinin sadece okuma hakkı vardır.</a:t>
            </a:r>
          </a:p>
          <a:p>
            <a:pPr algn="just" eaLnBrk="1" hangingPunct="1">
              <a:spcAft>
                <a:spcPts val="1425"/>
              </a:spcAft>
            </a:pPr>
            <a:r>
              <a:rPr lang="tr-TR" sz="2800" b="1">
                <a:solidFill>
                  <a:srgbClr val="000000"/>
                </a:solidFill>
                <a:latin typeface="Calibri" pitchFamily="34" charset="0"/>
              </a:rPr>
              <a:t>-rwx------</a:t>
            </a:r>
            <a:r>
              <a:rPr lang="tr-TR" sz="2800">
                <a:solidFill>
                  <a:srgbClr val="000000"/>
                </a:solidFill>
                <a:latin typeface="Calibri" pitchFamily="34" charset="0"/>
              </a:rPr>
              <a:t>	: Bu dosya sahibinin dosya üzerinde okuma, yazma ve çalıştırma hakkı varken, grup üyelerinin ve diğerlerinin hiç bir hakkı yoktur.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4100">
                <a:solidFill>
                  <a:srgbClr val="FF0000"/>
                </a:solidFill>
              </a:rPr>
              <a:t>Erişim Hakkını Kim Belirler? Nasıl Belirler?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321175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Dosyaların ve dizinlerin erişim haklarını </a:t>
            </a:r>
            <a:r>
              <a:rPr lang="tr-TR" b="1" dirty="0"/>
              <a:t>dosya ve dizin sahipleri</a:t>
            </a:r>
            <a:r>
              <a:rPr lang="tr-TR" dirty="0"/>
              <a:t> ile sistemin </a:t>
            </a:r>
            <a:r>
              <a:rPr lang="tr-TR" b="1" dirty="0" err="1"/>
              <a:t>root</a:t>
            </a:r>
            <a:r>
              <a:rPr lang="tr-TR" dirty="0"/>
              <a:t> kullanıcısı değiştirebilir.</a:t>
            </a:r>
          </a:p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Erişim hakları 2 farklı şekilde değiştirilebilir: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Grafiksel </a:t>
            </a:r>
            <a:r>
              <a:rPr lang="tr-TR" dirty="0" err="1"/>
              <a:t>arayüz</a:t>
            </a:r>
            <a:r>
              <a:rPr lang="tr-TR" dirty="0"/>
              <a:t> kullanılarak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 err="1"/>
              <a:t>chmod</a:t>
            </a:r>
            <a:r>
              <a:rPr lang="tr-TR" dirty="0"/>
              <a:t> komutuyla komut satırından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chmod (</a:t>
            </a:r>
            <a:r>
              <a:rPr lang="tr-TR"/>
              <a:t>ch</a:t>
            </a:r>
            <a:r>
              <a:rPr lang="tr-TR">
                <a:solidFill>
                  <a:srgbClr val="FF0000"/>
                </a:solidFill>
              </a:rPr>
              <a:t>ange </a:t>
            </a:r>
            <a:r>
              <a:rPr lang="tr-TR"/>
              <a:t>mod</a:t>
            </a:r>
            <a:r>
              <a:rPr lang="tr-TR">
                <a:solidFill>
                  <a:srgbClr val="FF0000"/>
                </a:solidFill>
              </a:rPr>
              <a:t>e) Komutu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4000" cy="4321175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 err="1"/>
              <a:t>chmod</a:t>
            </a:r>
            <a:r>
              <a:rPr lang="tr-TR" dirty="0"/>
              <a:t> komutu erişim haklarını değiştirirken 2 farklı şekilde argüman alabilir:</a:t>
            </a:r>
          </a:p>
          <a:p>
            <a:pPr lvl="1" defTabSz="457200" eaLnBrk="1" hangingPunct="1">
              <a:buFont typeface="StarSymbol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 r, w, x haklarının sayısal değerlerini kullanarak</a:t>
            </a:r>
          </a:p>
          <a:p>
            <a:pPr lvl="1" algn="just" defTabSz="457200" eaLnBrk="1" hangingPunct="1">
              <a:buFont typeface="StarSymbol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 </a:t>
            </a:r>
            <a:r>
              <a:rPr lang="en-US" dirty="0"/>
              <a:t>user</a:t>
            </a:r>
            <a:r>
              <a:rPr lang="tr-TR" dirty="0"/>
              <a:t>(u), </a:t>
            </a:r>
            <a:r>
              <a:rPr lang="en-US" dirty="0"/>
              <a:t>group</a:t>
            </a:r>
            <a:r>
              <a:rPr lang="tr-TR" dirty="0"/>
              <a:t>(g), </a:t>
            </a:r>
            <a:r>
              <a:rPr lang="en-US" dirty="0"/>
              <a:t>other</a:t>
            </a:r>
            <a:r>
              <a:rPr lang="tr-TR" dirty="0"/>
              <a:t>(o), </a:t>
            </a:r>
            <a:r>
              <a:rPr lang="en-US" dirty="0"/>
              <a:t>all</a:t>
            </a:r>
            <a:r>
              <a:rPr lang="tr-TR" dirty="0"/>
              <a:t>(a) kısaltmalarına + ve – işaretleri ile r, w, x haklarını ekleyip çıkararak</a:t>
            </a:r>
          </a:p>
          <a:p>
            <a:pPr lvl="1" defTabSz="457200" eaLnBrk="1" hangingPunct="1">
              <a:lnSpc>
                <a:spcPct val="94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b="1" dirty="0">
              <a:latin typeface="Courier New" pitchFamily="49" charset="0"/>
            </a:endParaRPr>
          </a:p>
          <a:p>
            <a:pPr lvl="1" algn="ctr" defTabSz="457200" eaLnBrk="1" hangingPunct="1">
              <a:lnSpc>
                <a:spcPct val="94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 err="1">
                <a:latin typeface="Courier New" pitchFamily="49" charset="0"/>
              </a:rPr>
              <a:t>chmod</a:t>
            </a:r>
            <a:r>
              <a:rPr lang="tr-TR" b="1" dirty="0">
                <a:latin typeface="Courier New" pitchFamily="49" charset="0"/>
              </a:rPr>
              <a:t>  </a:t>
            </a:r>
            <a:r>
              <a:rPr lang="tr-TR" b="1" dirty="0" err="1">
                <a:latin typeface="Courier New" pitchFamily="49" charset="0"/>
              </a:rPr>
              <a:t>haklarınTanimi</a:t>
            </a:r>
            <a:r>
              <a:rPr lang="tr-TR" b="1" dirty="0">
                <a:latin typeface="Courier New" pitchFamily="49" charset="0"/>
              </a:rPr>
              <a:t>  </a:t>
            </a:r>
            <a:r>
              <a:rPr lang="tr-TR" b="1" dirty="0" err="1">
                <a:latin typeface="Courier New" pitchFamily="49" charset="0"/>
              </a:rPr>
              <a:t>dosyaAdi</a:t>
            </a:r>
            <a:endParaRPr lang="tr-TR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16" y="0"/>
            <a:ext cx="9140483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chmod Komutu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r, w, x haklarının sayısal</a:t>
            </a:r>
            <a:r>
              <a:rPr lang="en-US" dirty="0"/>
              <a:t> (</a:t>
            </a:r>
            <a:r>
              <a:rPr lang="tr-TR" dirty="0"/>
              <a:t>nümerik</a:t>
            </a:r>
            <a:r>
              <a:rPr lang="en-US" dirty="0"/>
              <a:t>)</a:t>
            </a:r>
            <a:r>
              <a:rPr lang="tr-TR" dirty="0"/>
              <a:t> değerlerinin kullanımı  aşağıdaki gibidir.</a:t>
            </a:r>
          </a:p>
          <a:p>
            <a:pPr marL="0" indent="0" algn="just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dirty="0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r = 4		w = 2		x = 1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 err="1"/>
              <a:t>rwx</a:t>
            </a:r>
            <a:r>
              <a:rPr lang="tr-TR" dirty="0"/>
              <a:t>------ gibi bir erişim hakkı sağlanmak isteniyorsa	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 err="1"/>
              <a:t>rwx</a:t>
            </a:r>
            <a:r>
              <a:rPr lang="tr-TR" dirty="0"/>
              <a:t>	=4+2+1=7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---	=0+0+0=0  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---	=0+0+0=0</a:t>
            </a:r>
            <a:endParaRPr lang="en-US" dirty="0"/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dirty="0"/>
          </a:p>
          <a:p>
            <a:pPr lvl="1" algn="ctr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 err="1">
                <a:latin typeface="Courier New" pitchFamily="49" charset="0"/>
              </a:rPr>
              <a:t>chmod</a:t>
            </a:r>
            <a:r>
              <a:rPr lang="tr-TR" b="1" dirty="0">
                <a:latin typeface="Courier New" pitchFamily="49" charset="0"/>
              </a:rPr>
              <a:t> 700 deneme.txt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Nümerik Değerler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92687"/>
          </a:xfrm>
        </p:spPr>
        <p:txBody>
          <a:bodyPr/>
          <a:lstStyle/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Erişim haklarının nümerik değerleri aşağıdaki gibidir</a:t>
            </a:r>
            <a:r>
              <a:rPr lang="en-US" dirty="0"/>
              <a:t>:</a:t>
            </a:r>
            <a:endParaRPr lang="tr-TR" dirty="0"/>
          </a:p>
          <a:p>
            <a:pPr marL="457200" lvl="1" indent="0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/>
              <a:t>7 =	</a:t>
            </a:r>
            <a:r>
              <a:rPr lang="tr-TR" sz="2800" b="1" dirty="0" err="1"/>
              <a:t>rwx</a:t>
            </a:r>
            <a:endParaRPr lang="tr-TR" sz="2800" b="1" dirty="0"/>
          </a:p>
          <a:p>
            <a:pPr marL="457200" lvl="1" indent="0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/>
              <a:t>6	=	</a:t>
            </a:r>
            <a:r>
              <a:rPr lang="tr-TR" sz="2800" b="1" dirty="0" err="1"/>
              <a:t>rw</a:t>
            </a:r>
            <a:r>
              <a:rPr lang="tr-TR" sz="2800" b="1" dirty="0"/>
              <a:t>-</a:t>
            </a:r>
          </a:p>
          <a:p>
            <a:pPr marL="457200" lvl="1" indent="0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/>
              <a:t>5	=	r-x</a:t>
            </a:r>
          </a:p>
          <a:p>
            <a:pPr marL="457200" lvl="1" indent="0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/>
              <a:t>4	=	r--</a:t>
            </a:r>
          </a:p>
          <a:p>
            <a:pPr marL="457200" lvl="1" indent="0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/>
              <a:t>3	=	-</a:t>
            </a:r>
            <a:r>
              <a:rPr lang="tr-TR" sz="2800" b="1" dirty="0" err="1"/>
              <a:t>wx</a:t>
            </a:r>
            <a:endParaRPr lang="tr-TR" sz="2800" b="1" dirty="0"/>
          </a:p>
          <a:p>
            <a:pPr marL="457200" lvl="1" indent="0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/>
              <a:t>2	=	-w-</a:t>
            </a:r>
          </a:p>
          <a:p>
            <a:pPr marL="457200" lvl="1" indent="0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/>
              <a:t>1 =	--x</a:t>
            </a:r>
          </a:p>
          <a:p>
            <a:pPr marL="457200" lvl="1" indent="0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b="1" dirty="0"/>
              <a:t>0	=	---</a:t>
            </a:r>
          </a:p>
          <a:p>
            <a:pPr marL="457200" lvl="1" indent="0" defTabSz="457200" eaLnBrk="1" hangingPunct="1"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8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chmod Örnekleri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4BF613E-F982-413F-801C-17290AD5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7" y="1990725"/>
            <a:ext cx="6448425" cy="2876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chmod Örnekleri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321175"/>
          </a:xfrm>
        </p:spPr>
        <p:txBody>
          <a:bodyPr/>
          <a:lstStyle/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 err="1"/>
              <a:t>rwxr-xr</a:t>
            </a:r>
            <a:r>
              <a:rPr lang="tr-TR" b="1" dirty="0"/>
              <a:t>--</a:t>
            </a:r>
            <a:r>
              <a:rPr lang="tr-TR" dirty="0"/>
              <a:t> gibi bir erişim hakkı sağlanmak istenirse</a:t>
            </a:r>
            <a:endParaRPr lang="en-US" dirty="0"/>
          </a:p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dirty="0"/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 err="1"/>
              <a:t>rwx</a:t>
            </a:r>
            <a:r>
              <a:rPr lang="tr-TR" dirty="0"/>
              <a:t>	=4+2+1	=7		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r-x	=4+0+1	=5	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r--	=4+0+0	=4</a:t>
            </a:r>
            <a:endParaRPr lang="en-US" dirty="0"/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dirty="0"/>
          </a:p>
          <a:p>
            <a:pPr lvl="1" algn="ctr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 err="1">
                <a:latin typeface="Courier New" pitchFamily="49" charset="0"/>
              </a:rPr>
              <a:t>chmod</a:t>
            </a:r>
            <a:r>
              <a:rPr lang="tr-TR" b="1" dirty="0">
                <a:latin typeface="Courier New" pitchFamily="49" charset="0"/>
              </a:rPr>
              <a:t> 754 deneme.txt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chmod Örnekleri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D5118F1-49F8-48DD-A595-44EDD27E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90725"/>
            <a:ext cx="6553200" cy="2876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chmod Kullanımı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448175"/>
          </a:xfrm>
        </p:spPr>
        <p:txBody>
          <a:bodyPr/>
          <a:lstStyle/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/>
              <a:t>chmod</a:t>
            </a:r>
            <a:r>
              <a:rPr lang="tr-TR"/>
              <a:t> komutunun 2. kullanımı ise 	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/>
              <a:t>user(u)</a:t>
            </a:r>
            <a:r>
              <a:rPr lang="tr-TR" b="1">
                <a:cs typeface="Times New Roman" pitchFamily="18" charset="0"/>
              </a:rPr>
              <a:t>‏</a:t>
            </a:r>
            <a:endParaRPr lang="tr-TR" b="1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/>
              <a:t>group(g)</a:t>
            </a:r>
            <a:r>
              <a:rPr lang="tr-TR" b="1">
                <a:cs typeface="Times New Roman" pitchFamily="18" charset="0"/>
              </a:rPr>
              <a:t>‏</a:t>
            </a:r>
            <a:endParaRPr lang="tr-TR" b="1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/>
              <a:t>other(o)</a:t>
            </a:r>
            <a:r>
              <a:rPr lang="tr-TR" b="1">
                <a:cs typeface="Times New Roman" pitchFamily="18" charset="0"/>
              </a:rPr>
              <a:t>‏</a:t>
            </a:r>
            <a:endParaRPr lang="tr-TR" b="1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/>
              <a:t>all(a) 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kısaltmalarına </a:t>
            </a:r>
            <a:r>
              <a:rPr lang="tr-TR" b="1"/>
              <a:t>=</a:t>
            </a:r>
            <a:r>
              <a:rPr lang="tr-TR"/>
              <a:t>, </a:t>
            </a:r>
            <a:r>
              <a:rPr lang="tr-TR" b="1"/>
              <a:t>+</a:t>
            </a:r>
            <a:r>
              <a:rPr lang="tr-TR"/>
              <a:t> ve </a:t>
            </a:r>
            <a:r>
              <a:rPr lang="tr-TR" b="1"/>
              <a:t>–</a:t>
            </a:r>
            <a:r>
              <a:rPr lang="tr-TR"/>
              <a:t> işaretleri ile </a:t>
            </a:r>
            <a:r>
              <a:rPr lang="tr-TR" b="1"/>
              <a:t>r, w, x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haklarını eşitlemek, eklemek veya çıkarmak şeklindedir.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Erişim Hakkı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tr-TR" dirty="0">
                <a:solidFill>
                  <a:srgbClr val="FF0000"/>
                </a:solidFill>
              </a:rPr>
              <a:t>İzni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1"/>
            <a:ext cx="9144000" cy="2819400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/>
              <a:t>Unix/</a:t>
            </a:r>
            <a:r>
              <a:rPr lang="tr-TR" dirty="0"/>
              <a:t>Linux</a:t>
            </a:r>
            <a:r>
              <a:rPr lang="en-US" dirty="0"/>
              <a:t> </a:t>
            </a:r>
            <a:r>
              <a:rPr lang="tr-TR" dirty="0"/>
              <a:t>tabanlı</a:t>
            </a:r>
            <a:r>
              <a:rPr lang="en-US" dirty="0"/>
              <a:t> </a:t>
            </a:r>
            <a:r>
              <a:rPr lang="tr-TR" dirty="0"/>
              <a:t>işletim sistemlerinde dosya sistemindeki kısıtlamalar önemli bir güvenlik mekanizmasıdır.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Bu mekanizma kötü niyetli ya da acemi kullanıcıların</a:t>
            </a:r>
            <a:r>
              <a:rPr lang="en-US" dirty="0"/>
              <a:t> </a:t>
            </a:r>
            <a:r>
              <a:rPr lang="tr-TR" dirty="0"/>
              <a:t>sisteme zarar vermelerini engeller.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6C452F5-1751-4EEC-8544-300381EA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4533900"/>
            <a:ext cx="8639175" cy="1447800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9845211-560D-454F-9FAC-26E1B872CBDF}"/>
              </a:ext>
            </a:extLst>
          </p:cNvPr>
          <p:cNvSpPr/>
          <p:nvPr/>
        </p:nvSpPr>
        <p:spPr>
          <a:xfrm>
            <a:off x="381000" y="5418138"/>
            <a:ext cx="12192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chmod Kullanımı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913312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dirty="0"/>
              <a:t>Örneğin kullanıcının (</a:t>
            </a:r>
            <a:r>
              <a:rPr lang="en-US" sz="2400" dirty="0"/>
              <a:t>user, u</a:t>
            </a:r>
            <a:r>
              <a:rPr lang="tr-TR" sz="2400" dirty="0"/>
              <a:t>) çalıştırma (</a:t>
            </a:r>
            <a:r>
              <a:rPr lang="en-US" sz="2400" dirty="0"/>
              <a:t>execute, </a:t>
            </a:r>
            <a:r>
              <a:rPr lang="tr-TR" sz="2400" dirty="0"/>
              <a:t>x) hakkını kaldırmak istersek</a:t>
            </a:r>
          </a:p>
          <a:p>
            <a:pPr lvl="1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b="1" dirty="0" err="1">
                <a:latin typeface="Courier New" pitchFamily="49" charset="0"/>
              </a:rPr>
              <a:t>chmod</a:t>
            </a:r>
            <a:r>
              <a:rPr lang="tr-TR" sz="2400" b="1" dirty="0">
                <a:latin typeface="Courier New" pitchFamily="49" charset="0"/>
              </a:rPr>
              <a:t> u-x </a:t>
            </a:r>
            <a:r>
              <a:rPr lang="tr-TR" sz="2400" b="1" dirty="0" err="1">
                <a:latin typeface="Courier New" pitchFamily="49" charset="0"/>
              </a:rPr>
              <a:t>dosyaAdi</a:t>
            </a:r>
            <a:endParaRPr lang="tr-TR" sz="2400" b="1" dirty="0">
              <a:latin typeface="Courier New" pitchFamily="49" charset="0"/>
            </a:endParaRPr>
          </a:p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dirty="0"/>
              <a:t>Gruba okuma hakkı eklemek istersek</a:t>
            </a:r>
          </a:p>
          <a:p>
            <a:pPr lvl="1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b="1" dirty="0" err="1">
                <a:latin typeface="Courier New" pitchFamily="49" charset="0"/>
              </a:rPr>
              <a:t>chmod</a:t>
            </a:r>
            <a:r>
              <a:rPr lang="tr-TR" sz="2400" b="1" dirty="0">
                <a:latin typeface="Courier New" pitchFamily="49" charset="0"/>
              </a:rPr>
              <a:t> </a:t>
            </a:r>
            <a:r>
              <a:rPr lang="tr-TR" sz="2400" b="1" dirty="0" err="1">
                <a:latin typeface="Courier New" pitchFamily="49" charset="0"/>
              </a:rPr>
              <a:t>g+r</a:t>
            </a:r>
            <a:r>
              <a:rPr lang="tr-TR" sz="2400" b="1" dirty="0">
                <a:latin typeface="Courier New" pitchFamily="49" charset="0"/>
              </a:rPr>
              <a:t> </a:t>
            </a:r>
            <a:r>
              <a:rPr lang="tr-TR" sz="2400" b="1" dirty="0" err="1">
                <a:latin typeface="Courier New" pitchFamily="49" charset="0"/>
              </a:rPr>
              <a:t>dosyaAdi</a:t>
            </a:r>
            <a:endParaRPr lang="tr-TR" sz="2400" b="1" dirty="0">
              <a:latin typeface="Courier New" pitchFamily="49" charset="0"/>
            </a:endParaRPr>
          </a:p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dirty="0"/>
              <a:t>Herkese okuma ve yazma hakkı vermek istersek	</a:t>
            </a:r>
          </a:p>
          <a:p>
            <a:pPr lvl="1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b="1" dirty="0" err="1">
                <a:latin typeface="Courier New" pitchFamily="49" charset="0"/>
              </a:rPr>
              <a:t>chmod</a:t>
            </a:r>
            <a:r>
              <a:rPr lang="tr-TR" sz="2400" b="1" dirty="0">
                <a:latin typeface="Courier New" pitchFamily="49" charset="0"/>
              </a:rPr>
              <a:t> </a:t>
            </a:r>
            <a:r>
              <a:rPr lang="tr-TR" sz="2400" b="1" dirty="0" err="1">
                <a:latin typeface="Courier New" pitchFamily="49" charset="0"/>
              </a:rPr>
              <a:t>a+rw</a:t>
            </a:r>
            <a:r>
              <a:rPr lang="tr-TR" sz="2400" b="1" dirty="0">
                <a:latin typeface="Courier New" pitchFamily="49" charset="0"/>
              </a:rPr>
              <a:t> </a:t>
            </a:r>
            <a:r>
              <a:rPr lang="tr-TR" sz="2400" b="1" dirty="0" err="1">
                <a:latin typeface="Courier New" pitchFamily="49" charset="0"/>
              </a:rPr>
              <a:t>dosyaAdi</a:t>
            </a:r>
            <a:endParaRPr lang="tr-TR" sz="2400" b="1" dirty="0">
              <a:latin typeface="Courier New" pitchFamily="49" charset="0"/>
            </a:endParaRPr>
          </a:p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dirty="0"/>
              <a:t>Grubun haklarını okuma ve çalıştırma yapmak istersek</a:t>
            </a:r>
          </a:p>
          <a:p>
            <a:pPr lvl="1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400" b="1" dirty="0" err="1">
                <a:latin typeface="Courier New" pitchFamily="49" charset="0"/>
              </a:rPr>
              <a:t>chmod</a:t>
            </a:r>
            <a:r>
              <a:rPr lang="tr-TR" sz="2400" b="1" dirty="0">
                <a:latin typeface="Courier New" pitchFamily="49" charset="0"/>
              </a:rPr>
              <a:t> g=</a:t>
            </a:r>
            <a:r>
              <a:rPr lang="tr-TR" sz="2400" b="1" dirty="0" err="1">
                <a:latin typeface="Courier New" pitchFamily="49" charset="0"/>
              </a:rPr>
              <a:t>rw</a:t>
            </a:r>
            <a:r>
              <a:rPr lang="tr-TR" sz="2400" b="1" dirty="0">
                <a:latin typeface="Courier New" pitchFamily="49" charset="0"/>
              </a:rPr>
              <a:t> </a:t>
            </a:r>
            <a:r>
              <a:rPr lang="tr-TR" sz="2400" b="1" dirty="0" err="1">
                <a:latin typeface="Courier New" pitchFamily="49" charset="0"/>
              </a:rPr>
              <a:t>dosyaAdi</a:t>
            </a:r>
            <a:endParaRPr lang="tr-TR" sz="24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chmod Örnekleri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D01D1D-DACD-4FD9-BBBA-22313BB8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90762"/>
            <a:ext cx="6553200" cy="22764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chmod Örnekleri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5532221-8EF7-479E-AB97-B715DDAA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981200"/>
            <a:ext cx="6505575" cy="2895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Dosya/Dizin Sahibi Nasıl Değişir?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19401"/>
            <a:ext cx="9144000" cy="4038600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 err="1"/>
              <a:t>ls</a:t>
            </a:r>
            <a:r>
              <a:rPr lang="tr-TR" dirty="0"/>
              <a:t> -l çıktısında da gördüğümüz bir dosyanın veya dizinin sahibi ve grubu 2 şekilde değiştirilebilir</a:t>
            </a:r>
            <a:r>
              <a:rPr lang="en-US" dirty="0"/>
              <a:t>:</a:t>
            </a:r>
            <a:endParaRPr lang="tr-TR" dirty="0"/>
          </a:p>
          <a:p>
            <a:pPr lvl="1" defTabSz="457200" eaLnBrk="1" hangingPunct="1">
              <a:buFont typeface="StarSymbol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200" dirty="0"/>
              <a:t> Grafiksel </a:t>
            </a:r>
            <a:r>
              <a:rPr lang="tr-TR" sz="3200" dirty="0" err="1"/>
              <a:t>arayüz</a:t>
            </a:r>
            <a:r>
              <a:rPr lang="tr-TR" sz="3200" dirty="0"/>
              <a:t> yardımıyla</a:t>
            </a:r>
          </a:p>
          <a:p>
            <a:pPr lvl="1" defTabSz="457200" eaLnBrk="1" hangingPunct="1">
              <a:buFont typeface="StarSymbol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3200" dirty="0"/>
              <a:t> </a:t>
            </a:r>
            <a:r>
              <a:rPr lang="tr-TR" sz="3200" b="1" dirty="0" err="1"/>
              <a:t>chown</a:t>
            </a:r>
            <a:r>
              <a:rPr lang="tr-TR" sz="3200" dirty="0"/>
              <a:t> komutuyla komut satırından</a:t>
            </a:r>
          </a:p>
          <a:p>
            <a:pPr defTabSz="457200" eaLnBrk="1" hangingPunct="1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000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A8E336F-35E5-4227-8871-5A3A581B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146175"/>
            <a:ext cx="8639175" cy="14478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AF6BC239-2242-4AA5-8C50-004DCE2576B5}"/>
              </a:ext>
            </a:extLst>
          </p:cNvPr>
          <p:cNvSpPr/>
          <p:nvPr/>
        </p:nvSpPr>
        <p:spPr>
          <a:xfrm>
            <a:off x="1905000" y="2017316"/>
            <a:ext cx="1352453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-33997" y="0"/>
            <a:ext cx="9177997" cy="1325563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chown (</a:t>
            </a:r>
            <a:r>
              <a:rPr lang="tr-TR"/>
              <a:t>ch</a:t>
            </a:r>
            <a:r>
              <a:rPr lang="tr-TR">
                <a:solidFill>
                  <a:srgbClr val="FF0000"/>
                </a:solidFill>
              </a:rPr>
              <a:t>ange </a:t>
            </a:r>
            <a:r>
              <a:rPr lang="tr-TR"/>
              <a:t>own</a:t>
            </a:r>
            <a:r>
              <a:rPr lang="tr-TR">
                <a:solidFill>
                  <a:srgbClr val="FF0000"/>
                </a:solidFill>
              </a:rPr>
              <a:t>er) Komutu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9"/>
            <a:ext cx="9143999" cy="4951412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600" b="1" dirty="0" err="1"/>
              <a:t>chown</a:t>
            </a:r>
            <a:r>
              <a:rPr lang="tr-TR" sz="2600" b="1" dirty="0"/>
              <a:t> </a:t>
            </a:r>
            <a:r>
              <a:rPr lang="tr-TR" sz="2600" dirty="0"/>
              <a:t>komutu dosyanın veya dizinin sahibini ve grubunu değiştirmek için kullanılır.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600" dirty="0"/>
              <a:t>Bir dosyanın/dizinin sahibini ilgili kullanıcı ve/veya </a:t>
            </a:r>
            <a:r>
              <a:rPr lang="tr-TR" sz="2600" b="1" dirty="0" err="1"/>
              <a:t>root</a:t>
            </a:r>
            <a:r>
              <a:rPr lang="tr-TR" sz="2600" dirty="0"/>
              <a:t> kullanıcısı değiştirebilir.</a:t>
            </a:r>
          </a:p>
          <a:p>
            <a:pPr marL="457200" lvl="1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600" dirty="0"/>
          </a:p>
          <a:p>
            <a:pPr lvl="1" algn="ctr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600" b="1" i="1" dirty="0" err="1"/>
              <a:t>chown</a:t>
            </a:r>
            <a:r>
              <a:rPr lang="tr-TR" sz="2600" b="1" i="1" dirty="0"/>
              <a:t>  </a:t>
            </a:r>
            <a:r>
              <a:rPr lang="tr-TR" sz="2600" b="1" i="1" dirty="0" err="1"/>
              <a:t>kullaniciAdi</a:t>
            </a:r>
            <a:r>
              <a:rPr lang="en-US" sz="2600" b="1" i="1" dirty="0"/>
              <a:t>:</a:t>
            </a:r>
            <a:r>
              <a:rPr lang="tr-TR" sz="2600" b="1" i="1" dirty="0" err="1"/>
              <a:t>kullaniciGrubu</a:t>
            </a:r>
            <a:r>
              <a:rPr lang="tr-TR" sz="2600" b="1" i="1" dirty="0"/>
              <a:t>  </a:t>
            </a:r>
            <a:r>
              <a:rPr lang="tr-TR" sz="2600" b="1" i="1" dirty="0" err="1"/>
              <a:t>dosyaAdi</a:t>
            </a:r>
            <a:endParaRPr lang="tr-TR" sz="2600" b="1" i="1" dirty="0"/>
          </a:p>
          <a:p>
            <a:pPr lvl="1" algn="ctr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600" b="1" i="1" dirty="0" err="1"/>
              <a:t>chown</a:t>
            </a:r>
            <a:r>
              <a:rPr lang="tr-TR" sz="2600" b="1" i="1" dirty="0"/>
              <a:t>  kullan</a:t>
            </a:r>
            <a:r>
              <a:rPr lang="en-US" sz="2600" b="1" i="1" dirty="0" err="1"/>
              <a:t>i</a:t>
            </a:r>
            <a:r>
              <a:rPr lang="tr-TR" sz="2600" b="1" i="1" dirty="0"/>
              <a:t>c</a:t>
            </a:r>
            <a:r>
              <a:rPr lang="en-US" sz="2600" b="1" i="1" dirty="0" err="1"/>
              <a:t>i</a:t>
            </a:r>
            <a:r>
              <a:rPr lang="tr-TR" sz="2600" b="1" i="1" dirty="0"/>
              <a:t>No</a:t>
            </a:r>
            <a:r>
              <a:rPr lang="en-US" sz="2600" b="1" i="1" dirty="0"/>
              <a:t>:</a:t>
            </a:r>
            <a:r>
              <a:rPr lang="tr-TR" sz="2600" b="1" i="1" dirty="0" err="1"/>
              <a:t>grupNo</a:t>
            </a:r>
            <a:r>
              <a:rPr lang="tr-TR" sz="2600" b="1" i="1" dirty="0"/>
              <a:t>  </a:t>
            </a:r>
            <a:r>
              <a:rPr lang="tr-TR" sz="2600" b="1" i="1" dirty="0" err="1"/>
              <a:t>dosyaAdi</a:t>
            </a:r>
            <a:endParaRPr lang="tr-TR" sz="2600" b="1" i="1" dirty="0"/>
          </a:p>
          <a:p>
            <a:pPr lvl="1" algn="ctr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sz="2600" b="1" dirty="0"/>
          </a:p>
          <a:p>
            <a:pPr lvl="1" algn="ctr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600" b="1" dirty="0" err="1">
                <a:latin typeface="Courier New" pitchFamily="49" charset="0"/>
              </a:rPr>
              <a:t>chown</a:t>
            </a:r>
            <a:r>
              <a:rPr lang="tr-TR" sz="2600" b="1" dirty="0">
                <a:latin typeface="Courier New" pitchFamily="49" charset="0"/>
              </a:rPr>
              <a:t>  test</a:t>
            </a:r>
            <a:r>
              <a:rPr lang="en-US" sz="2600" b="1" dirty="0">
                <a:latin typeface="Courier New" pitchFamily="49" charset="0"/>
              </a:rPr>
              <a:t>:</a:t>
            </a:r>
            <a:r>
              <a:rPr lang="tr-TR" sz="2600" b="1" dirty="0" err="1">
                <a:latin typeface="Courier New" pitchFamily="49" charset="0"/>
              </a:rPr>
              <a:t>users</a:t>
            </a:r>
            <a:r>
              <a:rPr lang="tr-TR" sz="2600" b="1" dirty="0">
                <a:latin typeface="Courier New" pitchFamily="49" charset="0"/>
              </a:rPr>
              <a:t> deneme.txt</a:t>
            </a:r>
          </a:p>
          <a:p>
            <a:pPr lvl="1" algn="ctr" defTabSz="457200" eaLnBrk="1" hangingPunct="1">
              <a:lnSpc>
                <a:spcPct val="94000"/>
              </a:lnSpc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600" b="1" dirty="0" err="1">
                <a:latin typeface="Courier New" pitchFamily="49" charset="0"/>
              </a:rPr>
              <a:t>chown</a:t>
            </a:r>
            <a:r>
              <a:rPr lang="tr-TR" sz="2600" b="1" dirty="0">
                <a:latin typeface="Courier New" pitchFamily="49" charset="0"/>
              </a:rPr>
              <a:t>  542</a:t>
            </a:r>
            <a:r>
              <a:rPr lang="en-US" sz="2600" b="1" dirty="0">
                <a:latin typeface="Courier New" pitchFamily="49" charset="0"/>
              </a:rPr>
              <a:t>:</a:t>
            </a:r>
            <a:r>
              <a:rPr lang="tr-TR" sz="2600" b="1" dirty="0">
                <a:latin typeface="Courier New" pitchFamily="49" charset="0"/>
              </a:rPr>
              <a:t>100 deneme.txt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tr-TR">
                <a:solidFill>
                  <a:srgbClr val="FF0000"/>
                </a:solidFill>
              </a:rPr>
              <a:t>Sistem Klasörleri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4000" cy="4321175"/>
          </a:xfrm>
        </p:spPr>
        <p:txBody>
          <a:bodyPr/>
          <a:lstStyle/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600" b="1" i="1" dirty="0"/>
              <a:t>/			: 	</a:t>
            </a:r>
            <a:r>
              <a:rPr lang="tr-TR" sz="2600" i="1" dirty="0"/>
              <a:t>Kök klasör.</a:t>
            </a:r>
          </a:p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600" b="1" i="1" dirty="0"/>
              <a:t>/</a:t>
            </a:r>
            <a:r>
              <a:rPr lang="tr-TR" sz="2600" b="1" i="1" dirty="0" err="1"/>
              <a:t>boot</a:t>
            </a:r>
            <a:r>
              <a:rPr lang="tr-TR" sz="2600" b="1" i="1" dirty="0"/>
              <a:t>		:	</a:t>
            </a:r>
            <a:r>
              <a:rPr lang="tr-TR" sz="2600" dirty="0"/>
              <a:t>Çekirdek (başlangıç) ile ilgili dosyalar.</a:t>
            </a:r>
          </a:p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600" b="1" i="1" dirty="0"/>
              <a:t>/bin		:	</a:t>
            </a:r>
            <a:r>
              <a:rPr lang="tr-TR" sz="2600" dirty="0"/>
              <a:t>Normal kullanıcının çalıştırılabileceği programlar.</a:t>
            </a:r>
          </a:p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600" b="1" i="1" dirty="0"/>
              <a:t>/</a:t>
            </a:r>
            <a:r>
              <a:rPr lang="tr-TR" sz="2600" b="1" i="1" dirty="0" err="1"/>
              <a:t>sbin</a:t>
            </a:r>
            <a:r>
              <a:rPr lang="tr-TR" sz="2600" b="1" i="1" dirty="0"/>
              <a:t>		:	</a:t>
            </a:r>
            <a:r>
              <a:rPr lang="tr-TR" sz="2600" dirty="0"/>
              <a:t>Süper kullanıcının çalıştırılabileceği programlar.</a:t>
            </a:r>
          </a:p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600" b="1" i="1" dirty="0"/>
              <a:t>/</a:t>
            </a:r>
            <a:r>
              <a:rPr lang="tr-TR" sz="2600" b="1" i="1" dirty="0" err="1"/>
              <a:t>lib</a:t>
            </a:r>
            <a:r>
              <a:rPr lang="tr-TR" sz="2600" b="1" i="1" dirty="0"/>
              <a:t>			:	</a:t>
            </a:r>
            <a:r>
              <a:rPr lang="tr-TR" sz="2600" dirty="0"/>
              <a:t>Sistem seviyesinde kitaplıklar/kütüphane.</a:t>
            </a:r>
          </a:p>
          <a:p>
            <a:pPr marL="430213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tr-TR" sz="2600" b="1" i="1" dirty="0"/>
              <a:t>/</a:t>
            </a:r>
            <a:r>
              <a:rPr lang="tr-TR" sz="2600" b="1" i="1" dirty="0" err="1"/>
              <a:t>etc</a:t>
            </a:r>
            <a:r>
              <a:rPr lang="tr-TR" sz="2600" b="1" i="1" dirty="0"/>
              <a:t>		:	</a:t>
            </a:r>
            <a:r>
              <a:rPr lang="tr-TR" sz="2600" dirty="0"/>
              <a:t>Sistem seviyesinde ayar/konfigürasyon dosyaları.</a:t>
            </a:r>
          </a:p>
        </p:txBody>
      </p:sp>
    </p:spTree>
    <p:extLst>
      <p:ext uri="{BB962C8B-B14F-4D97-AF65-F5344CB8AC3E}">
        <p14:creationId xmlns:p14="http://schemas.microsoft.com/office/powerpoint/2010/main" val="2558817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Erişim Hakkı Nelere Uygulanır?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321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Erişim hakları sistemdeki bütün dosyalar ve dizinler için geçerlidir.</a:t>
            </a:r>
          </a:p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/>
              <a:t>Bunları 3 farklı dosya grubuna ayırabiliriz: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/>
              <a:t>Sistem Komutları </a:t>
            </a:r>
            <a:r>
              <a:rPr lang="tr-TR"/>
              <a:t>(ifconfig, ls , ...)</a:t>
            </a:r>
            <a:r>
              <a:rPr lang="tr-TR">
                <a:cs typeface="Times New Roman" pitchFamily="18" charset="0"/>
              </a:rPr>
              <a:t>‏</a:t>
            </a:r>
            <a:endParaRPr lang="tr-TR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/>
              <a:t>Sistem Konfigurasyon Dosyaları</a:t>
            </a:r>
            <a:r>
              <a:rPr lang="tr-TR"/>
              <a:t>                     (/etc/passwd, /etc/shadow..)</a:t>
            </a:r>
            <a:r>
              <a:rPr lang="tr-TR">
                <a:cs typeface="Times New Roman" pitchFamily="18" charset="0"/>
              </a:rPr>
              <a:t>‏</a:t>
            </a:r>
            <a:endParaRPr lang="tr-TR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/>
              <a:t>Kullanıcı Dosyaları </a:t>
            </a:r>
            <a:r>
              <a:rPr lang="tr-TR"/>
              <a:t>(Ev dizinleri)</a:t>
            </a:r>
            <a:r>
              <a:rPr lang="tr-TR">
                <a:cs typeface="Times New Roman" pitchFamily="18" charset="0"/>
              </a:rPr>
              <a:t>‏</a:t>
            </a:r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Nerede Bu Erişim Hakları?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6175"/>
            <a:ext cx="9144000" cy="2435225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Sistemdeki tüm dosyaların ve dizinlerin erişim hakkı politikasına sahip olduğunu biliyoruz.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 err="1">
                <a:solidFill>
                  <a:srgbClr val="FF0000"/>
                </a:solidFill>
              </a:rPr>
              <a:t>ls</a:t>
            </a:r>
            <a:r>
              <a:rPr lang="tr-TR" b="1" dirty="0">
                <a:solidFill>
                  <a:srgbClr val="FF0000"/>
                </a:solidFill>
              </a:rPr>
              <a:t> -l</a:t>
            </a:r>
            <a:r>
              <a:rPr lang="tr-TR" dirty="0"/>
              <a:t> komutunun çıktısı dosyaların ve dizinlerin erişim haklarını ve sahiplerini vermektedir.</a:t>
            </a:r>
          </a:p>
          <a:p>
            <a:pPr lvl="1" defTabSz="457200" eaLnBrk="1" hangingPunct="1"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tr-TR" dirty="0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 flipV="1">
            <a:off x="990600" y="4920594"/>
            <a:ext cx="76200" cy="33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252412" y="5259744"/>
            <a:ext cx="1858963" cy="666750"/>
          </a:xfrm>
          <a:prstGeom prst="roundRect">
            <a:avLst>
              <a:gd name="adj" fmla="val 25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 defTabSz="457200">
              <a:tabLst>
                <a:tab pos="723900" algn="l"/>
                <a:tab pos="1447800" algn="l"/>
              </a:tabLst>
            </a:pPr>
            <a:r>
              <a:rPr lang="tr-TR" sz="2100">
                <a:solidFill>
                  <a:srgbClr val="000000"/>
                </a:solidFill>
                <a:latin typeface="Arial;Arial" charset="0"/>
              </a:rPr>
              <a:t>Erişim hakları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1524000" y="6007100"/>
            <a:ext cx="3544887" cy="850900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Dosya/dizin sahibinin</a:t>
            </a:r>
          </a:p>
          <a:p>
            <a:pPr algn="ctr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kullanıcı adı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2285998" y="4939067"/>
            <a:ext cx="762001" cy="10680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D2F3FA8-81A8-4620-8F08-92514873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3491269"/>
            <a:ext cx="8639175" cy="1447800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DE290041-BC4F-4681-A250-A7DB59C7A0EF}"/>
              </a:ext>
            </a:extLst>
          </p:cNvPr>
          <p:cNvSpPr/>
          <p:nvPr/>
        </p:nvSpPr>
        <p:spPr>
          <a:xfrm>
            <a:off x="381000" y="4362410"/>
            <a:ext cx="12192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63753852-D7DD-4FE3-87BA-BB6B508A10BB}"/>
              </a:ext>
            </a:extLst>
          </p:cNvPr>
          <p:cNvSpPr/>
          <p:nvPr/>
        </p:nvSpPr>
        <p:spPr>
          <a:xfrm>
            <a:off x="1981199" y="4362410"/>
            <a:ext cx="533401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0873396E-409A-4CC6-9247-CAE00C0D2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5075594"/>
            <a:ext cx="3544887" cy="850900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Dosyanın/dizinin üyesi olduğu grubun adı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ECA481E2-99C8-4255-B2B3-5F1F64D9A4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8150" y="4954411"/>
            <a:ext cx="663575" cy="64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804ADCB5-B36A-4E6D-AEEB-B15461019061}"/>
              </a:ext>
            </a:extLst>
          </p:cNvPr>
          <p:cNvSpPr/>
          <p:nvPr/>
        </p:nvSpPr>
        <p:spPr>
          <a:xfrm>
            <a:off x="2581225" y="4356424"/>
            <a:ext cx="609601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marL="431800" indent="-323850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3600" b="1" dirty="0">
                <a:solidFill>
                  <a:srgbClr val="FF0000"/>
                </a:solidFill>
              </a:rPr>
              <a:t>(-</a:t>
            </a:r>
            <a:r>
              <a:rPr lang="en-GB" sz="3600" b="1" dirty="0" err="1">
                <a:solidFill>
                  <a:srgbClr val="FF0000"/>
                </a:solidFill>
              </a:rPr>
              <a:t>rwxr</a:t>
            </a:r>
            <a:r>
              <a:rPr lang="en-GB" sz="3600" b="1" dirty="0">
                <a:solidFill>
                  <a:srgbClr val="FF0000"/>
                </a:solidFill>
              </a:rPr>
              <a:t>-</a:t>
            </a:r>
            <a:r>
              <a:rPr lang="en-GB" sz="3600" b="1" dirty="0" err="1">
                <a:solidFill>
                  <a:srgbClr val="FF0000"/>
                </a:solidFill>
              </a:rPr>
              <a:t>xr</a:t>
            </a:r>
            <a:r>
              <a:rPr lang="en-GB" sz="3600" b="1" dirty="0">
                <a:solidFill>
                  <a:srgbClr val="FF0000"/>
                </a:solidFill>
              </a:rPr>
              <a:t>-x)  Bu da Ne?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6588"/>
            <a:ext cx="9143999" cy="1370012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Bir dosyaya veya dizine erişim hakkı belirlenirken </a:t>
            </a:r>
            <a:r>
              <a:rPr lang="tr-TR" i="1" dirty="0"/>
              <a:t>3 farklı grup</a:t>
            </a:r>
            <a:r>
              <a:rPr lang="tr-TR" dirty="0"/>
              <a:t> için farklı haklar tanımlanabilmektedir.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514600" y="4037013"/>
            <a:ext cx="1524000" cy="1517650"/>
          </a:xfrm>
          <a:prstGeom prst="roundRect">
            <a:avLst>
              <a:gd name="adj" fmla="val 13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 defTabSz="457200">
              <a:tabLst>
                <a:tab pos="723900" algn="l"/>
              </a:tabLst>
            </a:pPr>
            <a:r>
              <a:rPr lang="en-GB" sz="3600" b="1" dirty="0" err="1">
                <a:solidFill>
                  <a:srgbClr val="000000"/>
                </a:solidFill>
                <a:latin typeface="Arial;Arial" charset="0"/>
              </a:rPr>
              <a:t>rwx</a:t>
            </a:r>
            <a:endParaRPr lang="en-GB" sz="3600" b="1" dirty="0">
              <a:solidFill>
                <a:srgbClr val="000000"/>
              </a:solidFill>
              <a:latin typeface="Arial;Arial" charset="0"/>
            </a:endParaRPr>
          </a:p>
          <a:p>
            <a:pPr algn="ctr" defTabSz="457200">
              <a:tabLst>
                <a:tab pos="723900" algn="l"/>
              </a:tabLst>
            </a:pPr>
            <a:endParaRPr lang="en-GB" sz="2100" dirty="0">
              <a:solidFill>
                <a:srgbClr val="000000"/>
              </a:solidFill>
              <a:latin typeface="Arial;Arial" charset="0"/>
            </a:endParaRPr>
          </a:p>
          <a:p>
            <a:pPr algn="ctr" defTabSz="457200">
              <a:tabLst>
                <a:tab pos="723900" algn="l"/>
              </a:tabLst>
            </a:pPr>
            <a:r>
              <a:rPr lang="en-GB" sz="2100" dirty="0" err="1">
                <a:solidFill>
                  <a:srgbClr val="000000"/>
                </a:solidFill>
                <a:latin typeface="Arial;Arial" charset="0"/>
              </a:rPr>
              <a:t>Kullan</a:t>
            </a:r>
            <a:r>
              <a:rPr lang="tr-TR" sz="2100" dirty="0" err="1">
                <a:solidFill>
                  <a:srgbClr val="000000"/>
                </a:solidFill>
                <a:latin typeface="Arial;Arial" charset="0"/>
              </a:rPr>
              <a:t>ıcı</a:t>
            </a: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 (</a:t>
            </a:r>
            <a:r>
              <a:rPr lang="tr-TR" sz="2100" b="1" dirty="0">
                <a:solidFill>
                  <a:srgbClr val="FF0000"/>
                </a:solidFill>
                <a:latin typeface="Arial;Arial" charset="0"/>
              </a:rPr>
              <a:t>u</a:t>
            </a: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)</a:t>
            </a:r>
          </a:p>
          <a:p>
            <a:pPr algn="ctr" defTabSz="457200">
              <a:tabLst>
                <a:tab pos="723900" algn="l"/>
              </a:tabLst>
            </a:pP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(</a:t>
            </a:r>
            <a:r>
              <a:rPr lang="en-US" sz="2100" b="1" dirty="0">
                <a:solidFill>
                  <a:srgbClr val="FF0000"/>
                </a:solidFill>
                <a:latin typeface="Arial;Arial" charset="0"/>
              </a:rPr>
              <a:t>u</a:t>
            </a: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ser)</a:t>
            </a:r>
            <a:endParaRPr lang="en-GB" sz="2100" dirty="0">
              <a:solidFill>
                <a:srgbClr val="000000"/>
              </a:solidFill>
              <a:latin typeface="Arial;Arial" charset="0"/>
            </a:endParaRP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4038600" y="4037013"/>
            <a:ext cx="1347788" cy="1512888"/>
          </a:xfrm>
          <a:prstGeom prst="roundRect">
            <a:avLst>
              <a:gd name="adj" fmla="val 1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 defTabSz="457200">
              <a:tabLst>
                <a:tab pos="723900" algn="l"/>
              </a:tabLst>
            </a:pPr>
            <a:r>
              <a:rPr lang="en-GB" sz="3600" b="1" dirty="0">
                <a:solidFill>
                  <a:srgbClr val="000000"/>
                </a:solidFill>
                <a:latin typeface="Arial;Arial" charset="0"/>
              </a:rPr>
              <a:t>r</a:t>
            </a:r>
            <a:r>
              <a:rPr lang="tr-TR" sz="3600" b="1" dirty="0">
                <a:solidFill>
                  <a:srgbClr val="000000"/>
                </a:solidFill>
                <a:latin typeface="Arial;Arial" charset="0"/>
              </a:rPr>
              <a:t>-</a:t>
            </a:r>
            <a:r>
              <a:rPr lang="en-GB" sz="3600" b="1" dirty="0">
                <a:solidFill>
                  <a:srgbClr val="000000"/>
                </a:solidFill>
                <a:latin typeface="Arial;Arial" charset="0"/>
              </a:rPr>
              <a:t>x</a:t>
            </a:r>
          </a:p>
          <a:p>
            <a:pPr algn="ctr" defTabSz="457200">
              <a:tabLst>
                <a:tab pos="723900" algn="l"/>
              </a:tabLst>
            </a:pPr>
            <a:endParaRPr lang="en-GB" sz="2100" dirty="0">
              <a:solidFill>
                <a:srgbClr val="000000"/>
              </a:solidFill>
              <a:latin typeface="Arial;Arial" charset="0"/>
            </a:endParaRPr>
          </a:p>
          <a:p>
            <a:pPr algn="ctr" defTabSz="457200">
              <a:tabLst>
                <a:tab pos="723900" algn="l"/>
              </a:tabLst>
            </a:pP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Grup (</a:t>
            </a:r>
            <a:r>
              <a:rPr lang="tr-TR" sz="2100" b="1" dirty="0">
                <a:solidFill>
                  <a:srgbClr val="FF0000"/>
                </a:solidFill>
                <a:latin typeface="Arial;Arial" charset="0"/>
              </a:rPr>
              <a:t>g</a:t>
            </a: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)</a:t>
            </a:r>
          </a:p>
          <a:p>
            <a:pPr algn="ctr" defTabSz="457200">
              <a:tabLst>
                <a:tab pos="723900" algn="l"/>
              </a:tabLst>
            </a:pP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(</a:t>
            </a:r>
            <a:r>
              <a:rPr lang="en-US" sz="2100" b="1" dirty="0">
                <a:solidFill>
                  <a:srgbClr val="FF0000"/>
                </a:solidFill>
                <a:latin typeface="Arial;Arial" charset="0"/>
              </a:rPr>
              <a:t>g</a:t>
            </a:r>
            <a:r>
              <a:rPr lang="tr-TR" sz="2100" dirty="0" err="1">
                <a:solidFill>
                  <a:srgbClr val="000000"/>
                </a:solidFill>
                <a:latin typeface="Arial;Arial" charset="0"/>
              </a:rPr>
              <a:t>roup</a:t>
            </a: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)</a:t>
            </a:r>
            <a:endParaRPr lang="en-GB" sz="2100" dirty="0">
              <a:solidFill>
                <a:srgbClr val="000000"/>
              </a:solidFill>
              <a:latin typeface="Arial;Arial" charset="0"/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386388" y="4037013"/>
            <a:ext cx="1676400" cy="1512888"/>
          </a:xfrm>
          <a:prstGeom prst="roundRect">
            <a:avLst>
              <a:gd name="adj" fmla="val 1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 defTabSz="457200">
              <a:tabLst>
                <a:tab pos="723900" algn="l"/>
              </a:tabLst>
            </a:pPr>
            <a:r>
              <a:rPr lang="en-GB" sz="3600" b="1" dirty="0">
                <a:solidFill>
                  <a:srgbClr val="000000"/>
                </a:solidFill>
                <a:latin typeface="Arial;Arial" charset="0"/>
              </a:rPr>
              <a:t>r</a:t>
            </a:r>
            <a:r>
              <a:rPr lang="tr-TR" sz="3600" b="1" dirty="0">
                <a:solidFill>
                  <a:srgbClr val="000000"/>
                </a:solidFill>
                <a:latin typeface="Arial;Arial" charset="0"/>
              </a:rPr>
              <a:t>-</a:t>
            </a:r>
            <a:r>
              <a:rPr lang="en-GB" sz="3600" b="1" dirty="0">
                <a:solidFill>
                  <a:srgbClr val="000000"/>
                </a:solidFill>
                <a:latin typeface="Arial;Arial" charset="0"/>
              </a:rPr>
              <a:t>x</a:t>
            </a:r>
          </a:p>
          <a:p>
            <a:pPr algn="ctr" defTabSz="457200">
              <a:tabLst>
                <a:tab pos="723900" algn="l"/>
              </a:tabLst>
            </a:pPr>
            <a:endParaRPr lang="en-GB" sz="2100" dirty="0">
              <a:solidFill>
                <a:srgbClr val="000000"/>
              </a:solidFill>
              <a:latin typeface="Arial;Arial" charset="0"/>
            </a:endParaRPr>
          </a:p>
          <a:p>
            <a:pPr algn="ctr" defTabSz="457200">
              <a:tabLst>
                <a:tab pos="723900" algn="l"/>
              </a:tabLst>
            </a:pP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Diğerleri (</a:t>
            </a:r>
            <a:r>
              <a:rPr lang="tr-TR" sz="2100" b="1" dirty="0">
                <a:solidFill>
                  <a:srgbClr val="FF0000"/>
                </a:solidFill>
                <a:latin typeface="Arial;Arial" charset="0"/>
              </a:rPr>
              <a:t>o</a:t>
            </a: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)</a:t>
            </a:r>
          </a:p>
          <a:p>
            <a:pPr algn="ctr" defTabSz="457200">
              <a:tabLst>
                <a:tab pos="723900" algn="l"/>
              </a:tabLst>
            </a:pP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(</a:t>
            </a:r>
            <a:r>
              <a:rPr lang="en-US" sz="2100" b="1" dirty="0">
                <a:solidFill>
                  <a:srgbClr val="FF0000"/>
                </a:solidFill>
                <a:latin typeface="Arial;Arial" charset="0"/>
              </a:rPr>
              <a:t>o</a:t>
            </a:r>
            <a:r>
              <a:rPr lang="tr-TR" sz="2100" dirty="0" err="1">
                <a:solidFill>
                  <a:srgbClr val="000000"/>
                </a:solidFill>
                <a:latin typeface="Arial;Arial" charset="0"/>
              </a:rPr>
              <a:t>ther</a:t>
            </a:r>
            <a:r>
              <a:rPr lang="en-US" sz="2100" dirty="0">
                <a:solidFill>
                  <a:srgbClr val="000000"/>
                </a:solidFill>
                <a:latin typeface="Arial;Arial" charset="0"/>
              </a:rPr>
              <a:t>s</a:t>
            </a:r>
            <a:r>
              <a:rPr lang="tr-TR" sz="2100" dirty="0">
                <a:solidFill>
                  <a:srgbClr val="000000"/>
                </a:solidFill>
                <a:latin typeface="Arial;Arial" charset="0"/>
              </a:rPr>
              <a:t>)</a:t>
            </a:r>
            <a:endParaRPr lang="en-GB" sz="2100" dirty="0">
              <a:solidFill>
                <a:srgbClr val="000000"/>
              </a:solidFill>
              <a:latin typeface="Arial;Arial" charset="0"/>
            </a:endParaRPr>
          </a:p>
        </p:txBody>
      </p:sp>
      <p:sp>
        <p:nvSpPr>
          <p:cNvPr id="7175" name="AutoShape 4"/>
          <p:cNvSpPr>
            <a:spLocks noChangeArrowheads="1"/>
          </p:cNvSpPr>
          <p:nvPr/>
        </p:nvSpPr>
        <p:spPr bwMode="auto">
          <a:xfrm>
            <a:off x="1752600" y="4037013"/>
            <a:ext cx="762000" cy="977900"/>
          </a:xfrm>
          <a:prstGeom prst="roundRect">
            <a:avLst>
              <a:gd name="adj" fmla="val 13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 defTabSz="457200">
              <a:tabLst>
                <a:tab pos="723900" algn="l"/>
              </a:tabLst>
            </a:pPr>
            <a:r>
              <a:rPr lang="tr-TR" sz="3600" b="1" dirty="0">
                <a:solidFill>
                  <a:srgbClr val="000000"/>
                </a:solidFill>
                <a:latin typeface="Arial;Arial" charset="0"/>
              </a:rPr>
              <a:t>-</a:t>
            </a:r>
            <a:endParaRPr lang="en-GB" sz="3600" b="1" dirty="0">
              <a:solidFill>
                <a:srgbClr val="000000"/>
              </a:solidFill>
              <a:latin typeface="Arial;Arial" charset="0"/>
            </a:endParaRPr>
          </a:p>
          <a:p>
            <a:pPr algn="ctr" defTabSz="457200">
              <a:tabLst>
                <a:tab pos="723900" algn="l"/>
              </a:tabLst>
            </a:pPr>
            <a:r>
              <a:rPr lang="en-GB" sz="3600" b="1" dirty="0">
                <a:solidFill>
                  <a:srgbClr val="000000"/>
                </a:solidFill>
                <a:latin typeface="Arial;Arial" charset="0"/>
              </a:rPr>
              <a:t>d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22067FA-5BBF-48EC-9E21-083C2B63D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429" y="3765376"/>
            <a:ext cx="416784" cy="5018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6AED92D-D84F-4785-B877-C62425181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98" y="3095548"/>
            <a:ext cx="1858963" cy="666750"/>
          </a:xfrm>
          <a:prstGeom prst="roundRect">
            <a:avLst>
              <a:gd name="adj" fmla="val 25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 defTabSz="457200">
              <a:tabLst>
                <a:tab pos="723900" algn="l"/>
                <a:tab pos="1447800" algn="l"/>
              </a:tabLst>
            </a:pPr>
            <a:r>
              <a:rPr lang="tr-TR" sz="2100">
                <a:solidFill>
                  <a:srgbClr val="000000"/>
                </a:solidFill>
                <a:latin typeface="Arial;Arial" charset="0"/>
              </a:rPr>
              <a:t>Dosya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047D5889-C72B-4011-A197-D94D9181E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7494" y="5014913"/>
            <a:ext cx="543718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D9DA61DB-360A-4529-A279-A95A5B7B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98" y="5549901"/>
            <a:ext cx="1858963" cy="666750"/>
          </a:xfrm>
          <a:prstGeom prst="roundRect">
            <a:avLst>
              <a:gd name="adj" fmla="val 25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/>
          <a:lstStyle/>
          <a:p>
            <a:pPr algn="ctr" defTabSz="457200">
              <a:tabLst>
                <a:tab pos="723900" algn="l"/>
                <a:tab pos="1447800" algn="l"/>
              </a:tabLst>
            </a:pPr>
            <a:r>
              <a:rPr lang="tr-TR" sz="2100">
                <a:solidFill>
                  <a:srgbClr val="000000"/>
                </a:solidFill>
                <a:latin typeface="Arial;Arial" charset="0"/>
              </a:rPr>
              <a:t>Dizin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62" y="0"/>
            <a:ext cx="9138138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>
                <a:solidFill>
                  <a:srgbClr val="FF0000"/>
                </a:solidFill>
              </a:rPr>
              <a:t>Kimdir Bu 3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tr-TR" dirty="0" err="1">
                <a:solidFill>
                  <a:srgbClr val="FF0000"/>
                </a:solidFill>
              </a:rPr>
              <a:t>rup</a:t>
            </a:r>
            <a:r>
              <a:rPr lang="tr-T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3657600"/>
          </a:xfrm>
        </p:spPr>
        <p:txBody>
          <a:bodyPr/>
          <a:lstStyle/>
          <a:p>
            <a:pPr marL="0" indent="0" defTabSz="457200"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Bu gruplar aşağıdaki gibi tanımlanır</a:t>
            </a:r>
            <a:r>
              <a:rPr lang="en-US" dirty="0"/>
              <a:t>:</a:t>
            </a:r>
            <a:endParaRPr lang="tr-TR" dirty="0"/>
          </a:p>
          <a:p>
            <a:pPr lvl="1" algn="just" defTabSz="457200" eaLnBrk="1" hangingPunct="1">
              <a:buFont typeface="StarSymbol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/>
              <a:t> </a:t>
            </a:r>
            <a:r>
              <a:rPr lang="tr-TR" b="1" dirty="0"/>
              <a:t>Dosyanın/dizinin sahibi olan kullanıcı </a:t>
            </a:r>
            <a:r>
              <a:rPr lang="tr-TR" dirty="0"/>
              <a:t>(</a:t>
            </a:r>
            <a:r>
              <a:rPr lang="tr-TR" b="1" dirty="0" err="1"/>
              <a:t>user</a:t>
            </a:r>
            <a:r>
              <a:rPr lang="tr-TR" dirty="0"/>
              <a:t>)</a:t>
            </a:r>
            <a:endParaRPr lang="en-US" dirty="0"/>
          </a:p>
          <a:p>
            <a:pPr lvl="1" algn="just" defTabSz="457200" eaLnBrk="1" hangingPunct="1">
              <a:buFont typeface="StarSymbol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/>
              <a:t> </a:t>
            </a:r>
            <a:r>
              <a:rPr lang="tr-TR" b="1" dirty="0"/>
              <a:t>Dosyanın/dizinin sahibinin üye olduğu grup </a:t>
            </a:r>
            <a:r>
              <a:rPr lang="tr-TR" dirty="0"/>
              <a:t>(</a:t>
            </a:r>
            <a:r>
              <a:rPr lang="tr-TR" b="1" dirty="0" err="1"/>
              <a:t>group</a:t>
            </a:r>
            <a:r>
              <a:rPr lang="tr-TR" dirty="0"/>
              <a:t>)</a:t>
            </a:r>
          </a:p>
          <a:p>
            <a:pPr lvl="1" defTabSz="457200" eaLnBrk="1" hangingPunct="1">
              <a:buFont typeface="StarSymbol" charset="0"/>
              <a:buAutoNum type="arabicParenR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b="1" dirty="0"/>
              <a:t> </a:t>
            </a:r>
            <a:r>
              <a:rPr lang="tr-TR" b="1" dirty="0"/>
              <a:t>Bunların haricindeki diğer tüm kullanıcılar </a:t>
            </a:r>
            <a:r>
              <a:rPr lang="tr-TR" dirty="0"/>
              <a:t>(</a:t>
            </a:r>
            <a:r>
              <a:rPr lang="tr-TR" b="1" dirty="0" err="1"/>
              <a:t>other</a:t>
            </a:r>
            <a:r>
              <a:rPr lang="en-US" b="1" dirty="0"/>
              <a:t>s</a:t>
            </a:r>
            <a:r>
              <a:rPr lang="tr-TR" dirty="0"/>
              <a:t>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862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/>
              <a:t>r</a:t>
            </a:r>
            <a:r>
              <a:rPr lang="en-GB" dirty="0">
                <a:solidFill>
                  <a:srgbClr val="FF0000"/>
                </a:solidFill>
              </a:rPr>
              <a:t>ead(</a:t>
            </a:r>
            <a:r>
              <a:rPr lang="en-GB" dirty="0"/>
              <a:t>r</a:t>
            </a:r>
            <a:r>
              <a:rPr lang="en-GB" dirty="0">
                <a:solidFill>
                  <a:srgbClr val="FF0000"/>
                </a:solidFill>
              </a:rPr>
              <a:t>)-</a:t>
            </a:r>
            <a:r>
              <a:rPr lang="en-GB" dirty="0"/>
              <a:t>w</a:t>
            </a:r>
            <a:r>
              <a:rPr lang="en-GB" dirty="0">
                <a:solidFill>
                  <a:srgbClr val="FF0000"/>
                </a:solidFill>
              </a:rPr>
              <a:t>rite(</a:t>
            </a:r>
            <a:r>
              <a:rPr lang="en-GB" dirty="0"/>
              <a:t>w</a:t>
            </a:r>
            <a:r>
              <a:rPr lang="en-GB" dirty="0">
                <a:solidFill>
                  <a:srgbClr val="FF0000"/>
                </a:solidFill>
              </a:rPr>
              <a:t>)-e</a:t>
            </a:r>
            <a:r>
              <a:rPr lang="en-GB" dirty="0"/>
              <a:t>x</a:t>
            </a:r>
            <a:r>
              <a:rPr lang="en-GB" dirty="0">
                <a:solidFill>
                  <a:srgbClr val="FF0000"/>
                </a:solidFill>
              </a:rPr>
              <a:t>ecute(</a:t>
            </a:r>
            <a:r>
              <a:rPr lang="en-GB" dirty="0"/>
              <a:t>x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ar-SA" dirty="0">
                <a:solidFill>
                  <a:srgbClr val="FF0000"/>
                </a:solidFill>
              </a:rPr>
              <a:t>‏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906588"/>
            <a:ext cx="7807325" cy="4775200"/>
          </a:xfrm>
        </p:spPr>
        <p:txBody>
          <a:bodyPr/>
          <a:lstStyle/>
          <a:p>
            <a:pPr algn="ctr" defTabSz="457200" eaLnBrk="1" hangingPunct="1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5400" b="1" dirty="0"/>
              <a:t>    -</a:t>
            </a:r>
            <a:r>
              <a:rPr lang="en-GB" sz="5400" b="1" dirty="0" err="1"/>
              <a:t>rwx</a:t>
            </a:r>
            <a:r>
              <a:rPr lang="en-GB" sz="5400" b="1" dirty="0"/>
              <a:t> r-x  </a:t>
            </a:r>
            <a:r>
              <a:rPr lang="en-GB" sz="5400" b="1" dirty="0" err="1"/>
              <a:t>r-x</a:t>
            </a:r>
            <a:endParaRPr lang="en-GB" sz="5400" b="1" dirty="0"/>
          </a:p>
          <a:p>
            <a:pPr defTabSz="457200" eaLnBrk="1" hangingPunct="1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/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sz="2800" dirty="0"/>
              <a:t>Her bir erişim hakkını 3 harfin kombinasyonları belirler.</a:t>
            </a:r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/>
              <a:t>r</a:t>
            </a:r>
            <a:r>
              <a:rPr lang="tr-TR" dirty="0"/>
              <a:t> </a:t>
            </a:r>
            <a:r>
              <a:rPr lang="en-US" dirty="0"/>
              <a:t>	</a:t>
            </a:r>
            <a:r>
              <a:rPr lang="tr-TR" dirty="0"/>
              <a:t>: Okuma hakkı (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ead</a:t>
            </a:r>
            <a:r>
              <a:rPr lang="tr-TR" dirty="0"/>
              <a:t>)</a:t>
            </a:r>
            <a:r>
              <a:rPr lang="tr-TR" dirty="0">
                <a:cs typeface="Times New Roman" pitchFamily="18" charset="0"/>
              </a:rPr>
              <a:t>‏</a:t>
            </a:r>
            <a:endParaRPr lang="tr-TR" dirty="0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/>
              <a:t>w</a:t>
            </a:r>
            <a:r>
              <a:rPr lang="tr-TR" dirty="0"/>
              <a:t> </a:t>
            </a:r>
            <a:r>
              <a:rPr lang="en-US" dirty="0"/>
              <a:t>	</a:t>
            </a:r>
            <a:r>
              <a:rPr lang="tr-TR" dirty="0"/>
              <a:t>: Yazma hakkı (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b="1" dirty="0"/>
              <a:t>rite</a:t>
            </a:r>
            <a:r>
              <a:rPr lang="tr-TR" dirty="0"/>
              <a:t>)</a:t>
            </a:r>
            <a:r>
              <a:rPr lang="tr-TR" dirty="0">
                <a:cs typeface="Times New Roman" pitchFamily="18" charset="0"/>
              </a:rPr>
              <a:t>‏</a:t>
            </a:r>
            <a:endParaRPr lang="tr-TR" dirty="0"/>
          </a:p>
          <a:p>
            <a:pPr lvl="1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b="1" dirty="0"/>
              <a:t>x</a:t>
            </a:r>
            <a:r>
              <a:rPr lang="tr-TR" dirty="0"/>
              <a:t> </a:t>
            </a:r>
            <a:r>
              <a:rPr lang="en-US" dirty="0"/>
              <a:t>	</a:t>
            </a:r>
            <a:r>
              <a:rPr lang="tr-TR" dirty="0"/>
              <a:t>: Çalıştırma hakkı (</a:t>
            </a:r>
            <a:r>
              <a:rPr lang="en-US" b="1" dirty="0"/>
              <a:t>e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/>
              <a:t>ecute</a:t>
            </a:r>
            <a:r>
              <a:rPr lang="tr-TR" dirty="0"/>
              <a:t>)</a:t>
            </a:r>
            <a:r>
              <a:rPr lang="tr-TR" dirty="0">
                <a:cs typeface="Times New Roman" pitchFamily="18" charset="0"/>
              </a:rPr>
              <a:t>‏</a:t>
            </a:r>
            <a:endParaRPr lang="tr-TR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3124200" y="1752600"/>
            <a:ext cx="3530600" cy="1624013"/>
            <a:chOff x="2177" y="1165"/>
            <a:chExt cx="1983" cy="902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auto">
            <a:xfrm>
              <a:off x="2177" y="1165"/>
              <a:ext cx="781" cy="903"/>
            </a:xfrm>
            <a:prstGeom prst="roundRect">
              <a:avLst>
                <a:gd name="adj" fmla="val 12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/>
            <a:p>
              <a:pPr algn="ctr" defTabSz="457200">
                <a:tabLst>
                  <a:tab pos="723900" algn="l"/>
                </a:tabLst>
              </a:pPr>
              <a:r>
                <a:rPr lang="en-GB" sz="2100">
                  <a:solidFill>
                    <a:srgbClr val="000000"/>
                  </a:solidFill>
                  <a:latin typeface="Arial;Arial" charset="0"/>
                </a:rPr>
                <a:t>  </a:t>
              </a:r>
            </a:p>
            <a:p>
              <a:pPr algn="ctr" defTabSz="457200">
                <a:tabLst>
                  <a:tab pos="723900" algn="l"/>
                </a:tabLst>
              </a:pPr>
              <a:endParaRPr lang="en-GB" sz="2100">
                <a:solidFill>
                  <a:srgbClr val="000000"/>
                </a:solidFill>
                <a:latin typeface="Arial;Arial" charset="0"/>
              </a:endParaRPr>
            </a:p>
            <a:p>
              <a:pPr algn="ctr" defTabSz="457200">
                <a:tabLst>
                  <a:tab pos="723900" algn="l"/>
                </a:tabLst>
              </a:pPr>
              <a:r>
                <a:rPr lang="en-GB" sz="2100" b="1">
                  <a:solidFill>
                    <a:srgbClr val="000000"/>
                  </a:solidFill>
                  <a:latin typeface="Arial;Arial" charset="0"/>
                </a:rPr>
                <a:t>Kullanıcı</a:t>
              </a:r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auto">
            <a:xfrm>
              <a:off x="2957" y="1165"/>
              <a:ext cx="602" cy="903"/>
            </a:xfrm>
            <a:prstGeom prst="roundRect">
              <a:avLst>
                <a:gd name="adj" fmla="val 16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/>
            <a:p>
              <a:pPr algn="ctr" defTabSz="457200">
                <a:tabLst>
                  <a:tab pos="723900" algn="l"/>
                </a:tabLst>
              </a:pPr>
              <a:endParaRPr lang="en-GB" sz="2100">
                <a:solidFill>
                  <a:srgbClr val="000000"/>
                </a:solidFill>
                <a:latin typeface="Arial;Arial" charset="0"/>
              </a:endParaRPr>
            </a:p>
            <a:p>
              <a:pPr algn="ctr" defTabSz="457200">
                <a:tabLst>
                  <a:tab pos="723900" algn="l"/>
                </a:tabLst>
              </a:pPr>
              <a:endParaRPr lang="en-GB" sz="2100">
                <a:solidFill>
                  <a:srgbClr val="000000"/>
                </a:solidFill>
                <a:latin typeface="Arial;Arial" charset="0"/>
              </a:endParaRPr>
            </a:p>
            <a:p>
              <a:pPr algn="ctr" defTabSz="457200">
                <a:tabLst>
                  <a:tab pos="723900" algn="l"/>
                </a:tabLst>
              </a:pPr>
              <a:r>
                <a:rPr lang="en-GB" sz="2100" b="1">
                  <a:solidFill>
                    <a:srgbClr val="000000"/>
                  </a:solidFill>
                  <a:latin typeface="Arial;Arial" charset="0"/>
                </a:rPr>
                <a:t>Grup</a:t>
              </a:r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3559" y="1165"/>
              <a:ext cx="602" cy="903"/>
            </a:xfrm>
            <a:prstGeom prst="roundRect">
              <a:avLst>
                <a:gd name="adj" fmla="val 16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/>
            <a:p>
              <a:pPr algn="ctr" defTabSz="457200">
                <a:tabLst>
                  <a:tab pos="723900" algn="l"/>
                </a:tabLst>
              </a:pPr>
              <a:endParaRPr lang="en-GB" sz="2100">
                <a:solidFill>
                  <a:srgbClr val="000000"/>
                </a:solidFill>
                <a:latin typeface="Arial;Arial" charset="0"/>
              </a:endParaRPr>
            </a:p>
            <a:p>
              <a:pPr algn="ctr" defTabSz="457200">
                <a:tabLst>
                  <a:tab pos="723900" algn="l"/>
                </a:tabLst>
              </a:pPr>
              <a:endParaRPr lang="en-GB" sz="2100">
                <a:solidFill>
                  <a:srgbClr val="000000"/>
                </a:solidFill>
                <a:latin typeface="Arial;Arial" charset="0"/>
              </a:endParaRPr>
            </a:p>
            <a:p>
              <a:pPr algn="ctr" defTabSz="457200">
                <a:tabLst>
                  <a:tab pos="723900" algn="l"/>
                </a:tabLst>
              </a:pPr>
              <a:r>
                <a:rPr lang="en-GB" sz="2100" b="1">
                  <a:solidFill>
                    <a:srgbClr val="000000"/>
                  </a:solidFill>
                  <a:latin typeface="Arial;Arial" charset="0"/>
                </a:rPr>
                <a:t>Diğer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Okuma Hakkı (</a:t>
            </a:r>
            <a:r>
              <a:rPr lang="tr-TR"/>
              <a:t>r</a:t>
            </a:r>
            <a:r>
              <a:rPr lang="tr-TR">
                <a:solidFill>
                  <a:srgbClr val="FF0000"/>
                </a:solidFill>
              </a:rPr>
              <a:t>ead, r)‏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321175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Bir</a:t>
            </a:r>
            <a:r>
              <a:rPr lang="tr-TR" b="1" dirty="0"/>
              <a:t> </a:t>
            </a:r>
            <a:r>
              <a:rPr lang="tr-TR" u="sng" dirty="0"/>
              <a:t>dosyanın</a:t>
            </a:r>
            <a:r>
              <a:rPr lang="tr-TR" dirty="0"/>
              <a:t>  </a:t>
            </a:r>
            <a:r>
              <a:rPr lang="tr-TR" b="1" dirty="0"/>
              <a:t>okuma</a:t>
            </a:r>
            <a:r>
              <a:rPr lang="tr-TR" dirty="0"/>
              <a:t> hakkının olması “</a:t>
            </a:r>
            <a:r>
              <a:rPr lang="tr-TR" b="1" i="1" dirty="0"/>
              <a:t>içeriğinin görüntülenmesine ve kopyalanmasına izin verilmesi</a:t>
            </a:r>
            <a:r>
              <a:rPr lang="tr-TR" b="1" dirty="0"/>
              <a:t>”</a:t>
            </a:r>
            <a:r>
              <a:rPr lang="tr-TR" dirty="0"/>
              <a:t> anlamına gelmektedir.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Bir </a:t>
            </a:r>
            <a:r>
              <a:rPr lang="tr-TR" u="sng" dirty="0"/>
              <a:t>dizinin</a:t>
            </a:r>
            <a:r>
              <a:rPr lang="tr-TR" dirty="0"/>
              <a:t>  </a:t>
            </a:r>
            <a:r>
              <a:rPr lang="tr-TR" b="1" dirty="0"/>
              <a:t>okuma</a:t>
            </a:r>
            <a:r>
              <a:rPr lang="tr-TR" dirty="0"/>
              <a:t> hakkının olması </a:t>
            </a:r>
            <a:r>
              <a:rPr lang="tr-TR" b="1" dirty="0"/>
              <a:t>“ilgili dizinin içeriğinin listelenebilmesi”</a:t>
            </a:r>
            <a:r>
              <a:rPr lang="tr-TR" dirty="0"/>
              <a:t> anlamına gelmektedir.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6175"/>
          </a:xfrm>
        </p:spPr>
        <p:txBody>
          <a:bodyPr/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>
                <a:solidFill>
                  <a:srgbClr val="FF0000"/>
                </a:solidFill>
              </a:rPr>
              <a:t> Yazma Hakkı (</a:t>
            </a:r>
            <a:r>
              <a:rPr lang="tr-TR"/>
              <a:t>w</a:t>
            </a:r>
            <a:r>
              <a:rPr lang="tr-TR">
                <a:solidFill>
                  <a:srgbClr val="FF0000"/>
                </a:solidFill>
              </a:rPr>
              <a:t>rite, w)‏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1"/>
            <a:ext cx="9144000" cy="3810000"/>
          </a:xfrm>
        </p:spPr>
        <p:txBody>
          <a:bodyPr/>
          <a:lstStyle/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Bir </a:t>
            </a:r>
            <a:r>
              <a:rPr lang="tr-TR" u="sng" dirty="0"/>
              <a:t>dosyanın</a:t>
            </a:r>
            <a:r>
              <a:rPr lang="tr-TR" dirty="0"/>
              <a:t>  </a:t>
            </a:r>
            <a:r>
              <a:rPr lang="tr-TR" b="1" dirty="0"/>
              <a:t>yazma</a:t>
            </a:r>
            <a:r>
              <a:rPr lang="tr-TR" dirty="0"/>
              <a:t> hakkının olması </a:t>
            </a:r>
            <a:r>
              <a:rPr lang="tr-TR" b="1" dirty="0"/>
              <a:t>“</a:t>
            </a:r>
            <a:r>
              <a:rPr lang="tr-TR" b="1" i="1" dirty="0"/>
              <a:t>içeriğinin değiştirilebilmesine ve silinebilmesine izin verilmesi</a:t>
            </a:r>
            <a:r>
              <a:rPr lang="tr-TR" b="1" dirty="0"/>
              <a:t>”</a:t>
            </a:r>
            <a:r>
              <a:rPr lang="tr-TR" dirty="0"/>
              <a:t> anlamına gelmektedir.</a:t>
            </a:r>
          </a:p>
          <a:p>
            <a:pPr algn="just"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tr-TR" dirty="0"/>
              <a:t>Bir </a:t>
            </a:r>
            <a:r>
              <a:rPr lang="tr-TR" u="sng" dirty="0"/>
              <a:t>dizinin</a:t>
            </a:r>
            <a:r>
              <a:rPr lang="tr-TR" dirty="0"/>
              <a:t>  </a:t>
            </a:r>
            <a:r>
              <a:rPr lang="tr-TR" b="1" dirty="0"/>
              <a:t>“</a:t>
            </a:r>
            <a:r>
              <a:rPr lang="tr-TR" b="1" i="1" dirty="0"/>
              <a:t>içeriğinin değiştirilebilmesine ve silinebilmesine izin verilmesi</a:t>
            </a:r>
            <a:r>
              <a:rPr lang="tr-TR" b="1" dirty="0"/>
              <a:t>”</a:t>
            </a:r>
            <a:r>
              <a:rPr lang="tr-TR" dirty="0"/>
              <a:t> için </a:t>
            </a:r>
            <a:r>
              <a:rPr lang="tr-TR" b="1" dirty="0"/>
              <a:t>yazma</a:t>
            </a:r>
            <a:r>
              <a:rPr lang="tr-TR" dirty="0"/>
              <a:t> ve </a:t>
            </a:r>
            <a:r>
              <a:rPr lang="tr-TR" b="1" dirty="0"/>
              <a:t>çalıştırma </a:t>
            </a:r>
            <a:r>
              <a:rPr lang="tr-TR" dirty="0"/>
              <a:t>haklarının olması gerekmektedir.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1048</Words>
  <Application>Microsoft Office PowerPoint</Application>
  <PresentationFormat>Ekran Gösterisi (4:3)</PresentationFormat>
  <Paragraphs>154</Paragraphs>
  <Slides>25</Slides>
  <Notes>25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4" baseType="lpstr">
      <vt:lpstr>Arial</vt:lpstr>
      <vt:lpstr>Arial;Arial</vt:lpstr>
      <vt:lpstr>Calibri</vt:lpstr>
      <vt:lpstr>Courier New</vt:lpstr>
      <vt:lpstr>StarSymbol</vt:lpstr>
      <vt:lpstr>Symbol</vt:lpstr>
      <vt:lpstr>Verdana</vt:lpstr>
      <vt:lpstr>Wingdings</vt:lpstr>
      <vt:lpstr>Office Theme</vt:lpstr>
      <vt:lpstr>PowerPoint Sunusu</vt:lpstr>
      <vt:lpstr>Erişim Hakkı/İzni</vt:lpstr>
      <vt:lpstr>Erişim Hakkı Nelere Uygulanır?</vt:lpstr>
      <vt:lpstr>Nerede Bu Erişim Hakları?</vt:lpstr>
      <vt:lpstr>(-rwxr-xr-x)  Bu da Ne?</vt:lpstr>
      <vt:lpstr>Kimdir Bu 3 Grup?</vt:lpstr>
      <vt:lpstr>read(r)-write(w)-execute(x)‏</vt:lpstr>
      <vt:lpstr>Okuma Hakkı (read, r)‏</vt:lpstr>
      <vt:lpstr> Yazma Hakkı (write, w)‏</vt:lpstr>
      <vt:lpstr>Çalıştırma Hakkı (execute, x)‏</vt:lpstr>
      <vt:lpstr>PowerPoint Sunusu</vt:lpstr>
      <vt:lpstr>Erişim Hakkını Kim Belirler? Nasıl Belirler?</vt:lpstr>
      <vt:lpstr>chmod (change mode) Komutu</vt:lpstr>
      <vt:lpstr>chmod Komutu</vt:lpstr>
      <vt:lpstr>Nümerik Değerler</vt:lpstr>
      <vt:lpstr>chmod Örnekleri</vt:lpstr>
      <vt:lpstr>chmod Örnekleri</vt:lpstr>
      <vt:lpstr>chmod Örnekleri</vt:lpstr>
      <vt:lpstr>chmod Kullanımı</vt:lpstr>
      <vt:lpstr>chmod Kullanımı</vt:lpstr>
      <vt:lpstr>chmod Örnekleri</vt:lpstr>
      <vt:lpstr>chmod Örnekleri</vt:lpstr>
      <vt:lpstr>Dosya/Dizin Sahibi Nasıl Değişir?</vt:lpstr>
      <vt:lpstr>chown (change owner) Komutu</vt:lpstr>
      <vt:lpstr>Sistem Klasörleri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ddal</dc:creator>
  <cp:lastModifiedBy>Deniz Dal</cp:lastModifiedBy>
  <cp:revision>228</cp:revision>
  <dcterms:created xsi:type="dcterms:W3CDTF">2009-10-26T13:58:03Z</dcterms:created>
  <dcterms:modified xsi:type="dcterms:W3CDTF">2024-10-31T15:54:41Z</dcterms:modified>
</cp:coreProperties>
</file>