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2" r:id="rId2"/>
    <p:sldId id="336" r:id="rId3"/>
    <p:sldId id="337" r:id="rId4"/>
    <p:sldId id="338" r:id="rId5"/>
    <p:sldId id="314" r:id="rId6"/>
    <p:sldId id="315" r:id="rId7"/>
    <p:sldId id="316" r:id="rId8"/>
    <p:sldId id="317" r:id="rId9"/>
    <p:sldId id="318" r:id="rId10"/>
    <p:sldId id="335" r:id="rId11"/>
    <p:sldId id="294" r:id="rId12"/>
    <p:sldId id="309" r:id="rId13"/>
    <p:sldId id="333" r:id="rId14"/>
    <p:sldId id="334" r:id="rId15"/>
    <p:sldId id="340" r:id="rId16"/>
    <p:sldId id="295" r:id="rId17"/>
    <p:sldId id="296" r:id="rId18"/>
    <p:sldId id="297" r:id="rId19"/>
    <p:sldId id="320" r:id="rId20"/>
    <p:sldId id="341" r:id="rId21"/>
    <p:sldId id="298" r:id="rId22"/>
    <p:sldId id="299" r:id="rId23"/>
    <p:sldId id="300" r:id="rId24"/>
    <p:sldId id="321" r:id="rId25"/>
    <p:sldId id="332" r:id="rId26"/>
    <p:sldId id="301" r:id="rId27"/>
    <p:sldId id="302" r:id="rId28"/>
    <p:sldId id="322" r:id="rId29"/>
    <p:sldId id="323" r:id="rId30"/>
    <p:sldId id="339" r:id="rId31"/>
    <p:sldId id="324" r:id="rId32"/>
    <p:sldId id="303" r:id="rId33"/>
    <p:sldId id="304" r:id="rId34"/>
    <p:sldId id="325" r:id="rId35"/>
    <p:sldId id="305" r:id="rId36"/>
    <p:sldId id="326" r:id="rId37"/>
    <p:sldId id="327" r:id="rId38"/>
    <p:sldId id="306" r:id="rId39"/>
    <p:sldId id="259" r:id="rId40"/>
    <p:sldId id="328" r:id="rId41"/>
    <p:sldId id="329" r:id="rId42"/>
    <p:sldId id="330" r:id="rId43"/>
    <p:sldId id="33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9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B7A19E-D785-4767-A03A-CEFE232DF6A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94AC62-7F50-4DB7-AAC5-6C9CFB489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2200" y="933450"/>
            <a:ext cx="4486275" cy="33639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75" y="4624388"/>
            <a:ext cx="461168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14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21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47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891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66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14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76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79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40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388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81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04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012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r>
              <a:rPr lang="en-US" dirty="0"/>
              <a:t>A regular expression is a string </a:t>
            </a:r>
            <a:r>
              <a:rPr lang="en-US"/>
              <a:t>of characters </a:t>
            </a:r>
            <a:r>
              <a:rPr lang="en-US" dirty="0"/>
              <a:t>that describes a particular search pattern.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7114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525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074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009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180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 err="1"/>
              <a:t>egrep</a:t>
            </a:r>
            <a:r>
              <a:rPr lang="en-US" dirty="0"/>
              <a:t> is an acronym that stands for "Extended Global Regular Expressions Print". </a:t>
            </a:r>
          </a:p>
          <a:p>
            <a:r>
              <a:rPr lang="en-US" dirty="0"/>
              <a:t>The 'E' in </a:t>
            </a:r>
            <a:r>
              <a:rPr lang="en-US" dirty="0" err="1"/>
              <a:t>egrep</a:t>
            </a:r>
            <a:r>
              <a:rPr lang="en-US" dirty="0"/>
              <a:t> means treat the pattern as a regular expression. "Extended Regular Expressions" abbreviated 'ERE' is enabled in </a:t>
            </a:r>
            <a:r>
              <a:rPr lang="en-US" dirty="0" err="1"/>
              <a:t>egrep</a:t>
            </a:r>
            <a:r>
              <a:rPr lang="en-US" dirty="0"/>
              <a:t>. </a:t>
            </a:r>
            <a:r>
              <a:rPr lang="en-US" dirty="0" err="1"/>
              <a:t>egrep</a:t>
            </a:r>
            <a:r>
              <a:rPr lang="en-US" dirty="0"/>
              <a:t> (which is the same as </a:t>
            </a:r>
            <a:r>
              <a:rPr lang="en-US" dirty="0" err="1"/>
              <a:t>grep</a:t>
            </a:r>
            <a:r>
              <a:rPr lang="en-US" dirty="0"/>
              <a:t> -E) treats +, ?, |, (, and ) as meta-characters.</a:t>
            </a:r>
          </a:p>
          <a:p>
            <a:r>
              <a:rPr lang="en-US" dirty="0"/>
              <a:t>In basic regular expressions (with </a:t>
            </a:r>
            <a:r>
              <a:rPr lang="en-US" dirty="0" err="1"/>
              <a:t>grep</a:t>
            </a:r>
            <a:r>
              <a:rPr lang="en-US" dirty="0"/>
              <a:t>), the meta-characters ?, +, {, |, (, and ) lose their special meaning. If you want </a:t>
            </a:r>
            <a:r>
              <a:rPr lang="en-US" dirty="0" err="1"/>
              <a:t>grep</a:t>
            </a:r>
            <a:r>
              <a:rPr lang="en-US" dirty="0"/>
              <a:t> to treat these characters as meta-characters, escape them \?, \+, \{, \|, \(, and \). </a:t>
            </a:r>
          </a:p>
          <a:p>
            <a:r>
              <a:rPr lang="en-US" dirty="0"/>
              <a:t>For example, here </a:t>
            </a:r>
            <a:r>
              <a:rPr lang="en-US" dirty="0" err="1"/>
              <a:t>grep</a:t>
            </a:r>
            <a:r>
              <a:rPr lang="en-US" dirty="0"/>
              <a:t> uses basic regular expressions where the plus is treated literally, any line with a plus in it is returned.</a:t>
            </a:r>
          </a:p>
          <a:p>
            <a:r>
              <a:rPr lang="en-US" dirty="0" err="1"/>
              <a:t>grep</a:t>
            </a:r>
            <a:r>
              <a:rPr lang="en-US" dirty="0"/>
              <a:t> "+" myfile.txt </a:t>
            </a:r>
            <a:r>
              <a:rPr lang="en-US" dirty="0" err="1"/>
              <a:t>egrep</a:t>
            </a:r>
            <a:r>
              <a:rPr lang="en-US" dirty="0"/>
              <a:t> on the other hand treats the "+" as a meta character and returns every line because plus is interpreted as "one or more times". </a:t>
            </a:r>
          </a:p>
          <a:p>
            <a:r>
              <a:rPr lang="en-US" dirty="0" err="1"/>
              <a:t>egrep</a:t>
            </a:r>
            <a:r>
              <a:rPr lang="en-US" dirty="0"/>
              <a:t> "+" myfile.txt Here every line is returned because the + was treated by </a:t>
            </a:r>
            <a:r>
              <a:rPr lang="en-US" dirty="0" err="1"/>
              <a:t>egrep</a:t>
            </a:r>
            <a:r>
              <a:rPr lang="en-US" dirty="0"/>
              <a:t> as a meta character. normal </a:t>
            </a:r>
            <a:r>
              <a:rPr lang="en-US" dirty="0" err="1"/>
              <a:t>grep</a:t>
            </a:r>
            <a:r>
              <a:rPr lang="en-US" dirty="0"/>
              <a:t> would have searched only for lines with a literal +.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</a:t>
            </a:r>
            <a:r>
              <a:rPr lang="en-US" dirty="0" err="1"/>
              <a:t>egrep</a:t>
            </a:r>
            <a:r>
              <a:rPr lang="en-US" dirty="0"/>
              <a:t> command is shortcut for </a:t>
            </a:r>
            <a:r>
              <a:rPr lang="en-US" dirty="0" err="1"/>
              <a:t>grep</a:t>
            </a:r>
            <a:r>
              <a:rPr lang="en-US" dirty="0"/>
              <a:t> binary, but with one exception, when </a:t>
            </a:r>
            <a:r>
              <a:rPr lang="en-US" dirty="0" err="1"/>
              <a:t>grep</a:t>
            </a:r>
            <a:r>
              <a:rPr lang="en-US" dirty="0"/>
              <a:t> is invoked as </a:t>
            </a:r>
            <a:r>
              <a:rPr lang="en-US" dirty="0" err="1"/>
              <a:t>egrep</a:t>
            </a:r>
            <a:r>
              <a:rPr lang="en-US" dirty="0"/>
              <a:t> the </a:t>
            </a:r>
            <a:r>
              <a:rPr lang="en-US" dirty="0" err="1"/>
              <a:t>grep</a:t>
            </a:r>
            <a:r>
              <a:rPr lang="en-US" dirty="0"/>
              <a:t> binary activates its internal logic as it would be called as </a:t>
            </a:r>
            <a:r>
              <a:rPr lang="en-US" dirty="0" err="1"/>
              <a:t>grep</a:t>
            </a:r>
            <a:r>
              <a:rPr lang="en-US" dirty="0"/>
              <a:t> -E.</a:t>
            </a:r>
          </a:p>
          <a:p>
            <a:r>
              <a:rPr lang="en-US" dirty="0"/>
              <a:t>What the difference you will ask.. and the difference is that -E parameter enables usage of extended </a:t>
            </a:r>
            <a:r>
              <a:rPr lang="en-US" dirty="0" err="1"/>
              <a:t>regexp</a:t>
            </a:r>
            <a:r>
              <a:rPr lang="en-US" dirty="0"/>
              <a:t> patterns, it will allow you using of such meta-symbols as +, ? or | (</a:t>
            </a:r>
            <a:r>
              <a:rPr lang="en-US" i="1" dirty="0"/>
              <a:t>pipe</a:t>
            </a:r>
            <a:r>
              <a:rPr lang="en-US" dirty="0"/>
              <a:t>). They aren't ordinal characters like we used to have in words or filenames but control commands for </a:t>
            </a:r>
            <a:r>
              <a:rPr lang="en-US" dirty="0" err="1"/>
              <a:t>grep</a:t>
            </a:r>
            <a:r>
              <a:rPr lang="en-US" dirty="0"/>
              <a:t> binary itself. Thus, | means logical OR.</a:t>
            </a:r>
          </a:p>
          <a:p>
            <a:r>
              <a:rPr lang="en-US" dirty="0"/>
              <a:t>So, for example, you want to list files in directory and see only that ones which contains "mp4" or "</a:t>
            </a:r>
            <a:r>
              <a:rPr lang="en-US" dirty="0" err="1"/>
              <a:t>avi</a:t>
            </a:r>
            <a:r>
              <a:rPr lang="en-US" dirty="0"/>
              <a:t>" </a:t>
            </a:r>
            <a:r>
              <a:rPr lang="en-US" dirty="0" err="1"/>
              <a:t>extentions</a:t>
            </a:r>
            <a:r>
              <a:rPr lang="en-US" dirty="0"/>
              <a:t>. With </a:t>
            </a:r>
            <a:r>
              <a:rPr lang="en-US" dirty="0" err="1"/>
              <a:t>egrep</a:t>
            </a:r>
            <a:r>
              <a:rPr lang="en-US" dirty="0"/>
              <a:t> you will do:</a:t>
            </a:r>
          </a:p>
          <a:p>
            <a:r>
              <a:rPr lang="en-US" dirty="0" err="1"/>
              <a:t>ls</a:t>
            </a:r>
            <a:r>
              <a:rPr lang="en-US" dirty="0"/>
              <a:t> | </a:t>
            </a:r>
            <a:r>
              <a:rPr lang="en-US" dirty="0" err="1"/>
              <a:t>egrep</a:t>
            </a:r>
            <a:r>
              <a:rPr lang="en-US" dirty="0"/>
              <a:t> "mp4|avi"</a:t>
            </a:r>
          </a:p>
          <a:p>
            <a:r>
              <a:rPr lang="en-US" dirty="0"/>
              <a:t>In this example | acts like OR command it will grab to output from </a:t>
            </a:r>
            <a:r>
              <a:rPr lang="en-US" dirty="0" err="1"/>
              <a:t>ls</a:t>
            </a:r>
            <a:r>
              <a:rPr lang="en-US" dirty="0"/>
              <a:t> all names which contain either "mp4" or "</a:t>
            </a:r>
            <a:r>
              <a:rPr lang="en-US" dirty="0" err="1"/>
              <a:t>avi</a:t>
            </a:r>
            <a:r>
              <a:rPr lang="en-US" dirty="0"/>
              <a:t>" strings. If you run it with plain </a:t>
            </a:r>
            <a:r>
              <a:rPr lang="en-US" dirty="0" err="1"/>
              <a:t>grep</a:t>
            </a:r>
            <a:r>
              <a:rPr lang="en-US" dirty="0"/>
              <a:t> command you will get nothing, because </a:t>
            </a:r>
            <a:r>
              <a:rPr lang="en-US" dirty="0" err="1"/>
              <a:t>grep</a:t>
            </a:r>
            <a:r>
              <a:rPr lang="en-US" dirty="0"/>
              <a:t> don't know such thing as | command and it will search for "mp4|avi" whole text string (with </a:t>
            </a:r>
            <a:r>
              <a:rPr lang="en-US" i="1" dirty="0"/>
              <a:t>pipe</a:t>
            </a:r>
            <a:r>
              <a:rPr lang="en-US" dirty="0"/>
              <a:t> symbol). E.g. if you have |MPG|cool-guy.q2.stats file in your </a:t>
            </a:r>
            <a:r>
              <a:rPr lang="en-US" dirty="0" err="1"/>
              <a:t>dir</a:t>
            </a:r>
            <a:r>
              <a:rPr lang="en-US" dirty="0"/>
              <a:t>, you will get it with plain </a:t>
            </a:r>
            <a:r>
              <a:rPr lang="en-US" dirty="0" err="1"/>
              <a:t>grep</a:t>
            </a:r>
            <a:r>
              <a:rPr lang="en-US" dirty="0"/>
              <a:t> searching with pipes. </a:t>
            </a:r>
          </a:p>
          <a:p>
            <a:r>
              <a:rPr lang="en-US" dirty="0"/>
              <a:t>So, that is why you should escape | in your </a:t>
            </a:r>
            <a:r>
              <a:rPr lang="en-US" dirty="0" err="1"/>
              <a:t>egrep</a:t>
            </a:r>
            <a:r>
              <a:rPr lang="en-US" dirty="0"/>
              <a:t> command to achieve the same effect as in </a:t>
            </a:r>
            <a:r>
              <a:rPr lang="en-US" dirty="0" err="1"/>
              <a:t>grep</a:t>
            </a:r>
            <a:r>
              <a:rPr lang="en-US" dirty="0"/>
              <a:t>. Escaping will screen off the special meaning of | command for </a:t>
            </a:r>
            <a:r>
              <a:rPr lang="en-US" dirty="0" err="1"/>
              <a:t>grep</a:t>
            </a:r>
            <a:r>
              <a:rPr lang="en-US" dirty="0"/>
              <a:t> binary.</a:t>
            </a:r>
          </a:p>
          <a:p>
            <a:pPr defTabSz="409575" eaLnBrk="1" hangingPunct="1">
              <a:spcBef>
                <a:spcPct val="0"/>
              </a:spcBef>
            </a:pPr>
            <a:endParaRPr lang="tr-TR" dirty="0"/>
          </a:p>
          <a:p>
            <a:pPr defTabSz="409575" eaLnBrk="1" hangingPunct="1">
              <a:spcBef>
                <a:spcPct val="0"/>
              </a:spcBef>
            </a:pPr>
            <a:r>
              <a:rPr lang="en-US" dirty="0">
                <a:effectLst/>
              </a:rPr>
              <a:t>basic regular expressions </a:t>
            </a:r>
            <a:r>
              <a:rPr lang="en-US" i="1" dirty="0">
                <a:effectLst/>
              </a:rPr>
              <a:t>do</a:t>
            </a:r>
            <a:r>
              <a:rPr lang="en-US" dirty="0">
                <a:effectLst/>
              </a:rPr>
              <a:t> recognize meta-symbols such as '+', '?', '|', </a:t>
            </a:r>
            <a:r>
              <a:rPr lang="en-US" dirty="0" err="1">
                <a:effectLst/>
              </a:rPr>
              <a:t>etc</a:t>
            </a:r>
            <a:r>
              <a:rPr lang="en-US" dirty="0">
                <a:effectLst/>
              </a:rPr>
              <a:t>, but you have to escape them (prefix '\') to turn them on (whereas with extended regular expressions, you have to escape them to turn them off.) So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-E '</a:t>
            </a:r>
            <a:r>
              <a:rPr lang="en-US" dirty="0" err="1">
                <a:effectLst/>
              </a:rPr>
              <a:t>a|b</a:t>
            </a:r>
            <a:r>
              <a:rPr lang="en-US" dirty="0">
                <a:effectLst/>
              </a:rPr>
              <a:t>'" is the same as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'a\|b'" (matches a or b), and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-E 'a\|b'" is the same as "</a:t>
            </a:r>
            <a:r>
              <a:rPr lang="en-US" dirty="0" err="1">
                <a:effectLst/>
              </a:rPr>
              <a:t>grep</a:t>
            </a:r>
            <a:r>
              <a:rPr lang="en-US" dirty="0">
                <a:effectLst/>
              </a:rPr>
              <a:t> '</a:t>
            </a:r>
            <a:r>
              <a:rPr lang="en-US" dirty="0" err="1">
                <a:effectLst/>
              </a:rPr>
              <a:t>a|b</a:t>
            </a:r>
            <a:r>
              <a:rPr lang="en-US" dirty="0">
                <a:effectLst/>
              </a:rPr>
              <a:t>'" (matches only the string '</a:t>
            </a:r>
            <a:r>
              <a:rPr lang="en-US" dirty="0" err="1">
                <a:effectLst/>
              </a:rPr>
              <a:t>a|b</a:t>
            </a:r>
            <a:r>
              <a:rPr lang="en-US" dirty="0">
                <a:effectLst/>
              </a:rPr>
              <a:t>') </a:t>
            </a:r>
            <a:endParaRPr lang="tr-TR" dirty="0">
              <a:effectLst/>
            </a:endParaRPr>
          </a:p>
          <a:p>
            <a:pPr defTabSz="409575" eaLnBrk="1" hangingPunct="1">
              <a:spcBef>
                <a:spcPct val="0"/>
              </a:spcBef>
            </a:pPr>
            <a:endParaRPr lang="tr-TR" dirty="0">
              <a:effectLst/>
            </a:endParaRPr>
          </a:p>
          <a:p>
            <a:pPr defTabSz="409575" eaLnBrk="1" hangingPunct="1">
              <a:spcBef>
                <a:spcPct val="0"/>
              </a:spcBef>
            </a:pPr>
            <a:r>
              <a:rPr lang="en-US" dirty="0">
                <a:effectLst/>
              </a:rPr>
              <a:t>In </a:t>
            </a:r>
            <a:r>
              <a:rPr lang="en-US" dirty="0" err="1">
                <a:effectLst/>
              </a:rPr>
              <a:t>egrep</a:t>
            </a:r>
            <a:r>
              <a:rPr lang="en-US" dirty="0">
                <a:effectLst/>
              </a:rPr>
              <a:t>, ?, + {</a:t>
            </a:r>
            <a:r>
              <a:rPr lang="tr-TR" dirty="0">
                <a:effectLst/>
              </a:rPr>
              <a:t> }</a:t>
            </a:r>
            <a:r>
              <a:rPr lang="en-US" dirty="0">
                <a:effectLst/>
              </a:rPr>
              <a:t> | ( ) are regular expression symbols</a:t>
            </a:r>
            <a:r>
              <a:rPr lang="tr-TR" dirty="0">
                <a:effectLst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3960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273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985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1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642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922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9688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569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446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320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438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97555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536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06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41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701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276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719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75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r>
              <a:rPr lang="en-US" dirty="0"/>
              <a:t>In computer programming, in particular in a Unix-like environment, the term </a:t>
            </a:r>
            <a:r>
              <a:rPr lang="en-US" dirty="0" err="1"/>
              <a:t>globbing</a:t>
            </a:r>
            <a:r>
              <a:rPr lang="en-US" dirty="0"/>
              <a:t> is sometimes used to refer to pattern matching based on wildcard characters.</a:t>
            </a:r>
            <a:r>
              <a:rPr lang="tr-TR" baseline="0" dirty="0"/>
              <a:t> </a:t>
            </a:r>
            <a:r>
              <a:rPr lang="en-US" dirty="0"/>
              <a:t>The noun "glob" is used to refer to a particular pattern, e.g. "use the glob *.log to match all those log files".</a:t>
            </a:r>
            <a:r>
              <a:rPr lang="tr-TR" baseline="0"/>
              <a:t> </a:t>
            </a:r>
            <a:r>
              <a:rPr lang="en-US"/>
              <a:t>Its </a:t>
            </a:r>
            <a:r>
              <a:rPr lang="en-US" dirty="0"/>
              <a:t>notation is simpler than regular expressions, and without their expressive power.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877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892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25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27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406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0D0F-C984-4DFB-9B7D-63AFA9888795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81-247F-4CBE-A25C-15DD53AFE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9B44-ACCF-4090-941A-AED831FBC17A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44E6C-9000-4DFE-8049-C1CC8D5D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0B64-28FC-4EC2-A891-6D3ABF5D6A2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D610-BA5D-4B0E-A5A0-6179B642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4" y="569540"/>
            <a:ext cx="7807419" cy="1142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6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7186-6C5C-487A-85C9-3D2BD7B1C0A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B4B9-4E9D-46E4-A66D-704A3B931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2C1E-411B-4976-BCE8-00CCF83897C1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3208-4E81-4A78-B361-63945B51E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0A5D0-87E4-41B7-89E0-A25BA0E02D45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105D1-242F-4D87-8B8B-2E5FC351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90D4A-0B80-43F1-8396-0B0295E95DFF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6C839-A05E-401C-B826-8C32E9C3D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474F-2DBC-4046-8CD7-13FE61BB2D9C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AEDB-AAC9-4023-9233-46E14072F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598D-2648-4F30-97DD-01DB2A0A0F8E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9428-0341-4E3A-9780-7B5F2E719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6645-96E5-407C-92E5-F1B6D8687313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E0B23-3546-4B99-B28C-765B7FF3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CB1BF-EE09-47EF-963A-E0A9E1CB7932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C8BB-9335-407D-85B4-8C5667A7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44603C-69C1-47CD-B6D4-AEB1A6312E18}" type="datetimeFigureOut">
              <a:rPr lang="en-US"/>
              <a:pPr>
                <a:defRPr/>
              </a:pPr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745138-DEEE-4930-932A-A8F88FA4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-14288" y="1609725"/>
            <a:ext cx="914400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0000CC"/>
                </a:solidFill>
                <a:latin typeface="Verdana" pitchFamily="34" charset="0"/>
              </a:rPr>
              <a:t>BMS-301</a:t>
            </a:r>
            <a:r>
              <a:rPr lang="en-US" sz="4400" dirty="0">
                <a:solidFill>
                  <a:srgbClr val="CC0000"/>
                </a:solidFill>
                <a:latin typeface="Verdana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Kabuk Programlama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Güz</a:t>
            </a:r>
            <a:r>
              <a:rPr lang="en-US" sz="4400" dirty="0">
                <a:solidFill>
                  <a:srgbClr val="CC0000"/>
                </a:solidFill>
                <a:latin typeface="Verdana" pitchFamily="34" charset="0"/>
              </a:rPr>
              <a:t> 2024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chemeClr val="hlink"/>
                </a:solidFill>
                <a:latin typeface="Verdana" pitchFamily="34" charset="0"/>
              </a:rPr>
              <a:t>(</a:t>
            </a: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4</a:t>
            </a:r>
            <a:r>
              <a:rPr lang="en-US" sz="4400" dirty="0">
                <a:solidFill>
                  <a:schemeClr val="hlink"/>
                </a:solidFill>
                <a:latin typeface="Verdana" pitchFamily="34" charset="0"/>
              </a:rPr>
              <a:t>. </a:t>
            </a: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Sunu</a:t>
            </a:r>
            <a:r>
              <a:rPr lang="en-US" sz="4400" dirty="0">
                <a:solidFill>
                  <a:schemeClr val="hlink"/>
                </a:solidFill>
                <a:latin typeface="Verdana" pitchFamily="34" charset="0"/>
              </a:rPr>
              <a:t>)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3600" dirty="0">
                <a:latin typeface="Verdana" pitchFamily="34" charset="0"/>
              </a:rPr>
              <a:t>(</a:t>
            </a:r>
            <a:r>
              <a:rPr lang="en-US" sz="3600" dirty="0" err="1">
                <a:latin typeface="Verdana" pitchFamily="34" charset="0"/>
              </a:rPr>
              <a:t>Doç</a:t>
            </a:r>
            <a:r>
              <a:rPr lang="en-US" sz="3600" dirty="0">
                <a:latin typeface="Verdana" pitchFamily="34" charset="0"/>
              </a:rPr>
              <a:t>. </a:t>
            </a:r>
            <a:r>
              <a:rPr lang="tr-TR" sz="3600" dirty="0">
                <a:latin typeface="Verdana" pitchFamily="34" charset="0"/>
              </a:rPr>
              <a:t>Dr.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tr-TR" sz="3600" dirty="0">
                <a:latin typeface="Verdana" pitchFamily="34" charset="0"/>
              </a:rPr>
              <a:t>Deniz Dal)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A7ABD1-3416-41E7-BDBC-01D27B75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1066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1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Süslü Parantezler ({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})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500" dirty="0"/>
              <a:t>Süslü parantezler özel karakter olarak kabul edilmezler. Bu parantezlerin içerisine yazılan ve birbirinden virgülle ayrılan şeyler </a:t>
            </a:r>
            <a:r>
              <a:rPr lang="tr-TR" sz="2500" i="1" dirty="0">
                <a:solidFill>
                  <a:srgbClr val="FF0000"/>
                </a:solidFill>
              </a:rPr>
              <a:t>o veya diğerleri</a:t>
            </a:r>
            <a:r>
              <a:rPr lang="tr-TR" sz="2500" dirty="0"/>
              <a:t> şeklinde değerlendirilir.</a:t>
            </a:r>
          </a:p>
          <a:p>
            <a:pPr marL="0" lvl="0" indent="0" algn="just">
              <a:buNone/>
            </a:pPr>
            <a:endParaRPr lang="tr-TR" sz="1000" dirty="0"/>
          </a:p>
          <a:p>
            <a:pPr marL="0" lvl="0" indent="0" algn="just">
              <a:buNone/>
            </a:pPr>
            <a:r>
              <a:rPr lang="en-GB" sz="2800" b="1" dirty="0"/>
              <a:t>echo</a:t>
            </a:r>
            <a:r>
              <a:rPr lang="tr-TR" sz="2800" b="1" dirty="0"/>
              <a:t>  </a:t>
            </a:r>
            <a:r>
              <a:rPr lang="en-GB" sz="2800" b="1" dirty="0"/>
              <a:t>pic1.{</a:t>
            </a:r>
            <a:r>
              <a:rPr lang="en-GB" sz="2800" b="1" dirty="0" err="1"/>
              <a:t>jpeg,jpg,bmp,png</a:t>
            </a:r>
            <a:r>
              <a:rPr lang="en-GB" sz="2800" b="1" dirty="0"/>
              <a:t>}</a:t>
            </a:r>
          </a:p>
          <a:p>
            <a:pPr marL="0" lvl="0" indent="0" algn="just">
              <a:buNone/>
            </a:pPr>
            <a:endParaRPr lang="tr-TR" sz="1000" b="1" dirty="0"/>
          </a:p>
          <a:p>
            <a:pPr marL="0" lvl="0" indent="0" algn="just">
              <a:buNone/>
            </a:pPr>
            <a:r>
              <a:rPr lang="tr-TR" sz="2500" dirty="0"/>
              <a:t>Süslü parantezler içerisinde </a:t>
            </a:r>
            <a:r>
              <a:rPr lang="tr-TR" sz="2500" b="1" dirty="0"/>
              <a:t>..</a:t>
            </a:r>
            <a:r>
              <a:rPr lang="tr-TR" sz="2500" dirty="0"/>
              <a:t> kullanılması durumunda bir aralığın otomatik olarak oluşturulması sağlanır.</a:t>
            </a:r>
            <a:r>
              <a:rPr lang="tr-TR" sz="2800" dirty="0"/>
              <a:t> </a:t>
            </a:r>
            <a:endParaRPr lang="en-US" sz="2800" dirty="0"/>
          </a:p>
          <a:p>
            <a:pPr marL="0" lvl="0" indent="0" algn="just">
              <a:buNone/>
            </a:pPr>
            <a:endParaRPr lang="tr-TR" sz="1500" dirty="0"/>
          </a:p>
          <a:p>
            <a:pPr marL="0" lvl="0" indent="0" algn="just">
              <a:buNone/>
            </a:pPr>
            <a:r>
              <a:rPr lang="en-US" sz="2800" b="1" dirty="0"/>
              <a:t>echo</a:t>
            </a:r>
            <a:r>
              <a:rPr lang="tr-TR" sz="2800" b="1" dirty="0"/>
              <a:t>   {1..5}</a:t>
            </a:r>
            <a:r>
              <a:rPr lang="en-US" sz="2800" b="1" dirty="0"/>
              <a:t>                     echo</a:t>
            </a:r>
            <a:r>
              <a:rPr lang="tr-TR" sz="2800" b="1" dirty="0"/>
              <a:t>   {1..5</a:t>
            </a:r>
            <a:r>
              <a:rPr lang="en-US" sz="2800" b="1" dirty="0"/>
              <a:t>..2</a:t>
            </a:r>
            <a:r>
              <a:rPr lang="tr-TR" sz="2800" b="1" dirty="0"/>
              <a:t>}</a:t>
            </a:r>
          </a:p>
          <a:p>
            <a:pPr marL="0" indent="0" algn="just">
              <a:buNone/>
            </a:pPr>
            <a:r>
              <a:rPr lang="en-US" sz="2800" b="1" dirty="0"/>
              <a:t>echo</a:t>
            </a:r>
            <a:r>
              <a:rPr lang="tr-TR" sz="2800" b="1" dirty="0"/>
              <a:t>   {A..Z}</a:t>
            </a:r>
            <a:r>
              <a:rPr lang="en-US" sz="2800" b="1" dirty="0"/>
              <a:t>                     echo</a:t>
            </a:r>
            <a:r>
              <a:rPr lang="tr-TR" sz="2800" b="1" dirty="0"/>
              <a:t>   {A..Z</a:t>
            </a:r>
            <a:r>
              <a:rPr lang="en-US" sz="2800" b="1" dirty="0"/>
              <a:t>..3</a:t>
            </a:r>
            <a:r>
              <a:rPr lang="tr-TR" sz="2800" b="1" dirty="0"/>
              <a:t>}</a:t>
            </a:r>
            <a:endParaRPr lang="en-US" sz="2800" b="1" dirty="0"/>
          </a:p>
          <a:p>
            <a:pPr marL="0" indent="0" algn="just">
              <a:buNone/>
            </a:pPr>
            <a:endParaRPr lang="tr-TR" sz="1500" b="1" dirty="0"/>
          </a:p>
          <a:p>
            <a:pPr marL="0" lvl="0" indent="0" algn="just">
              <a:buNone/>
            </a:pPr>
            <a:endParaRPr lang="en-GB" sz="1500" b="1" dirty="0"/>
          </a:p>
          <a:p>
            <a:pPr marL="0" lvl="0" indent="0" algn="just">
              <a:buNone/>
            </a:pPr>
            <a:r>
              <a:rPr lang="tr-TR" sz="2600" b="1" dirty="0"/>
              <a:t>ÖNEMLİ: </a:t>
            </a:r>
            <a:r>
              <a:rPr lang="tr-TR" sz="2600" dirty="0"/>
              <a:t>Süslü parantezler </a:t>
            </a:r>
            <a:r>
              <a:rPr lang="tr-TR" sz="2600" b="1" dirty="0"/>
              <a:t>ls</a:t>
            </a:r>
            <a:r>
              <a:rPr lang="tr-TR" sz="2600" dirty="0"/>
              <a:t> komutuyla birleştirildiğinde önce parantezler genişletilir ve sonrasında dosyalar/dizinler aranır.</a:t>
            </a:r>
          </a:p>
        </p:txBody>
      </p:sp>
    </p:spTree>
    <p:extLst>
      <p:ext uri="{BB962C8B-B14F-4D97-AF65-F5344CB8AC3E}">
        <p14:creationId xmlns:p14="http://schemas.microsoft.com/office/powerpoint/2010/main" val="195043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11461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expr</a:t>
            </a:r>
            <a:r>
              <a:rPr lang="tr-TR" dirty="0"/>
              <a:t> komutu </a:t>
            </a:r>
            <a:r>
              <a:rPr lang="tr-TR" b="1" dirty="0"/>
              <a:t>aritmetik</a:t>
            </a:r>
            <a:r>
              <a:rPr lang="tr-TR" dirty="0"/>
              <a:t>, </a:t>
            </a:r>
            <a:r>
              <a:rPr lang="tr-TR" b="1" dirty="0"/>
              <a:t>mantıksal, ilişkisel </a:t>
            </a:r>
            <a:r>
              <a:rPr lang="tr-TR" dirty="0"/>
              <a:t>ve</a:t>
            </a:r>
            <a:r>
              <a:rPr lang="tr-TR" b="1" dirty="0"/>
              <a:t> </a:t>
            </a:r>
            <a:r>
              <a:rPr lang="tr-TR" b="1" dirty="0" err="1"/>
              <a:t>string</a:t>
            </a:r>
            <a:r>
              <a:rPr lang="tr-TR" dirty="0"/>
              <a:t> işlemleri gerçekleştirir.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8811C7-6586-47E2-9E29-F48319FE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2635251"/>
            <a:ext cx="5019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6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Parantez işaretinden önce ters bölü (</a:t>
            </a:r>
            <a:r>
              <a:rPr lang="tr-TR" b="1" dirty="0"/>
              <a:t>\</a:t>
            </a:r>
            <a:r>
              <a:rPr lang="tr-TR" dirty="0"/>
              <a:t>) karakteri kullanılmalıdır. (kaçış</a:t>
            </a:r>
            <a:r>
              <a:rPr lang="en-US" dirty="0"/>
              <a:t>, escape</a:t>
            </a:r>
            <a:r>
              <a:rPr lang="tr-TR" dirty="0"/>
              <a:t>)</a:t>
            </a:r>
          </a:p>
          <a:p>
            <a:pPr marL="0" indent="0" algn="just">
              <a:buNone/>
            </a:pPr>
            <a:endParaRPr lang="tr-TR" sz="2000" dirty="0"/>
          </a:p>
          <a:p>
            <a:pPr marL="0" indent="0" algn="just">
              <a:buNone/>
            </a:pPr>
            <a:r>
              <a:rPr lang="tr-TR" dirty="0"/>
              <a:t>Çarpma işlemi yapmak için </a:t>
            </a:r>
            <a:r>
              <a:rPr lang="tr-TR" b="1" dirty="0"/>
              <a:t>\*</a:t>
            </a:r>
            <a:r>
              <a:rPr lang="tr-TR" dirty="0"/>
              <a:t> kullanılmalıdır.  </a:t>
            </a:r>
            <a:r>
              <a:rPr lang="tr-TR" sz="2900" dirty="0"/>
              <a:t>(Neden?)</a:t>
            </a:r>
          </a:p>
          <a:p>
            <a:pPr marL="0" indent="0" algn="just">
              <a:buNone/>
            </a:pPr>
            <a:endParaRPr lang="tr-TR" sz="2000" b="1" dirty="0"/>
          </a:p>
          <a:p>
            <a:pPr marL="0" indent="0" algn="just">
              <a:buNone/>
            </a:pPr>
            <a:r>
              <a:rPr lang="tr-TR" dirty="0"/>
              <a:t>(Eşit değil, küçük, büyük, küçük eşit, büyük eşit, </a:t>
            </a:r>
            <a:r>
              <a:rPr lang="tr-TR" dirty="0" err="1"/>
              <a:t>mod</a:t>
            </a:r>
            <a:r>
              <a:rPr lang="tr-TR" dirty="0"/>
              <a:t> alma?)</a:t>
            </a:r>
          </a:p>
          <a:p>
            <a:pPr marL="0" indent="0" algn="just">
              <a:buNone/>
            </a:pPr>
            <a:endParaRPr lang="tr-TR" sz="2000" b="1" dirty="0"/>
          </a:p>
          <a:p>
            <a:pPr marL="0" indent="0" algn="just">
              <a:buNone/>
            </a:pPr>
            <a:r>
              <a:rPr lang="en-US" b="1" dirty="0"/>
              <a:t>Her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işlenen</a:t>
            </a:r>
            <a:r>
              <a:rPr lang="en-US" b="1" dirty="0"/>
              <a:t> (operand)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operatör</a:t>
            </a:r>
            <a:r>
              <a:rPr lang="en-US" b="1" dirty="0"/>
              <a:t> </a:t>
            </a:r>
            <a:r>
              <a:rPr lang="en-US" b="1" dirty="0" err="1"/>
              <a:t>arasında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boşluk</a:t>
            </a:r>
            <a:r>
              <a:rPr lang="en-US" b="1" dirty="0"/>
              <a:t> </a:t>
            </a:r>
            <a:r>
              <a:rPr lang="en-US" b="1" dirty="0" err="1"/>
              <a:t>bulunmalıdır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25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defTabSz="409575" eaLnBrk="1" hangingPunct="1">
              <a:spcBef>
                <a:spcPct val="0"/>
              </a:spcBef>
            </a:pPr>
            <a:endParaRPr lang="en-US" b="1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mantıksal </a:t>
            </a:r>
            <a:r>
              <a:rPr lang="en-US" dirty="0"/>
              <a:t>VEYA</a:t>
            </a:r>
            <a:r>
              <a:rPr lang="tr-TR" dirty="0"/>
              <a:t> </a:t>
            </a:r>
            <a:r>
              <a:rPr lang="tr-TR" b="1" dirty="0"/>
              <a:t>|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</a:t>
            </a:r>
            <a:r>
              <a:rPr lang="en-US" dirty="0"/>
              <a:t>P</a:t>
            </a:r>
            <a:r>
              <a:rPr lang="tr-TR" dirty="0"/>
              <a:t>ipe karakteri ile karıştırılmasın diye </a:t>
            </a:r>
            <a:r>
              <a:rPr lang="tr-TR" b="1" dirty="0"/>
              <a:t>\|</a:t>
            </a:r>
            <a:r>
              <a:rPr lang="tr-TR" dirty="0"/>
              <a:t> şeklinde kullanılmalıdır.</a:t>
            </a:r>
            <a:endParaRPr lang="en-US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mantıksal </a:t>
            </a:r>
            <a:r>
              <a:rPr lang="en-US" dirty="0"/>
              <a:t>VE</a:t>
            </a:r>
            <a:r>
              <a:rPr lang="tr-TR" dirty="0"/>
              <a:t> </a:t>
            </a:r>
            <a:r>
              <a:rPr lang="tr-TR" b="1" dirty="0"/>
              <a:t>&amp;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</a:t>
            </a:r>
            <a:r>
              <a:rPr lang="en-US" dirty="0"/>
              <a:t>Background process </a:t>
            </a:r>
            <a:r>
              <a:rPr lang="tr-TR" dirty="0"/>
              <a:t>karakteri ile karıştırılmasın diye </a:t>
            </a:r>
            <a:r>
              <a:rPr lang="tr-TR" b="1" dirty="0"/>
              <a:t>\&amp;</a:t>
            </a:r>
            <a:r>
              <a:rPr lang="tr-TR" dirty="0"/>
              <a:t> şeklinde kullanılmalıdır.</a:t>
            </a:r>
            <a:endParaRPr lang="en-US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küçüktür </a:t>
            </a:r>
            <a:r>
              <a:rPr lang="tr-TR" b="1" dirty="0"/>
              <a:t>&lt;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Yönlendirme karakteri ile karıştırılmasın diye </a:t>
            </a:r>
            <a:r>
              <a:rPr lang="tr-TR" b="1" dirty="0"/>
              <a:t>\&lt;</a:t>
            </a:r>
            <a:r>
              <a:rPr lang="tr-TR" dirty="0"/>
              <a:t> şeklinde kullanılmalıdır.</a:t>
            </a:r>
            <a:endParaRPr lang="en-US" dirty="0"/>
          </a:p>
          <a:p>
            <a:pPr defTabSz="409575" eaLnBrk="1" hangingPunct="1">
              <a:spcBef>
                <a:spcPct val="0"/>
              </a:spcBef>
            </a:pPr>
            <a:r>
              <a:rPr lang="en-US" b="1" dirty="0"/>
              <a:t>expr</a:t>
            </a:r>
            <a:r>
              <a:rPr lang="tr-TR" dirty="0"/>
              <a:t> için büyüktür </a:t>
            </a:r>
            <a:r>
              <a:rPr lang="tr-TR" b="1" dirty="0"/>
              <a:t>&gt;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 Yönlendirme karakteri ile karıştırılmasın diye </a:t>
            </a:r>
            <a:r>
              <a:rPr lang="tr-TR" b="1" dirty="0"/>
              <a:t>\&gt;</a:t>
            </a:r>
            <a:r>
              <a:rPr lang="tr-TR" dirty="0"/>
              <a:t> şeklinde kullanılmalıdır.</a:t>
            </a:r>
          </a:p>
          <a:p>
            <a:pPr marL="0" lvl="0" indent="0" defTabSz="409575" eaLnBrk="1" hangingPunct="1">
              <a:spcBef>
                <a:spcPct val="0"/>
              </a:spcBef>
              <a:buNone/>
              <a:defRPr/>
            </a:pPr>
            <a:endParaRPr lang="tr-TR" dirty="0"/>
          </a:p>
          <a:p>
            <a:pPr marL="0" lvl="0" indent="0" defTabSz="409575" eaLnBrk="1" hangingPunct="1">
              <a:spcBef>
                <a:spcPct val="0"/>
              </a:spcBef>
              <a:buNone/>
              <a:defRPr/>
            </a:pPr>
            <a:endParaRPr lang="tr-TR" dirty="0"/>
          </a:p>
          <a:p>
            <a:pPr defTabSz="409575" eaLnBrk="1" hangingPunct="1">
              <a:spcBef>
                <a:spcPct val="0"/>
              </a:spcBef>
            </a:pPr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9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17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expr (evaluate </a:t>
            </a:r>
            <a:r>
              <a:rPr lang="en-US" dirty="0"/>
              <a:t>expr</a:t>
            </a:r>
            <a:r>
              <a:rPr lang="en-US" dirty="0">
                <a:solidFill>
                  <a:srgbClr val="FF0000"/>
                </a:solidFill>
              </a:rPr>
              <a:t>essions)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7" y="1981200"/>
            <a:ext cx="7959505" cy="25622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B414F9-B7DC-47B1-9462-EE84A2A45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940" y="1066800"/>
            <a:ext cx="4284120" cy="78918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C5344B6-F185-442C-928E-9CA26890F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574" y="4641083"/>
            <a:ext cx="5276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3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Girdilerin ve Çıktıların Yönlendirilmesi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(Input/Output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0786"/>
            <a:ext cx="9155723" cy="5637213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Yeniden yönlendirme, </a:t>
            </a:r>
            <a:r>
              <a:rPr lang="tr-TR" dirty="0" err="1"/>
              <a:t>Linux’te</a:t>
            </a:r>
            <a:r>
              <a:rPr lang="tr-TR" dirty="0"/>
              <a:t> bir komut çalıştırılırken standart giriş/çıkış aygıtlarını/cihazlarını değiştirebilmek amacıyla kullanılan bir özelliktir.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15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Herhangi bir Linux komutu temelde bir girdi alır ve bir çıktı üretir.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15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Standart giriş (</a:t>
            </a:r>
            <a:r>
              <a:rPr lang="tr-TR" dirty="0" err="1"/>
              <a:t>stdin</a:t>
            </a:r>
            <a:r>
              <a:rPr lang="tr-TR" dirty="0"/>
              <a:t>) cihazı klavyedir.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Standart çıkış (</a:t>
            </a:r>
            <a:r>
              <a:rPr lang="tr-TR" dirty="0" err="1"/>
              <a:t>stdout</a:t>
            </a:r>
            <a:r>
              <a:rPr lang="tr-TR" dirty="0"/>
              <a:t>) cihazı ekrandır.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Yönlendirme ile standart giriş/çıkış değiştirilebilir.</a:t>
            </a:r>
          </a:p>
        </p:txBody>
      </p:sp>
    </p:spTree>
    <p:extLst>
      <p:ext uri="{BB962C8B-B14F-4D97-AF65-F5344CB8AC3E}">
        <p14:creationId xmlns:p14="http://schemas.microsoft.com/office/powerpoint/2010/main" val="232154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Girdilerin ve Çıktıların Yönlendirilmesi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(Input/Output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55723" cy="5410199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Bazı durumlarda komutların çıktısının ekranda görüntülenmesi yerine bir dosyaya kaydedilmesi veya başka bir birime yönlendirilmesi gerekebilir</a:t>
            </a:r>
            <a:r>
              <a:rPr lang="en-US" dirty="0"/>
              <a:t> (</a:t>
            </a:r>
            <a:r>
              <a:rPr lang="tr-TR" b="1" dirty="0">
                <a:solidFill>
                  <a:srgbClr val="FF0000"/>
                </a:solidFill>
              </a:rPr>
              <a:t>&gt;</a:t>
            </a:r>
            <a:r>
              <a:rPr lang="tr-TR" dirty="0"/>
              <a:t> ve  </a:t>
            </a:r>
            <a:r>
              <a:rPr lang="tr-TR" b="1" dirty="0">
                <a:solidFill>
                  <a:srgbClr val="FF0000"/>
                </a:solidFill>
              </a:rPr>
              <a:t>&gt;&gt;</a:t>
            </a:r>
            <a:r>
              <a:rPr lang="en-US" dirty="0"/>
              <a:t>)</a:t>
            </a:r>
            <a:r>
              <a:rPr lang="tr-TR" dirty="0"/>
              <a:t>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Ya da bir komut girdisinin klavyeden değil de herhangi bir başka birimden alınması istenebilir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dirty="0"/>
              <a:t>)</a:t>
            </a:r>
            <a:r>
              <a:rPr lang="tr-TR" dirty="0"/>
              <a:t>. </a:t>
            </a:r>
            <a:endParaRPr lang="en-US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Bu durumlarda yönlendirme operatörleri kullanılmaktadır.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3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&gt; Operatörü</a:t>
            </a:r>
            <a:r>
              <a:rPr lang="en-US" dirty="0">
                <a:solidFill>
                  <a:srgbClr val="FF0000"/>
                </a:solidFill>
              </a:rPr>
              <a:t> (Output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990600"/>
            <a:ext cx="9126415" cy="5867400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200" dirty="0"/>
              <a:t>Bir komutun çıktısı normalde standart çıktı birimi olan ekranda görüntülenir. Eğer komutun çıktısını bir dosyaya göndermek isterseniz </a:t>
            </a:r>
            <a:r>
              <a:rPr lang="tr-TR" sz="2200" b="1" dirty="0">
                <a:solidFill>
                  <a:srgbClr val="FF0000"/>
                </a:solidFill>
              </a:rPr>
              <a:t>&gt;</a:t>
            </a:r>
            <a:r>
              <a:rPr lang="tr-TR" sz="2200" dirty="0"/>
              <a:t> operatörünü kullanabilirsiniz.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-20830" y="57500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200" dirty="0">
                <a:latin typeface="Calibri" pitchFamily="34" charset="0"/>
              </a:rPr>
              <a:t>Yukarıdaki örnekte </a:t>
            </a:r>
            <a:r>
              <a:rPr lang="tr-TR" sz="2200" b="1" dirty="0">
                <a:latin typeface="Calibri" pitchFamily="34" charset="0"/>
              </a:rPr>
              <a:t>ls </a:t>
            </a:r>
            <a:r>
              <a:rPr lang="tr-TR" sz="2200" dirty="0">
                <a:latin typeface="Calibri" pitchFamily="34" charset="0"/>
              </a:rPr>
              <a:t>komutunun çıktısı ekrana değil de </a:t>
            </a:r>
            <a:r>
              <a:rPr lang="tr-TR" sz="2200" b="1" dirty="0">
                <a:latin typeface="Calibri" pitchFamily="34" charset="0"/>
              </a:rPr>
              <a:t>deneme.txt</a:t>
            </a:r>
            <a:r>
              <a:rPr lang="tr-TR" sz="2200" dirty="0">
                <a:latin typeface="Calibri" pitchFamily="34" charset="0"/>
              </a:rPr>
              <a:t> dosyasına yönlendirilmiştir. Eğer </a:t>
            </a:r>
            <a:r>
              <a:rPr lang="tr-TR" sz="2200" b="1" dirty="0">
                <a:latin typeface="Calibri" pitchFamily="34" charset="0"/>
              </a:rPr>
              <a:t>deneme.txt</a:t>
            </a:r>
            <a:r>
              <a:rPr lang="tr-TR" sz="2200" dirty="0">
                <a:latin typeface="Calibri" pitchFamily="34" charset="0"/>
              </a:rPr>
              <a:t> adında bir dosya yoksa otomatik olarak oluşturulur, varsa dosya içindeki veriler silinerek üzerine yeni veriler kaydedilir. </a:t>
            </a:r>
            <a:endParaRPr lang="en-US" sz="2200" dirty="0">
              <a:latin typeface="Calibri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E08C59-BF22-42F2-A495-8435BF6C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9" y="2136775"/>
            <a:ext cx="6988781" cy="35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89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&gt;&gt; Operatörü</a:t>
            </a:r>
            <a:r>
              <a:rPr lang="en-US" dirty="0">
                <a:solidFill>
                  <a:srgbClr val="FF0000"/>
                </a:solidFill>
              </a:rPr>
              <a:t> (Output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3" y="914400"/>
            <a:ext cx="9144000" cy="5943600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operatörü kullanılarak yönlendirme yapıldığında hedef dosyanın içeriği tamamen silinir. Eğer oluşan çıktının hedef dosya içeriğinin sonuna eklenmesi istenirse </a:t>
            </a:r>
            <a:r>
              <a:rPr lang="tr-TR" sz="2800" b="1" dirty="0">
                <a:solidFill>
                  <a:srgbClr val="FF0000"/>
                </a:solidFill>
              </a:rPr>
              <a:t>&gt;&gt;</a:t>
            </a:r>
            <a:r>
              <a:rPr lang="tr-TR" sz="2800" dirty="0"/>
              <a:t> operatörü kullanılır. 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BF3C3212-465E-439B-AFA4-108A46FF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2743200"/>
            <a:ext cx="67722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6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&gt;&gt; Operatörü</a:t>
            </a:r>
            <a:r>
              <a:rPr lang="en-US" dirty="0">
                <a:solidFill>
                  <a:srgbClr val="FF0000"/>
                </a:solidFill>
              </a:rPr>
              <a:t> (Output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Birden çok dosya içeriğini birleştirerek yeni bir dosyaya yönlendirmek de mümkündür. 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dirty="0"/>
              <a:t> 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b="1" dirty="0" err="1"/>
              <a:t>cat</a:t>
            </a:r>
            <a:r>
              <a:rPr lang="tr-TR" sz="2800" b="1" dirty="0"/>
              <a:t> dosya1.txt dosya2.txt</a:t>
            </a:r>
            <a:r>
              <a:rPr lang="tr-TR" sz="2800" dirty="0"/>
              <a:t> komutu, </a:t>
            </a:r>
            <a:r>
              <a:rPr lang="tr-TR" sz="2800" b="1" dirty="0"/>
              <a:t>dosya1.txt</a:t>
            </a:r>
            <a:r>
              <a:rPr lang="tr-TR" sz="2800" dirty="0"/>
              <a:t> ve </a:t>
            </a:r>
            <a:r>
              <a:rPr lang="tr-TR" sz="2800" b="1" dirty="0"/>
              <a:t>dosya2.txt</a:t>
            </a:r>
            <a:r>
              <a:rPr lang="tr-TR" sz="2800" dirty="0"/>
              <a:t> dosyalarının içeriğini ekranda görüntüler. Fakat yukarıdaki örnekte bu komutun çıktısı </a:t>
            </a:r>
            <a:r>
              <a:rPr lang="tr-TR" sz="2800" b="1" dirty="0"/>
              <a:t>dosya3.txt</a:t>
            </a:r>
            <a:r>
              <a:rPr lang="tr-TR" sz="2800" dirty="0"/>
              <a:t> dosyasına yönlendirildiği için </a:t>
            </a:r>
            <a:r>
              <a:rPr lang="tr-TR" sz="2800" b="1" dirty="0"/>
              <a:t>dosya1.txt</a:t>
            </a:r>
            <a:r>
              <a:rPr lang="tr-TR" sz="2800" dirty="0"/>
              <a:t> ve </a:t>
            </a:r>
            <a:r>
              <a:rPr lang="tr-TR" sz="2800" b="1" dirty="0"/>
              <a:t>dosya2.txt</a:t>
            </a:r>
            <a:r>
              <a:rPr lang="tr-TR" sz="2800" dirty="0"/>
              <a:t> dosyalarının içeriği </a:t>
            </a:r>
            <a:r>
              <a:rPr lang="tr-TR" sz="2800" b="1" dirty="0"/>
              <a:t>dosya3.txt</a:t>
            </a:r>
            <a:r>
              <a:rPr lang="tr-TR" sz="2800" dirty="0"/>
              <a:t> dosyasının sonuna eklenir.</a:t>
            </a:r>
            <a:endParaRPr lang="en-US" sz="2800" dirty="0"/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22CF960-6829-4B5B-A503-F8F60C37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099"/>
            <a:ext cx="9144000" cy="7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0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"/>
            <a:ext cx="7810500" cy="9144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362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/>
              <a:t>echo</a:t>
            </a:r>
            <a:r>
              <a:rPr lang="tr-TR" sz="2800" dirty="0"/>
              <a:t> komutu karakter dizilerini ya da değişkenlerin (sistem/çevre veya kullanıcı) değerlerini ekranda görüntüler. </a:t>
            </a:r>
          </a:p>
          <a:p>
            <a:pPr marL="0" indent="0" algn="just">
              <a:buNone/>
            </a:pPr>
            <a:endParaRPr lang="tr-TR" sz="1800" dirty="0"/>
          </a:p>
          <a:p>
            <a:pPr marL="0" indent="0" algn="just">
              <a:buNone/>
            </a:pPr>
            <a:r>
              <a:rPr lang="tr-TR" sz="2800" dirty="0"/>
              <a:t>Kullanıcının kabuk programı GNU/Linux işletim sisteminin </a:t>
            </a:r>
            <a:r>
              <a:rPr lang="tr-TR" sz="2800" b="1" dirty="0"/>
              <a:t>SHELL</a:t>
            </a:r>
            <a:r>
              <a:rPr lang="tr-TR" sz="2800" dirty="0"/>
              <a:t> ve ev adresi ise </a:t>
            </a:r>
            <a:r>
              <a:rPr lang="tr-TR" sz="2800" b="1" dirty="0"/>
              <a:t>HOME</a:t>
            </a:r>
            <a:r>
              <a:rPr lang="tr-TR" sz="2800" dirty="0"/>
              <a:t> adlı çevre değişkeninde saklanır.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>
              <a:buNone/>
            </a:pPr>
            <a:endParaRPr lang="tr-TR" sz="2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A865C9-C680-473C-9317-08CC3C2B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8765"/>
            <a:ext cx="9144000" cy="35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76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tr-TR" dirty="0">
                <a:solidFill>
                  <a:srgbClr val="FF0000"/>
                </a:solidFill>
              </a:rPr>
              <a:t> Operatörü</a:t>
            </a:r>
            <a:r>
              <a:rPr lang="en-US" dirty="0">
                <a:solidFill>
                  <a:srgbClr val="FF0000"/>
                </a:solidFill>
              </a:rPr>
              <a:t> (Input Redirection)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114617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komutun çıktısı bir dosyaya yönlendirilebildiği gibi, bir dosyanın içeriği de bir komutun girişi olarak yönlendirilebilir.</a:t>
            </a:r>
          </a:p>
          <a:p>
            <a:pPr marL="0" indent="0">
              <a:buNone/>
            </a:pPr>
            <a:r>
              <a:rPr lang="tr-TR" sz="2800" dirty="0"/>
              <a:t> </a:t>
            </a:r>
            <a:endParaRPr lang="en-US" sz="2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7B4EFD-F0FC-4572-B988-311673E0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028" y="2362200"/>
            <a:ext cx="4635944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5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4588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Deyimler (</a:t>
            </a:r>
            <a:r>
              <a:rPr lang="en-US" dirty="0">
                <a:solidFill>
                  <a:srgbClr val="FF0000"/>
                </a:solidFill>
              </a:rPr>
              <a:t>Regular Expressions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38400"/>
            <a:ext cx="9144000" cy="32004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Düzenli deyim</a:t>
            </a:r>
            <a:r>
              <a:rPr lang="en-US" sz="2800" dirty="0"/>
              <a:t> (regex, </a:t>
            </a:r>
            <a:r>
              <a:rPr lang="en-US" sz="2800" dirty="0" err="1"/>
              <a:t>regexp</a:t>
            </a:r>
            <a:r>
              <a:rPr lang="en-US" sz="2800" dirty="0"/>
              <a:t>)</a:t>
            </a:r>
            <a:r>
              <a:rPr lang="tr-TR" sz="2800" dirty="0"/>
              <a:t>, bir metin içerisinden belirli kurallara uyan alt metinler elde etmek (</a:t>
            </a:r>
            <a:r>
              <a:rPr lang="tr-TR" sz="2800" i="1" dirty="0"/>
              <a:t>filtrelemek</a:t>
            </a:r>
            <a:r>
              <a:rPr lang="tr-TR" sz="2800" dirty="0"/>
              <a:t>, </a:t>
            </a:r>
            <a:r>
              <a:rPr lang="tr-TR" sz="2800" i="1" dirty="0"/>
              <a:t>eşleştirmek</a:t>
            </a:r>
            <a:r>
              <a:rPr lang="tr-TR" sz="2800" dirty="0"/>
              <a:t>) için kullanılan ve karakter dizilerinden oluşturulan bir </a:t>
            </a:r>
            <a:r>
              <a:rPr lang="tr-TR" sz="2800" i="1" dirty="0"/>
              <a:t>arama örüntüsüdür</a:t>
            </a:r>
            <a:r>
              <a:rPr lang="tr-TR" sz="2800" dirty="0"/>
              <a:t>. </a:t>
            </a:r>
            <a:endParaRPr lang="en-US" sz="2800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/>
              <a:t>'</a:t>
            </a:r>
            <a:r>
              <a:rPr lang="en-US" sz="2800" dirty="0" err="1"/>
              <a:t>abc</a:t>
            </a:r>
            <a:r>
              <a:rPr lang="en-US" sz="2800" dirty="0"/>
              <a:t>', 'Hello World', 'A*BC', '.</a:t>
            </a:r>
            <a:r>
              <a:rPr lang="en-US" sz="2800" dirty="0" err="1"/>
              <a:t>a?b</a:t>
            </a:r>
            <a:r>
              <a:rPr lang="en-US" sz="2800" dirty="0"/>
              <a:t>$’</a:t>
            </a:r>
            <a:r>
              <a:rPr lang="tr-TR" sz="2800" dirty="0"/>
              <a:t> ifadeleri, düzenli deyimlere örnektir.</a:t>
            </a:r>
          </a:p>
        </p:txBody>
      </p:sp>
    </p:spTree>
    <p:extLst>
      <p:ext uri="{BB962C8B-B14F-4D97-AF65-F5344CB8AC3E}">
        <p14:creationId xmlns:p14="http://schemas.microsoft.com/office/powerpoint/2010/main" val="167802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 Sembolleri ve Anlamları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912716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81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marL="0" lvl="0" indent="0">
              <a:buNone/>
            </a:pPr>
            <a:endParaRPr lang="tr-TR" sz="3000" b="1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tr-TR" sz="3000" b="1" dirty="0" err="1">
                <a:solidFill>
                  <a:srgbClr val="FF0000"/>
                </a:solidFill>
              </a:rPr>
              <a:t>a.b</a:t>
            </a:r>
            <a:r>
              <a:rPr lang="tr-TR" sz="3000" dirty="0"/>
              <a:t>             </a:t>
            </a:r>
            <a:r>
              <a:rPr lang="en-US" sz="3000" dirty="0"/>
              <a:t>	</a:t>
            </a:r>
            <a:r>
              <a:rPr lang="tr-TR" sz="3000" dirty="0"/>
              <a:t>→ </a:t>
            </a:r>
            <a:r>
              <a:rPr lang="tr-TR" sz="3000" dirty="0" err="1"/>
              <a:t>aab</a:t>
            </a:r>
            <a:r>
              <a:rPr lang="tr-TR" sz="3000" dirty="0"/>
              <a:t>, </a:t>
            </a:r>
            <a:r>
              <a:rPr lang="tr-TR" sz="3000" dirty="0" err="1"/>
              <a:t>abb</a:t>
            </a:r>
            <a:r>
              <a:rPr lang="tr-TR" sz="3000" dirty="0"/>
              <a:t>, </a:t>
            </a:r>
            <a:r>
              <a:rPr lang="tr-TR" sz="3000" dirty="0" err="1"/>
              <a:t>acb</a:t>
            </a:r>
            <a:r>
              <a:rPr lang="tr-TR" sz="3000" dirty="0"/>
              <a:t>,...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 err="1">
                <a:solidFill>
                  <a:srgbClr val="FF0000"/>
                </a:solidFill>
              </a:rPr>
              <a:t>a?b</a:t>
            </a:r>
            <a:r>
              <a:rPr lang="tr-TR" sz="3000" dirty="0"/>
              <a:t>            </a:t>
            </a:r>
            <a:r>
              <a:rPr lang="en-US" sz="3000" dirty="0"/>
              <a:t>	</a:t>
            </a:r>
            <a:r>
              <a:rPr lang="tr-TR" sz="3000" dirty="0"/>
              <a:t>→ b veya ab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ab*c</a:t>
            </a:r>
            <a:r>
              <a:rPr lang="tr-TR" sz="3000" dirty="0"/>
              <a:t>          </a:t>
            </a:r>
            <a:r>
              <a:rPr lang="en-US" sz="3000" dirty="0"/>
              <a:t>	</a:t>
            </a:r>
            <a:r>
              <a:rPr lang="tr-TR" sz="3000" dirty="0"/>
              <a:t>→ </a:t>
            </a:r>
            <a:r>
              <a:rPr lang="tr-TR" sz="3000" dirty="0" err="1"/>
              <a:t>ac</a:t>
            </a:r>
            <a:r>
              <a:rPr lang="tr-TR" sz="3000" dirty="0"/>
              <a:t>, abc, </a:t>
            </a:r>
            <a:r>
              <a:rPr lang="tr-TR" sz="3000" dirty="0" err="1"/>
              <a:t>abbc</a:t>
            </a:r>
            <a:r>
              <a:rPr lang="tr-TR" sz="3000" dirty="0"/>
              <a:t>, </a:t>
            </a:r>
            <a:r>
              <a:rPr lang="tr-TR" sz="3000" dirty="0" err="1"/>
              <a:t>abbbc</a:t>
            </a:r>
            <a:r>
              <a:rPr lang="tr-TR" sz="3000" dirty="0"/>
              <a:t>,... 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5+</a:t>
            </a:r>
            <a:r>
              <a:rPr lang="tr-TR" sz="3000" dirty="0"/>
              <a:t> </a:t>
            </a:r>
            <a:r>
              <a:rPr lang="en-US" sz="3000" dirty="0"/>
              <a:t>		</a:t>
            </a:r>
            <a:r>
              <a:rPr lang="tr-TR" sz="3000" dirty="0"/>
              <a:t>→ </a:t>
            </a:r>
            <a:r>
              <a:rPr lang="en-US" sz="3000" dirty="0"/>
              <a:t>5, 55, 555, …</a:t>
            </a:r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a[0-9]</a:t>
            </a:r>
            <a:r>
              <a:rPr lang="tr-TR" sz="3000" dirty="0"/>
              <a:t> </a:t>
            </a:r>
            <a:r>
              <a:rPr lang="en-US" sz="3000" dirty="0"/>
              <a:t>	</a:t>
            </a:r>
            <a:r>
              <a:rPr lang="tr-TR" sz="3000" dirty="0"/>
              <a:t>→ a0, a1,.., a9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a[0-9]*</a:t>
            </a:r>
            <a:r>
              <a:rPr lang="tr-TR" sz="3000" dirty="0"/>
              <a:t>      </a:t>
            </a:r>
            <a:r>
              <a:rPr lang="en-US" sz="3000" dirty="0"/>
              <a:t>	</a:t>
            </a:r>
            <a:r>
              <a:rPr lang="tr-TR" sz="3000" dirty="0"/>
              <a:t>→ a, a0, a00, a9, a9999,...</a:t>
            </a:r>
            <a:endParaRPr lang="en-US" sz="3000" dirty="0"/>
          </a:p>
          <a:p>
            <a:pPr marL="0" lvl="0" indent="0">
              <a:buNone/>
            </a:pPr>
            <a:r>
              <a:rPr lang="tr-TR" sz="3000" b="1" dirty="0">
                <a:solidFill>
                  <a:srgbClr val="FF0000"/>
                </a:solidFill>
              </a:rPr>
              <a:t>a[^a-z]</a:t>
            </a:r>
            <a:r>
              <a:rPr lang="tr-TR" sz="3000" dirty="0"/>
              <a:t>      </a:t>
            </a:r>
            <a:r>
              <a:rPr lang="en-US" sz="3000" dirty="0"/>
              <a:t>	</a:t>
            </a:r>
            <a:r>
              <a:rPr lang="tr-TR" sz="3000" dirty="0"/>
              <a:t>→ a0, a1, </a:t>
            </a:r>
            <a:r>
              <a:rPr lang="tr-TR" sz="3000" dirty="0" err="1"/>
              <a:t>aA</a:t>
            </a:r>
            <a:r>
              <a:rPr lang="tr-TR" sz="3000" dirty="0"/>
              <a:t>, </a:t>
            </a:r>
            <a:r>
              <a:rPr lang="tr-TR" sz="3000" dirty="0" err="1"/>
              <a:t>aZ</a:t>
            </a:r>
            <a:r>
              <a:rPr lang="tr-TR" sz="3000" dirty="0"/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3018684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Düzenli Deyim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685800"/>
            <a:ext cx="9144000" cy="61722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700" dirty="0"/>
              <a:t>Satır başında </a:t>
            </a:r>
            <a:r>
              <a:rPr lang="tr-TR" sz="2700" b="1" dirty="0">
                <a:solidFill>
                  <a:srgbClr val="FF0000"/>
                </a:solidFill>
              </a:rPr>
              <a:t>a</a:t>
            </a:r>
            <a:r>
              <a:rPr lang="tr-TR" sz="2700" dirty="0"/>
              <a:t> karakteriyle başlayıp devam eden sözcükler: </a:t>
            </a:r>
            <a:r>
              <a:rPr lang="tr-TR" sz="2700" b="1" i="1" dirty="0">
                <a:solidFill>
                  <a:srgbClr val="FF0000"/>
                </a:solidFill>
              </a:rPr>
              <a:t>^a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000" dirty="0"/>
          </a:p>
          <a:p>
            <a:pPr marL="0" lvl="0" indent="0" algn="just">
              <a:buNone/>
            </a:pPr>
            <a:r>
              <a:rPr lang="tr-TR" sz="2700" dirty="0"/>
              <a:t>Satır başında 3 adet </a:t>
            </a:r>
            <a:r>
              <a:rPr lang="tr-TR" sz="2700" b="1" dirty="0">
                <a:solidFill>
                  <a:srgbClr val="FF0000"/>
                </a:solidFill>
              </a:rPr>
              <a:t>z</a:t>
            </a:r>
            <a:r>
              <a:rPr lang="tr-TR" sz="2700" dirty="0"/>
              <a:t> karakteri bulunan sözcükler: </a:t>
            </a:r>
            <a:r>
              <a:rPr lang="tr-TR" sz="2700" b="1" i="1" dirty="0">
                <a:solidFill>
                  <a:srgbClr val="FF0000"/>
                </a:solidFill>
              </a:rPr>
              <a:t>^</a:t>
            </a:r>
            <a:r>
              <a:rPr lang="tr-TR" sz="2700" b="1" i="1" dirty="0" err="1">
                <a:solidFill>
                  <a:srgbClr val="FF0000"/>
                </a:solidFill>
              </a:rPr>
              <a:t>zzz</a:t>
            </a:r>
            <a:r>
              <a:rPr lang="tr-TR" sz="2700" b="1" i="1" dirty="0"/>
              <a:t> </a:t>
            </a:r>
            <a:r>
              <a:rPr lang="tr-TR" sz="2700" i="1" dirty="0"/>
              <a:t>veya </a:t>
            </a:r>
            <a:r>
              <a:rPr lang="tr-TR" sz="2700" b="1" i="1" dirty="0">
                <a:solidFill>
                  <a:srgbClr val="FF0000"/>
                </a:solidFill>
              </a:rPr>
              <a:t>^z\{3\}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000" dirty="0"/>
          </a:p>
          <a:p>
            <a:pPr marL="0" lvl="0" indent="0" algn="just">
              <a:buNone/>
            </a:pPr>
            <a:r>
              <a:rPr lang="tr-TR" sz="2650" dirty="0"/>
              <a:t>Satır başında en az 2 adet </a:t>
            </a:r>
            <a:r>
              <a:rPr lang="tr-TR" sz="2650" b="1" dirty="0">
                <a:solidFill>
                  <a:srgbClr val="FF0000"/>
                </a:solidFill>
              </a:rPr>
              <a:t>k</a:t>
            </a:r>
            <a:r>
              <a:rPr lang="tr-TR" sz="2650" dirty="0"/>
              <a:t> karakteri bulunan sözcükler: </a:t>
            </a:r>
            <a:r>
              <a:rPr lang="tr-TR" sz="2650" b="1" i="1" dirty="0">
                <a:solidFill>
                  <a:srgbClr val="FF0000"/>
                </a:solidFill>
              </a:rPr>
              <a:t>^k\{2,\}</a:t>
            </a:r>
            <a:endParaRPr lang="en-US" sz="265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r>
              <a:rPr lang="tr-TR" sz="2700" dirty="0"/>
              <a:t>Satır sonunda</a:t>
            </a:r>
            <a:r>
              <a:rPr lang="tr-TR" sz="2700" b="1" dirty="0">
                <a:solidFill>
                  <a:srgbClr val="FF0000"/>
                </a:solidFill>
              </a:rPr>
              <a:t> y</a:t>
            </a:r>
            <a:r>
              <a:rPr lang="tr-TR" sz="2700" dirty="0"/>
              <a:t> karakteri ile sonlanan sözcükler: </a:t>
            </a:r>
            <a:r>
              <a:rPr lang="tr-TR" sz="2700" b="1" i="1" dirty="0">
                <a:solidFill>
                  <a:srgbClr val="FF0000"/>
                </a:solidFill>
              </a:rPr>
              <a:t>y$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000" dirty="0"/>
          </a:p>
          <a:p>
            <a:pPr marL="0" lvl="0" indent="0" algn="just">
              <a:buNone/>
            </a:pPr>
            <a:r>
              <a:rPr lang="tr-TR" sz="2700" dirty="0"/>
              <a:t>Satır başında </a:t>
            </a:r>
            <a:r>
              <a:rPr lang="tr-TR" sz="2700" b="1" dirty="0">
                <a:solidFill>
                  <a:srgbClr val="FF0000"/>
                </a:solidFill>
              </a:rPr>
              <a:t>K</a:t>
            </a:r>
            <a:r>
              <a:rPr lang="tr-TR" sz="2700" dirty="0"/>
              <a:t> karakteri ile başlayıp, satır sonunda </a:t>
            </a:r>
            <a:r>
              <a:rPr lang="tr-TR" sz="2700" b="1" dirty="0">
                <a:solidFill>
                  <a:srgbClr val="FF0000"/>
                </a:solidFill>
              </a:rPr>
              <a:t>M</a:t>
            </a:r>
            <a:r>
              <a:rPr lang="tr-TR" sz="2700" dirty="0"/>
              <a:t> ile biten sözcükler: </a:t>
            </a:r>
            <a:r>
              <a:rPr lang="tr-TR" sz="2700" b="1" i="1" dirty="0">
                <a:solidFill>
                  <a:srgbClr val="FF0000"/>
                </a:solidFill>
              </a:rPr>
              <a:t>^K.*M$</a:t>
            </a:r>
            <a:endParaRPr lang="en-US" sz="2700" b="1" dirty="0">
              <a:solidFill>
                <a:srgbClr val="FF0000"/>
              </a:solidFill>
            </a:endParaRPr>
          </a:p>
          <a:p>
            <a:pPr marL="0" lvl="0" indent="0" algn="just">
              <a:buNone/>
            </a:pPr>
            <a:endParaRPr lang="tr-TR" sz="2700" dirty="0"/>
          </a:p>
          <a:p>
            <a:pPr marL="0" lvl="0" indent="0" algn="just">
              <a:buNone/>
            </a:pPr>
            <a:r>
              <a:rPr lang="tr-TR" sz="2700" dirty="0"/>
              <a:t>Yanlış yazılmış olma ihtimalini göz önüne alarak hem</a:t>
            </a:r>
            <a:r>
              <a:rPr lang="en-US" sz="2700" dirty="0"/>
              <a:t> </a:t>
            </a:r>
            <a:r>
              <a:rPr lang="tr-TR" sz="2700" b="1" dirty="0">
                <a:solidFill>
                  <a:srgbClr val="FF0000"/>
                </a:solidFill>
              </a:rPr>
              <a:t>tren</a:t>
            </a:r>
            <a:r>
              <a:rPr lang="en-US" sz="2700" b="1" dirty="0">
                <a:solidFill>
                  <a:srgbClr val="FF0000"/>
                </a:solidFill>
              </a:rPr>
              <a:t> </a:t>
            </a:r>
            <a:r>
              <a:rPr lang="tr-TR" sz="2700" dirty="0"/>
              <a:t>ve hem de </a:t>
            </a:r>
            <a:r>
              <a:rPr lang="tr-TR" sz="2700" b="1" dirty="0">
                <a:solidFill>
                  <a:srgbClr val="FF0000"/>
                </a:solidFill>
              </a:rPr>
              <a:t>tiren</a:t>
            </a:r>
            <a:r>
              <a:rPr lang="tr-TR" sz="2700" dirty="0"/>
              <a:t> kelimelerini yakalayacak düzenli deyim: </a:t>
            </a:r>
            <a:r>
              <a:rPr lang="en-US" sz="2700" b="1" i="1" dirty="0" err="1">
                <a:solidFill>
                  <a:srgbClr val="FF0000"/>
                </a:solidFill>
              </a:rPr>
              <a:t>ti?ren</a:t>
            </a:r>
            <a:endParaRPr lang="en-US" sz="2700" dirty="0">
              <a:solidFill>
                <a:srgbClr val="FF0000"/>
              </a:solidFill>
            </a:endParaRP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921031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799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Kendinizi Test Edin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219200"/>
            <a:ext cx="9144000" cy="56388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Web adresi (URL) tespit etmek için gerekli düzenli deyim?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E-posta adresi tespit etmek için gerekli düzenli deyim?</a:t>
            </a:r>
            <a:endParaRPr lang="en-US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IPv4 IP adresi tespit etmek için gerekli düzenli deyim?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Cep </a:t>
            </a:r>
            <a:r>
              <a:rPr lang="tr-TR" dirty="0"/>
              <a:t>telefonu numarası tespit etmek için gerekli düzenli deyim?</a:t>
            </a:r>
            <a:endParaRPr lang="en-US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Kurallara uygun bir şifre tespit etmek için gerekli düzenli deyim?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989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 (</a:t>
            </a:r>
            <a:r>
              <a:rPr lang="en-US" b="1" dirty="0"/>
              <a:t>g</a:t>
            </a:r>
            <a:r>
              <a:rPr lang="en-US" dirty="0">
                <a:solidFill>
                  <a:srgbClr val="FF0000"/>
                </a:solidFill>
              </a:rPr>
              <a:t>lobal </a:t>
            </a:r>
            <a:r>
              <a:rPr lang="en-US" b="1" dirty="0"/>
              <a:t>r</a:t>
            </a:r>
            <a:r>
              <a:rPr lang="en-US" dirty="0">
                <a:solidFill>
                  <a:srgbClr val="FF0000"/>
                </a:solidFill>
              </a:rPr>
              <a:t>egular </a:t>
            </a:r>
            <a:r>
              <a:rPr lang="en-US" b="1" dirty="0"/>
              <a:t>e</a:t>
            </a:r>
            <a:r>
              <a:rPr lang="en-US" dirty="0">
                <a:solidFill>
                  <a:srgbClr val="FF0000"/>
                </a:solidFill>
              </a:rPr>
              <a:t>xpressions </a:t>
            </a:r>
            <a:r>
              <a:rPr lang="en-US" b="1" dirty="0"/>
              <a:t>p</a:t>
            </a:r>
            <a:r>
              <a:rPr lang="en-US" dirty="0">
                <a:solidFill>
                  <a:srgbClr val="FF0000"/>
                </a:solidFill>
              </a:rPr>
              <a:t>rint) </a:t>
            </a:r>
            <a:r>
              <a:rPr lang="tr-TR" dirty="0">
                <a:solidFill>
                  <a:srgbClr val="FF0000"/>
                </a:solidFill>
              </a:rPr>
              <a:t>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3999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Düzenli deyimleri en çok kullanan komutlardan birisi bir dosya içerisinde herhangi bir </a:t>
            </a:r>
            <a:r>
              <a:rPr lang="tr-TR" sz="2800" b="1" i="1" dirty="0"/>
              <a:t>deyimin geçtiği satırların</a:t>
            </a:r>
            <a:r>
              <a:rPr lang="tr-TR" sz="2800" i="1" dirty="0"/>
              <a:t> </a:t>
            </a:r>
            <a:r>
              <a:rPr lang="tr-TR" sz="2800" dirty="0"/>
              <a:t>araştırılmasında faydalanılan </a:t>
            </a:r>
            <a:r>
              <a:rPr lang="tr-TR" sz="2800" b="1" dirty="0" err="1"/>
              <a:t>grep</a:t>
            </a:r>
            <a:r>
              <a:rPr lang="tr-TR" sz="2800" dirty="0"/>
              <a:t> komutudur.</a:t>
            </a:r>
          </a:p>
          <a:p>
            <a:pPr marL="0" indent="0" algn="just">
              <a:buNone/>
            </a:pPr>
            <a:endParaRPr lang="tr-TR" sz="1000" b="1" dirty="0"/>
          </a:p>
          <a:p>
            <a:pPr marL="0" indent="0" algn="just">
              <a:buNone/>
            </a:pPr>
            <a:r>
              <a:rPr lang="tr-TR" sz="2800" b="1" dirty="0" err="1"/>
              <a:t>grep</a:t>
            </a:r>
            <a:r>
              <a:rPr lang="tr-TR" sz="2800" dirty="0"/>
              <a:t> komutu düzenli deyim olarak sadece </a:t>
            </a:r>
            <a:r>
              <a:rPr lang="tr-TR" sz="2800" b="1" dirty="0"/>
              <a:t>[]</a:t>
            </a:r>
            <a:r>
              <a:rPr lang="tr-TR" sz="2800" dirty="0"/>
              <a:t>, </a:t>
            </a:r>
            <a:r>
              <a:rPr lang="tr-TR" sz="2800" b="1" dirty="0"/>
              <a:t>.</a:t>
            </a:r>
            <a:r>
              <a:rPr lang="tr-TR" sz="2800" dirty="0"/>
              <a:t>, </a:t>
            </a:r>
            <a:r>
              <a:rPr lang="tr-TR" sz="2800" b="1" dirty="0"/>
              <a:t>^</a:t>
            </a:r>
            <a:r>
              <a:rPr lang="tr-TR" sz="2800" dirty="0"/>
              <a:t>, </a:t>
            </a:r>
            <a:r>
              <a:rPr lang="tr-TR" sz="2800" b="1" dirty="0"/>
              <a:t>$</a:t>
            </a:r>
            <a:r>
              <a:rPr lang="tr-TR" sz="2800" dirty="0"/>
              <a:t> ve </a:t>
            </a:r>
            <a:r>
              <a:rPr lang="tr-TR" sz="2800" b="1" dirty="0"/>
              <a:t>*</a:t>
            </a:r>
            <a:r>
              <a:rPr lang="tr-TR" sz="2800" dirty="0"/>
              <a:t> karakterlerini kullanır </a:t>
            </a:r>
            <a:r>
              <a:rPr lang="tr-TR" sz="2800" i="1" dirty="0"/>
              <a:t>(</a:t>
            </a:r>
            <a:r>
              <a:rPr lang="en-US" sz="2800" b="1" i="1" dirty="0"/>
              <a:t>Basic</a:t>
            </a:r>
            <a:r>
              <a:rPr lang="en-US" sz="2800" i="1" dirty="0"/>
              <a:t> Regular Expression</a:t>
            </a:r>
            <a:r>
              <a:rPr lang="tr-TR" sz="2800" i="1" dirty="0"/>
              <a:t>)</a:t>
            </a:r>
            <a:r>
              <a:rPr lang="tr-TR" sz="2800" dirty="0"/>
              <a:t>. Diğer düzenli deyim karakterlerini de (örneğin </a:t>
            </a:r>
            <a:r>
              <a:rPr lang="tr-TR" sz="2800" b="1" dirty="0"/>
              <a:t>+</a:t>
            </a:r>
            <a:r>
              <a:rPr lang="tr-TR" sz="2800" dirty="0"/>
              <a:t>, </a:t>
            </a:r>
            <a:r>
              <a:rPr lang="tr-TR" sz="2800" b="1" dirty="0"/>
              <a:t>?</a:t>
            </a:r>
            <a:r>
              <a:rPr lang="tr-TR" sz="2800" dirty="0"/>
              <a:t>, </a:t>
            </a:r>
            <a:r>
              <a:rPr lang="tr-TR" sz="2800" b="1" dirty="0"/>
              <a:t>|</a:t>
            </a:r>
            <a:r>
              <a:rPr lang="en-US" sz="2800" dirty="0"/>
              <a:t>,</a:t>
            </a:r>
            <a:r>
              <a:rPr lang="en-US" sz="2800" b="1" dirty="0"/>
              <a:t> {}</a:t>
            </a:r>
            <a:r>
              <a:rPr lang="tr-TR" sz="2800" dirty="0"/>
              <a:t>) kabul eden aramalar yaptırmak için 3 farklı yol vardır:</a:t>
            </a:r>
          </a:p>
          <a:p>
            <a:pPr marL="0" indent="0">
              <a:buNone/>
            </a:pPr>
            <a:r>
              <a:rPr lang="tr-TR" sz="2800" dirty="0">
                <a:solidFill>
                  <a:srgbClr val="FF0000"/>
                </a:solidFill>
              </a:rPr>
              <a:t>1)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tr-TR" sz="2800" dirty="0"/>
              <a:t> komutundan faydalanıldığı durumlarda desteklenmeyen sembollerin önünde </a:t>
            </a:r>
            <a:r>
              <a:rPr lang="tr-TR" sz="2800" b="1" dirty="0"/>
              <a:t>\</a:t>
            </a:r>
            <a:r>
              <a:rPr lang="tr-TR" sz="2800" dirty="0"/>
              <a:t> karakterini kullanmak,</a:t>
            </a: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2)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tr-TR" sz="2800" dirty="0"/>
              <a:t> komutunu ile </a:t>
            </a:r>
            <a:r>
              <a:rPr lang="tr-TR" sz="2800" b="1" dirty="0"/>
              <a:t>-E</a:t>
            </a:r>
            <a:r>
              <a:rPr lang="tr-TR" sz="2800" dirty="0"/>
              <a:t> seçeneği ile birlikte kullanmak,</a:t>
            </a:r>
          </a:p>
          <a:p>
            <a:pPr marL="0" indent="0" algn="just">
              <a:buNone/>
            </a:pPr>
            <a:r>
              <a:rPr lang="tr-TR" sz="2800" dirty="0">
                <a:solidFill>
                  <a:srgbClr val="FF0000"/>
                </a:solidFill>
              </a:rPr>
              <a:t>3)</a:t>
            </a:r>
            <a:r>
              <a:rPr lang="tr-TR" sz="2800" dirty="0"/>
              <a:t> </a:t>
            </a:r>
            <a:r>
              <a:rPr lang="tr-TR" sz="2800" b="1" dirty="0" err="1"/>
              <a:t>egrep</a:t>
            </a:r>
            <a:r>
              <a:rPr lang="tr-TR" sz="2800" dirty="0"/>
              <a:t> komutunu kullanmak. </a:t>
            </a:r>
            <a:r>
              <a:rPr lang="tr-TR" sz="2800" i="1" dirty="0"/>
              <a:t>(</a:t>
            </a:r>
            <a:r>
              <a:rPr lang="en-US" sz="2800" b="1" i="1" dirty="0"/>
              <a:t>E</a:t>
            </a:r>
            <a:r>
              <a:rPr lang="en-US" sz="2800" i="1" dirty="0"/>
              <a:t>xtended Regular Expression</a:t>
            </a:r>
            <a:r>
              <a:rPr lang="tr-TR" sz="2800" i="1" dirty="0"/>
              <a:t>)</a:t>
            </a:r>
            <a:endParaRPr lang="tr-TR" sz="1000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15225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/>
              <a:t>Bu komutun kullanımı;</a:t>
            </a:r>
            <a:r>
              <a:rPr lang="tr-TR" sz="2800" b="1" dirty="0"/>
              <a:t> 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/>
              <a:t>grep</a:t>
            </a:r>
            <a:r>
              <a:rPr lang="tr-TR" sz="2800" b="1" dirty="0"/>
              <a:t>         </a:t>
            </a:r>
            <a:r>
              <a:rPr lang="tr-TR" sz="2800" dirty="0"/>
              <a:t>&lt;Düzenli Deyim&gt;         &lt;Araştırılacak Dosya Adı&gt;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şeklindedir.</a:t>
            </a:r>
            <a:endParaRPr lang="en-US" sz="2800" dirty="0"/>
          </a:p>
          <a:p>
            <a:pPr marL="0" indent="0" algn="just">
              <a:buNone/>
            </a:pPr>
            <a:endParaRPr lang="tr-TR" sz="500" dirty="0"/>
          </a:p>
          <a:p>
            <a:pPr marL="0" indent="0" algn="just">
              <a:buNone/>
            </a:pPr>
            <a:r>
              <a:rPr lang="tr-TR" sz="2800" dirty="0"/>
              <a:t>İçerisinde </a:t>
            </a:r>
            <a:r>
              <a:rPr lang="tr-TR" sz="2800" b="1" dirty="0"/>
              <a:t>abc</a:t>
            </a:r>
            <a:r>
              <a:rPr lang="tr-TR" sz="2800" dirty="0"/>
              <a:t> geçen satırları ve bu satırlara sahip dosyaları görüntüleyebilecek komut:</a:t>
            </a:r>
            <a:endParaRPr lang="en-US" sz="2800" dirty="0"/>
          </a:p>
          <a:p>
            <a:pPr marL="0" indent="0" algn="just">
              <a:buNone/>
            </a:pPr>
            <a:endParaRPr lang="en-US" sz="5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en-US" sz="2800" b="1" dirty="0">
                <a:solidFill>
                  <a:srgbClr val="00B050"/>
                </a:solidFill>
              </a:rPr>
              <a:t>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tr-TR" sz="2800" b="1" dirty="0"/>
              <a:t>     '</a:t>
            </a:r>
            <a:r>
              <a:rPr lang="tr-TR" sz="2800" b="1" dirty="0" err="1"/>
              <a:t>abc</a:t>
            </a:r>
            <a:r>
              <a:rPr lang="tr-TR" sz="2800" b="1" dirty="0"/>
              <a:t>'      *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deneme.txt:abc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deneme.txt:abcd</a:t>
            </a:r>
            <a:endParaRPr lang="en-US" sz="2800" dirty="0"/>
          </a:p>
          <a:p>
            <a:pPr marL="0" indent="0">
              <a:buNone/>
            </a:pPr>
            <a:endParaRPr lang="tr-TR" sz="1500" dirty="0"/>
          </a:p>
          <a:p>
            <a:pPr marL="0" indent="0" algn="just">
              <a:buNone/>
            </a:pPr>
            <a:r>
              <a:rPr lang="tr-TR" sz="2800" dirty="0"/>
              <a:t>Yukarıdaki örnekte araştırılacak dosya adı yerine </a:t>
            </a:r>
            <a:r>
              <a:rPr lang="tr-TR" sz="2800" b="1" dirty="0"/>
              <a:t>*</a:t>
            </a:r>
            <a:r>
              <a:rPr lang="tr-TR" sz="2800" dirty="0"/>
              <a:t> simgesi getirildiğinden içerisinde bulunulan dizin altındaki bütün dosyalar üzerinde arama gerçekleştirilir.</a:t>
            </a:r>
            <a:endParaRPr lang="en-US" sz="2800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99925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</a:t>
            </a:r>
            <a:r>
              <a:rPr lang="tr-TR" sz="2800" b="1" dirty="0"/>
              <a:t>a</a:t>
            </a:r>
            <a:r>
              <a:rPr lang="tr-TR" sz="2800" dirty="0"/>
              <a:t> ile başlayan satırları bulabilecek komut:</a:t>
            </a:r>
            <a:endParaRPr lang="en-US" sz="2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'^a'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axyz</a:t>
            </a:r>
            <a:r>
              <a:rPr lang="tr-TR" sz="2800" dirty="0"/>
              <a:t> 15y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aaabxyccc</a:t>
            </a:r>
            <a:endParaRPr lang="en-US" sz="2800" dirty="0"/>
          </a:p>
          <a:p>
            <a:pPr marL="0" indent="0">
              <a:buNone/>
            </a:pPr>
            <a:endParaRPr lang="tr-TR" sz="1200" b="1" dirty="0"/>
          </a:p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 </a:t>
            </a:r>
            <a:r>
              <a:rPr lang="tr-TR" sz="2800" b="1" dirty="0"/>
              <a:t>a</a:t>
            </a:r>
            <a:r>
              <a:rPr lang="tr-TR" sz="2800" dirty="0"/>
              <a:t> karakteriyle başlayıp </a:t>
            </a:r>
            <a:r>
              <a:rPr lang="tr-TR" sz="2800" b="1" dirty="0"/>
              <a:t>c</a:t>
            </a:r>
            <a:r>
              <a:rPr lang="tr-TR" sz="2800" dirty="0"/>
              <a:t> karakteriyle biten ve toplam 3 karakterden oluşan satırları bulabilecek komut:</a:t>
            </a:r>
            <a:r>
              <a:rPr lang="tr-TR" sz="2800" b="1" dirty="0"/>
              <a:t> 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'^</a:t>
            </a:r>
            <a:r>
              <a:rPr lang="tr-TR" sz="2800" b="1" dirty="0" err="1"/>
              <a:t>a.c</a:t>
            </a:r>
            <a:r>
              <a:rPr lang="tr-TR" sz="2800" b="1" dirty="0"/>
              <a:t>$</a:t>
            </a:r>
            <a:r>
              <a:rPr lang="en-US" sz="2800" b="1" dirty="0"/>
              <a:t>'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2882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en az 2 adet </a:t>
            </a:r>
            <a:r>
              <a:rPr lang="tr-TR" sz="2800" b="1" dirty="0"/>
              <a:t>y</a:t>
            </a:r>
            <a:r>
              <a:rPr lang="tr-TR" sz="2800" dirty="0"/>
              <a:t> karakteri bulunan satırları listelemek için kullanılabilecek komut: </a:t>
            </a:r>
            <a:endParaRPr lang="en-US" sz="28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'y.*y</a:t>
            </a:r>
            <a:r>
              <a:rPr lang="en-US" sz="2800" b="1" dirty="0"/>
              <a:t>'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axyz</a:t>
            </a:r>
            <a:r>
              <a:rPr lang="tr-TR" sz="2800" dirty="0"/>
              <a:t> 15y</a:t>
            </a: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isimli dosya içerisindeki rakam geçmeyen satırları listelemek için kullanılabilecek komut: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'^[^0-9]*$</a:t>
            </a:r>
            <a:r>
              <a:rPr lang="en-US" sz="2800" b="1" dirty="0"/>
              <a:t>'  </a:t>
            </a:r>
            <a:r>
              <a:rPr lang="tr-TR" sz="2800" b="1" dirty="0"/>
              <a:t>deneme.txt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aaabxyccc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bc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401832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"/>
            <a:ext cx="7810500" cy="533400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9821"/>
            <a:ext cx="9144000" cy="1066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700" dirty="0"/>
              <a:t>Kabuk üzerinde bir değişken tanımlayabilir ve o değişkenin değerini </a:t>
            </a:r>
            <a:r>
              <a:rPr lang="tr-TR" sz="2700" b="1" dirty="0" err="1"/>
              <a:t>echo</a:t>
            </a:r>
            <a:r>
              <a:rPr lang="tr-TR" sz="2700" dirty="0"/>
              <a:t> komutuyla ekranda görüntüleyebiliriz. </a:t>
            </a:r>
          </a:p>
          <a:p>
            <a:pPr marL="0" indent="0">
              <a:buNone/>
            </a:pPr>
            <a:endParaRPr lang="tr-TR" sz="27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57D9476-033B-446E-951C-A0ABAB781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981200"/>
            <a:ext cx="5524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48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Örnekleri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8924"/>
            <a:ext cx="9144000" cy="4003675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İki, üç ya da dört haneli rakamların bulunduğu satırları tespit etmek için kullanılabilecek komut: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en-US" sz="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</a:t>
            </a:r>
            <a:r>
              <a:rPr lang="tr-TR" sz="2800" b="1" dirty="0"/>
              <a:t>'[0-9]\{2,4\}'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b="1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grep</a:t>
            </a:r>
            <a:r>
              <a:rPr lang="en-US" sz="2800" b="1" dirty="0"/>
              <a:t>  -E  </a:t>
            </a:r>
            <a:r>
              <a:rPr lang="tr-TR" sz="2800" b="1" dirty="0"/>
              <a:t>'[0-9]{2,4}'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b="1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en-US" sz="2800" b="1" dirty="0" err="1"/>
              <a:t>eg</a:t>
            </a:r>
            <a:r>
              <a:rPr lang="tr-TR" sz="2800" b="1" dirty="0" err="1"/>
              <a:t>rep</a:t>
            </a:r>
            <a:r>
              <a:rPr lang="en-US" sz="2800" b="1" dirty="0"/>
              <a:t> </a:t>
            </a:r>
            <a:r>
              <a:rPr lang="tr-TR" sz="2800" b="1" dirty="0"/>
              <a:t>'[0-9]{2,4}'</a:t>
            </a:r>
            <a:r>
              <a:rPr lang="en-US" sz="2800" b="1" dirty="0"/>
              <a:t>  </a:t>
            </a:r>
            <a:r>
              <a:rPr lang="tr-TR" sz="2800" b="1" dirty="0"/>
              <a:t>deneme.txt</a:t>
            </a:r>
            <a:endParaRPr lang="en-US" sz="2800" b="1" dirty="0"/>
          </a:p>
          <a:p>
            <a:pPr marL="0" indent="0">
              <a:buNone/>
            </a:pPr>
            <a:r>
              <a:rPr lang="tr-TR" sz="2800" dirty="0"/>
              <a:t>123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300035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tr-TR" dirty="0">
                <a:solidFill>
                  <a:srgbClr val="FF0000"/>
                </a:solidFill>
              </a:rPr>
              <a:t> Komutu Seçenekleri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/>
              <a:t>grep</a:t>
            </a:r>
            <a:r>
              <a:rPr lang="tr-TR" sz="2800" dirty="0"/>
              <a:t> komutu ile arama yaptırılırken küçük büyük harf duyarlılığını ortadan kaldırmak için </a:t>
            </a:r>
            <a:r>
              <a:rPr lang="en-US" sz="2800" b="1" dirty="0"/>
              <a:t>-</a:t>
            </a:r>
            <a:r>
              <a:rPr lang="tr-TR" sz="2800" b="1" dirty="0"/>
              <a:t>i</a:t>
            </a:r>
            <a:r>
              <a:rPr lang="en-US" sz="2800" b="1" dirty="0"/>
              <a:t> </a:t>
            </a:r>
            <a:r>
              <a:rPr lang="tr-TR" sz="2800" dirty="0"/>
              <a:t>(</a:t>
            </a:r>
            <a:r>
              <a:rPr lang="tr-TR" sz="2800" b="1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gnore-case</a:t>
            </a:r>
            <a:r>
              <a:rPr lang="tr-TR" sz="2800" dirty="0"/>
              <a:t>) seçeneği kullanılmalıdır. </a:t>
            </a:r>
            <a:endParaRPr lang="en-US" sz="28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2514602" y="2521908"/>
            <a:ext cx="6445044" cy="917916"/>
          </a:xfrm>
          <a:prstGeom prst="wedgeRoundRectCallout">
            <a:avLst>
              <a:gd name="adj1" fmla="val 79663"/>
              <a:gd name="adj2" fmla="val 39778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</a:t>
            </a:r>
            <a:r>
              <a:rPr lang="tr-TR" sz="2000" b="1" dirty="0"/>
              <a:t>v</a:t>
            </a:r>
            <a:r>
              <a:rPr lang="en-US" sz="2000" b="1" dirty="0"/>
              <a:t> (--in</a:t>
            </a:r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b="1" dirty="0"/>
              <a:t>ert-match)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9A095A1E-0171-4DC2-92E1-89A8CE3C142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4601" y="3589049"/>
            <a:ext cx="6445045" cy="917916"/>
          </a:xfrm>
          <a:prstGeom prst="wedgeRoundRectCallout">
            <a:avLst>
              <a:gd name="adj1" fmla="val 79308"/>
              <a:gd name="adj2" fmla="val -13778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-n (--line-</a:t>
            </a:r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/>
              <a:t>umber)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443FB510-ADE8-4DAB-9B13-C244AE56C45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4600" y="4641645"/>
            <a:ext cx="6445046" cy="917916"/>
          </a:xfrm>
          <a:prstGeom prst="wedgeRoundRectCallout">
            <a:avLst>
              <a:gd name="adj1" fmla="val 77599"/>
              <a:gd name="adj2" fmla="val -7483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-o (--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b="1" dirty="0"/>
              <a:t>nly-matching)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943D3676-A10A-40A8-8F02-5D3D7A0EF5C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4600" y="5715000"/>
            <a:ext cx="6445046" cy="917916"/>
          </a:xfrm>
          <a:prstGeom prst="wedgeRoundRectCallout">
            <a:avLst>
              <a:gd name="adj1" fmla="val 77599"/>
              <a:gd name="adj2" fmla="val -7483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 err="1"/>
              <a:t>grep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-c (--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b="1" dirty="0"/>
              <a:t>ount)</a:t>
            </a:r>
            <a:r>
              <a:rPr lang="tr-TR" sz="2000" b="1" dirty="0">
                <a:solidFill>
                  <a:srgbClr val="FF0000"/>
                </a:solidFill>
              </a:rPr>
              <a:t> seçeneğinin ne işe yaradığını araştırınız.</a:t>
            </a:r>
          </a:p>
        </p:txBody>
      </p:sp>
    </p:spTree>
    <p:extLst>
      <p:ext uri="{BB962C8B-B14F-4D97-AF65-F5344CB8AC3E}">
        <p14:creationId xmlns:p14="http://schemas.microsoft.com/office/powerpoint/2010/main" val="2891881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>
                <a:solidFill>
                  <a:srgbClr val="FF0000"/>
                </a:solidFill>
              </a:rPr>
              <a:t>cut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 err="1"/>
              <a:t>cut</a:t>
            </a:r>
            <a:r>
              <a:rPr lang="tr-TR" sz="2800" dirty="0"/>
              <a:t> komutu, belirtilen dosya veya dosyalardaki sütunları görüntüler. </a:t>
            </a:r>
            <a:r>
              <a:rPr lang="en-US" sz="2800" b="1" i="1" dirty="0"/>
              <a:t>-</a:t>
            </a:r>
            <a:r>
              <a:rPr lang="tr-TR" sz="2800" b="1" i="1" dirty="0"/>
              <a:t>d (</a:t>
            </a:r>
            <a:r>
              <a:rPr lang="en-US" sz="2800" b="1" i="1" dirty="0"/>
              <a:t>--</a:t>
            </a:r>
            <a:r>
              <a:rPr lang="en-US" sz="2800" b="1" i="1" dirty="0">
                <a:solidFill>
                  <a:srgbClr val="FF0000"/>
                </a:solidFill>
              </a:rPr>
              <a:t>d</a:t>
            </a:r>
            <a:r>
              <a:rPr lang="en-US" sz="2800" b="1" i="1" dirty="0"/>
              <a:t>elimiter</a:t>
            </a:r>
            <a:r>
              <a:rPr lang="tr-TR" sz="2800" b="1" i="1" dirty="0"/>
              <a:t>)</a:t>
            </a:r>
            <a:r>
              <a:rPr lang="tr-TR" sz="2800" i="1" dirty="0"/>
              <a:t> </a:t>
            </a:r>
            <a:r>
              <a:rPr lang="tr-TR" sz="2800" dirty="0"/>
              <a:t>ile sütun ayıracı</a:t>
            </a:r>
            <a:r>
              <a:rPr lang="en-US" sz="2800" dirty="0"/>
              <a:t>,</a:t>
            </a:r>
            <a:r>
              <a:rPr lang="tr-TR" sz="2800" dirty="0"/>
              <a:t> </a:t>
            </a:r>
            <a:r>
              <a:rPr lang="tr-TR" sz="2800" b="1" i="1" dirty="0"/>
              <a:t>-f (</a:t>
            </a:r>
            <a:r>
              <a:rPr lang="en-US" sz="2800" b="1" i="1" dirty="0"/>
              <a:t>--</a:t>
            </a:r>
            <a:r>
              <a:rPr lang="en-US" sz="2800" b="1" i="1" dirty="0">
                <a:solidFill>
                  <a:srgbClr val="FF0000"/>
                </a:solidFill>
              </a:rPr>
              <a:t>f</a:t>
            </a:r>
            <a:r>
              <a:rPr lang="en-US" sz="2800" b="1" i="1" dirty="0"/>
              <a:t>ields</a:t>
            </a:r>
            <a:r>
              <a:rPr lang="tr-TR" sz="2800" b="1" i="1" dirty="0"/>
              <a:t>)</a:t>
            </a:r>
            <a:r>
              <a:rPr lang="tr-TR" sz="2800" i="1" dirty="0"/>
              <a:t> </a:t>
            </a:r>
            <a:r>
              <a:rPr lang="tr-TR" sz="2800" dirty="0"/>
              <a:t>ile sütun numarası belirtilir.</a:t>
            </a:r>
          </a:p>
          <a:p>
            <a:pPr marL="0" indent="0" algn="just">
              <a:buNone/>
            </a:pPr>
            <a:r>
              <a:rPr lang="tr-TR" sz="2800" dirty="0"/>
              <a:t>Örneğin </a:t>
            </a:r>
            <a:r>
              <a:rPr lang="tr-TR" sz="2800" b="1" dirty="0"/>
              <a:t>/</a:t>
            </a:r>
            <a:r>
              <a:rPr lang="tr-TR" sz="2800" b="1" dirty="0" err="1"/>
              <a:t>etc</a:t>
            </a:r>
            <a:r>
              <a:rPr lang="tr-TR" sz="2800" b="1" dirty="0"/>
              <a:t>/</a:t>
            </a:r>
            <a:r>
              <a:rPr lang="tr-TR" sz="2800" b="1" dirty="0" err="1"/>
              <a:t>passwd</a:t>
            </a:r>
            <a:r>
              <a:rPr lang="tr-TR" sz="2800" dirty="0"/>
              <a:t> dosyasında sütunlar </a:t>
            </a:r>
            <a:r>
              <a:rPr lang="tr-TR" sz="2800" b="1" dirty="0"/>
              <a:t>:</a:t>
            </a:r>
            <a:r>
              <a:rPr lang="tr-TR" sz="2800" dirty="0"/>
              <a:t> ile ayrılmıştır ve 5. sütunda kullanıcıların isimleri yer almaktadır. Bu dosyanın sadece 5. sütunlarını görüntülemek için aşağıdaki komut kullanılabilir.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cut</a:t>
            </a:r>
            <a:r>
              <a:rPr lang="tr-TR" sz="2800" b="1" dirty="0"/>
              <a:t>    -d  :   -f  </a:t>
            </a:r>
            <a:r>
              <a:rPr lang="en-US" sz="2800" b="1" dirty="0"/>
              <a:t>  5</a:t>
            </a:r>
            <a:r>
              <a:rPr lang="tr-TR" sz="2800" b="1" dirty="0"/>
              <a:t>     /</a:t>
            </a:r>
            <a:r>
              <a:rPr lang="tr-TR" sz="2800" b="1" dirty="0" err="1"/>
              <a:t>etc</a:t>
            </a:r>
            <a:r>
              <a:rPr lang="tr-TR" sz="2800" b="1" dirty="0"/>
              <a:t>/</a:t>
            </a:r>
            <a:r>
              <a:rPr lang="tr-TR" sz="2800" b="1" dirty="0" err="1"/>
              <a:t>passwd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Deniz DAL</a:t>
            </a:r>
          </a:p>
          <a:p>
            <a:pPr marL="0" indent="0">
              <a:buNone/>
            </a:pPr>
            <a:r>
              <a:rPr lang="en-US" sz="2800" dirty="0"/>
              <a:t>Tolga AYDIN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tr-TR" sz="2800" i="1" dirty="0"/>
              <a:t>(</a:t>
            </a:r>
            <a:r>
              <a:rPr lang="tr-TR" sz="2800" b="1" i="1" dirty="0"/>
              <a:t>-c</a:t>
            </a:r>
            <a:r>
              <a:rPr lang="tr-TR" sz="2800" i="1" dirty="0"/>
              <a:t> seçeneğini araştırınız. Örnek: </a:t>
            </a:r>
            <a:r>
              <a:rPr lang="tr-TR" sz="2800" b="1" i="1" dirty="0"/>
              <a:t>ls  -l | </a:t>
            </a:r>
            <a:r>
              <a:rPr lang="tr-TR" sz="2800" b="1" i="1" dirty="0" err="1"/>
              <a:t>cut</a:t>
            </a:r>
            <a:r>
              <a:rPr lang="tr-TR" sz="2800" b="1" i="1" dirty="0"/>
              <a:t>  -c  2-4</a:t>
            </a:r>
            <a:r>
              <a:rPr lang="tr-TR" sz="2800" i="1" dirty="0"/>
              <a:t>)</a:t>
            </a:r>
            <a:endParaRPr lang="en-US" sz="2800" i="1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579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18"/>
            <a:ext cx="9144000" cy="872784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sort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60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400" b="1" dirty="0" err="1"/>
              <a:t>sort</a:t>
            </a:r>
            <a:r>
              <a:rPr lang="tr-TR" sz="2400" dirty="0"/>
              <a:t> komutu giriş dosyasının satırlarını </a:t>
            </a:r>
            <a:r>
              <a:rPr lang="tr-TR" sz="2400" i="1" dirty="0"/>
              <a:t>alfabetik</a:t>
            </a:r>
            <a:r>
              <a:rPr lang="tr-TR" sz="2400" dirty="0"/>
              <a:t> veya </a:t>
            </a:r>
            <a:r>
              <a:rPr lang="tr-TR" sz="2400" i="1" dirty="0"/>
              <a:t>nümerik</a:t>
            </a:r>
            <a:r>
              <a:rPr lang="tr-TR" sz="2400" dirty="0"/>
              <a:t> olarak sıralar (artan veya azalan). Örneğin </a:t>
            </a:r>
            <a:r>
              <a:rPr lang="tr-TR" sz="2400" b="1" dirty="0"/>
              <a:t>deneme.txt</a:t>
            </a:r>
            <a:r>
              <a:rPr lang="tr-TR" sz="2400" dirty="0"/>
              <a:t> adlı dosyanın satırlarını artan sıralamak için </a:t>
            </a:r>
            <a:r>
              <a:rPr lang="tr-TR" sz="2400" b="1" dirty="0" err="1"/>
              <a:t>sort</a:t>
            </a:r>
            <a:r>
              <a:rPr lang="tr-TR" sz="2400" b="1" dirty="0"/>
              <a:t> deneme.txt </a:t>
            </a:r>
            <a:r>
              <a:rPr lang="tr-TR" sz="2400" dirty="0"/>
              <a:t>komutu kullanılabilir.</a:t>
            </a:r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tr-TR" sz="2400" b="1" dirty="0">
                <a:solidFill>
                  <a:srgbClr val="00B050"/>
                </a:solidFill>
              </a:rPr>
              <a:t>@</a:t>
            </a:r>
            <a:r>
              <a:rPr lang="en-US" sz="2400" b="1" dirty="0">
                <a:solidFill>
                  <a:srgbClr val="00B050"/>
                </a:solidFill>
              </a:rPr>
              <a:t>admin</a:t>
            </a:r>
            <a:r>
              <a:rPr lang="tr-TR" sz="2400" b="1" dirty="0">
                <a:solidFill>
                  <a:srgbClr val="00B050"/>
                </a:solidFill>
              </a:rPr>
              <a:t>~ $ </a:t>
            </a:r>
            <a:r>
              <a:rPr lang="tr-TR" sz="2400" b="1" dirty="0" err="1"/>
              <a:t>cat</a:t>
            </a:r>
            <a:r>
              <a:rPr lang="tr-TR" sz="2400" b="1" dirty="0"/>
              <a:t>   deneme.txt</a:t>
            </a:r>
            <a:endParaRPr lang="en-US" sz="2400" dirty="0"/>
          </a:p>
          <a:p>
            <a:pPr marL="0" indent="0">
              <a:buNone/>
            </a:pPr>
            <a:r>
              <a:rPr lang="tr-TR" sz="2200" dirty="0"/>
              <a:t>abc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123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axyz</a:t>
            </a:r>
            <a:r>
              <a:rPr lang="tr-TR" sz="2200" dirty="0"/>
              <a:t> 15y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aaabxyccc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bc</a:t>
            </a:r>
            <a:endParaRPr lang="en-US" sz="2200" dirty="0"/>
          </a:p>
          <a:p>
            <a:pPr marL="0" indent="0">
              <a:buNone/>
            </a:pPr>
            <a:r>
              <a:rPr lang="tr-TR" sz="2400" b="1" dirty="0" err="1">
                <a:solidFill>
                  <a:srgbClr val="00B050"/>
                </a:solidFill>
              </a:rPr>
              <a:t>ddal</a:t>
            </a:r>
            <a:r>
              <a:rPr lang="tr-TR" sz="2400" b="1" dirty="0">
                <a:solidFill>
                  <a:srgbClr val="00B050"/>
                </a:solidFill>
              </a:rPr>
              <a:t>@</a:t>
            </a:r>
            <a:r>
              <a:rPr lang="en-US" sz="2400" b="1" dirty="0">
                <a:solidFill>
                  <a:srgbClr val="00B050"/>
                </a:solidFill>
              </a:rPr>
              <a:t>admin</a:t>
            </a:r>
            <a:r>
              <a:rPr lang="tr-TR" sz="2400" b="1" dirty="0">
                <a:solidFill>
                  <a:srgbClr val="00B050"/>
                </a:solidFill>
              </a:rPr>
              <a:t>~ $</a:t>
            </a:r>
            <a:r>
              <a:rPr lang="tr-TR" sz="2200" dirty="0"/>
              <a:t> </a:t>
            </a:r>
            <a:r>
              <a:rPr lang="tr-TR" sz="2400" b="1" dirty="0" err="1"/>
              <a:t>sort</a:t>
            </a:r>
            <a:r>
              <a:rPr lang="tr-TR" sz="2400" b="1" dirty="0"/>
              <a:t>   deneme.txt</a:t>
            </a:r>
            <a:endParaRPr lang="en-US" sz="2400" dirty="0"/>
          </a:p>
          <a:p>
            <a:pPr marL="0" indent="0">
              <a:buNone/>
            </a:pPr>
            <a:r>
              <a:rPr lang="tr-TR" sz="2200" dirty="0"/>
              <a:t>123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aaabxyccc</a:t>
            </a:r>
            <a:endParaRPr lang="en-US" sz="2200" dirty="0"/>
          </a:p>
          <a:p>
            <a:pPr marL="0" indent="0">
              <a:buNone/>
            </a:pPr>
            <a:r>
              <a:rPr lang="tr-TR" sz="2200" dirty="0"/>
              <a:t>abc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axyz</a:t>
            </a:r>
            <a:r>
              <a:rPr lang="tr-TR" sz="2200" dirty="0"/>
              <a:t> 15y</a:t>
            </a:r>
            <a:endParaRPr lang="en-US" sz="2200" dirty="0"/>
          </a:p>
          <a:p>
            <a:pPr marL="0" indent="0">
              <a:buNone/>
            </a:pPr>
            <a:r>
              <a:rPr lang="tr-TR" sz="2200" dirty="0" err="1"/>
              <a:t>bc</a:t>
            </a:r>
            <a:endParaRPr lang="en-US" sz="22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2590800" y="2514600"/>
            <a:ext cx="6186268" cy="1447800"/>
          </a:xfrm>
          <a:prstGeom prst="wedgeRoundRectCallout">
            <a:avLst>
              <a:gd name="adj1" fmla="val 41228"/>
              <a:gd name="adj2" fmla="val 69541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Sıralamanın ASCII tablosu kullanılarak alfabetik olarak gerçekleştirilmesini istiyorsanız </a:t>
            </a:r>
            <a:r>
              <a:rPr lang="tr-TR" sz="2000" b="1" dirty="0" err="1"/>
              <a:t>sort</a:t>
            </a:r>
            <a:r>
              <a:rPr lang="tr-TR" sz="2000" b="1" dirty="0">
                <a:solidFill>
                  <a:srgbClr val="FF0000"/>
                </a:solidFill>
              </a:rPr>
              <a:t> komutunu çalıştırmadan önce komut satırında </a:t>
            </a:r>
            <a:r>
              <a:rPr lang="tr-TR" sz="2000" b="1" dirty="0" err="1"/>
              <a:t>export</a:t>
            </a:r>
            <a:r>
              <a:rPr lang="tr-TR" sz="2000" b="1" dirty="0"/>
              <a:t> LC_ALL=C</a:t>
            </a:r>
            <a:r>
              <a:rPr lang="tr-TR" sz="2000" b="1" dirty="0">
                <a:solidFill>
                  <a:srgbClr val="FF0000"/>
                </a:solidFill>
              </a:rPr>
              <a:t> deyimini çalıştırmalısınız. 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10800000" flipV="1">
            <a:off x="2590800" y="5181600"/>
            <a:ext cx="6186268" cy="1222716"/>
          </a:xfrm>
          <a:prstGeom prst="wedgeRoundRectCallout">
            <a:avLst>
              <a:gd name="adj1" fmla="val 38457"/>
              <a:gd name="adj2" fmla="val 78889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000" b="1" dirty="0">
                <a:solidFill>
                  <a:srgbClr val="FF0000"/>
                </a:solidFill>
              </a:rPr>
              <a:t>Linux işletim sisteminizin kullandığı dil ve karakter seti özelliklerini öğrenmek için komut satırında </a:t>
            </a:r>
            <a:r>
              <a:rPr lang="tr-TR" sz="2000" b="1" dirty="0" err="1"/>
              <a:t>locale</a:t>
            </a:r>
            <a:r>
              <a:rPr lang="tr-TR" sz="2000" b="1" dirty="0">
                <a:solidFill>
                  <a:srgbClr val="FF0000"/>
                </a:solidFill>
              </a:rPr>
              <a:t> komutunu çalıştırabilirsiniz.</a:t>
            </a:r>
          </a:p>
        </p:txBody>
      </p:sp>
    </p:spTree>
    <p:extLst>
      <p:ext uri="{BB962C8B-B14F-4D97-AF65-F5344CB8AC3E}">
        <p14:creationId xmlns:p14="http://schemas.microsoft.com/office/powerpoint/2010/main" val="349217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17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sort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/>
              <a:t>deneme.txt</a:t>
            </a:r>
            <a:r>
              <a:rPr lang="tr-TR" sz="2800" dirty="0"/>
              <a:t> dosyasını tersten</a:t>
            </a:r>
            <a:r>
              <a:rPr lang="en-US" sz="2800" dirty="0"/>
              <a:t> (</a:t>
            </a:r>
            <a:r>
              <a:rPr lang="tr-TR" sz="2800" dirty="0"/>
              <a:t>azalan</a:t>
            </a:r>
            <a:r>
              <a:rPr lang="en-US" sz="2800" dirty="0"/>
              <a:t>)</a:t>
            </a:r>
            <a:r>
              <a:rPr lang="tr-TR" sz="2800" dirty="0"/>
              <a:t> sıralamak için ise </a:t>
            </a:r>
            <a:r>
              <a:rPr lang="tr-TR" sz="2800" b="1" dirty="0" err="1"/>
              <a:t>sort</a:t>
            </a:r>
            <a:r>
              <a:rPr lang="tr-TR" sz="2800" b="1" dirty="0"/>
              <a:t> </a:t>
            </a:r>
            <a:r>
              <a:rPr lang="tr-TR" sz="2800" dirty="0"/>
              <a:t>komutu </a:t>
            </a:r>
            <a:r>
              <a:rPr lang="en-US" sz="2800" dirty="0"/>
              <a:t>   </a:t>
            </a:r>
            <a:r>
              <a:rPr lang="en-US" sz="2800" b="1" dirty="0"/>
              <a:t>-r</a:t>
            </a:r>
            <a:r>
              <a:rPr lang="en-US" sz="2800" dirty="0"/>
              <a:t> </a:t>
            </a:r>
            <a:r>
              <a:rPr lang="tr-TR" sz="2800" dirty="0"/>
              <a:t>(</a:t>
            </a:r>
            <a:r>
              <a:rPr lang="en-US" sz="2800" b="1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everse</a:t>
            </a:r>
            <a:r>
              <a:rPr lang="tr-TR" sz="2800" dirty="0"/>
              <a:t>)</a:t>
            </a:r>
            <a:r>
              <a:rPr lang="en-US" sz="2800" dirty="0"/>
              <a:t> </a:t>
            </a:r>
            <a:r>
              <a:rPr lang="tr-TR" sz="2800" dirty="0"/>
              <a:t>seçeneği ile kullanılabilir. 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sort</a:t>
            </a:r>
            <a:r>
              <a:rPr lang="tr-TR" sz="2800" b="1" dirty="0"/>
              <a:t>   -r    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axyz</a:t>
            </a:r>
            <a:r>
              <a:rPr lang="tr-TR" sz="2800" dirty="0"/>
              <a:t> 15y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abc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aaabxyccc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123</a:t>
            </a:r>
            <a:endParaRPr lang="en-US" sz="2800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10800000" flipV="1">
            <a:off x="2590800" y="3924300"/>
            <a:ext cx="6186268" cy="917916"/>
          </a:xfrm>
          <a:prstGeom prst="wedgeRoundRectCallout">
            <a:avLst>
              <a:gd name="adj1" fmla="val 36301"/>
              <a:gd name="adj2" fmla="val 95483"/>
              <a:gd name="adj3" fmla="val 16667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tr-TR" sz="2000" b="1" dirty="0" err="1">
                <a:solidFill>
                  <a:srgbClr val="FF0000"/>
                </a:solidFill>
              </a:rPr>
              <a:t>sort</a:t>
            </a:r>
            <a:r>
              <a:rPr lang="tr-TR" sz="2000" b="1" dirty="0">
                <a:solidFill>
                  <a:srgbClr val="FF0000"/>
                </a:solidFill>
              </a:rPr>
              <a:t> komutunun </a:t>
            </a:r>
            <a:r>
              <a:rPr lang="en-US" sz="2000" b="1" dirty="0"/>
              <a:t>-</a:t>
            </a:r>
            <a:r>
              <a:rPr lang="tr-TR" sz="2000" b="1" dirty="0"/>
              <a:t>n</a:t>
            </a:r>
            <a:r>
              <a:rPr lang="en-US" sz="2000" b="1" dirty="0"/>
              <a:t> (--</a:t>
            </a:r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b="1" dirty="0"/>
              <a:t>umeric-sort)</a:t>
            </a:r>
            <a:r>
              <a:rPr lang="tr-TR" sz="2000" b="1" dirty="0">
                <a:solidFill>
                  <a:srgbClr val="FF0000"/>
                </a:solidFill>
              </a:rPr>
              <a:t> ve </a:t>
            </a:r>
            <a:r>
              <a:rPr lang="en-US" sz="2000" b="1" dirty="0"/>
              <a:t>-k (--</a:t>
            </a:r>
            <a:r>
              <a:rPr lang="en-US" sz="2000" b="1" dirty="0">
                <a:solidFill>
                  <a:srgbClr val="FF0000"/>
                </a:solidFill>
              </a:rPr>
              <a:t>k</a:t>
            </a:r>
            <a:r>
              <a:rPr lang="en-US" sz="2000" b="1" dirty="0"/>
              <a:t>ey)</a:t>
            </a:r>
            <a:r>
              <a:rPr lang="tr-TR" sz="2000" b="1" dirty="0">
                <a:solidFill>
                  <a:srgbClr val="FF0000"/>
                </a:solidFill>
              </a:rPr>
              <a:t> seçeneklerinin ne işe yaradığını araştırınız.</a:t>
            </a:r>
          </a:p>
        </p:txBody>
      </p:sp>
    </p:spTree>
    <p:extLst>
      <p:ext uri="{BB962C8B-B14F-4D97-AF65-F5344CB8AC3E}">
        <p14:creationId xmlns:p14="http://schemas.microsoft.com/office/powerpoint/2010/main" val="3737436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find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45" y="1066800"/>
            <a:ext cx="9146345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 err="1"/>
              <a:t>find</a:t>
            </a:r>
            <a:r>
              <a:rPr lang="tr-TR" sz="2800" dirty="0"/>
              <a:t> dosya/dizin arama işlemlerini gerçekleştirir. Örneğin kullanıcının ev dizinindeki (alt dizinler dahil) bütün dosyaları/dizinleri listelemek için kullanılabilecek komut:</a:t>
            </a:r>
          </a:p>
          <a:p>
            <a:pPr marL="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  $HOME    -</a:t>
            </a:r>
            <a:r>
              <a:rPr lang="tr-TR" sz="2800" b="1" dirty="0" err="1"/>
              <a:t>print</a:t>
            </a:r>
            <a:endParaRPr lang="tr-TR" sz="2800" dirty="0"/>
          </a:p>
          <a:p>
            <a:pPr marL="0" indent="0">
              <a:buNone/>
            </a:pPr>
            <a:endParaRPr lang="tr-TR" sz="2200" dirty="0"/>
          </a:p>
          <a:p>
            <a:pPr marL="0" indent="0" algn="just">
              <a:buNone/>
            </a:pPr>
            <a:r>
              <a:rPr lang="tr-TR" sz="2800" dirty="0"/>
              <a:t>Kullanıcının ev dizinindeki (alt dizinler dahil) </a:t>
            </a:r>
            <a:r>
              <a:rPr lang="tr-TR" sz="2800" b="1" dirty="0"/>
              <a:t>Resim</a:t>
            </a:r>
            <a:r>
              <a:rPr lang="tr-TR" sz="2800" dirty="0"/>
              <a:t> ile başlayan dosyaları/dizinleri listelemek için kullanılabilecek komut:</a:t>
            </a:r>
          </a:p>
          <a:p>
            <a:pPr marL="0" indent="0">
              <a:buNone/>
            </a:pPr>
            <a:endParaRPr lang="tr-TR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ddal@admin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/</a:t>
            </a:r>
            <a:r>
              <a:rPr lang="tr-TR" sz="2800" b="1" dirty="0" err="1"/>
              <a:t>home</a:t>
            </a:r>
            <a:r>
              <a:rPr lang="tr-TR" sz="2800" b="1" dirty="0"/>
              <a:t>/</a:t>
            </a:r>
            <a:r>
              <a:rPr lang="tr-TR" sz="2800" b="1" dirty="0" err="1"/>
              <a:t>ddal</a:t>
            </a:r>
            <a:r>
              <a:rPr lang="tr-TR" sz="2800" b="1" dirty="0"/>
              <a:t> -name 'Resim*' -</a:t>
            </a:r>
            <a:r>
              <a:rPr lang="tr-TR" sz="2800" b="1" dirty="0" err="1"/>
              <a:t>print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95227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dirty="0">
                <a:solidFill>
                  <a:srgbClr val="FF0000"/>
                </a:solidFill>
              </a:rPr>
              <a:t>find</a:t>
            </a:r>
            <a:r>
              <a:rPr lang="tr-TR" sz="4000" dirty="0">
                <a:solidFill>
                  <a:srgbClr val="FF0000"/>
                </a:solidFill>
              </a:rPr>
              <a:t> Komutu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45" y="1066800"/>
            <a:ext cx="9146345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İçerisinde bulunulan dizindeki sıfır boyutlu (boş) dosyaları görüntülemek için kullanılabilecek komut: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.   -size  0   -</a:t>
            </a:r>
            <a:r>
              <a:rPr lang="tr-TR" sz="2800" b="1" dirty="0" err="1"/>
              <a:t>print</a:t>
            </a:r>
            <a:endParaRPr lang="en-US" sz="2800" dirty="0"/>
          </a:p>
          <a:p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Yukarıdaki örnekte </a:t>
            </a:r>
            <a:r>
              <a:rPr lang="tr-TR" sz="2800" b="1" dirty="0" err="1"/>
              <a:t>find</a:t>
            </a:r>
            <a:r>
              <a:rPr lang="tr-TR" sz="2800" b="1" dirty="0"/>
              <a:t> </a:t>
            </a:r>
            <a:r>
              <a:rPr lang="tr-TR" sz="2800" dirty="0"/>
              <a:t>komutu yanında</a:t>
            </a:r>
            <a:r>
              <a:rPr lang="en-US" sz="2800" dirty="0"/>
              <a:t> </a:t>
            </a:r>
            <a:r>
              <a:rPr lang="tr-TR" sz="2800" dirty="0"/>
              <a:t>kullanılan nokta </a:t>
            </a:r>
            <a:r>
              <a:rPr lang="tr-TR" sz="2800" b="1" dirty="0"/>
              <a:t>.</a:t>
            </a:r>
            <a:r>
              <a:rPr lang="tr-TR" sz="2800" dirty="0"/>
              <a:t> içinde bulunulan dizini ifade etmektedir.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</a:t>
            </a:r>
            <a:r>
              <a:rPr lang="en-US" sz="2800" b="1" dirty="0"/>
              <a:t> </a:t>
            </a:r>
            <a:r>
              <a:rPr lang="tr-TR" sz="2800" b="1" dirty="0"/>
              <a:t>.   -</a:t>
            </a:r>
            <a:r>
              <a:rPr lang="en-US" sz="2800" b="1" dirty="0"/>
              <a:t>type  f  -name  deneme.txt</a:t>
            </a:r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find</a:t>
            </a:r>
            <a:r>
              <a:rPr lang="tr-TR" sz="2800" b="1" dirty="0"/>
              <a:t>  </a:t>
            </a:r>
            <a:r>
              <a:rPr lang="en-US" sz="2800" b="1" dirty="0"/>
              <a:t> </a:t>
            </a:r>
            <a:r>
              <a:rPr lang="tr-TR" sz="2800" b="1" dirty="0"/>
              <a:t>.   -</a:t>
            </a:r>
            <a:r>
              <a:rPr lang="en-US" sz="2800" b="1" dirty="0"/>
              <a:t>type  d  -name  Desktop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953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w</a:t>
            </a:r>
            <a:r>
              <a:rPr lang="en-US" dirty="0">
                <a:solidFill>
                  <a:srgbClr val="FF0000"/>
                </a:solidFill>
              </a:rPr>
              <a:t>ord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ount)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345" y="1066800"/>
            <a:ext cx="914634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 err="1"/>
              <a:t>wc</a:t>
            </a:r>
            <a:r>
              <a:rPr lang="tr-TR" sz="2800" dirty="0"/>
              <a:t> komutu bir dosyadaki </a:t>
            </a:r>
            <a:r>
              <a:rPr lang="tr-TR" sz="2800" i="1" dirty="0"/>
              <a:t>satır</a:t>
            </a:r>
            <a:r>
              <a:rPr lang="tr-TR" sz="2800" dirty="0"/>
              <a:t>, </a:t>
            </a:r>
            <a:r>
              <a:rPr lang="tr-TR" sz="2800" i="1" dirty="0"/>
              <a:t>kelime</a:t>
            </a:r>
            <a:r>
              <a:rPr lang="tr-TR" sz="2800" dirty="0"/>
              <a:t> </a:t>
            </a:r>
            <a:r>
              <a:rPr lang="en-US" sz="2800" dirty="0"/>
              <a:t>ve</a:t>
            </a:r>
            <a:r>
              <a:rPr lang="tr-TR" sz="2800" dirty="0"/>
              <a:t> </a:t>
            </a:r>
            <a:r>
              <a:rPr lang="tr-TR" sz="2800" i="1" dirty="0"/>
              <a:t>karakter</a:t>
            </a:r>
            <a:r>
              <a:rPr lang="tr-TR" sz="2800" dirty="0"/>
              <a:t> sayısını görüntüler. </a:t>
            </a:r>
            <a:endParaRPr lang="en-US" sz="2800" dirty="0"/>
          </a:p>
          <a:p>
            <a:pPr marL="0" indent="0" algn="just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en-US" sz="2800" b="1" dirty="0"/>
              <a:t>   </a:t>
            </a:r>
            <a:r>
              <a:rPr lang="tr-TR" sz="2800" b="1" dirty="0"/>
              <a:t>deneme.txt</a:t>
            </a:r>
            <a:endParaRPr lang="en-US" sz="2800" dirty="0"/>
          </a:p>
          <a:p>
            <a:pPr marL="0" indent="0">
              <a:buNone/>
            </a:pPr>
            <a:r>
              <a:rPr lang="tr-TR" sz="2800" dirty="0"/>
              <a:t> 14  58 358 deneme.txt</a:t>
            </a:r>
            <a:endParaRPr lang="en-US" sz="2800" dirty="0"/>
          </a:p>
          <a:p>
            <a:pPr marL="0" indent="0">
              <a:buNone/>
            </a:pPr>
            <a:endParaRPr lang="en-US" sz="15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b="1" dirty="0" err="1"/>
              <a:t>wc</a:t>
            </a:r>
            <a:r>
              <a:rPr lang="en-US" sz="2800" dirty="0"/>
              <a:t> </a:t>
            </a:r>
            <a:r>
              <a:rPr lang="tr-TR" sz="2800" dirty="0"/>
              <a:t>komut</a:t>
            </a:r>
            <a:r>
              <a:rPr lang="en-US" sz="2800" dirty="0"/>
              <a:t>u</a:t>
            </a:r>
            <a:r>
              <a:rPr lang="tr-TR" sz="2800" dirty="0"/>
              <a:t> </a:t>
            </a:r>
            <a:r>
              <a:rPr lang="tr-TR" sz="2800" b="1" dirty="0"/>
              <a:t>deneme.txt</a:t>
            </a:r>
            <a:r>
              <a:rPr lang="tr-TR" sz="2800" dirty="0"/>
              <a:t> dosyasındaki satır sayısını görüntülemek için </a:t>
            </a:r>
            <a:r>
              <a:rPr lang="tr-TR" sz="2800" b="1" dirty="0"/>
              <a:t>-l</a:t>
            </a:r>
            <a:r>
              <a:rPr lang="tr-TR" sz="2800" i="1" dirty="0"/>
              <a:t> </a:t>
            </a:r>
            <a:r>
              <a:rPr lang="tr-TR" sz="2800" dirty="0"/>
              <a:t>(</a:t>
            </a:r>
            <a:r>
              <a:rPr lang="en-US" sz="2800" b="1" dirty="0"/>
              <a:t>--</a:t>
            </a:r>
            <a:r>
              <a:rPr lang="tr-TR" sz="2800" b="1" dirty="0" err="1">
                <a:solidFill>
                  <a:srgbClr val="FF0000"/>
                </a:solidFill>
              </a:rPr>
              <a:t>l</a:t>
            </a:r>
            <a:r>
              <a:rPr lang="tr-TR" sz="2800" b="1" dirty="0" err="1"/>
              <a:t>ine</a:t>
            </a:r>
            <a:r>
              <a:rPr lang="en-US" sz="2800" b="1" dirty="0"/>
              <a:t>s</a:t>
            </a:r>
            <a:r>
              <a:rPr lang="tr-TR" sz="2800" dirty="0"/>
              <a:t>) seçeneği ile birlikte kullanılabilir.</a:t>
            </a:r>
          </a:p>
          <a:p>
            <a:pPr marL="0" indent="0" algn="just">
              <a:buNone/>
            </a:pPr>
            <a:endParaRPr lang="tr-TR" sz="1500" dirty="0"/>
          </a:p>
          <a:p>
            <a:pPr marL="0" indent="0" algn="just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tr-TR" sz="2800" b="1" dirty="0"/>
              <a:t>    -l    deneme.txt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14</a:t>
            </a:r>
            <a:r>
              <a:rPr lang="tr-TR" sz="2800" dirty="0"/>
              <a:t> deneme.txt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32336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>
                <a:solidFill>
                  <a:srgbClr val="FF0000"/>
                </a:solidFill>
              </a:rPr>
              <a:t>wc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/>
              <a:t>w</a:t>
            </a:r>
            <a:r>
              <a:rPr lang="en-US" dirty="0">
                <a:solidFill>
                  <a:srgbClr val="FF0000"/>
                </a:solidFill>
              </a:rPr>
              <a:t>ord </a:t>
            </a:r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ount)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2345" y="1066800"/>
            <a:ext cx="914634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800" b="1" dirty="0" err="1"/>
              <a:t>wc</a:t>
            </a:r>
            <a:r>
              <a:rPr lang="tr-TR" sz="2800" dirty="0"/>
              <a:t> komutu dosya içerisindeki kelime sayısını öğrenmek için</a:t>
            </a:r>
            <a:r>
              <a:rPr lang="en-US" sz="2800" dirty="0"/>
              <a:t>     </a:t>
            </a:r>
            <a:r>
              <a:rPr lang="en-US" sz="2800" b="1" dirty="0"/>
              <a:t>-</a:t>
            </a:r>
            <a:r>
              <a:rPr lang="tr-TR" sz="2800" b="1" dirty="0"/>
              <a:t>w</a:t>
            </a:r>
            <a:r>
              <a:rPr lang="en-US" sz="2800" b="1" dirty="0"/>
              <a:t> </a:t>
            </a:r>
            <a:r>
              <a:rPr lang="tr-TR" sz="2800" dirty="0"/>
              <a:t>(</a:t>
            </a:r>
            <a:r>
              <a:rPr lang="en-US" sz="2800" b="1" dirty="0"/>
              <a:t>--</a:t>
            </a:r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b="1" dirty="0"/>
              <a:t>ords</a:t>
            </a:r>
            <a:r>
              <a:rPr lang="tr-TR" sz="2800" dirty="0"/>
              <a:t>)</a:t>
            </a:r>
            <a:r>
              <a:rPr lang="en-US" sz="2800" dirty="0"/>
              <a:t> </a:t>
            </a:r>
            <a:r>
              <a:rPr lang="tr-TR" sz="2800" dirty="0"/>
              <a:t>seçeneği ile birlikte kullanılabilir. 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tr-TR" sz="2800" b="1" dirty="0"/>
              <a:t>    -w    deneme.txt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58</a:t>
            </a:r>
            <a:r>
              <a:rPr lang="tr-TR" sz="2800" dirty="0"/>
              <a:t> deneme.txt</a:t>
            </a:r>
            <a:endParaRPr lang="en-US" sz="2800" dirty="0"/>
          </a:p>
          <a:p>
            <a:pPr marL="0" indent="0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Dosya içerisindeki karakter sayısını öğrenmek için ise </a:t>
            </a:r>
            <a:r>
              <a:rPr lang="tr-TR" sz="2800" b="1" dirty="0" err="1"/>
              <a:t>wc</a:t>
            </a:r>
            <a:r>
              <a:rPr lang="tr-TR" sz="2800" dirty="0"/>
              <a:t> komutu </a:t>
            </a:r>
            <a:r>
              <a:rPr lang="tr-TR" sz="2800" b="1" dirty="0"/>
              <a:t>-c</a:t>
            </a:r>
            <a:r>
              <a:rPr lang="tr-TR" sz="2800" b="1" i="1" dirty="0"/>
              <a:t> </a:t>
            </a:r>
            <a:r>
              <a:rPr lang="tr-TR" sz="2800" dirty="0"/>
              <a:t>(</a:t>
            </a:r>
            <a:r>
              <a:rPr lang="en-US" sz="2800" dirty="0"/>
              <a:t>--bytes</a:t>
            </a:r>
            <a:r>
              <a:rPr lang="tr-TR" sz="2800" dirty="0"/>
              <a:t>) seçeneği ile birlikte kullanılabilir.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wc</a:t>
            </a:r>
            <a:r>
              <a:rPr lang="tr-TR" sz="2800" b="1" dirty="0"/>
              <a:t>    -c    deneme.txt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358</a:t>
            </a:r>
            <a:r>
              <a:rPr lang="tr-TR" sz="2800" dirty="0"/>
              <a:t> deneme.txt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6793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0"/>
            <a:ext cx="9126415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690" y="1219200"/>
            <a:ext cx="9148689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komutun çıktısını başka bir komuta yönlendirerek üzerinde işlemler gerçekleştirilebilir.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Komut çıktısının bir dosyaya yönlendirilmesinde </a:t>
            </a:r>
            <a:r>
              <a:rPr lang="tr-TR" sz="2800" b="1" dirty="0"/>
              <a:t>&gt;</a:t>
            </a:r>
            <a:r>
              <a:rPr lang="tr-TR" sz="2800" dirty="0"/>
              <a:t> ve </a:t>
            </a:r>
            <a:r>
              <a:rPr lang="tr-TR" sz="2800" b="1" dirty="0"/>
              <a:t>&gt;&gt;</a:t>
            </a:r>
            <a:r>
              <a:rPr lang="tr-TR" sz="2800" dirty="0"/>
              <a:t> operatörleri kullanılarak işlem yapılmaktaydı.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Bir komut ile bir başka komut arasında yönlendirme işlemlerine ise </a:t>
            </a:r>
            <a:r>
              <a:rPr lang="tr-TR" sz="2800" b="1" dirty="0"/>
              <a:t>boru (</a:t>
            </a:r>
            <a:r>
              <a:rPr lang="en-US" sz="2800" b="1" dirty="0"/>
              <a:t>pipe</a:t>
            </a:r>
            <a:r>
              <a:rPr lang="tr-TR" sz="2800" b="1" dirty="0"/>
              <a:t>)</a:t>
            </a:r>
            <a:r>
              <a:rPr lang="tr-TR" sz="2800" dirty="0"/>
              <a:t> adı verilir. Bu işlem için </a:t>
            </a:r>
            <a:r>
              <a:rPr lang="tr-TR" sz="2800" b="1" dirty="0"/>
              <a:t>boru</a:t>
            </a:r>
            <a:r>
              <a:rPr lang="tr-TR" sz="2800" dirty="0"/>
              <a:t> ( </a:t>
            </a:r>
            <a:r>
              <a:rPr lang="tr-TR" sz="2800" b="1" dirty="0"/>
              <a:t>|</a:t>
            </a:r>
            <a:r>
              <a:rPr lang="tr-TR" sz="2800" dirty="0"/>
              <a:t> ) operatörü kullanılır. Bu karakter kendisinden önce gelen komutun çıktısını alarak işlenmek üzere kendisinden sonraki komuta aktarır. </a:t>
            </a: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tr-TR" dirty="0">
                <a:solidFill>
                  <a:srgbClr val="FF0000"/>
                </a:solidFill>
              </a:rPr>
              <a:t> Komutu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Bir önceki slaytta, </a:t>
            </a:r>
            <a:r>
              <a:rPr lang="tr-TR" sz="2800" b="1" dirty="0" err="1"/>
              <a:t>kullanici</a:t>
            </a:r>
            <a:r>
              <a:rPr lang="tr-TR" sz="2800" dirty="0"/>
              <a:t> adında bir değişken tanımlanmış ve değişkenin değeri değişik şekillerde ekrana yazdırılmıştır. </a:t>
            </a:r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en-US" sz="2800" b="1" dirty="0"/>
              <a:t>echo</a:t>
            </a:r>
            <a:r>
              <a:rPr lang="tr-TR" sz="2800" dirty="0"/>
              <a:t> komutu ile bir değişkenin değerini ekrana yazdırabilmek için değişkenin adının önüne </a:t>
            </a:r>
            <a:r>
              <a:rPr lang="tr-TR" sz="2800" b="1" dirty="0"/>
              <a:t>$ </a:t>
            </a:r>
            <a:r>
              <a:rPr lang="tr-TR" sz="2800" dirty="0"/>
              <a:t>işareti getirilmelidir.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GNU/Linux büyük-küçük harfe duyarlıdır. Dolayısıyla değişkenleri nasıl tanımladıysanız aynı şekilde çağırmalısınız. </a:t>
            </a:r>
          </a:p>
          <a:p>
            <a:pPr marL="87313" indent="0" defTabSz="45720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55210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0"/>
            <a:ext cx="9126415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690" y="1219200"/>
            <a:ext cx="9148689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Kullanıcının ev dizinindeki dosyalara ait detaylı bilgileri listeleyip içerisinde </a:t>
            </a:r>
            <a:r>
              <a:rPr lang="tr-TR" sz="2800" b="1" dirty="0"/>
              <a:t>Resim</a:t>
            </a:r>
            <a:r>
              <a:rPr lang="tr-TR" sz="2800" dirty="0"/>
              <a:t> kelimesi geçen satırları ekrana yazdırmak için kullanılabilecek komut:</a:t>
            </a:r>
            <a:endParaRPr lang="en-US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/>
              <a:t>ls -l  ~ | </a:t>
            </a:r>
            <a:r>
              <a:rPr lang="tr-TR" sz="2800" b="1" dirty="0" err="1"/>
              <a:t>grep</a:t>
            </a:r>
            <a:r>
              <a:rPr lang="tr-TR" sz="2800" b="1" dirty="0"/>
              <a:t> 'Resim'</a:t>
            </a:r>
            <a:endParaRPr lang="en-US" sz="2800" dirty="0"/>
          </a:p>
          <a:p>
            <a:pPr marL="0" indent="0">
              <a:buNone/>
            </a:pPr>
            <a:r>
              <a:rPr lang="tr-TR" sz="2800" dirty="0" err="1"/>
              <a:t>drwxr</a:t>
            </a:r>
            <a:r>
              <a:rPr lang="tr-TR" sz="2800" dirty="0"/>
              <a:t>-</a:t>
            </a:r>
            <a:r>
              <a:rPr lang="tr-TR" sz="2800" dirty="0" err="1"/>
              <a:t>xr</a:t>
            </a:r>
            <a:r>
              <a:rPr lang="tr-TR" sz="2800" dirty="0"/>
              <a:t>-x 2 </a:t>
            </a:r>
            <a:r>
              <a:rPr lang="tr-TR" sz="2800" dirty="0" err="1"/>
              <a:t>ddal</a:t>
            </a:r>
            <a:r>
              <a:rPr lang="tr-TR" sz="2800" dirty="0"/>
              <a:t> </a:t>
            </a:r>
            <a:r>
              <a:rPr lang="tr-TR" sz="2800" dirty="0" err="1"/>
              <a:t>users</a:t>
            </a:r>
            <a:r>
              <a:rPr lang="tr-TR" sz="2800" dirty="0"/>
              <a:t> 4096 Mar  7 11:53 Resimler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date</a:t>
            </a:r>
            <a:endParaRPr lang="tr-TR" sz="2800" b="1" dirty="0"/>
          </a:p>
          <a:p>
            <a:pPr marL="0" indent="0">
              <a:buNone/>
            </a:pPr>
            <a:r>
              <a:rPr lang="nl-NL" sz="2800" dirty="0"/>
              <a:t>Thu Nov 18 10:26:58 +03 2021 </a:t>
            </a:r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date|cut</a:t>
            </a:r>
            <a:r>
              <a:rPr lang="tr-TR" sz="2800" b="1" dirty="0"/>
              <a:t> </a:t>
            </a:r>
            <a:r>
              <a:rPr lang="en-US" sz="2800" b="1" dirty="0"/>
              <a:t> </a:t>
            </a:r>
            <a:r>
              <a:rPr lang="tr-TR" sz="2800" b="1" dirty="0"/>
              <a:t>-d  ' '  -f  6</a:t>
            </a:r>
          </a:p>
          <a:p>
            <a:pPr marL="0" indent="0">
              <a:buNone/>
            </a:pPr>
            <a:r>
              <a:rPr lang="tr-TR" sz="2800" dirty="0"/>
              <a:t>20</a:t>
            </a:r>
            <a:r>
              <a:rPr lang="en-US" sz="2800" dirty="0"/>
              <a:t>21</a:t>
            </a:r>
            <a:endParaRPr lang="tr-TR" sz="2800" dirty="0"/>
          </a:p>
          <a:p>
            <a:pPr marL="0" indent="0">
              <a:buNone/>
            </a:pPr>
            <a:r>
              <a:rPr lang="tr-TR" sz="2800" b="1" dirty="0" err="1">
                <a:solidFill>
                  <a:srgbClr val="00B050"/>
                </a:solidFill>
              </a:rPr>
              <a:t>ddal</a:t>
            </a:r>
            <a:r>
              <a:rPr lang="tr-TR" sz="2800" b="1" dirty="0">
                <a:solidFill>
                  <a:srgbClr val="00B050"/>
                </a:solidFill>
              </a:rPr>
              <a:t>@</a:t>
            </a:r>
            <a:r>
              <a:rPr lang="en-US" sz="2800" b="1" dirty="0">
                <a:solidFill>
                  <a:srgbClr val="00B050"/>
                </a:solidFill>
              </a:rPr>
              <a:t>admin</a:t>
            </a:r>
            <a:r>
              <a:rPr lang="tr-TR" sz="2800" b="1" dirty="0">
                <a:solidFill>
                  <a:srgbClr val="00B050"/>
                </a:solidFill>
              </a:rPr>
              <a:t>~ $</a:t>
            </a:r>
            <a:r>
              <a:rPr lang="tr-TR" sz="2800" dirty="0"/>
              <a:t> </a:t>
            </a:r>
            <a:r>
              <a:rPr lang="tr-TR" sz="2800" b="1" dirty="0" err="1"/>
              <a:t>date|cut</a:t>
            </a:r>
            <a:r>
              <a:rPr lang="tr-TR" sz="2800" b="1" dirty="0"/>
              <a:t> </a:t>
            </a:r>
            <a:r>
              <a:rPr lang="en-US" sz="2800" b="1" dirty="0"/>
              <a:t> </a:t>
            </a:r>
            <a:r>
              <a:rPr lang="tr-TR" sz="2800" b="1" dirty="0"/>
              <a:t>-d  ' ' </a:t>
            </a:r>
            <a:r>
              <a:rPr lang="en-US" sz="2800" b="1" dirty="0"/>
              <a:t> </a:t>
            </a:r>
            <a:r>
              <a:rPr lang="tr-TR" sz="2800" b="1" dirty="0"/>
              <a:t>-f  4|cut </a:t>
            </a:r>
            <a:r>
              <a:rPr lang="en-US" sz="2800" b="1" dirty="0"/>
              <a:t> </a:t>
            </a:r>
            <a:r>
              <a:rPr lang="tr-TR" sz="2800" b="1" dirty="0"/>
              <a:t>-d  :  </a:t>
            </a:r>
            <a:r>
              <a:rPr lang="en-US" sz="2800" b="1" dirty="0"/>
              <a:t> </a:t>
            </a:r>
            <a:r>
              <a:rPr lang="tr-TR" sz="2800" b="1" dirty="0"/>
              <a:t>-f  1 </a:t>
            </a:r>
          </a:p>
          <a:p>
            <a:pPr marL="0" indent="0">
              <a:buNone/>
            </a:pPr>
            <a:r>
              <a:rPr lang="en-US" sz="2800" dirty="0"/>
              <a:t>10</a:t>
            </a:r>
            <a:endParaRPr lang="tr-TR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75941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65415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EF6EE1-09E6-4CDD-BD6E-C69C02D38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150"/>
            <a:ext cx="9144000" cy="62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tail</a:t>
            </a:r>
            <a:r>
              <a:rPr lang="tr-TR" sz="2600" b="1" dirty="0"/>
              <a:t> -n 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tail</a:t>
            </a:r>
            <a:r>
              <a:rPr lang="tr-TR" sz="2600" b="1" dirty="0"/>
              <a:t> -n +2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head</a:t>
            </a:r>
            <a:r>
              <a:rPr lang="tr-TR" sz="2600" b="1" dirty="0"/>
              <a:t> -n 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head</a:t>
            </a:r>
            <a:r>
              <a:rPr lang="tr-TR" sz="2600" b="1" dirty="0"/>
              <a:t> -n -2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tail</a:t>
            </a:r>
            <a:r>
              <a:rPr lang="tr-TR" sz="2600" b="1" dirty="0"/>
              <a:t> -n 1 | </a:t>
            </a:r>
            <a:r>
              <a:rPr lang="tr-TR" sz="2600" b="1" dirty="0" err="1"/>
              <a:t>cut</a:t>
            </a:r>
            <a:r>
              <a:rPr lang="tr-TR" sz="2600" b="1" dirty="0"/>
              <a:t> -c 2-4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tr  -s  ' ' | </a:t>
            </a:r>
            <a:r>
              <a:rPr lang="tr-TR" sz="2600" b="1" dirty="0" err="1"/>
              <a:t>cut</a:t>
            </a:r>
            <a:r>
              <a:rPr lang="tr-TR" sz="2600" b="1" dirty="0"/>
              <a:t> -d ' ' -f 6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-l | </a:t>
            </a:r>
            <a:r>
              <a:rPr lang="tr-TR" sz="2600" b="1" dirty="0" err="1"/>
              <a:t>awk</a:t>
            </a:r>
            <a:r>
              <a:rPr lang="tr-TR" sz="2600" b="1" dirty="0"/>
              <a:t>  '{</a:t>
            </a:r>
            <a:r>
              <a:rPr lang="tr-TR" sz="2600" b="1" dirty="0" err="1"/>
              <a:t>print</a:t>
            </a:r>
            <a:r>
              <a:rPr lang="tr-TR" sz="2600" b="1" dirty="0"/>
              <a:t> $6}'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file * | </a:t>
            </a:r>
            <a:r>
              <a:rPr lang="tr-TR" sz="2600" b="1" dirty="0" err="1"/>
              <a:t>grep</a:t>
            </a:r>
            <a:r>
              <a:rPr lang="tr-TR" sz="2600" b="1" dirty="0"/>
              <a:t> </a:t>
            </a:r>
            <a:r>
              <a:rPr lang="en-US" sz="2600" b="1" dirty="0"/>
              <a:t>'</a:t>
            </a:r>
            <a:r>
              <a:rPr lang="tr-TR" sz="2600" b="1" dirty="0" err="1"/>
              <a:t>directory</a:t>
            </a:r>
            <a:r>
              <a:rPr lang="en-US" sz="2600" b="1" dirty="0"/>
              <a:t>'</a:t>
            </a:r>
            <a:r>
              <a:rPr lang="tr-TR" sz="2600" b="1" dirty="0"/>
              <a:t> | </a:t>
            </a:r>
            <a:r>
              <a:rPr lang="tr-TR" sz="2600" b="1" dirty="0" err="1"/>
              <a:t>cut</a:t>
            </a:r>
            <a:r>
              <a:rPr lang="tr-TR" sz="2600" b="1" dirty="0"/>
              <a:t> -d : -f 1</a:t>
            </a:r>
          </a:p>
          <a:p>
            <a:pPr marL="0" indent="0">
              <a:buFont typeface="Arial" charset="0"/>
              <a:buNone/>
            </a:pPr>
            <a:r>
              <a:rPr lang="en-US" sz="2600" b="1" dirty="0" err="1"/>
              <a:t>printf</a:t>
            </a:r>
            <a:r>
              <a:rPr lang="en-US" sz="2600" b="1" dirty="0"/>
              <a:t> </a:t>
            </a:r>
            <a:r>
              <a:rPr lang="tr-TR" sz="2600" b="1" dirty="0"/>
              <a:t>  </a:t>
            </a:r>
            <a:r>
              <a:rPr lang="en-US" sz="2600" b="1" dirty="0"/>
              <a:t>"%s"</a:t>
            </a:r>
            <a:r>
              <a:rPr lang="tr-TR" sz="2600" b="1" dirty="0"/>
              <a:t> </a:t>
            </a:r>
            <a:r>
              <a:rPr lang="en-US" sz="2600" b="1" dirty="0"/>
              <a:t> </a:t>
            </a:r>
            <a:r>
              <a:rPr lang="tr-TR" sz="2600" b="1" dirty="0"/>
              <a:t>  </a:t>
            </a:r>
            <a:r>
              <a:rPr lang="en-US" sz="2600" b="1" dirty="0"/>
              <a:t>"$IFS"</a:t>
            </a:r>
            <a:r>
              <a:rPr lang="tr-TR" sz="2600" b="1" dirty="0"/>
              <a:t> </a:t>
            </a:r>
            <a:r>
              <a:rPr lang="en-US" sz="2600" b="1" dirty="0"/>
              <a:t>|</a:t>
            </a:r>
            <a:r>
              <a:rPr lang="tr-TR" sz="2600" b="1" dirty="0"/>
              <a:t> </a:t>
            </a:r>
            <a:r>
              <a:rPr lang="en-US" sz="2600" b="1" dirty="0"/>
              <a:t>od </a:t>
            </a:r>
            <a:r>
              <a:rPr lang="tr-TR" sz="2600" b="1" dirty="0"/>
              <a:t>-</a:t>
            </a:r>
            <a:r>
              <a:rPr lang="tr-TR" sz="2600" b="1" dirty="0" err="1"/>
              <a:t>abc</a:t>
            </a:r>
            <a:endParaRPr lang="tr-TR" sz="2600" b="1" dirty="0"/>
          </a:p>
          <a:p>
            <a:pPr marL="0" indent="0">
              <a:buFont typeface="Arial" charset="0"/>
              <a:buNone/>
            </a:pPr>
            <a:r>
              <a:rPr lang="tr-TR" sz="2600" b="1" dirty="0"/>
              <a:t>ls  -</a:t>
            </a:r>
            <a:r>
              <a:rPr lang="tr-TR" sz="2600" b="1" dirty="0" err="1"/>
              <a:t>ld</a:t>
            </a:r>
            <a:r>
              <a:rPr lang="tr-TR" sz="2600" b="1" dirty="0"/>
              <a:t>  * </a:t>
            </a:r>
            <a:r>
              <a:rPr lang="en-US" sz="2600" b="1" dirty="0"/>
              <a:t>|</a:t>
            </a:r>
            <a:r>
              <a:rPr lang="tr-TR" sz="2600" b="1" dirty="0"/>
              <a:t> </a:t>
            </a:r>
            <a:r>
              <a:rPr lang="tr-TR" sz="2600" b="1" dirty="0" err="1"/>
              <a:t>cut</a:t>
            </a:r>
            <a:r>
              <a:rPr lang="tr-TR" sz="2600" b="1" dirty="0"/>
              <a:t>  -c 2-4</a:t>
            </a:r>
          </a:p>
          <a:p>
            <a:pPr marL="0" indent="0">
              <a:buFont typeface="Arial" charset="0"/>
              <a:buNone/>
            </a:pPr>
            <a:r>
              <a:rPr lang="tr-TR" sz="2600" b="1" dirty="0"/>
              <a:t>ls  -</a:t>
            </a:r>
            <a:r>
              <a:rPr lang="tr-TR" sz="2600" b="1" dirty="0" err="1"/>
              <a:t>ld</a:t>
            </a:r>
            <a:r>
              <a:rPr lang="tr-TR" sz="2600" b="1" dirty="0"/>
              <a:t>  * </a:t>
            </a:r>
            <a:r>
              <a:rPr lang="en-US" sz="2600" b="1" dirty="0"/>
              <a:t>|</a:t>
            </a:r>
            <a:r>
              <a:rPr lang="tr-TR" sz="2600" b="1" dirty="0"/>
              <a:t> </a:t>
            </a:r>
            <a:r>
              <a:rPr lang="tr-TR" sz="2600" b="1" dirty="0" err="1"/>
              <a:t>cut</a:t>
            </a:r>
            <a:r>
              <a:rPr lang="tr-TR" sz="2600" b="1" dirty="0"/>
              <a:t>  -c 1</a:t>
            </a:r>
          </a:p>
          <a:p>
            <a:pPr marL="0" indent="0">
              <a:buFont typeface="Arial" charset="0"/>
              <a:buNone/>
            </a:pPr>
            <a:r>
              <a:rPr lang="tr-TR" sz="2600" b="1" dirty="0" err="1"/>
              <a:t>cat</a:t>
            </a:r>
            <a:r>
              <a:rPr lang="tr-TR" sz="2600" b="1" dirty="0"/>
              <a:t> deneme.txt | </a:t>
            </a:r>
            <a:r>
              <a:rPr lang="tr-TR" sz="2600" b="1" dirty="0" err="1"/>
              <a:t>grep</a:t>
            </a:r>
            <a:r>
              <a:rPr lang="tr-TR" sz="2600" b="1" dirty="0"/>
              <a:t> -v </a:t>
            </a:r>
            <a:r>
              <a:rPr lang="en-US" sz="2600" b="1" dirty="0"/>
              <a:t>'</a:t>
            </a:r>
            <a:r>
              <a:rPr lang="tr-TR" sz="2600" b="1" dirty="0"/>
              <a:t>^$</a:t>
            </a:r>
            <a:r>
              <a:rPr lang="en-US" sz="2600" b="1" dirty="0"/>
              <a:t>'</a:t>
            </a:r>
            <a:endParaRPr lang="tr-TR" sz="2600" b="1" dirty="0"/>
          </a:p>
          <a:p>
            <a:pPr marL="0" indent="0">
              <a:buFont typeface="Arial" charset="0"/>
              <a:buNone/>
            </a:pPr>
            <a:r>
              <a:rPr lang="tr-TR" sz="2600" b="1" dirty="0" err="1"/>
              <a:t>cat</a:t>
            </a:r>
            <a:r>
              <a:rPr lang="tr-TR" sz="2600" b="1" dirty="0"/>
              <a:t> deneme.txt | tr  -s  ' '   '\n'</a:t>
            </a:r>
          </a:p>
          <a:p>
            <a:pPr marL="0" indent="0">
              <a:buFont typeface="Arial" charset="0"/>
              <a:buNone/>
            </a:pPr>
            <a:endParaRPr lang="tr-TR" sz="2600" b="1" dirty="0"/>
          </a:p>
          <a:p>
            <a:pPr marL="0" indent="0">
              <a:buFont typeface="Arial" charset="0"/>
              <a:buNone/>
            </a:pPr>
            <a:endParaRPr lang="tr-TR" sz="2600" b="1" dirty="0"/>
          </a:p>
          <a:p>
            <a:pPr marL="0" indent="0">
              <a:buFont typeface="Arial" charset="0"/>
              <a:buNone/>
            </a:pPr>
            <a:endParaRPr lang="tr-TR" sz="2600" b="1" dirty="0"/>
          </a:p>
          <a:p>
            <a:pPr marL="0" indent="0">
              <a:buFont typeface="Arial" charset="0"/>
              <a:buNone/>
            </a:pPr>
            <a:endParaRPr lang="tr-TR" sz="2600" b="1" dirty="0"/>
          </a:p>
        </p:txBody>
      </p:sp>
    </p:spTree>
    <p:extLst>
      <p:ext uri="{BB962C8B-B14F-4D97-AF65-F5344CB8AC3E}">
        <p14:creationId xmlns:p14="http://schemas.microsoft.com/office/powerpoint/2010/main" val="279065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1"/>
            <a:ext cx="9126415" cy="6858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Boru (</a:t>
            </a:r>
            <a:r>
              <a:rPr lang="en-US" dirty="0">
                <a:solidFill>
                  <a:srgbClr val="FF0000"/>
                </a:solidFill>
              </a:rPr>
              <a:t>Pipe</a:t>
            </a:r>
            <a:r>
              <a:rPr lang="tr-TR" dirty="0">
                <a:solidFill>
                  <a:srgbClr val="FF0000"/>
                </a:solidFill>
              </a:rPr>
              <a:t>) İşlemleri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FC835A-7607-419C-9098-4A34DCFA6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90" y="1219200"/>
            <a:ext cx="914868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700" b="1" dirty="0" err="1"/>
              <a:t>cat</a:t>
            </a:r>
            <a:r>
              <a:rPr lang="tr-TR" sz="2700" b="1" dirty="0"/>
              <a:t> /</a:t>
            </a:r>
            <a:r>
              <a:rPr lang="tr-TR" sz="2700" b="1" dirty="0" err="1"/>
              <a:t>proc</a:t>
            </a:r>
            <a:r>
              <a:rPr lang="tr-TR" sz="2700" b="1" dirty="0"/>
              <a:t>/</a:t>
            </a:r>
            <a:r>
              <a:rPr lang="tr-TR" sz="2700" b="1" dirty="0" err="1"/>
              <a:t>cpuinfo|grep</a:t>
            </a:r>
            <a:r>
              <a:rPr lang="tr-TR" sz="2700" b="1" dirty="0"/>
              <a:t> '</a:t>
            </a:r>
            <a:r>
              <a:rPr lang="tr-TR" sz="2700" b="1" dirty="0" err="1"/>
              <a:t>processor</a:t>
            </a:r>
            <a:r>
              <a:rPr lang="tr-TR" sz="2700" b="1" dirty="0"/>
              <a:t>'|</a:t>
            </a:r>
            <a:r>
              <a:rPr lang="tr-TR" sz="2700" b="1" dirty="0" err="1"/>
              <a:t>tail</a:t>
            </a:r>
            <a:r>
              <a:rPr lang="tr-TR" sz="2700" b="1" dirty="0"/>
              <a:t> -n 1|cut -d : -f 2</a:t>
            </a:r>
          </a:p>
          <a:p>
            <a:pPr marL="0" indent="0">
              <a:buFont typeface="Arial" charset="0"/>
              <a:buNone/>
            </a:pPr>
            <a:r>
              <a:rPr lang="tr-TR" sz="2600" b="1" dirty="0" err="1"/>
              <a:t>cat</a:t>
            </a:r>
            <a:r>
              <a:rPr lang="tr-TR" sz="2600" b="1" dirty="0"/>
              <a:t> /</a:t>
            </a:r>
            <a:r>
              <a:rPr lang="tr-TR" sz="2600" b="1" dirty="0" err="1"/>
              <a:t>proc</a:t>
            </a:r>
            <a:r>
              <a:rPr lang="tr-TR" sz="2600" b="1" dirty="0"/>
              <a:t>/</a:t>
            </a:r>
            <a:r>
              <a:rPr lang="tr-TR" sz="2600" b="1" dirty="0" err="1"/>
              <a:t>cpuinfo|grep</a:t>
            </a:r>
            <a:r>
              <a:rPr lang="tr-TR" sz="2600" b="1" dirty="0"/>
              <a:t> '</a:t>
            </a:r>
            <a:r>
              <a:rPr lang="tr-TR" sz="2600" b="1" dirty="0" err="1"/>
              <a:t>processor</a:t>
            </a:r>
            <a:r>
              <a:rPr lang="tr-TR" sz="2600" b="1" dirty="0"/>
              <a:t>'|</a:t>
            </a:r>
            <a:r>
              <a:rPr lang="tr-TR" sz="2600" b="1" dirty="0" err="1"/>
              <a:t>tail</a:t>
            </a:r>
            <a:r>
              <a:rPr lang="tr-TR" sz="2600" b="1" dirty="0"/>
              <a:t> -n 1|awk -F':'  '{</a:t>
            </a:r>
            <a:r>
              <a:rPr lang="tr-TR" sz="2600" b="1" dirty="0" err="1"/>
              <a:t>print</a:t>
            </a:r>
            <a:r>
              <a:rPr lang="tr-TR" sz="2600" b="1" dirty="0"/>
              <a:t> $2}</a:t>
            </a:r>
            <a:r>
              <a:rPr lang="en-US" sz="2600" b="1" dirty="0"/>
              <a:t>'</a:t>
            </a:r>
            <a:endParaRPr lang="tr-TR" sz="2600" b="1" dirty="0"/>
          </a:p>
          <a:p>
            <a:pPr marL="0" indent="0">
              <a:buNone/>
            </a:pPr>
            <a:r>
              <a:rPr lang="tr-TR" sz="2700" b="1" dirty="0" err="1"/>
              <a:t>wc</a:t>
            </a:r>
            <a:r>
              <a:rPr lang="tr-TR" sz="2700" b="1" dirty="0"/>
              <a:t> deneme.txt</a:t>
            </a:r>
            <a:r>
              <a:rPr lang="en-US" sz="2700" b="1" dirty="0"/>
              <a:t> </a:t>
            </a:r>
            <a:r>
              <a:rPr lang="tr-TR" sz="2700" b="1" dirty="0"/>
              <a:t>|</a:t>
            </a:r>
            <a:r>
              <a:rPr lang="en-US" sz="2700" b="1" dirty="0"/>
              <a:t> </a:t>
            </a:r>
            <a:r>
              <a:rPr lang="tr-TR" sz="2700" b="1" dirty="0" err="1"/>
              <a:t>awk</a:t>
            </a:r>
            <a:r>
              <a:rPr lang="tr-TR" sz="2700" b="1" dirty="0"/>
              <a:t> '{</a:t>
            </a:r>
            <a:r>
              <a:rPr lang="tr-TR" sz="2700" b="1" dirty="0" err="1"/>
              <a:t>print</a:t>
            </a:r>
            <a:r>
              <a:rPr lang="tr-TR" sz="2700" b="1" dirty="0"/>
              <a:t> $3}'</a:t>
            </a:r>
          </a:p>
          <a:p>
            <a:pPr marL="0" indent="0">
              <a:buNone/>
            </a:pPr>
            <a:r>
              <a:rPr lang="tr-TR" sz="2700" b="1" dirty="0"/>
              <a:t>ls -l | </a:t>
            </a:r>
            <a:r>
              <a:rPr lang="en-US" sz="2700" b="1" dirty="0"/>
              <a:t>tr -s ' ' | </a:t>
            </a:r>
            <a:r>
              <a:rPr lang="tr-TR" sz="2700" b="1" dirty="0" err="1"/>
              <a:t>sort</a:t>
            </a:r>
            <a:r>
              <a:rPr lang="tr-TR" sz="2700" b="1" dirty="0"/>
              <a:t> -</a:t>
            </a:r>
            <a:r>
              <a:rPr lang="en-US" sz="2700" b="1" dirty="0"/>
              <a:t>n -</a:t>
            </a:r>
            <a:r>
              <a:rPr lang="tr-TR" sz="2700" b="1" dirty="0"/>
              <a:t>k</a:t>
            </a:r>
            <a:r>
              <a:rPr lang="en-US" sz="2700" b="1" dirty="0"/>
              <a:t> </a:t>
            </a:r>
            <a:r>
              <a:rPr lang="tr-TR" sz="2700" b="1" dirty="0"/>
              <a:t>5</a:t>
            </a:r>
            <a:r>
              <a:rPr lang="en-US" sz="2700" b="1" dirty="0"/>
              <a:t>,5</a:t>
            </a:r>
          </a:p>
          <a:p>
            <a:pPr marL="0" indent="0">
              <a:buNone/>
            </a:pPr>
            <a:r>
              <a:rPr lang="en-US" sz="2700" b="1" dirty="0"/>
              <a:t>cat Hello.cu | tr -d " \t"</a:t>
            </a:r>
            <a:endParaRPr lang="tr-TR" sz="2700" b="1" dirty="0"/>
          </a:p>
          <a:p>
            <a:pPr marL="0" indent="0">
              <a:buFont typeface="Arial" charset="0"/>
              <a:buNone/>
            </a:pPr>
            <a:endParaRPr lang="tr-TR" sz="2700" b="1" dirty="0">
              <a:solidFill>
                <a:srgbClr val="FF0000"/>
              </a:solidFill>
            </a:endParaRPr>
          </a:p>
          <a:p>
            <a:pPr marL="0" indent="0">
              <a:buFont typeface="Arial" charset="0"/>
              <a:buNone/>
            </a:pPr>
            <a:endParaRPr lang="en-US" sz="2700" b="1" dirty="0">
              <a:solidFill>
                <a:srgbClr val="FF0000"/>
              </a:solidFill>
            </a:endParaRPr>
          </a:p>
          <a:p>
            <a:pPr marL="0" indent="0" algn="just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99316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4" y="1"/>
            <a:ext cx="9126415" cy="685800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Aradaki Fark??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40E6C4-9ECE-4AB5-8CAC-791E6C65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tr-TR" sz="2800" b="1">
                <a:solidFill>
                  <a:srgbClr val="00B050"/>
                </a:solidFill>
              </a:rPr>
              <a:t>ddal@</a:t>
            </a:r>
            <a:r>
              <a:rPr lang="en-US" sz="2800" b="1">
                <a:solidFill>
                  <a:srgbClr val="00B050"/>
                </a:solidFill>
              </a:rPr>
              <a:t>admin</a:t>
            </a:r>
            <a:r>
              <a:rPr lang="tr-TR" sz="2800" b="1">
                <a:solidFill>
                  <a:srgbClr val="00B050"/>
                </a:solidFill>
              </a:rPr>
              <a:t>~ $</a:t>
            </a:r>
            <a:r>
              <a:rPr lang="tr-TR" sz="2800"/>
              <a:t> </a:t>
            </a:r>
            <a:r>
              <a:rPr lang="tr-TR" sz="2800" b="1"/>
              <a:t>wc -l deneme.txt</a:t>
            </a:r>
            <a:r>
              <a:rPr lang="tr-TR" sz="2800"/>
              <a:t> </a:t>
            </a:r>
          </a:p>
          <a:p>
            <a:pPr marL="0" indent="0">
              <a:buFont typeface="Arial" charset="0"/>
              <a:buNone/>
            </a:pPr>
            <a:r>
              <a:rPr lang="tr-TR" sz="2800"/>
              <a:t>16 deneme.txt</a:t>
            </a:r>
            <a:endParaRPr lang="en-US" sz="2800"/>
          </a:p>
          <a:p>
            <a:pPr marL="0" indent="0">
              <a:buFont typeface="Arial" charset="0"/>
              <a:buNone/>
            </a:pPr>
            <a:endParaRPr lang="en-US" sz="2800"/>
          </a:p>
          <a:p>
            <a:pPr marL="0" indent="0">
              <a:buFont typeface="Arial" charset="0"/>
              <a:buNone/>
            </a:pPr>
            <a:r>
              <a:rPr lang="tr-TR" sz="2800" b="1">
                <a:solidFill>
                  <a:srgbClr val="00B050"/>
                </a:solidFill>
              </a:rPr>
              <a:t>ddal@</a:t>
            </a:r>
            <a:r>
              <a:rPr lang="en-US" sz="2800" b="1">
                <a:solidFill>
                  <a:srgbClr val="00B050"/>
                </a:solidFill>
              </a:rPr>
              <a:t>admin</a:t>
            </a:r>
            <a:r>
              <a:rPr lang="tr-TR" sz="2800" b="1">
                <a:solidFill>
                  <a:srgbClr val="00B050"/>
                </a:solidFill>
              </a:rPr>
              <a:t>~ $</a:t>
            </a:r>
            <a:r>
              <a:rPr lang="tr-TR" sz="2800"/>
              <a:t> </a:t>
            </a:r>
            <a:r>
              <a:rPr lang="tr-TR" sz="2800" b="1"/>
              <a:t>wc -l </a:t>
            </a:r>
            <a:r>
              <a:rPr lang="en-US" sz="2800" b="1"/>
              <a:t>&lt; </a:t>
            </a:r>
            <a:r>
              <a:rPr lang="tr-TR" sz="2800" b="1"/>
              <a:t>deneme.txt</a:t>
            </a:r>
          </a:p>
          <a:p>
            <a:pPr marL="0" indent="0">
              <a:buFont typeface="Arial" charset="0"/>
              <a:buNone/>
            </a:pPr>
            <a:r>
              <a:rPr lang="tr-TR" sz="2800"/>
              <a:t>16</a:t>
            </a:r>
          </a:p>
          <a:p>
            <a:pPr marL="0" indent="0">
              <a:buFont typeface="Arial" charset="0"/>
              <a:buNone/>
            </a:pPr>
            <a:endParaRPr lang="tr-TR" sz="2800"/>
          </a:p>
          <a:p>
            <a:pPr marL="0" indent="0">
              <a:buFont typeface="Arial" charset="0"/>
              <a:buNone/>
            </a:pPr>
            <a:r>
              <a:rPr lang="tr-TR" sz="2800" b="1">
                <a:solidFill>
                  <a:srgbClr val="00B050"/>
                </a:solidFill>
              </a:rPr>
              <a:t>ddal@</a:t>
            </a:r>
            <a:r>
              <a:rPr lang="en-US" sz="2800" b="1">
                <a:solidFill>
                  <a:srgbClr val="00B050"/>
                </a:solidFill>
              </a:rPr>
              <a:t>admin</a:t>
            </a:r>
            <a:r>
              <a:rPr lang="tr-TR" sz="2800" b="1">
                <a:solidFill>
                  <a:srgbClr val="00B050"/>
                </a:solidFill>
              </a:rPr>
              <a:t>~ $</a:t>
            </a:r>
            <a:r>
              <a:rPr lang="tr-TR" sz="2800"/>
              <a:t> </a:t>
            </a:r>
            <a:r>
              <a:rPr lang="tr-TR" sz="2800" b="1"/>
              <a:t>cat deneme.txt | wc -l</a:t>
            </a:r>
          </a:p>
          <a:p>
            <a:pPr marL="0" indent="0">
              <a:buFont typeface="Arial" charset="0"/>
              <a:buNone/>
            </a:pPr>
            <a:r>
              <a:rPr lang="tr-TR" sz="2800"/>
              <a:t>16</a:t>
            </a:r>
          </a:p>
          <a:p>
            <a:pPr marL="0" indent="0">
              <a:buFont typeface="Arial" charset="0"/>
              <a:buNone/>
            </a:pPr>
            <a:endParaRPr lang="tr-TR" b="1"/>
          </a:p>
          <a:p>
            <a:pPr marL="0" indent="0">
              <a:buFont typeface="Arial" charset="0"/>
              <a:buNone/>
            </a:pPr>
            <a:endParaRPr lang="tr-TR" b="1"/>
          </a:p>
          <a:p>
            <a:pPr marL="0" indent="0">
              <a:buFont typeface="Arial" charset="0"/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538160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Özel Semboller (Shell </a:t>
            </a:r>
            <a:r>
              <a:rPr lang="en-US" dirty="0">
                <a:solidFill>
                  <a:srgbClr val="FF0000"/>
                </a:solidFill>
              </a:rPr>
              <a:t>Wildcards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687" y="1295400"/>
            <a:ext cx="9149687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dirty="0"/>
              <a:t>Komut satırında kullanılan ve Linux komutlarına argüman olarak verilebilecek özel semboller vardır. Bu semboller yardımıyla değeri tam olarak bilinmeyen ya da belirli bir aralık içinde tanımlanan karakterler ifade edilebilir (</a:t>
            </a:r>
            <a:r>
              <a:rPr lang="tr-TR" sz="2800" i="1" dirty="0"/>
              <a:t>filtreleme</a:t>
            </a:r>
            <a:r>
              <a:rPr lang="tr-TR" sz="2800" dirty="0"/>
              <a:t>). 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en-US" sz="2800" dirty="0"/>
              <a:t>B</a:t>
            </a:r>
            <a:r>
              <a:rPr lang="tr-TR" sz="2800" dirty="0"/>
              <a:t>u özel semboller sayesinde bir </a:t>
            </a:r>
            <a:r>
              <a:rPr lang="tr-TR" sz="2800" i="1" dirty="0"/>
              <a:t>örüntü </a:t>
            </a:r>
            <a:r>
              <a:rPr lang="tr-TR" sz="2800" dirty="0"/>
              <a:t>ile</a:t>
            </a:r>
            <a:r>
              <a:rPr lang="tr-TR" sz="2800" i="1" dirty="0"/>
              <a:t> eşleşen</a:t>
            </a:r>
            <a:r>
              <a:rPr lang="tr-TR" sz="2800" dirty="0"/>
              <a:t> </a:t>
            </a:r>
            <a:r>
              <a:rPr lang="tr-TR" sz="2800" i="1" dirty="0">
                <a:solidFill>
                  <a:srgbClr val="FF0000"/>
                </a:solidFill>
              </a:rPr>
              <a:t>birden fazla dosya üzerinde topluca işlem</a:t>
            </a:r>
            <a:r>
              <a:rPr lang="tr-TR" sz="2800" dirty="0"/>
              <a:t> yapılabilir.</a:t>
            </a:r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Örneğin,  </a:t>
            </a:r>
            <a:r>
              <a:rPr lang="tr-TR" sz="2800" b="1" dirty="0"/>
              <a:t>ls m*</a:t>
            </a:r>
            <a:r>
              <a:rPr lang="tr-TR" sz="2800" dirty="0"/>
              <a:t> komutu kullanıldığında </a:t>
            </a:r>
            <a:r>
              <a:rPr lang="tr-TR" sz="2800" b="1" dirty="0"/>
              <a:t>m ile başlayan tüm dosyalar/dizinler listelenir</a:t>
            </a:r>
            <a:r>
              <a:rPr lang="tr-TR" sz="2800" dirty="0"/>
              <a:t>.</a:t>
            </a:r>
          </a:p>
          <a:p>
            <a:pPr marL="0" indent="0" algn="just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77911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Yıldız (*)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7566"/>
            <a:ext cx="9144000" cy="5580434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b="1" dirty="0"/>
              <a:t>Yıldız (*) </a:t>
            </a:r>
            <a:r>
              <a:rPr lang="tr-TR" sz="2800" dirty="0"/>
              <a:t>sembolü, herhangi </a:t>
            </a:r>
            <a:r>
              <a:rPr lang="tr-TR" sz="2800" b="1" dirty="0"/>
              <a:t>bir ya da birden fazla </a:t>
            </a:r>
            <a:r>
              <a:rPr lang="tr-TR" sz="2800" dirty="0"/>
              <a:t>karakterin yerine kullanılır. </a:t>
            </a:r>
            <a:r>
              <a:rPr lang="tr-TR" sz="2800" b="1" dirty="0"/>
              <a:t>Boş kümeyi de ifade eder.</a:t>
            </a:r>
            <a:endParaRPr lang="en-US" sz="2800" dirty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r>
              <a:rPr lang="tr-TR" sz="2800" dirty="0"/>
              <a:t>Örneğin, </a:t>
            </a:r>
            <a:r>
              <a:rPr lang="tr-TR" sz="2800" b="1" dirty="0"/>
              <a:t>a* </a:t>
            </a:r>
            <a:r>
              <a:rPr lang="tr-TR" sz="2800" dirty="0"/>
              <a:t>yazımı, </a:t>
            </a:r>
            <a:r>
              <a:rPr lang="tr-TR" sz="2800" b="1" dirty="0"/>
              <a:t>a</a:t>
            </a:r>
            <a:r>
              <a:rPr lang="tr-TR" sz="2800" dirty="0"/>
              <a:t> karakteri ile başlayan bütün sözcükleri gösterir: </a:t>
            </a:r>
            <a:r>
              <a:rPr lang="tr-TR" sz="2800" b="1" i="1" dirty="0"/>
              <a:t>a, </a:t>
            </a:r>
            <a:r>
              <a:rPr lang="tr-TR" sz="2800" b="1" i="1" dirty="0" err="1"/>
              <a:t>araclar</a:t>
            </a:r>
            <a:r>
              <a:rPr lang="tr-TR" sz="2800" b="1" i="1" dirty="0"/>
              <a:t>, a75 </a:t>
            </a:r>
            <a:r>
              <a:rPr lang="tr-TR" sz="2800" b="1" dirty="0"/>
              <a:t>gibi...</a:t>
            </a: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*z </a:t>
            </a:r>
            <a:r>
              <a:rPr lang="tr-TR" sz="2800" dirty="0"/>
              <a:t>yazımı ise </a:t>
            </a:r>
            <a:r>
              <a:rPr lang="tr-TR" sz="2800" b="1" dirty="0"/>
              <a:t>z</a:t>
            </a:r>
            <a:r>
              <a:rPr lang="tr-TR" sz="2800" dirty="0"/>
              <a:t> karakteri ile biten bütün sözcükleri ifade eder: </a:t>
            </a:r>
            <a:r>
              <a:rPr lang="tr-TR" sz="2800" b="1" i="1" dirty="0"/>
              <a:t>z</a:t>
            </a:r>
            <a:r>
              <a:rPr lang="en-US" sz="2800" b="1" i="1" dirty="0"/>
              <a:t>, </a:t>
            </a:r>
            <a:r>
              <a:rPr lang="tr-TR" sz="2800" b="1" i="1" dirty="0"/>
              <a:t>az, a95z </a:t>
            </a:r>
            <a:r>
              <a:rPr lang="tr-TR" sz="2800" b="1" dirty="0"/>
              <a:t>gibi...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re*m </a:t>
            </a:r>
            <a:r>
              <a:rPr lang="tr-TR" sz="2800" dirty="0"/>
              <a:t>yazımı, </a:t>
            </a:r>
            <a:r>
              <a:rPr lang="tr-TR" sz="2800" b="1" dirty="0"/>
              <a:t>re</a:t>
            </a:r>
            <a:r>
              <a:rPr lang="tr-TR" sz="2800" dirty="0"/>
              <a:t> ile başlayıp </a:t>
            </a:r>
            <a:r>
              <a:rPr lang="tr-TR" sz="2800" b="1" dirty="0"/>
              <a:t>m</a:t>
            </a:r>
            <a:r>
              <a:rPr lang="tr-TR" sz="2800" dirty="0"/>
              <a:t> ile biten sözcükleri tanımlar: </a:t>
            </a:r>
            <a:r>
              <a:rPr lang="tr-TR" sz="2800" b="1" i="1" dirty="0" err="1"/>
              <a:t>rem</a:t>
            </a:r>
            <a:r>
              <a:rPr lang="en-US" sz="2800" b="1" i="1" dirty="0"/>
              <a:t>, </a:t>
            </a:r>
            <a:r>
              <a:rPr lang="tr-TR" sz="2800" b="1" i="1" dirty="0"/>
              <a:t>resim, rengim, re57m</a:t>
            </a:r>
            <a:r>
              <a:rPr lang="en-US" sz="2800" b="1" i="1" dirty="0"/>
              <a:t> </a:t>
            </a:r>
            <a:r>
              <a:rPr lang="tr-TR" sz="2800" b="1" dirty="0"/>
              <a:t>gibi...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97942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Soru İşareti (?)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23535"/>
            <a:ext cx="9144000" cy="5534465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b="1" dirty="0"/>
              <a:t>Soru işareti (?) </a:t>
            </a:r>
            <a:r>
              <a:rPr lang="tr-TR" sz="2800" dirty="0"/>
              <a:t>sembolü, </a:t>
            </a:r>
            <a:r>
              <a:rPr lang="tr-TR" sz="2800" b="1" dirty="0"/>
              <a:t>herhangi tek bir karakterin</a:t>
            </a:r>
            <a:r>
              <a:rPr lang="tr-TR" sz="2800" dirty="0"/>
              <a:t> yerine kullanılır.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a? </a:t>
            </a:r>
            <a:r>
              <a:rPr lang="tr-TR" sz="2800" dirty="0"/>
              <a:t>yazımı, </a:t>
            </a:r>
            <a:r>
              <a:rPr lang="tr-TR" sz="2800" b="1" dirty="0"/>
              <a:t>a</a:t>
            </a:r>
            <a:r>
              <a:rPr lang="tr-TR" sz="2800" dirty="0"/>
              <a:t> harfi ile başlayan 2 karakterli sözcükleri ifade eder. Burada (</a:t>
            </a:r>
            <a:r>
              <a:rPr lang="tr-TR" sz="2800" b="1" dirty="0"/>
              <a:t>?</a:t>
            </a:r>
            <a:r>
              <a:rPr lang="tr-TR" sz="2800" dirty="0"/>
              <a:t>) tek bir karakter yerine geçer: </a:t>
            </a:r>
            <a:r>
              <a:rPr lang="tr-TR" sz="2800" b="1" dirty="0"/>
              <a:t>ab, a2, a+ gibi…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kale? </a:t>
            </a:r>
            <a:r>
              <a:rPr lang="tr-TR" sz="2800" dirty="0"/>
              <a:t>yazımı, </a:t>
            </a:r>
            <a:r>
              <a:rPr lang="tr-TR" sz="2800" b="1" dirty="0"/>
              <a:t>kale</a:t>
            </a:r>
            <a:r>
              <a:rPr lang="tr-TR" sz="2800" dirty="0"/>
              <a:t> ile başlayıp herhangi bir karakter ile biten sözcükleri gösterir: </a:t>
            </a:r>
            <a:r>
              <a:rPr lang="tr-TR" sz="2800" b="1" dirty="0"/>
              <a:t>kalem, kale5 gibi...</a:t>
            </a:r>
            <a:endParaRPr lang="en-US" sz="2800" dirty="0"/>
          </a:p>
          <a:p>
            <a:pPr marL="0" indent="0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a??c </a:t>
            </a:r>
            <a:r>
              <a:rPr lang="tr-TR" sz="2800" dirty="0"/>
              <a:t>yazımı ise </a:t>
            </a:r>
            <a:r>
              <a:rPr lang="tr-TR" sz="2800" b="1" dirty="0"/>
              <a:t>a</a:t>
            </a:r>
            <a:r>
              <a:rPr lang="tr-TR" sz="2800" dirty="0"/>
              <a:t> harfi ile başlayıp </a:t>
            </a:r>
            <a:r>
              <a:rPr lang="tr-TR" sz="2800" b="1" dirty="0"/>
              <a:t>c</a:t>
            </a:r>
            <a:r>
              <a:rPr lang="tr-TR" sz="2800" dirty="0"/>
              <a:t> harfi ile biten 4 karakterli sözcükleri tanımlar: </a:t>
            </a:r>
            <a:r>
              <a:rPr lang="tr-TR" sz="2800" b="1" dirty="0" err="1"/>
              <a:t>agac</a:t>
            </a:r>
            <a:r>
              <a:rPr lang="tr-TR" sz="2800" b="1" dirty="0"/>
              <a:t>, </a:t>
            </a:r>
            <a:r>
              <a:rPr lang="tr-TR" sz="2800" b="1" dirty="0" err="1"/>
              <a:t>arac</a:t>
            </a:r>
            <a:r>
              <a:rPr lang="tr-TR" sz="2800" b="1" dirty="0"/>
              <a:t>, a2bc gibi…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719821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Köşeli Parantezler ([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])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7294"/>
            <a:ext cx="9144000" cy="5562600"/>
          </a:xfrm>
        </p:spPr>
        <p:txBody>
          <a:bodyPr/>
          <a:lstStyle/>
          <a:p>
            <a:pPr marL="0" lvl="0" indent="0" algn="just">
              <a:buNone/>
            </a:pPr>
            <a:r>
              <a:rPr lang="tr-TR" sz="2800" b="1" dirty="0"/>
              <a:t>Köşeli parantezler </a:t>
            </a:r>
            <a:r>
              <a:rPr lang="en-US" sz="2800" b="1" dirty="0"/>
              <a:t>(</a:t>
            </a:r>
            <a:r>
              <a:rPr lang="tr-TR" sz="2800" b="1" dirty="0"/>
              <a:t>[</a:t>
            </a:r>
            <a:r>
              <a:rPr lang="en-US" sz="2800" b="1" dirty="0"/>
              <a:t> </a:t>
            </a:r>
            <a:r>
              <a:rPr lang="tr-TR" sz="2800" b="1" dirty="0"/>
              <a:t>]</a:t>
            </a:r>
            <a:r>
              <a:rPr lang="en-US" sz="2800" b="1" dirty="0"/>
              <a:t>)</a:t>
            </a:r>
            <a:r>
              <a:rPr lang="tr-TR" sz="2800" dirty="0"/>
              <a:t>, belli bir karakter kümesini ya da belirli bir karakter aralığını ifade eder. Bu simge, </a:t>
            </a:r>
            <a:r>
              <a:rPr lang="tr-TR" sz="2800" b="1" dirty="0"/>
              <a:t>köşeli parantez içerisindeki karakterlerden herhangi biri</a:t>
            </a:r>
            <a:r>
              <a:rPr lang="tr-TR" sz="2800" dirty="0"/>
              <a:t> anlamına gelir.</a:t>
            </a:r>
          </a:p>
          <a:p>
            <a:pPr marL="0" lv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tr-TR" sz="2800" b="1" dirty="0"/>
              <a:t>[</a:t>
            </a:r>
            <a:r>
              <a:rPr lang="tr-TR" sz="2800" b="1" dirty="0" err="1"/>
              <a:t>abc</a:t>
            </a:r>
            <a:r>
              <a:rPr lang="tr-TR" sz="2800" b="1" dirty="0"/>
              <a:t>]z </a:t>
            </a:r>
            <a:r>
              <a:rPr lang="tr-TR" sz="2800" dirty="0"/>
              <a:t>ifadesi; </a:t>
            </a:r>
            <a:r>
              <a:rPr lang="tr-TR" sz="2800" b="1" dirty="0"/>
              <a:t>a</a:t>
            </a:r>
            <a:r>
              <a:rPr lang="tr-TR" sz="2800" dirty="0"/>
              <a:t>, </a:t>
            </a:r>
            <a:r>
              <a:rPr lang="tr-TR" sz="2800" b="1" dirty="0"/>
              <a:t>b</a:t>
            </a:r>
            <a:r>
              <a:rPr lang="tr-TR" sz="2800" dirty="0"/>
              <a:t> veya </a:t>
            </a:r>
            <a:r>
              <a:rPr lang="tr-TR" sz="2800" b="1" dirty="0"/>
              <a:t>c</a:t>
            </a:r>
            <a:r>
              <a:rPr lang="tr-TR" sz="2800" dirty="0"/>
              <a:t> harfleriyle başlayıp z harfiyle biten, 2 karakterli sözcükleri ifade eder: </a:t>
            </a:r>
            <a:r>
              <a:rPr lang="tr-TR" sz="2800" b="1" dirty="0"/>
              <a:t>az, </a:t>
            </a:r>
            <a:r>
              <a:rPr lang="tr-TR" sz="2800" b="1" dirty="0" err="1"/>
              <a:t>bz</a:t>
            </a:r>
            <a:r>
              <a:rPr lang="tr-TR" sz="2800" b="1" dirty="0"/>
              <a:t> ve </a:t>
            </a:r>
            <a:r>
              <a:rPr lang="tr-TR" sz="2800" b="1" dirty="0" err="1"/>
              <a:t>cz</a:t>
            </a:r>
            <a:r>
              <a:rPr lang="tr-TR" sz="2800" b="1" dirty="0"/>
              <a:t> gibi…</a:t>
            </a:r>
          </a:p>
          <a:p>
            <a:pPr marL="0" indent="0" algn="just">
              <a:buNone/>
            </a:pPr>
            <a:r>
              <a:rPr lang="tr-TR" sz="2800" b="1" dirty="0"/>
              <a:t>a[57b]c </a:t>
            </a:r>
            <a:r>
              <a:rPr lang="tr-TR" sz="2800" dirty="0"/>
              <a:t>ifadesi; </a:t>
            </a:r>
            <a:r>
              <a:rPr lang="tr-TR" sz="2800" b="1" dirty="0"/>
              <a:t>a</a:t>
            </a:r>
            <a:r>
              <a:rPr lang="tr-TR" sz="2800" dirty="0"/>
              <a:t> harfi ile başlayıp </a:t>
            </a:r>
            <a:r>
              <a:rPr lang="tr-TR" sz="2800" b="1" dirty="0"/>
              <a:t>c</a:t>
            </a:r>
            <a:r>
              <a:rPr lang="tr-TR" sz="2800" dirty="0"/>
              <a:t> harfiyle sonlanan, ortadaki karakterin </a:t>
            </a:r>
            <a:r>
              <a:rPr lang="tr-TR" sz="2800" b="1" dirty="0"/>
              <a:t>5</a:t>
            </a:r>
            <a:r>
              <a:rPr lang="tr-TR" sz="2800" dirty="0"/>
              <a:t>, </a:t>
            </a:r>
            <a:r>
              <a:rPr lang="tr-TR" sz="2800" b="1" dirty="0"/>
              <a:t>7</a:t>
            </a:r>
            <a:r>
              <a:rPr lang="tr-TR" sz="2800" dirty="0"/>
              <a:t> veya </a:t>
            </a:r>
            <a:r>
              <a:rPr lang="tr-TR" sz="2800" b="1" dirty="0"/>
              <a:t>b</a:t>
            </a:r>
            <a:r>
              <a:rPr lang="tr-TR" sz="2800" dirty="0"/>
              <a:t> olduğu 3 karakterli sözcükleri gösterir: </a:t>
            </a:r>
            <a:r>
              <a:rPr lang="tr-TR" sz="2800" b="1" dirty="0"/>
              <a:t>a5c, a7c, abc gibi…</a:t>
            </a:r>
            <a:endParaRPr lang="en-US" sz="2800" dirty="0"/>
          </a:p>
          <a:p>
            <a:pPr marL="0" indent="0" algn="just">
              <a:buNone/>
            </a:pPr>
            <a:r>
              <a:rPr lang="tr-TR" sz="2800" b="1" dirty="0"/>
              <a:t>k[a-e] </a:t>
            </a:r>
            <a:r>
              <a:rPr lang="tr-TR" sz="2800" dirty="0"/>
              <a:t>ifadesi, </a:t>
            </a:r>
            <a:r>
              <a:rPr lang="tr-TR" sz="2800" b="1" dirty="0"/>
              <a:t>k</a:t>
            </a:r>
            <a:r>
              <a:rPr lang="tr-TR" sz="2800" dirty="0"/>
              <a:t> harfiyle başlayan ve </a:t>
            </a:r>
            <a:r>
              <a:rPr lang="tr-TR" sz="2800" b="1" dirty="0"/>
              <a:t>a</a:t>
            </a:r>
            <a:r>
              <a:rPr lang="tr-TR" sz="2800" dirty="0"/>
              <a:t>, </a:t>
            </a:r>
            <a:r>
              <a:rPr lang="tr-TR" sz="2800" b="1" dirty="0"/>
              <a:t>b</a:t>
            </a:r>
            <a:r>
              <a:rPr lang="tr-TR" sz="2800" dirty="0"/>
              <a:t>, </a:t>
            </a:r>
            <a:r>
              <a:rPr lang="tr-TR" sz="2800" b="1" dirty="0"/>
              <a:t>c</a:t>
            </a:r>
            <a:r>
              <a:rPr lang="tr-TR" sz="2800" dirty="0"/>
              <a:t>, </a:t>
            </a:r>
            <a:r>
              <a:rPr lang="tr-TR" sz="2800" b="1" dirty="0"/>
              <a:t>d</a:t>
            </a:r>
            <a:r>
              <a:rPr lang="tr-TR" sz="2800" dirty="0"/>
              <a:t>, </a:t>
            </a:r>
            <a:r>
              <a:rPr lang="tr-TR" sz="2800" b="1" dirty="0"/>
              <a:t>e</a:t>
            </a:r>
            <a:r>
              <a:rPr lang="tr-TR" sz="2800" dirty="0"/>
              <a:t> harflerinden biriyle devam eden 2 karakterli sözcükleri tanımlar</a:t>
            </a:r>
            <a:r>
              <a:rPr lang="en-US" sz="2800" dirty="0"/>
              <a:t>: </a:t>
            </a:r>
            <a:r>
              <a:rPr lang="tr-TR" sz="2800" b="1" dirty="0" err="1"/>
              <a:t>ka</a:t>
            </a:r>
            <a:r>
              <a:rPr lang="tr-TR" sz="2800" b="1" dirty="0"/>
              <a:t>, </a:t>
            </a:r>
            <a:r>
              <a:rPr lang="tr-TR" sz="2800" b="1" dirty="0" err="1"/>
              <a:t>kb</a:t>
            </a:r>
            <a:r>
              <a:rPr lang="tr-TR" sz="2800" b="1" dirty="0"/>
              <a:t>, </a:t>
            </a:r>
            <a:r>
              <a:rPr lang="tr-TR" sz="2800" b="1" dirty="0" err="1"/>
              <a:t>kc</a:t>
            </a:r>
            <a:r>
              <a:rPr lang="tr-TR" sz="2800" b="1" dirty="0"/>
              <a:t>, </a:t>
            </a:r>
            <a:r>
              <a:rPr lang="tr-TR" sz="2800" b="1" dirty="0" err="1"/>
              <a:t>kd</a:t>
            </a:r>
            <a:r>
              <a:rPr lang="tr-TR" sz="2800" b="1" dirty="0"/>
              <a:t>, ke gibi…</a:t>
            </a:r>
            <a:r>
              <a:rPr lang="en-US" sz="2800" b="1" dirty="0"/>
              <a:t> </a:t>
            </a:r>
            <a:r>
              <a:rPr lang="tr-TR" sz="2800" dirty="0"/>
              <a:t>Tire (-) işareti, aralık belirtir</a:t>
            </a:r>
            <a:r>
              <a:rPr lang="en-US" sz="2800" dirty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21969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105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 dirty="0">
                <a:solidFill>
                  <a:srgbClr val="FF0000"/>
                </a:solidFill>
              </a:rPr>
              <a:t>Köşeli Parantezler ([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])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0" indent="0" algn="just">
              <a:buNone/>
            </a:pPr>
            <a:r>
              <a:rPr lang="tr-TR" sz="2800" b="1" dirty="0"/>
              <a:t>a[1-5]* </a:t>
            </a:r>
            <a:r>
              <a:rPr lang="tr-TR" sz="2800" dirty="0"/>
              <a:t>ifadesi ise </a:t>
            </a:r>
            <a:r>
              <a:rPr lang="tr-TR" sz="2800" b="1" dirty="0"/>
              <a:t>a</a:t>
            </a:r>
            <a:r>
              <a:rPr lang="tr-TR" sz="2800" dirty="0"/>
              <a:t> ile başlayıp </a:t>
            </a:r>
            <a:r>
              <a:rPr lang="tr-TR" sz="2800" b="1" dirty="0"/>
              <a:t>1</a:t>
            </a:r>
            <a:r>
              <a:rPr lang="tr-TR" sz="2800" dirty="0"/>
              <a:t> ile </a:t>
            </a:r>
            <a:r>
              <a:rPr lang="tr-TR" sz="2800" b="1" dirty="0"/>
              <a:t>5</a:t>
            </a:r>
            <a:r>
              <a:rPr lang="tr-TR" sz="2800" dirty="0"/>
              <a:t> arasındaki herhangi bir</a:t>
            </a:r>
            <a:r>
              <a:rPr lang="tr-TR" sz="2800" b="1" dirty="0"/>
              <a:t> </a:t>
            </a:r>
            <a:r>
              <a:rPr lang="tr-TR" sz="2800" dirty="0"/>
              <a:t>sayıyla devam eden tüm sözcükleri gösterir: </a:t>
            </a:r>
            <a:r>
              <a:rPr lang="tr-TR" sz="2800" b="1" dirty="0"/>
              <a:t>a1, a2b, a3klm, a456, a5i gibi...</a:t>
            </a:r>
            <a:endParaRPr lang="en-US" sz="2800" dirty="0"/>
          </a:p>
          <a:p>
            <a:pPr marL="0" indent="0" algn="just">
              <a:buNone/>
            </a:pPr>
            <a:endParaRPr lang="tr-TR" sz="2800" b="1" dirty="0"/>
          </a:p>
          <a:p>
            <a:pPr marL="0" indent="0" algn="just">
              <a:buNone/>
            </a:pPr>
            <a:r>
              <a:rPr lang="tr-TR" sz="2800" b="1" dirty="0"/>
              <a:t>k[m,3-7] </a:t>
            </a:r>
            <a:r>
              <a:rPr lang="tr-TR" sz="2800" dirty="0"/>
              <a:t>ifadesi, </a:t>
            </a:r>
            <a:r>
              <a:rPr lang="tr-TR" sz="2800" b="1" dirty="0"/>
              <a:t>k</a:t>
            </a:r>
            <a:r>
              <a:rPr lang="tr-TR" sz="2800" dirty="0"/>
              <a:t> ile başlayıp </a:t>
            </a:r>
            <a:r>
              <a:rPr lang="tr-TR" sz="2800" b="1" dirty="0"/>
              <a:t>m</a:t>
            </a:r>
            <a:r>
              <a:rPr lang="tr-TR" sz="2800" dirty="0"/>
              <a:t> harfiyle ya da </a:t>
            </a:r>
            <a:r>
              <a:rPr lang="tr-TR" sz="2800" b="1" dirty="0"/>
              <a:t>3</a:t>
            </a:r>
            <a:r>
              <a:rPr lang="tr-TR" sz="2800" dirty="0"/>
              <a:t> ve </a:t>
            </a:r>
            <a:r>
              <a:rPr lang="tr-TR" sz="2800" b="1" dirty="0"/>
              <a:t>7</a:t>
            </a:r>
            <a:r>
              <a:rPr lang="tr-TR" sz="2800" dirty="0"/>
              <a:t> arasındaki rakamlar ile biten sözcükleri tanımlar: </a:t>
            </a:r>
            <a:r>
              <a:rPr lang="tr-TR" sz="2800" b="1" dirty="0"/>
              <a:t>km, k3, k4, k5, k6 ve k7 gibi…</a:t>
            </a:r>
            <a:endParaRPr lang="en-US" sz="2800" dirty="0"/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2" name="Dikdörtgen 1"/>
          <p:cNvSpPr/>
          <p:nvPr/>
        </p:nvSpPr>
        <p:spPr>
          <a:xfrm>
            <a:off x="0" y="4923924"/>
            <a:ext cx="91440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If you want to list only the folder names and not the folder contents</a:t>
            </a:r>
            <a:r>
              <a:rPr lang="tr-TR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</a:rPr>
              <a:t>you need to use </a:t>
            </a:r>
            <a:r>
              <a:rPr lang="en-US" sz="2400" b="1" dirty="0"/>
              <a:t>-d</a:t>
            </a:r>
            <a:r>
              <a:rPr lang="en-US" sz="2400" b="1" dirty="0">
                <a:solidFill>
                  <a:srgbClr val="FF0000"/>
                </a:solidFill>
              </a:rPr>
              <a:t> (--</a:t>
            </a:r>
            <a:r>
              <a:rPr lang="en-US" sz="2400" b="1" dirty="0"/>
              <a:t>d</a:t>
            </a:r>
            <a:r>
              <a:rPr lang="en-US" sz="2400" b="1" dirty="0">
                <a:solidFill>
                  <a:srgbClr val="FF0000"/>
                </a:solidFill>
              </a:rPr>
              <a:t>irectory) option with the </a:t>
            </a:r>
            <a:r>
              <a:rPr lang="en-US" sz="2400" b="1" dirty="0"/>
              <a:t>ls</a:t>
            </a:r>
            <a:r>
              <a:rPr lang="en-US" sz="2400" b="1" dirty="0">
                <a:solidFill>
                  <a:srgbClr val="FF0000"/>
                </a:solidFill>
              </a:rPr>
              <a:t> command:</a:t>
            </a:r>
            <a:endParaRPr lang="tr-TR" sz="2400" b="1" dirty="0">
              <a:solidFill>
                <a:srgbClr val="FF0000"/>
              </a:solidFill>
            </a:endParaRP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ls 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-d </a:t>
            </a:r>
            <a:r>
              <a:rPr lang="tr-TR" sz="2400" b="1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D* </a:t>
            </a:r>
            <a:endParaRPr lang="tr-T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6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3629</Words>
  <Application>Microsoft Office PowerPoint</Application>
  <PresentationFormat>Ekran Gösterisi (4:3)</PresentationFormat>
  <Paragraphs>341</Paragraphs>
  <Slides>43</Slides>
  <Notes>43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7" baseType="lpstr">
      <vt:lpstr>Arial</vt:lpstr>
      <vt:lpstr>Calibri</vt:lpstr>
      <vt:lpstr>Verdana</vt:lpstr>
      <vt:lpstr>Office Theme</vt:lpstr>
      <vt:lpstr>PowerPoint Sunusu</vt:lpstr>
      <vt:lpstr>echo Komutu</vt:lpstr>
      <vt:lpstr>echo Komutu</vt:lpstr>
      <vt:lpstr>echo Komutu</vt:lpstr>
      <vt:lpstr>Özel Semboller (Shell Wildcards)</vt:lpstr>
      <vt:lpstr>Yıldız (*)</vt:lpstr>
      <vt:lpstr>Soru İşareti (?)</vt:lpstr>
      <vt:lpstr>Köşeli Parantezler ([ ])</vt:lpstr>
      <vt:lpstr>Köşeli Parantezler ([ ])</vt:lpstr>
      <vt:lpstr>Süslü Parantezler ({ })</vt:lpstr>
      <vt:lpstr>expr (evaluate expressions) Komutu</vt:lpstr>
      <vt:lpstr>expr (evaluate expressions) Komutu</vt:lpstr>
      <vt:lpstr>expr (evaluate expressions) Komutu</vt:lpstr>
      <vt:lpstr>expr (evaluate expressions) Komutu</vt:lpstr>
      <vt:lpstr>Girdilerin ve Çıktıların Yönlendirilmesi (Input/Output Redirection)</vt:lpstr>
      <vt:lpstr>Girdilerin ve Çıktıların Yönlendirilmesi (Input/Output Redirection)</vt:lpstr>
      <vt:lpstr>&gt; Operatörü (Output Redirection)</vt:lpstr>
      <vt:lpstr>&gt;&gt; Operatörü (Output Redirection)</vt:lpstr>
      <vt:lpstr>&gt;&gt; Operatörü (Output Redirection)</vt:lpstr>
      <vt:lpstr>&lt; Operatörü (Input Redirection)</vt:lpstr>
      <vt:lpstr>Düzenli Deyimler (Regular Expressions)</vt:lpstr>
      <vt:lpstr>Düzenli Deyim Sembolleri ve Anlamları</vt:lpstr>
      <vt:lpstr>Düzenli Deyim Örnekleri</vt:lpstr>
      <vt:lpstr>Düzenli Deyim Örnekleri</vt:lpstr>
      <vt:lpstr>Kendinizi Test Edin</vt:lpstr>
      <vt:lpstr>grep (global regular expressions print) Komutu</vt:lpstr>
      <vt:lpstr>grep Komutu Örnekleri</vt:lpstr>
      <vt:lpstr>grep Komutu Örnekleri</vt:lpstr>
      <vt:lpstr>grep Komutu Örnekleri</vt:lpstr>
      <vt:lpstr>grep Komutu Örnekleri</vt:lpstr>
      <vt:lpstr>grep Komutu Seçenekleri</vt:lpstr>
      <vt:lpstr>cut Komutu</vt:lpstr>
      <vt:lpstr>sort Komutu</vt:lpstr>
      <vt:lpstr>sort Komutu</vt:lpstr>
      <vt:lpstr>find Komutu</vt:lpstr>
      <vt:lpstr>find Komutu</vt:lpstr>
      <vt:lpstr>wc (word count) Komutu</vt:lpstr>
      <vt:lpstr>wc (word count) Komutu</vt:lpstr>
      <vt:lpstr>Boru (Pipe) İşlemleri</vt:lpstr>
      <vt:lpstr>Boru (Pipe) İşlemleri</vt:lpstr>
      <vt:lpstr>Boru (Pipe) İşlemleri</vt:lpstr>
      <vt:lpstr>Boru (Pipe) İşlemleri</vt:lpstr>
      <vt:lpstr>Aradaki Fark??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ddal</dc:creator>
  <cp:lastModifiedBy>Deniz Dal</cp:lastModifiedBy>
  <cp:revision>507</cp:revision>
  <dcterms:created xsi:type="dcterms:W3CDTF">2009-10-26T13:58:03Z</dcterms:created>
  <dcterms:modified xsi:type="dcterms:W3CDTF">2024-10-05T11:36:22Z</dcterms:modified>
</cp:coreProperties>
</file>