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ublic Sans Bold" charset="1" panose="00000000000000000000"/>
      <p:regular r:id="rId15"/>
    </p:embeddedFont>
    <p:embeddedFont>
      <p:font typeface="Playfair Display" charset="1" panose="00000500000000000000"/>
      <p:regular r:id="rId16"/>
    </p:embeddedFont>
    <p:embeddedFont>
      <p:font typeface="Public Sans" charset="1" panose="00000000000000000000"/>
      <p:regular r:id="rId17"/>
    </p:embeddedFont>
    <p:embeddedFont>
      <p:font typeface="Canva Sans Bold" charset="1" panose="020B08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06882" y="4728792"/>
            <a:ext cx="16230600" cy="1310821"/>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ea typeface="Public Sans Bold"/>
                <a:cs typeface="Public Sans Bold"/>
                <a:sym typeface="Public Sans Bold"/>
              </a:rPr>
              <a:t>HOW A NEW WEBPAGE TRANSFORMS USER EXPERIENCE</a:t>
            </a:r>
          </a:p>
        </p:txBody>
      </p:sp>
      <p:sp>
        <p:nvSpPr>
          <p:cNvPr name="TextBox 5" id="5"/>
          <p:cNvSpPr txBox="true"/>
          <p:nvPr/>
        </p:nvSpPr>
        <p:spPr>
          <a:xfrm rot="0">
            <a:off x="850974" y="3926280"/>
            <a:ext cx="16408332" cy="490220"/>
          </a:xfrm>
          <a:prstGeom prst="rect">
            <a:avLst/>
          </a:prstGeom>
        </p:spPr>
        <p:txBody>
          <a:bodyPr anchor="t" rtlCol="false" tIns="0" lIns="0" bIns="0" rIns="0">
            <a:spAutoFit/>
          </a:bodyPr>
          <a:lstStyle/>
          <a:p>
            <a:pPr algn="l">
              <a:lnSpc>
                <a:spcPts val="3639"/>
              </a:lnSpc>
            </a:pPr>
            <a:r>
              <a:rPr lang="en-US" sz="3999" spc="19">
                <a:solidFill>
                  <a:srgbClr val="2B2C30"/>
                </a:solidFill>
                <a:latin typeface="Playfair Display"/>
                <a:ea typeface="Playfair Display"/>
                <a:cs typeface="Playfair Display"/>
                <a:sym typeface="Playfair Display"/>
              </a:rPr>
              <a:t>Unveilling the impact</a:t>
            </a:r>
          </a:p>
        </p:txBody>
      </p:sp>
      <p:sp>
        <p:nvSpPr>
          <p:cNvPr name="TextBox 6" id="6"/>
          <p:cNvSpPr txBox="true"/>
          <p:nvPr/>
        </p:nvSpPr>
        <p:spPr>
          <a:xfrm rot="0">
            <a:off x="1016407" y="8041005"/>
            <a:ext cx="7862435" cy="1303020"/>
          </a:xfrm>
          <a:prstGeom prst="rect">
            <a:avLst/>
          </a:prstGeom>
        </p:spPr>
        <p:txBody>
          <a:bodyPr anchor="t" rtlCol="false" tIns="0" lIns="0" bIns="0" rIns="0">
            <a:spAutoFit/>
          </a:bodyPr>
          <a:lstStyle/>
          <a:p>
            <a:pPr algn="l">
              <a:lnSpc>
                <a:spcPts val="3450"/>
              </a:lnSpc>
            </a:pPr>
            <a:r>
              <a:rPr lang="en-US" sz="2300">
                <a:solidFill>
                  <a:srgbClr val="2B2C30"/>
                </a:solidFill>
                <a:latin typeface="Public Sans"/>
                <a:ea typeface="Public Sans"/>
                <a:cs typeface="Public Sans"/>
                <a:sym typeface="Public Sans"/>
              </a:rPr>
              <a:t>Ayo Mosaku</a:t>
            </a:r>
          </a:p>
          <a:p>
            <a:pPr algn="l">
              <a:lnSpc>
                <a:spcPts val="3450"/>
              </a:lnSpc>
            </a:pPr>
            <a:r>
              <a:rPr lang="en-US" sz="2300">
                <a:solidFill>
                  <a:srgbClr val="2B2C30"/>
                </a:solidFill>
                <a:latin typeface="Public Sans"/>
                <a:ea typeface="Public Sans"/>
                <a:cs typeface="Public Sans"/>
                <a:sym typeface="Public Sans"/>
              </a:rPr>
              <a:t>25th August</a:t>
            </a:r>
            <a:r>
              <a:rPr lang="en-US" sz="2300">
                <a:solidFill>
                  <a:srgbClr val="2B2C30"/>
                </a:solidFill>
                <a:latin typeface="Public Sans"/>
                <a:ea typeface="Public Sans"/>
                <a:cs typeface="Public Sans"/>
                <a:sym typeface="Public Sans"/>
              </a:rPr>
              <a:t>, 2024</a:t>
            </a:r>
          </a:p>
          <a:p>
            <a:pPr algn="l">
              <a:lnSpc>
                <a:spcPts val="3450"/>
              </a:lnSpc>
            </a:pPr>
            <a:r>
              <a:rPr lang="en-US" sz="2300">
                <a:solidFill>
                  <a:srgbClr val="2B2C30"/>
                </a:solidFill>
                <a:latin typeface="Public Sans"/>
                <a:ea typeface="Public Sans"/>
                <a:cs typeface="Public Sans"/>
                <a:sym typeface="Public Sans"/>
              </a:rPr>
              <a:t>Udacity Inc.</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06871" y="3475182"/>
            <a:ext cx="14467839" cy="2624083"/>
          </a:xfrm>
          <a:prstGeom prst="rect">
            <a:avLst/>
          </a:prstGeom>
        </p:spPr>
        <p:txBody>
          <a:bodyPr anchor="t" rtlCol="false" tIns="0" lIns="0" bIns="0" rIns="0">
            <a:spAutoFit/>
          </a:bodyPr>
          <a:lstStyle/>
          <a:p>
            <a:pPr algn="l">
              <a:lnSpc>
                <a:spcPts val="5167"/>
              </a:lnSpc>
            </a:pPr>
            <a:r>
              <a:rPr lang="en-US" sz="3975" spc="19">
                <a:solidFill>
                  <a:srgbClr val="2B2C30"/>
                </a:solidFill>
                <a:latin typeface="Public Sans"/>
                <a:ea typeface="Public Sans"/>
                <a:cs typeface="Public Sans"/>
                <a:sym typeface="Public Sans"/>
              </a:rPr>
              <a:t>This project seeks to explain the outcomes of an A/B test conducted for our e-commerce partner, aimed at boosting the number of users who purchase their product by examining changes to their webpage.</a:t>
            </a:r>
          </a:p>
        </p:txBody>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ea typeface="Public Sans Bold"/>
                <a:cs typeface="Public Sans Bold"/>
                <a:sym typeface="Public Sans Bold"/>
              </a:rPr>
              <a:t>BACKGROUND</a:t>
            </a:r>
          </a:p>
        </p:txBody>
      </p:sp>
      <p:sp>
        <p:nvSpPr>
          <p:cNvPr name="AutoShape 5" id="5"/>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9552435" y="3721877"/>
            <a:ext cx="7149310" cy="2976759"/>
          </a:xfrm>
          <a:custGeom>
            <a:avLst/>
            <a:gdLst/>
            <a:ahLst/>
            <a:cxnLst/>
            <a:rect r="r" b="b" t="t" l="l"/>
            <a:pathLst>
              <a:path h="2976759" w="7149310">
                <a:moveTo>
                  <a:pt x="0" y="0"/>
                </a:moveTo>
                <a:lnTo>
                  <a:pt x="7149311" y="0"/>
                </a:lnTo>
                <a:lnTo>
                  <a:pt x="7149311" y="2976759"/>
                </a:lnTo>
                <a:lnTo>
                  <a:pt x="0" y="2976759"/>
                </a:lnTo>
                <a:lnTo>
                  <a:pt x="0" y="0"/>
                </a:lnTo>
                <a:close/>
              </a:path>
            </a:pathLst>
          </a:custGeom>
          <a:blipFill>
            <a:blip r:embed="rId4"/>
            <a:stretch>
              <a:fillRect l="0" t="0" r="0" b="0"/>
            </a:stretch>
          </a:blipFill>
        </p:spPr>
      </p:sp>
      <p:sp>
        <p:nvSpPr>
          <p:cNvPr name="TextBox 5" id="5"/>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ea typeface="Public Sans Bold"/>
                <a:cs typeface="Public Sans Bold"/>
                <a:sym typeface="Public Sans Bold"/>
              </a:rPr>
              <a:t>HYPOTHESES</a:t>
            </a:r>
          </a:p>
        </p:txBody>
      </p:sp>
      <p:sp>
        <p:nvSpPr>
          <p:cNvPr name="TextBox 6" id="6"/>
          <p:cNvSpPr txBox="true"/>
          <p:nvPr/>
        </p:nvSpPr>
        <p:spPr>
          <a:xfrm rot="0">
            <a:off x="1028695" y="2521680"/>
            <a:ext cx="7877184" cy="5741670"/>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There are two sides to this proposal of ours. </a:t>
            </a:r>
          </a:p>
          <a:p>
            <a:pPr algn="l">
              <a:lnSpc>
                <a:spcPts val="4199"/>
              </a:lnSpc>
            </a:pPr>
          </a:p>
          <a:p>
            <a:pPr algn="l">
              <a:lnSpc>
                <a:spcPts val="4199"/>
              </a:lnSpc>
            </a:pPr>
            <a:r>
              <a:rPr lang="en-US" sz="2799">
                <a:solidFill>
                  <a:srgbClr val="2B2C30"/>
                </a:solidFill>
                <a:latin typeface="Public Sans"/>
                <a:ea typeface="Public Sans"/>
                <a:cs typeface="Public Sans"/>
                <a:sym typeface="Public Sans"/>
              </a:rPr>
              <a:t>Our null Hypothesis, </a:t>
            </a:r>
            <a:r>
              <a:rPr lang="en-US" sz="2799">
                <a:solidFill>
                  <a:srgbClr val="2B2C30"/>
                </a:solidFill>
                <a:latin typeface="Public Sans"/>
                <a:ea typeface="Public Sans"/>
                <a:cs typeface="Public Sans"/>
                <a:sym typeface="Public Sans"/>
              </a:rPr>
              <a:t>that is our status with no data collated, ‘Ho’ states that there is less than or no increase in purchases brought abouut by changing our homepage(Treatment &lt;= Control)</a:t>
            </a:r>
          </a:p>
          <a:p>
            <a:pPr algn="l">
              <a:lnSpc>
                <a:spcPts val="4199"/>
              </a:lnSpc>
            </a:pPr>
          </a:p>
          <a:p>
            <a:pPr algn="l">
              <a:lnSpc>
                <a:spcPts val="4199"/>
              </a:lnSpc>
            </a:pPr>
            <a:r>
              <a:rPr lang="en-US" sz="2799">
                <a:solidFill>
                  <a:srgbClr val="2B2C30"/>
                </a:solidFill>
                <a:latin typeface="Public Sans"/>
                <a:ea typeface="Public Sans"/>
                <a:cs typeface="Public Sans"/>
                <a:sym typeface="Public Sans"/>
              </a:rPr>
              <a:t>This is opposed by our Alternate Hypothesis, ‘H1’ denoted and says there is an increase in users who purchase our item on our new homepage  (Treatment &gt; Control)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ea typeface="Public Sans Bold"/>
                <a:cs typeface="Public Sans Bold"/>
                <a:sym typeface="Public Sans Bold"/>
              </a:rPr>
              <a:t>METHODOLOGY</a:t>
            </a:r>
          </a:p>
        </p:txBody>
      </p:sp>
      <p:sp>
        <p:nvSpPr>
          <p:cNvPr name="AutoShape 4" id="4"/>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grpSp>
        <p:nvGrpSpPr>
          <p:cNvPr name="Group 5" id="5"/>
          <p:cNvGrpSpPr/>
          <p:nvPr/>
        </p:nvGrpSpPr>
        <p:grpSpPr>
          <a:xfrm rot="0">
            <a:off x="1006871" y="3222691"/>
            <a:ext cx="7926948" cy="3413125"/>
            <a:chOff x="0" y="0"/>
            <a:chExt cx="10569263" cy="4550834"/>
          </a:xfrm>
        </p:grpSpPr>
        <p:sp>
          <p:nvSpPr>
            <p:cNvPr name="TextBox 6" id="6"/>
            <p:cNvSpPr txBox="true"/>
            <p:nvPr/>
          </p:nvSpPr>
          <p:spPr>
            <a:xfrm rot="0">
              <a:off x="0" y="-85725"/>
              <a:ext cx="10502912" cy="2737485"/>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We gather and randomize a bit shy of 70,000 inputs, evenly split between the Treatment and the Control samples across 3 countries</a:t>
              </a:r>
            </a:p>
            <a:p>
              <a:pPr algn="l">
                <a:lnSpc>
                  <a:spcPts val="4199"/>
                </a:lnSpc>
              </a:pPr>
            </a:p>
          </p:txBody>
        </p:sp>
        <p:sp>
          <p:nvSpPr>
            <p:cNvPr name="TextBox 7" id="7"/>
            <p:cNvSpPr txBox="true"/>
            <p:nvPr/>
          </p:nvSpPr>
          <p:spPr>
            <a:xfrm rot="0">
              <a:off x="0" y="3258185"/>
              <a:ext cx="10569263" cy="1292649"/>
            </a:xfrm>
            <a:prstGeom prst="rect">
              <a:avLst/>
            </a:prstGeom>
          </p:spPr>
          <p:txBody>
            <a:bodyPr anchor="t" rtlCol="false" tIns="0" lIns="0" bIns="0" rIns="0">
              <a:spAutoFit/>
            </a:bodyPr>
            <a:lstStyle/>
            <a:p>
              <a:pPr algn="l">
                <a:lnSpc>
                  <a:spcPts val="3919"/>
                </a:lnSpc>
              </a:pPr>
              <a:r>
                <a:rPr lang="en-US" sz="2799">
                  <a:solidFill>
                    <a:srgbClr val="2B2C30"/>
                  </a:solidFill>
                  <a:latin typeface="Public Sans Bold"/>
                  <a:ea typeface="Public Sans Bold"/>
                  <a:cs typeface="Public Sans Bold"/>
                  <a:sym typeface="Public Sans Bold"/>
                </a:rPr>
                <a:t>Total Control Participants: 34678</a:t>
              </a:r>
            </a:p>
            <a:p>
              <a:pPr algn="l">
                <a:lnSpc>
                  <a:spcPts val="3919"/>
                </a:lnSpc>
              </a:pPr>
              <a:r>
                <a:rPr lang="en-US" sz="2799">
                  <a:solidFill>
                    <a:srgbClr val="2B2C30"/>
                  </a:solidFill>
                  <a:latin typeface="Public Sans Bold"/>
                  <a:ea typeface="Public Sans Bold"/>
                  <a:cs typeface="Public Sans Bold"/>
                  <a:sym typeface="Public Sans Bold"/>
                </a:rPr>
                <a:t>Total Treatment Participants: 35211</a:t>
              </a:r>
            </a:p>
          </p:txBody>
        </p:sp>
      </p:grpSp>
      <p:grpSp>
        <p:nvGrpSpPr>
          <p:cNvPr name="Group 8" id="8"/>
          <p:cNvGrpSpPr/>
          <p:nvPr/>
        </p:nvGrpSpPr>
        <p:grpSpPr>
          <a:xfrm rot="0">
            <a:off x="9722567" y="2611620"/>
            <a:ext cx="7773804" cy="5063759"/>
            <a:chOff x="0" y="0"/>
            <a:chExt cx="2364475" cy="1540189"/>
          </a:xfrm>
        </p:grpSpPr>
        <p:sp>
          <p:nvSpPr>
            <p:cNvPr name="Freeform 9" id="9"/>
            <p:cNvSpPr/>
            <p:nvPr/>
          </p:nvSpPr>
          <p:spPr>
            <a:xfrm flipH="false" flipV="false" rot="0">
              <a:off x="0" y="0"/>
              <a:ext cx="2364475" cy="1540190"/>
            </a:xfrm>
            <a:custGeom>
              <a:avLst/>
              <a:gdLst/>
              <a:ahLst/>
              <a:cxnLst/>
              <a:rect r="r" b="b" t="t" l="l"/>
              <a:pathLst>
                <a:path h="1540190" w="2364475">
                  <a:moveTo>
                    <a:pt x="0" y="0"/>
                  </a:moveTo>
                  <a:lnTo>
                    <a:pt x="2364475" y="0"/>
                  </a:lnTo>
                  <a:lnTo>
                    <a:pt x="2364475" y="1540190"/>
                  </a:lnTo>
                  <a:lnTo>
                    <a:pt x="0" y="1540190"/>
                  </a:lnTo>
                  <a:close/>
                </a:path>
              </a:pathLst>
            </a:custGeom>
            <a:solidFill>
              <a:srgbClr val="000000">
                <a:alpha val="0"/>
              </a:srgbClr>
            </a:solidFill>
            <a:ln w="9525" cap="sq">
              <a:solidFill>
                <a:srgbClr val="2B2C30"/>
              </a:solidFill>
              <a:prstDash val="solid"/>
              <a:miter/>
            </a:ln>
          </p:spPr>
        </p:sp>
        <p:sp>
          <p:nvSpPr>
            <p:cNvPr name="TextBox 10" id="10"/>
            <p:cNvSpPr txBox="true"/>
            <p:nvPr/>
          </p:nvSpPr>
          <p:spPr>
            <a:xfrm>
              <a:off x="0" y="-28575"/>
              <a:ext cx="2364475" cy="1568764"/>
            </a:xfrm>
            <a:prstGeom prst="rect">
              <a:avLst/>
            </a:prstGeom>
          </p:spPr>
          <p:txBody>
            <a:bodyPr anchor="ctr" rtlCol="false" tIns="68580" lIns="68580" bIns="68580" rIns="68580"/>
            <a:lstStyle/>
            <a:p>
              <a:pPr algn="ctr">
                <a:lnSpc>
                  <a:spcPts val="1889"/>
                </a:lnSpc>
              </a:pPr>
            </a:p>
          </p:txBody>
        </p:sp>
      </p:grpSp>
      <p:grpSp>
        <p:nvGrpSpPr>
          <p:cNvPr name="Group 11" id="11"/>
          <p:cNvGrpSpPr/>
          <p:nvPr/>
        </p:nvGrpSpPr>
        <p:grpSpPr>
          <a:xfrm rot="0">
            <a:off x="10333265" y="2984958"/>
            <a:ext cx="6552408" cy="4317083"/>
            <a:chOff x="0" y="0"/>
            <a:chExt cx="8736544" cy="5756111"/>
          </a:xfrm>
        </p:grpSpPr>
        <p:pic>
          <p:nvPicPr>
            <p:cNvPr name="Picture 12" id="12"/>
            <p:cNvPicPr>
              <a:picLocks noChangeAspect="true"/>
            </p:cNvPicPr>
            <p:nvPr/>
          </p:nvPicPr>
          <p:blipFill>
            <a:blip r:embed="rId4"/>
            <a:srcRect l="0" t="555" r="0" b="555"/>
            <a:stretch>
              <a:fillRect/>
            </a:stretch>
          </p:blipFill>
          <p:spPr>
            <a:xfrm flipH="false" flipV="false">
              <a:off x="0" y="0"/>
              <a:ext cx="8736544" cy="5756111"/>
            </a:xfrm>
            <a:prstGeom prst="rect">
              <a:avLst/>
            </a:prstGeom>
          </p:spPr>
        </p:pic>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aphicFrame>
        <p:nvGraphicFramePr>
          <p:cNvPr name="Table 4" id="4"/>
          <p:cNvGraphicFramePr>
            <a:graphicFrameLocks noGrp="true"/>
          </p:cNvGraphicFramePr>
          <p:nvPr/>
        </p:nvGraphicFramePr>
        <p:xfrm>
          <a:off x="1252384" y="2472319"/>
          <a:ext cx="13477565" cy="3095625"/>
        </p:xfrm>
        <a:graphic>
          <a:graphicData uri="http://schemas.openxmlformats.org/drawingml/2006/table">
            <a:tbl>
              <a:tblPr/>
              <a:tblGrid>
                <a:gridCol w="2474303"/>
                <a:gridCol w="3429783"/>
                <a:gridCol w="3976159"/>
                <a:gridCol w="3597320"/>
              </a:tblGrid>
              <a:tr h="1031875">
                <a:tc>
                  <a:txBody>
                    <a:bodyPr anchor="t" rtlCol="false"/>
                    <a:lstStyle/>
                    <a:p>
                      <a:pPr algn="ctr">
                        <a:lnSpc>
                          <a:spcPts val="280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Public Sans Bold"/>
                          <a:ea typeface="Public Sans Bold"/>
                          <a:cs typeface="Public Sans Bold"/>
                          <a:sym typeface="Public Sans Bold"/>
                        </a:rPr>
                        <a:t>US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Public Sans Bold"/>
                          <a:ea typeface="Public Sans Bold"/>
                          <a:cs typeface="Public Sans Bold"/>
                          <a:sym typeface="Public Sans Bold"/>
                        </a:rPr>
                        <a:t>UK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Public Sans Bold"/>
                          <a:ea typeface="Public Sans Bold"/>
                          <a:cs typeface="Public Sans Bold"/>
                          <a:sym typeface="Public Sans Bold"/>
                        </a:rPr>
                        <a:t>CA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31875">
                <a:tc>
                  <a:txBody>
                    <a:bodyPr anchor="t" rtlCol="false"/>
                    <a:lstStyle/>
                    <a:p>
                      <a:pPr algn="ctr">
                        <a:lnSpc>
                          <a:spcPts val="2800"/>
                        </a:lnSpc>
                        <a:defRPr/>
                      </a:pPr>
                      <a:r>
                        <a:rPr lang="en-US" sz="2000">
                          <a:solidFill>
                            <a:srgbClr val="000000"/>
                          </a:solidFill>
                          <a:latin typeface="Public Sans"/>
                          <a:ea typeface="Public Sans"/>
                          <a:cs typeface="Public Sans"/>
                          <a:sym typeface="Public Sans"/>
                        </a:rPr>
                        <a:t>CONTROL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Public Sans"/>
                          <a:ea typeface="Public Sans"/>
                          <a:cs typeface="Public Sans"/>
                          <a:sym typeface="Public Sans"/>
                        </a:rPr>
                        <a:t>10.7%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Public Sans"/>
                          <a:ea typeface="Public Sans"/>
                          <a:cs typeface="Public Sans"/>
                          <a:sym typeface="Public Sans"/>
                        </a:rPr>
                        <a:t>10.16%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Public Sans"/>
                          <a:ea typeface="Public Sans"/>
                          <a:cs typeface="Public Sans"/>
                          <a:sym typeface="Public Sans"/>
                        </a:rPr>
                        <a:t>9.44%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31875">
                <a:tc>
                  <a:txBody>
                    <a:bodyPr anchor="t" rtlCol="false"/>
                    <a:lstStyle/>
                    <a:p>
                      <a:pPr algn="ctr">
                        <a:lnSpc>
                          <a:spcPts val="2800"/>
                        </a:lnSpc>
                        <a:defRPr/>
                      </a:pPr>
                      <a:r>
                        <a:rPr lang="en-US" sz="2000">
                          <a:solidFill>
                            <a:srgbClr val="000000"/>
                          </a:solidFill>
                          <a:latin typeface="Public Sans"/>
                          <a:ea typeface="Public Sans"/>
                          <a:cs typeface="Public Sans"/>
                          <a:sym typeface="Public Sans"/>
                        </a:rPr>
                        <a:t>TREATMENT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Public Sans"/>
                          <a:ea typeface="Public Sans"/>
                          <a:cs typeface="Public Sans"/>
                          <a:sym typeface="Public Sans"/>
                        </a:rPr>
                        <a:t>15.8%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Public Sans"/>
                          <a:ea typeface="Public Sans"/>
                          <a:cs typeface="Public Sans"/>
                          <a:sym typeface="Public Sans"/>
                        </a:rPr>
                        <a:t>14.87%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Public Sans"/>
                          <a:ea typeface="Public Sans"/>
                          <a:cs typeface="Public Sans"/>
                          <a:sym typeface="Public Sans"/>
                        </a:rPr>
                        <a:t>15.40%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ea typeface="Public Sans Bold"/>
                <a:cs typeface="Public Sans Bold"/>
                <a:sym typeface="Public Sans Bold"/>
              </a:rPr>
              <a:t>CONVERSION RATES</a:t>
            </a:r>
          </a:p>
        </p:txBody>
      </p:sp>
      <p:sp>
        <p:nvSpPr>
          <p:cNvPr name="TextBox 6" id="6"/>
          <p:cNvSpPr txBox="true"/>
          <p:nvPr/>
        </p:nvSpPr>
        <p:spPr>
          <a:xfrm rot="0">
            <a:off x="1006871" y="5881370"/>
            <a:ext cx="14462080" cy="3957955"/>
          </a:xfrm>
          <a:prstGeom prst="rect">
            <a:avLst/>
          </a:prstGeom>
        </p:spPr>
        <p:txBody>
          <a:bodyPr anchor="t" rtlCol="false" tIns="0" lIns="0" bIns="0" rIns="0">
            <a:spAutoFit/>
          </a:bodyPr>
          <a:lstStyle/>
          <a:p>
            <a:pPr algn="ctr">
              <a:lnSpc>
                <a:spcPts val="3919"/>
              </a:lnSpc>
            </a:pPr>
            <a:r>
              <a:rPr lang="en-US" sz="2799">
                <a:solidFill>
                  <a:srgbClr val="2B2C30"/>
                </a:solidFill>
                <a:latin typeface="Public Sans"/>
                <a:ea typeface="Public Sans"/>
                <a:cs typeface="Public Sans"/>
                <a:sym typeface="Public Sans"/>
              </a:rPr>
              <a:t>Executive Summary: </a:t>
            </a:r>
          </a:p>
          <a:p>
            <a:pPr algn="ctr">
              <a:lnSpc>
                <a:spcPts val="3919"/>
              </a:lnSpc>
              <a:spcBef>
                <a:spcPct val="0"/>
              </a:spcBef>
            </a:pPr>
            <a:r>
              <a:rPr lang="en-US" sz="2799">
                <a:solidFill>
                  <a:srgbClr val="2B2C30"/>
                </a:solidFill>
                <a:latin typeface="Public Sans"/>
                <a:ea typeface="Public Sans"/>
                <a:cs typeface="Public Sans"/>
                <a:sym typeface="Public Sans"/>
              </a:rPr>
              <a:t>We have analyzed our performance in converting potential users into paying customers across all countries. This analysis highlights the effectiveness of our newly developed web page, which was specifically designed to enhance user conversion rates. By examining the data, we can see a significant improvement in our ability to convert interest into purchases, thereby increasing our company's product sales globally. This success underscores the strategic impact of our web development efforts in boosting our market presence and revenue streams worldwide.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ea typeface="Public Sans Bold"/>
                <a:cs typeface="Public Sans Bold"/>
                <a:sym typeface="Public Sans Bold"/>
              </a:rPr>
              <a:t>SAMPLE DISTRIBUTION</a:t>
            </a:r>
          </a:p>
        </p:txBody>
      </p:sp>
      <p:sp>
        <p:nvSpPr>
          <p:cNvPr name="AutoShape 4" id="4"/>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5" id="5"/>
          <p:cNvSpPr/>
          <p:nvPr/>
        </p:nvSpPr>
        <p:spPr>
          <a:xfrm flipH="false" flipV="false" rot="0">
            <a:off x="556822" y="2199779"/>
            <a:ext cx="9699824" cy="7678544"/>
          </a:xfrm>
          <a:custGeom>
            <a:avLst/>
            <a:gdLst/>
            <a:ahLst/>
            <a:cxnLst/>
            <a:rect r="r" b="b" t="t" l="l"/>
            <a:pathLst>
              <a:path h="7678544" w="9699824">
                <a:moveTo>
                  <a:pt x="0" y="0"/>
                </a:moveTo>
                <a:lnTo>
                  <a:pt x="9699824" y="0"/>
                </a:lnTo>
                <a:lnTo>
                  <a:pt x="9699824" y="7678543"/>
                </a:lnTo>
                <a:lnTo>
                  <a:pt x="0" y="7678543"/>
                </a:lnTo>
                <a:lnTo>
                  <a:pt x="0" y="0"/>
                </a:lnTo>
                <a:close/>
              </a:path>
            </a:pathLst>
          </a:custGeom>
          <a:blipFill>
            <a:blip r:embed="rId4"/>
            <a:stretch>
              <a:fillRect l="0" t="0" r="0" b="0"/>
            </a:stretch>
          </a:blipFill>
        </p:spPr>
      </p:sp>
      <p:grpSp>
        <p:nvGrpSpPr>
          <p:cNvPr name="Group 6" id="6"/>
          <p:cNvGrpSpPr/>
          <p:nvPr/>
        </p:nvGrpSpPr>
        <p:grpSpPr>
          <a:xfrm rot="0">
            <a:off x="11789819" y="2199779"/>
            <a:ext cx="5179795" cy="5158479"/>
            <a:chOff x="0" y="0"/>
            <a:chExt cx="6906393" cy="6877972"/>
          </a:xfrm>
        </p:grpSpPr>
        <p:sp>
          <p:nvSpPr>
            <p:cNvPr name="TextBox 7" id="7"/>
            <p:cNvSpPr txBox="true"/>
            <p:nvPr/>
          </p:nvSpPr>
          <p:spPr>
            <a:xfrm rot="0">
              <a:off x="0" y="-95250"/>
              <a:ext cx="6863036" cy="5007962"/>
            </a:xfrm>
            <a:prstGeom prst="rect">
              <a:avLst/>
            </a:prstGeom>
          </p:spPr>
          <p:txBody>
            <a:bodyPr anchor="t" rtlCol="false" tIns="0" lIns="0" bIns="0" rIns="0">
              <a:spAutoFit/>
            </a:bodyPr>
            <a:lstStyle/>
            <a:p>
              <a:pPr algn="l">
                <a:lnSpc>
                  <a:spcPts val="4346"/>
                </a:lnSpc>
              </a:pPr>
              <a:r>
                <a:rPr lang="en-US" sz="2897">
                  <a:solidFill>
                    <a:srgbClr val="2B2C30"/>
                  </a:solidFill>
                  <a:latin typeface="Public Sans"/>
                  <a:ea typeface="Public Sans"/>
                  <a:cs typeface="Public Sans"/>
                  <a:sym typeface="Public Sans"/>
                </a:rPr>
                <a:t>This chart shows the distribution of total visits amongst our 3 chosen countries of </a:t>
              </a:r>
            </a:p>
            <a:p>
              <a:pPr algn="l" marL="625588" indent="-312794" lvl="1">
                <a:lnSpc>
                  <a:spcPts val="4346"/>
                </a:lnSpc>
                <a:buAutoNum type="arabicPeriod" startAt="1"/>
              </a:pPr>
              <a:r>
                <a:rPr lang="en-US" sz="2897">
                  <a:solidFill>
                    <a:srgbClr val="2B2C30"/>
                  </a:solidFill>
                  <a:latin typeface="Public Sans"/>
                  <a:ea typeface="Public Sans"/>
                  <a:cs typeface="Public Sans"/>
                  <a:sym typeface="Public Sans"/>
                </a:rPr>
                <a:t> The US - 48850</a:t>
              </a:r>
            </a:p>
            <a:p>
              <a:pPr algn="l" marL="625588" indent="-312794" lvl="1">
                <a:lnSpc>
                  <a:spcPts val="4346"/>
                </a:lnSpc>
                <a:buAutoNum type="arabicPeriod" startAt="1"/>
              </a:pPr>
              <a:r>
                <a:rPr lang="en-US" sz="2897">
                  <a:solidFill>
                    <a:srgbClr val="2B2C30"/>
                  </a:solidFill>
                  <a:latin typeface="Public Sans"/>
                  <a:ea typeface="Public Sans"/>
                  <a:cs typeface="Public Sans"/>
                  <a:sym typeface="Public Sans"/>
                </a:rPr>
                <a:t>The UK - 17551</a:t>
              </a:r>
            </a:p>
            <a:p>
              <a:pPr algn="l" marL="625588" indent="-312794" lvl="1">
                <a:lnSpc>
                  <a:spcPts val="4346"/>
                </a:lnSpc>
                <a:buAutoNum type="arabicPeriod" startAt="1"/>
              </a:pPr>
              <a:r>
                <a:rPr lang="en-US" sz="2897">
                  <a:solidFill>
                    <a:srgbClr val="2B2C30"/>
                  </a:solidFill>
                  <a:latin typeface="Public Sans"/>
                  <a:ea typeface="Public Sans"/>
                  <a:cs typeface="Public Sans"/>
                  <a:sym typeface="Public Sans"/>
                </a:rPr>
                <a:t>Canada - 3488</a:t>
              </a:r>
            </a:p>
          </p:txBody>
        </p:sp>
        <p:sp>
          <p:nvSpPr>
            <p:cNvPr name="TextBox 8" id="8"/>
            <p:cNvSpPr txBox="true"/>
            <p:nvPr/>
          </p:nvSpPr>
          <p:spPr>
            <a:xfrm rot="0">
              <a:off x="0" y="5542596"/>
              <a:ext cx="6906393" cy="1335376"/>
            </a:xfrm>
            <a:prstGeom prst="rect">
              <a:avLst/>
            </a:prstGeom>
          </p:spPr>
          <p:txBody>
            <a:bodyPr anchor="t" rtlCol="false" tIns="0" lIns="0" bIns="0" rIns="0">
              <a:spAutoFit/>
            </a:bodyPr>
            <a:lstStyle/>
            <a:p>
              <a:pPr algn="l">
                <a:lnSpc>
                  <a:spcPts val="4056"/>
                </a:lnSpc>
              </a:pPr>
              <a:r>
                <a:rPr lang="en-US" sz="2897">
                  <a:solidFill>
                    <a:srgbClr val="2B2C30"/>
                  </a:solidFill>
                  <a:latin typeface="Public Sans Bold"/>
                  <a:ea typeface="Public Sans Bold"/>
                  <a:cs typeface="Public Sans Bold"/>
                  <a:sym typeface="Public Sans Bold"/>
                </a:rPr>
                <a:t>Sampling Distribution</a:t>
              </a:r>
            </a:p>
            <a:p>
              <a:pPr algn="l">
                <a:lnSpc>
                  <a:spcPts val="4056"/>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522862"/>
            <a:ext cx="12737748" cy="4330253"/>
          </a:xfrm>
          <a:prstGeom prst="rect">
            <a:avLst/>
          </a:prstGeom>
        </p:spPr>
        <p:txBody>
          <a:bodyPr anchor="t" rtlCol="false" tIns="0" lIns="0" bIns="0" rIns="0">
            <a:spAutoFit/>
          </a:bodyPr>
          <a:lstStyle/>
          <a:p>
            <a:pPr algn="l">
              <a:lnSpc>
                <a:spcPts val="3413"/>
              </a:lnSpc>
            </a:pPr>
            <a:r>
              <a:rPr lang="en-US" sz="2438" spc="553">
                <a:solidFill>
                  <a:srgbClr val="000000"/>
                </a:solidFill>
                <a:latin typeface="Public Sans"/>
                <a:ea typeface="Public Sans"/>
                <a:cs typeface="Public Sans"/>
                <a:sym typeface="Public Sans"/>
              </a:rPr>
              <a:t>Bootstrapping using a range of 500, we can compare and compute the difference in conversion between the treatment and the control groups.</a:t>
            </a:r>
          </a:p>
          <a:p>
            <a:pPr algn="l">
              <a:lnSpc>
                <a:spcPts val="3413"/>
              </a:lnSpc>
            </a:pPr>
          </a:p>
          <a:p>
            <a:pPr algn="l">
              <a:lnSpc>
                <a:spcPts val="3413"/>
              </a:lnSpc>
            </a:pPr>
          </a:p>
          <a:p>
            <a:pPr algn="l">
              <a:lnSpc>
                <a:spcPts val="3413"/>
              </a:lnSpc>
            </a:pPr>
            <a:r>
              <a:rPr lang="en-US" sz="2438" spc="553">
                <a:solidFill>
                  <a:srgbClr val="000000"/>
                </a:solidFill>
                <a:latin typeface="Public Sans"/>
                <a:ea typeface="Public Sans"/>
                <a:cs typeface="Public Sans"/>
                <a:sym typeface="Public Sans"/>
              </a:rPr>
              <a:t>To summarise:</a:t>
            </a:r>
          </a:p>
          <a:p>
            <a:pPr algn="l">
              <a:lnSpc>
                <a:spcPts val="3413"/>
              </a:lnSpc>
            </a:pPr>
            <a:r>
              <a:rPr lang="en-US" sz="2438" spc="553">
                <a:solidFill>
                  <a:srgbClr val="000000"/>
                </a:solidFill>
                <a:latin typeface="Public Sans"/>
                <a:ea typeface="Public Sans"/>
                <a:cs typeface="Public Sans"/>
                <a:sym typeface="Public Sans"/>
              </a:rPr>
              <a:t>Actual Diff(between Treatment and Control) = 0.05 </a:t>
            </a:r>
          </a:p>
          <a:p>
            <a:pPr algn="l">
              <a:lnSpc>
                <a:spcPts val="3413"/>
              </a:lnSpc>
            </a:pPr>
            <a:r>
              <a:rPr lang="en-US" sz="2438" spc="553">
                <a:solidFill>
                  <a:srgbClr val="000000"/>
                </a:solidFill>
                <a:latin typeface="Public Sans"/>
                <a:ea typeface="Public Sans"/>
                <a:cs typeface="Public Sans"/>
                <a:sym typeface="Public Sans"/>
              </a:rPr>
              <a:t>Our p-value = 0.00</a:t>
            </a:r>
          </a:p>
          <a:p>
            <a:pPr algn="l">
              <a:lnSpc>
                <a:spcPts val="3413"/>
              </a:lnSpc>
            </a:pPr>
            <a:r>
              <a:rPr lang="en-US" sz="2438" spc="553">
                <a:solidFill>
                  <a:srgbClr val="000000"/>
                </a:solidFill>
                <a:latin typeface="Public Sans"/>
                <a:ea typeface="Public Sans"/>
                <a:cs typeface="Public Sans"/>
                <a:sym typeface="Public Sans"/>
              </a:rPr>
              <a:t>Our Statistical Significance = 5%</a:t>
            </a:r>
          </a:p>
          <a:p>
            <a:pPr algn="l">
              <a:lnSpc>
                <a:spcPts val="3413"/>
              </a:lnSpc>
              <a:spcBef>
                <a:spcPct val="0"/>
              </a:spcBef>
            </a:pPr>
          </a:p>
        </p:txBody>
      </p:sp>
      <p:sp>
        <p:nvSpPr>
          <p:cNvPr name="TextBox 4" id="4"/>
          <p:cNvSpPr txBox="true"/>
          <p:nvPr/>
        </p:nvSpPr>
        <p:spPr>
          <a:xfrm rot="0">
            <a:off x="660431" y="847725"/>
            <a:ext cx="5985363" cy="3350462"/>
          </a:xfrm>
          <a:prstGeom prst="rect">
            <a:avLst/>
          </a:prstGeom>
        </p:spPr>
        <p:txBody>
          <a:bodyPr anchor="t" rtlCol="false" tIns="0" lIns="0" bIns="0" rIns="0">
            <a:spAutoFit/>
          </a:bodyPr>
          <a:lstStyle/>
          <a:p>
            <a:pPr algn="ctr">
              <a:lnSpc>
                <a:spcPts val="13500"/>
              </a:lnSpc>
            </a:pPr>
            <a:r>
              <a:rPr lang="en-US" sz="9643">
                <a:solidFill>
                  <a:srgbClr val="000000"/>
                </a:solidFill>
                <a:latin typeface="Canva Sans Bold"/>
                <a:ea typeface="Canva Sans Bold"/>
                <a:cs typeface="Canva Sans Bold"/>
                <a:sym typeface="Canva Sans Bold"/>
              </a:rPr>
              <a:t>RESULTS</a:t>
            </a:r>
          </a:p>
          <a:p>
            <a:pPr algn="ctr">
              <a:lnSpc>
                <a:spcPts val="13500"/>
              </a:lnSpc>
            </a:pPr>
          </a:p>
        </p:txBody>
      </p:sp>
      <p:sp>
        <p:nvSpPr>
          <p:cNvPr name="AutoShape 5" id="5"/>
          <p:cNvSpPr/>
          <p:nvPr/>
        </p:nvSpPr>
        <p:spPr>
          <a:xfrm flipV="true">
            <a:off x="1028711" y="2570172"/>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9534533" y="1760761"/>
            <a:ext cx="8681939" cy="6288629"/>
          </a:xfrm>
          <a:custGeom>
            <a:avLst/>
            <a:gdLst/>
            <a:ahLst/>
            <a:cxnLst/>
            <a:rect r="r" b="b" t="t" l="l"/>
            <a:pathLst>
              <a:path h="6288629" w="8681939">
                <a:moveTo>
                  <a:pt x="0" y="0"/>
                </a:moveTo>
                <a:lnTo>
                  <a:pt x="8681939" y="0"/>
                </a:lnTo>
                <a:lnTo>
                  <a:pt x="8681939" y="6288629"/>
                </a:lnTo>
                <a:lnTo>
                  <a:pt x="0" y="6288629"/>
                </a:lnTo>
                <a:lnTo>
                  <a:pt x="0" y="0"/>
                </a:lnTo>
                <a:close/>
              </a:path>
            </a:pathLst>
          </a:custGeom>
          <a:blipFill>
            <a:blip r:embed="rId4"/>
            <a:stretch>
              <a:fillRect l="0" t="0" r="0" b="0"/>
            </a:stretch>
          </a:blipFill>
        </p:spPr>
      </p:sp>
      <p:sp>
        <p:nvSpPr>
          <p:cNvPr name="TextBox 5" id="5"/>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ea typeface="Public Sans Bold"/>
                <a:cs typeface="Public Sans Bold"/>
                <a:sym typeface="Public Sans Bold"/>
              </a:rPr>
              <a:t>FINDINGS</a:t>
            </a:r>
          </a:p>
        </p:txBody>
      </p:sp>
      <p:sp>
        <p:nvSpPr>
          <p:cNvPr name="TextBox 6" id="6"/>
          <p:cNvSpPr txBox="true"/>
          <p:nvPr/>
        </p:nvSpPr>
        <p:spPr>
          <a:xfrm rot="0">
            <a:off x="500831" y="2439937"/>
            <a:ext cx="8291383" cy="10662920"/>
          </a:xfrm>
          <a:prstGeom prst="rect">
            <a:avLst/>
          </a:prstGeom>
        </p:spPr>
        <p:txBody>
          <a:bodyPr anchor="t" rtlCol="false" tIns="0" lIns="0" bIns="0" rIns="0">
            <a:spAutoFit/>
          </a:bodyPr>
          <a:lstStyle/>
          <a:p>
            <a:pPr algn="l">
              <a:lnSpc>
                <a:spcPts val="4479"/>
              </a:lnSpc>
            </a:pPr>
            <a:r>
              <a:rPr lang="en-US" sz="3199">
                <a:solidFill>
                  <a:srgbClr val="2B2C30"/>
                </a:solidFill>
                <a:latin typeface="Public Sans"/>
                <a:ea typeface="Public Sans"/>
                <a:cs typeface="Public Sans"/>
                <a:sym typeface="Public Sans"/>
              </a:rPr>
              <a:t>After careful exploration, we are able to summarise using this graph here.</a:t>
            </a:r>
            <a:r>
              <a:rPr lang="en-US" sz="3199">
                <a:solidFill>
                  <a:srgbClr val="2B2C30"/>
                </a:solidFill>
                <a:latin typeface="Public Sans"/>
                <a:ea typeface="Public Sans"/>
                <a:cs typeface="Public Sans"/>
                <a:sym typeface="Public Sans"/>
              </a:rPr>
              <a:t> </a:t>
            </a:r>
          </a:p>
          <a:p>
            <a:pPr algn="l">
              <a:lnSpc>
                <a:spcPts val="4479"/>
              </a:lnSpc>
            </a:pPr>
          </a:p>
          <a:p>
            <a:pPr algn="l">
              <a:lnSpc>
                <a:spcPts val="4479"/>
              </a:lnSpc>
            </a:pPr>
          </a:p>
          <a:p>
            <a:pPr algn="l">
              <a:lnSpc>
                <a:spcPts val="4479"/>
              </a:lnSpc>
            </a:pPr>
            <a:r>
              <a:rPr lang="en-US" sz="3199">
                <a:solidFill>
                  <a:srgbClr val="2B2C30"/>
                </a:solidFill>
                <a:latin typeface="Public Sans"/>
                <a:ea typeface="Public Sans"/>
                <a:cs typeface="Public Sans"/>
                <a:sym typeface="Public Sans"/>
              </a:rPr>
              <a:t>The graph shows that actual user behavior, represented by the red line, significantly deviates from the expected distribution under the null hypothesis. This deviation suggests that </a:t>
            </a:r>
            <a:r>
              <a:rPr lang="en-US" sz="3199" u="sng">
                <a:solidFill>
                  <a:srgbClr val="2B2C30"/>
                </a:solidFill>
                <a:latin typeface="Public Sans Bold"/>
                <a:ea typeface="Public Sans Bold"/>
                <a:cs typeface="Public Sans Bold"/>
                <a:sym typeface="Public Sans Bold"/>
              </a:rPr>
              <a:t>we have rejected the null hypothesis</a:t>
            </a:r>
            <a:r>
              <a:rPr lang="en-US" sz="3199">
                <a:solidFill>
                  <a:srgbClr val="2B2C30"/>
                </a:solidFill>
                <a:latin typeface="Public Sans"/>
                <a:ea typeface="Public Sans"/>
                <a:cs typeface="Public Sans"/>
                <a:sym typeface="Public Sans"/>
              </a:rPr>
              <a:t>, indicating that more purchases are being made on the new page than anticipated.</a:t>
            </a:r>
          </a:p>
          <a:p>
            <a:pPr algn="l">
              <a:lnSpc>
                <a:spcPts val="4479"/>
              </a:lnSpc>
            </a:pPr>
          </a:p>
          <a:p>
            <a:pPr algn="l">
              <a:lnSpc>
                <a:spcPts val="4479"/>
              </a:lnSpc>
            </a:pPr>
          </a:p>
          <a:p>
            <a:pPr algn="l">
              <a:lnSpc>
                <a:spcPts val="4479"/>
              </a:lnSpc>
            </a:pPr>
          </a:p>
          <a:p>
            <a:pPr algn="l">
              <a:lnSpc>
                <a:spcPts val="4479"/>
              </a:lnSpc>
            </a:pPr>
          </a:p>
          <a:p>
            <a:pPr algn="l">
              <a:lnSpc>
                <a:spcPts val="4479"/>
              </a:lnSpc>
            </a:pPr>
          </a:p>
          <a:p>
            <a:pPr algn="l">
              <a:lnSpc>
                <a:spcPts val="4479"/>
              </a:lnSpc>
            </a:pPr>
          </a:p>
          <a:p>
            <a:pPr algn="l">
              <a:lnSpc>
                <a:spcPts val="447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3" y="3979339"/>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50968" y="1890494"/>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Conclusion</a:t>
            </a:r>
          </a:p>
        </p:txBody>
      </p:sp>
      <p:sp>
        <p:nvSpPr>
          <p:cNvPr name="TextBox 5" id="5"/>
          <p:cNvSpPr txBox="true"/>
          <p:nvPr/>
        </p:nvSpPr>
        <p:spPr>
          <a:xfrm rot="0">
            <a:off x="1028700" y="5264521"/>
            <a:ext cx="11020828" cy="3733431"/>
          </a:xfrm>
          <a:prstGeom prst="rect">
            <a:avLst/>
          </a:prstGeom>
        </p:spPr>
        <p:txBody>
          <a:bodyPr anchor="t" rtlCol="false" tIns="0" lIns="0" bIns="0" rIns="0">
            <a:spAutoFit/>
          </a:bodyPr>
          <a:lstStyle/>
          <a:p>
            <a:pPr algn="ctr">
              <a:lnSpc>
                <a:spcPts val="4220"/>
              </a:lnSpc>
              <a:spcBef>
                <a:spcPct val="0"/>
              </a:spcBef>
            </a:pPr>
            <a:r>
              <a:rPr lang="en-US" sz="3014" spc="684">
                <a:solidFill>
                  <a:srgbClr val="2B2C30"/>
                </a:solidFill>
                <a:latin typeface="Public Sans"/>
                <a:ea typeface="Public Sans"/>
                <a:cs typeface="Public Sans"/>
                <a:sym typeface="Public Sans"/>
              </a:rPr>
              <a:t>In conclusion, obtaining a p-value of 0.00 from our analysis strongly supports rejecting the null hypothesis. The next step is to assess the practical significance to determine whether we should proceed with launching our new webpage.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DAGOzsKCDHs</dc:identifier>
  <dcterms:modified xsi:type="dcterms:W3CDTF">2011-08-01T06:04:30Z</dcterms:modified>
  <cp:revision>1</cp:revision>
  <dc:title>Cream Neutral Minimalist New Business Pitch Deck Presentation</dc:title>
</cp:coreProperties>
</file>