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09"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10"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11"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12"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13"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14"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76"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77"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78"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79"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80"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581"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9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9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5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5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0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0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1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61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621"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622"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623"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624"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625"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626"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09"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10"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11"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12"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13"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14"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3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3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4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5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5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61"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62"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63"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64"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65"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166"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8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8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8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9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9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1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19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0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0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0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0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10"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11"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12"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13"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14"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15"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3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3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3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4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5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5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5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25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259"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60"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61"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62"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63"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264"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41"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42"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43"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44"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45"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46"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6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6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6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7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7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8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8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8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8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39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393"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94"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95"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96"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97"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398"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1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1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2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2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2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2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2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3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3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3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3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3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3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
        <p:nvSpPr>
          <p:cNvPr id="44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42"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443"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444"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445"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446"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
        <p:nvSpPr>
          <p:cNvPr id="447"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2000"/>
          </a:bodyPr>
          <a:p>
            <a:pPr indent="0">
              <a:spcBef>
                <a:spcPts val="1417"/>
              </a:spcBef>
              <a:buNone/>
            </a:pPr>
            <a:endParaRPr b="0" lang="ru-RU"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latin typeface="Arial"/>
            </a:endParaRPr>
          </a:p>
        </p:txBody>
      </p:sp>
      <p:sp>
        <p:nvSpPr>
          <p:cNvPr id="4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09.xml"/><Relationship Id="rId27" Type="http://schemas.openxmlformats.org/officeDocument/2006/relationships/slideLayout" Target="../slideLayouts/slideLayout110.xml"/><Relationship Id="rId28" Type="http://schemas.openxmlformats.org/officeDocument/2006/relationships/slideLayout" Target="../slideLayouts/slideLayout111.xml"/><Relationship Id="rId29" Type="http://schemas.openxmlformats.org/officeDocument/2006/relationships/slideLayout" Target="../slideLayouts/slideLayout112.xml"/><Relationship Id="rId30" Type="http://schemas.openxmlformats.org/officeDocument/2006/relationships/slideLayout" Target="../slideLayouts/slideLayout113.xml"/><Relationship Id="rId31" Type="http://schemas.openxmlformats.org/officeDocument/2006/relationships/slideLayout" Target="../slideLayouts/slideLayout114.xml"/><Relationship Id="rId32" Type="http://schemas.openxmlformats.org/officeDocument/2006/relationships/slideLayout" Target="../slideLayouts/slideLayout115.xml"/><Relationship Id="rId33" Type="http://schemas.openxmlformats.org/officeDocument/2006/relationships/slideLayout" Target="../slideLayouts/slideLayout116.xml"/><Relationship Id="rId34" Type="http://schemas.openxmlformats.org/officeDocument/2006/relationships/slideLayout" Target="../slideLayouts/slideLayout117.xml"/><Relationship Id="rId35" Type="http://schemas.openxmlformats.org/officeDocument/2006/relationships/slideLayout" Target="../slideLayouts/slideLayout118.xml"/><Relationship Id="rId36" Type="http://schemas.openxmlformats.org/officeDocument/2006/relationships/slideLayout" Target="../slideLayouts/slideLayout119.xml"/><Relationship Id="rId37"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97.xml"/><Relationship Id="rId27" Type="http://schemas.openxmlformats.org/officeDocument/2006/relationships/slideLayout" Target="../slideLayouts/slideLayout98.xml"/><Relationship Id="rId28" Type="http://schemas.openxmlformats.org/officeDocument/2006/relationships/slideLayout" Target="../slideLayouts/slideLayout99.xml"/><Relationship Id="rId29" Type="http://schemas.openxmlformats.org/officeDocument/2006/relationships/slideLayout" Target="../slideLayouts/slideLayout100.xml"/><Relationship Id="rId30" Type="http://schemas.openxmlformats.org/officeDocument/2006/relationships/slideLayout" Target="../slideLayouts/slideLayout101.xml"/><Relationship Id="rId31" Type="http://schemas.openxmlformats.org/officeDocument/2006/relationships/slideLayout" Target="../slideLayouts/slideLayout102.xml"/><Relationship Id="rId32" Type="http://schemas.openxmlformats.org/officeDocument/2006/relationships/slideLayout" Target="../slideLayouts/slideLayout103.xml"/><Relationship Id="rId33" Type="http://schemas.openxmlformats.org/officeDocument/2006/relationships/slideLayout" Target="../slideLayouts/slideLayout104.xml"/><Relationship Id="rId34" Type="http://schemas.openxmlformats.org/officeDocument/2006/relationships/slideLayout" Target="../slideLayouts/slideLayout105.xml"/><Relationship Id="rId35" Type="http://schemas.openxmlformats.org/officeDocument/2006/relationships/slideLayout" Target="../slideLayouts/slideLayout106.xml"/><Relationship Id="rId36" Type="http://schemas.openxmlformats.org/officeDocument/2006/relationships/slideLayout" Target="../slideLayouts/slideLayout107.xml"/><Relationship Id="rId37"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9640" cy="155484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80360" cy="4114440"/>
            <a:chOff x="0" y="0"/>
            <a:chExt cx="10080360" cy="4114440"/>
          </a:xfrm>
        </p:grpSpPr>
        <p:sp>
          <p:nvSpPr>
            <p:cNvPr id="2" name=""/>
            <p:cNvSpPr/>
            <p:nvPr/>
          </p:nvSpPr>
          <p:spPr>
            <a:xfrm>
              <a:off x="0" y="0"/>
              <a:ext cx="10080360" cy="4114440"/>
            </a:xfrm>
            <a:prstGeom prst="rect">
              <a:avLst/>
            </a:prstGeom>
            <a:solidFill>
              <a:srgbClr val="e9ecef"/>
            </a:solidFill>
            <a:ln w="0">
              <a:noFill/>
            </a:ln>
          </p:spPr>
          <p:style>
            <a:lnRef idx="0"/>
            <a:fillRef idx="0"/>
            <a:effectRef idx="0"/>
            <a:fontRef idx="minor"/>
          </p:style>
        </p:sp>
        <p:sp>
          <p:nvSpPr>
            <p:cNvPr id="3"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79800" cy="182844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79800" cy="182844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5400" cy="365400"/>
            </a:xfrm>
            <a:prstGeom prst="rect">
              <a:avLst/>
            </a:prstGeom>
            <a:solidFill>
              <a:srgbClr val="adb5bd"/>
            </a:solidFill>
            <a:ln w="0">
              <a:noFill/>
            </a:ln>
          </p:spPr>
          <p:style>
            <a:lnRef idx="0"/>
            <a:fillRef idx="0"/>
            <a:effectRef idx="0"/>
            <a:fontRef idx="minor"/>
          </p:style>
        </p:sp>
        <p:sp>
          <p:nvSpPr>
            <p:cNvPr id="7" name=""/>
            <p:cNvSpPr/>
            <p:nvPr/>
          </p:nvSpPr>
          <p:spPr>
            <a:xfrm>
              <a:off x="4206240" y="0"/>
              <a:ext cx="1462680" cy="91404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5480" cy="45684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8600" cy="100548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2680" cy="100548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8280" cy="822600"/>
            </a:xfrm>
            <a:prstGeom prst="rect">
              <a:avLst/>
            </a:prstGeom>
            <a:solidFill>
              <a:srgbClr val="f4f4f9"/>
            </a:solidFill>
            <a:ln w="0">
              <a:noFill/>
            </a:ln>
          </p:spPr>
          <p:style>
            <a:lnRef idx="0"/>
            <a:fillRef idx="0"/>
            <a:effectRef idx="0"/>
            <a:fontRef idx="minor"/>
          </p:style>
        </p:sp>
        <p:sp>
          <p:nvSpPr>
            <p:cNvPr id="14" name=""/>
            <p:cNvSpPr/>
            <p:nvPr/>
          </p:nvSpPr>
          <p:spPr>
            <a:xfrm>
              <a:off x="8595360" y="0"/>
              <a:ext cx="1485000" cy="1462680"/>
            </a:xfrm>
            <a:prstGeom prst="rect">
              <a:avLst/>
            </a:prstGeom>
            <a:solidFill>
              <a:srgbClr val="dddddd"/>
            </a:solidFill>
            <a:ln w="0">
              <a:noFill/>
            </a:ln>
          </p:spPr>
          <p:style>
            <a:lnRef idx="0"/>
            <a:fillRef idx="0"/>
            <a:effectRef idx="0"/>
            <a:fontRef idx="minor"/>
          </p:style>
        </p:sp>
        <p:sp>
          <p:nvSpPr>
            <p:cNvPr id="15"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2520" cy="914040"/>
            </a:xfrm>
            <a:prstGeom prst="rect">
              <a:avLst/>
            </a:prstGeom>
            <a:solidFill>
              <a:srgbClr val="808080"/>
            </a:solidFill>
            <a:ln w="0">
              <a:noFill/>
            </a:ln>
          </p:spPr>
          <p:style>
            <a:lnRef idx="0"/>
            <a:fillRef idx="0"/>
            <a:effectRef idx="0"/>
            <a:fontRef idx="minor"/>
          </p:style>
        </p:sp>
        <p:sp>
          <p:nvSpPr>
            <p:cNvPr id="17" name=""/>
            <p:cNvSpPr/>
            <p:nvPr/>
          </p:nvSpPr>
          <p:spPr>
            <a:xfrm>
              <a:off x="0" y="3017520"/>
              <a:ext cx="365400" cy="109692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5400" cy="155412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5400" cy="36540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sp>
      <p:sp>
        <p:nvSpPr>
          <p:cNvPr id="516"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sp>
      <p:grpSp>
        <p:nvGrpSpPr>
          <p:cNvPr id="517" name=""/>
          <p:cNvGrpSpPr/>
          <p:nvPr/>
        </p:nvGrpSpPr>
        <p:grpSpPr>
          <a:xfrm>
            <a:off x="-147240" y="-295920"/>
            <a:ext cx="915120" cy="1280520"/>
            <a:chOff x="-147240" y="-295920"/>
            <a:chExt cx="915120" cy="1280520"/>
          </a:xfrm>
        </p:grpSpPr>
        <p:sp>
          <p:nvSpPr>
            <p:cNvPr id="518" name=""/>
            <p:cNvSpPr/>
            <p:nvPr/>
          </p:nvSpPr>
          <p:spPr>
            <a:xfrm flipV="1" rot="5395800">
              <a:off x="219240" y="801360"/>
              <a:ext cx="182520" cy="18252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19" name=""/>
            <p:cNvSpPr/>
            <p:nvPr/>
          </p:nvSpPr>
          <p:spPr>
            <a:xfrm flipV="1" rot="5395800">
              <a:off x="218880" y="435600"/>
              <a:ext cx="182520" cy="18252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0" name=""/>
            <p:cNvSpPr/>
            <p:nvPr/>
          </p:nvSpPr>
          <p:spPr>
            <a:xfrm flipV="1" rot="5395800">
              <a:off x="218520" y="70200"/>
              <a:ext cx="182520" cy="18252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1" name=""/>
            <p:cNvSpPr/>
            <p:nvPr/>
          </p:nvSpPr>
          <p:spPr>
            <a:xfrm flipV="1" rot="5395800">
              <a:off x="217800" y="-295200"/>
              <a:ext cx="182520" cy="18252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2" name=""/>
            <p:cNvSpPr/>
            <p:nvPr/>
          </p:nvSpPr>
          <p:spPr>
            <a:xfrm flipV="1" rot="5395800">
              <a:off x="583920" y="-295560"/>
              <a:ext cx="182520" cy="18252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3" name=""/>
            <p:cNvSpPr/>
            <p:nvPr/>
          </p:nvSpPr>
          <p:spPr>
            <a:xfrm flipV="1" rot="5395800">
              <a:off x="584280" y="69480"/>
              <a:ext cx="182520" cy="18252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4" name=""/>
            <p:cNvSpPr/>
            <p:nvPr/>
          </p:nvSpPr>
          <p:spPr>
            <a:xfrm flipV="1" rot="5395800">
              <a:off x="584280" y="435240"/>
              <a:ext cx="182520" cy="18252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5" name=""/>
            <p:cNvSpPr/>
            <p:nvPr/>
          </p:nvSpPr>
          <p:spPr>
            <a:xfrm flipV="1" rot="5395800">
              <a:off x="585000" y="801360"/>
              <a:ext cx="182520" cy="18252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6" name=""/>
            <p:cNvSpPr/>
            <p:nvPr/>
          </p:nvSpPr>
          <p:spPr>
            <a:xfrm flipV="1" rot="5395800">
              <a:off x="-145800" y="801720"/>
              <a:ext cx="182520" cy="18252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7" name=""/>
            <p:cNvSpPr/>
            <p:nvPr/>
          </p:nvSpPr>
          <p:spPr>
            <a:xfrm flipV="1" rot="5395800">
              <a:off x="-146520" y="436320"/>
              <a:ext cx="182520" cy="18252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8" name=""/>
            <p:cNvSpPr/>
            <p:nvPr/>
          </p:nvSpPr>
          <p:spPr>
            <a:xfrm flipV="1" rot="5395800">
              <a:off x="-146520" y="70200"/>
              <a:ext cx="182520" cy="18252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29" name=""/>
            <p:cNvSpPr/>
            <p:nvPr/>
          </p:nvSpPr>
          <p:spPr>
            <a:xfrm flipV="1" rot="5395800">
              <a:off x="-146880" y="-294840"/>
              <a:ext cx="182520" cy="18252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nvGrpSpPr>
          <p:cNvPr id="530" name=""/>
          <p:cNvGrpSpPr/>
          <p:nvPr/>
        </p:nvGrpSpPr>
        <p:grpSpPr>
          <a:xfrm>
            <a:off x="9545040" y="4645800"/>
            <a:ext cx="915480" cy="1280880"/>
            <a:chOff x="9545040" y="4645800"/>
            <a:chExt cx="915480" cy="1280880"/>
          </a:xfrm>
        </p:grpSpPr>
        <p:sp>
          <p:nvSpPr>
            <p:cNvPr id="531" name=""/>
            <p:cNvSpPr/>
            <p:nvPr/>
          </p:nvSpPr>
          <p:spPr>
            <a:xfrm flipV="1" rot="5395800">
              <a:off x="9911880" y="5743440"/>
              <a:ext cx="182520" cy="182520"/>
            </a:xfrm>
            <a:prstGeom prst="ellipse">
              <a:avLst/>
            </a:prstGeom>
            <a:blipFill rotWithShape="0">
              <a:blip r:embed="rId1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2" name=""/>
            <p:cNvSpPr/>
            <p:nvPr/>
          </p:nvSpPr>
          <p:spPr>
            <a:xfrm flipV="1" rot="5395800">
              <a:off x="9911520" y="5377680"/>
              <a:ext cx="182520" cy="182520"/>
            </a:xfrm>
            <a:prstGeom prst="ellipse">
              <a:avLst/>
            </a:prstGeom>
            <a:blipFill rotWithShape="0">
              <a:blip r:embed="rId1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3" name=""/>
            <p:cNvSpPr/>
            <p:nvPr/>
          </p:nvSpPr>
          <p:spPr>
            <a:xfrm flipV="1" rot="5395800">
              <a:off x="9911160" y="5012280"/>
              <a:ext cx="182520" cy="182520"/>
            </a:xfrm>
            <a:prstGeom prst="ellipse">
              <a:avLst/>
            </a:prstGeom>
            <a:blipFill rotWithShape="0">
              <a:blip r:embed="rId1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4" name=""/>
            <p:cNvSpPr/>
            <p:nvPr/>
          </p:nvSpPr>
          <p:spPr>
            <a:xfrm flipV="1" rot="5395800">
              <a:off x="9910440" y="4646160"/>
              <a:ext cx="182520" cy="182520"/>
            </a:xfrm>
            <a:prstGeom prst="ellipse">
              <a:avLst/>
            </a:prstGeom>
            <a:blipFill rotWithShape="0">
              <a:blip r:embed="rId1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5" name=""/>
            <p:cNvSpPr/>
            <p:nvPr/>
          </p:nvSpPr>
          <p:spPr>
            <a:xfrm flipV="1" rot="5395800">
              <a:off x="10276560" y="4645800"/>
              <a:ext cx="182520" cy="182520"/>
            </a:xfrm>
            <a:prstGeom prst="ellipse">
              <a:avLst/>
            </a:prstGeom>
            <a:blipFill rotWithShape="0">
              <a:blip r:embed="rId1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6" name=""/>
            <p:cNvSpPr/>
            <p:nvPr/>
          </p:nvSpPr>
          <p:spPr>
            <a:xfrm flipV="1" rot="5395800">
              <a:off x="10276920" y="5011560"/>
              <a:ext cx="182520" cy="182520"/>
            </a:xfrm>
            <a:prstGeom prst="ellipse">
              <a:avLst/>
            </a:prstGeom>
            <a:blipFill rotWithShape="0">
              <a:blip r:embed="rId1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7" name=""/>
            <p:cNvSpPr/>
            <p:nvPr/>
          </p:nvSpPr>
          <p:spPr>
            <a:xfrm flipV="1" rot="5395800">
              <a:off x="10276920" y="5377320"/>
              <a:ext cx="182520" cy="182520"/>
            </a:xfrm>
            <a:prstGeom prst="ellipse">
              <a:avLst/>
            </a:prstGeom>
            <a:blipFill rotWithShape="0">
              <a:blip r:embed="rId2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8" name=""/>
            <p:cNvSpPr/>
            <p:nvPr/>
          </p:nvSpPr>
          <p:spPr>
            <a:xfrm flipV="1" rot="5395800">
              <a:off x="10277640" y="5743440"/>
              <a:ext cx="182520" cy="182520"/>
            </a:xfrm>
            <a:prstGeom prst="ellipse">
              <a:avLst/>
            </a:prstGeom>
            <a:blipFill rotWithShape="0">
              <a:blip r:embed="rId2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39" name=""/>
            <p:cNvSpPr/>
            <p:nvPr/>
          </p:nvSpPr>
          <p:spPr>
            <a:xfrm flipV="1" rot="5395800">
              <a:off x="9546120" y="5743800"/>
              <a:ext cx="182520" cy="182520"/>
            </a:xfrm>
            <a:prstGeom prst="ellipse">
              <a:avLst/>
            </a:prstGeom>
            <a:blipFill rotWithShape="0">
              <a:blip r:embed="rId2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40" name=""/>
            <p:cNvSpPr/>
            <p:nvPr/>
          </p:nvSpPr>
          <p:spPr>
            <a:xfrm flipV="1" rot="5395800">
              <a:off x="9545400" y="5378400"/>
              <a:ext cx="182520" cy="182520"/>
            </a:xfrm>
            <a:prstGeom prst="ellipse">
              <a:avLst/>
            </a:prstGeom>
            <a:blipFill rotWithShape="0">
              <a:blip r:embed="rId2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41" name=""/>
            <p:cNvSpPr/>
            <p:nvPr/>
          </p:nvSpPr>
          <p:spPr>
            <a:xfrm flipV="1" rot="5395800">
              <a:off x="9545400" y="5012280"/>
              <a:ext cx="182520" cy="182520"/>
            </a:xfrm>
            <a:prstGeom prst="ellipse">
              <a:avLst/>
            </a:prstGeom>
            <a:blipFill rotWithShape="0">
              <a:blip r:embed="rId2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542" name=""/>
            <p:cNvSpPr/>
            <p:nvPr/>
          </p:nvSpPr>
          <p:spPr>
            <a:xfrm flipV="1" rot="5395800">
              <a:off x="9545040" y="4646520"/>
              <a:ext cx="182520" cy="182520"/>
            </a:xfrm>
            <a:prstGeom prst="ellipse">
              <a:avLst/>
            </a:prstGeom>
            <a:blipFill rotWithShape="0">
              <a:blip r:embed="rId25"/>
              <a:srcRect/>
              <a:tile/>
            </a:blipFill>
            <a:ln w="0">
              <a:noFill/>
            </a:ln>
            <a:effectLst>
              <a:outerShdw blurRad="0" dir="2700000" dist="102841" rotWithShape="0">
                <a:srgbClr val="808080">
                  <a:alpha val="65000"/>
                </a:srgbClr>
              </a:outerShdw>
            </a:effectLst>
          </p:spPr>
          <p:style>
            <a:lnRef idx="0"/>
            <a:fillRef idx="0"/>
            <a:effectRef idx="0"/>
            <a:fontRef idx="minor"/>
          </p:style>
        </p:sp>
      </p:grpSp>
      <p:sp>
        <p:nvSpPr>
          <p:cNvPr id="543"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sp>
      <p:sp>
        <p:nvSpPr>
          <p:cNvPr id="5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54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sp>
      <p:sp>
        <p:nvSpPr>
          <p:cNvPr id="583"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sp>
      <p:sp>
        <p:nvSpPr>
          <p:cNvPr id="584"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sp>
      <p:sp>
        <p:nvSpPr>
          <p:cNvPr id="585"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sp>
      <p:sp>
        <p:nvSpPr>
          <p:cNvPr id="586"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sp>
      <p:sp>
        <p:nvSpPr>
          <p:cNvPr id="587"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sp>
      <p:sp>
        <p:nvSpPr>
          <p:cNvPr id="588"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sp>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59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8540280" y="5065560"/>
            <a:ext cx="1280160" cy="914400"/>
            <a:chOff x="8540280" y="5065560"/>
            <a:chExt cx="1280160" cy="914400"/>
          </a:xfrm>
        </p:grpSpPr>
        <p:grpSp>
          <p:nvGrpSpPr>
            <p:cNvPr id="59" name=""/>
            <p:cNvGrpSpPr/>
            <p:nvPr/>
          </p:nvGrpSpPr>
          <p:grpSpPr>
            <a:xfrm>
              <a:off x="8540280" y="5065560"/>
              <a:ext cx="1280160" cy="914400"/>
              <a:chOff x="8540280" y="5065560"/>
              <a:chExt cx="1280160" cy="914400"/>
            </a:xfrm>
          </p:grpSpPr>
          <p:sp>
            <p:nvSpPr>
              <p:cNvPr id="60" name=""/>
              <p:cNvSpPr/>
              <p:nvPr/>
            </p:nvSpPr>
            <p:spPr>
              <a:xfrm flipV="1" rot="21598800">
                <a:off x="9637560" y="5430960"/>
                <a:ext cx="182520" cy="18252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1" name=""/>
              <p:cNvSpPr/>
              <p:nvPr/>
            </p:nvSpPr>
            <p:spPr>
              <a:xfrm flipV="1" rot="21598800">
                <a:off x="9271800" y="5430960"/>
                <a:ext cx="182520" cy="18252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2" name=""/>
              <p:cNvSpPr/>
              <p:nvPr/>
            </p:nvSpPr>
            <p:spPr>
              <a:xfrm flipV="1" rot="21598800">
                <a:off x="8906400" y="5430960"/>
                <a:ext cx="182520" cy="18252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3" name=""/>
              <p:cNvSpPr/>
              <p:nvPr/>
            </p:nvSpPr>
            <p:spPr>
              <a:xfrm flipV="1" rot="21598800">
                <a:off x="8540280" y="5431320"/>
                <a:ext cx="182520" cy="18252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4" name=""/>
              <p:cNvSpPr/>
              <p:nvPr/>
            </p:nvSpPr>
            <p:spPr>
              <a:xfrm flipV="1" rot="21598800">
                <a:off x="8540280" y="5065200"/>
                <a:ext cx="182520" cy="18252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5" name=""/>
              <p:cNvSpPr/>
              <p:nvPr/>
            </p:nvSpPr>
            <p:spPr>
              <a:xfrm flipV="1" rot="21598800">
                <a:off x="8906040" y="5065200"/>
                <a:ext cx="182520" cy="18252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6" name=""/>
              <p:cNvSpPr/>
              <p:nvPr/>
            </p:nvSpPr>
            <p:spPr>
              <a:xfrm flipV="1" rot="21598800">
                <a:off x="9271800" y="5065560"/>
                <a:ext cx="182520" cy="18252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7" name=""/>
              <p:cNvSpPr/>
              <p:nvPr/>
            </p:nvSpPr>
            <p:spPr>
              <a:xfrm flipV="1" rot="21598800">
                <a:off x="9637920" y="5065200"/>
                <a:ext cx="182520" cy="18252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8" name=""/>
              <p:cNvSpPr/>
              <p:nvPr/>
            </p:nvSpPr>
            <p:spPr>
              <a:xfrm flipV="1" rot="21598800">
                <a:off x="9637560" y="5796720"/>
                <a:ext cx="182520" cy="18252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9" name=""/>
              <p:cNvSpPr/>
              <p:nvPr/>
            </p:nvSpPr>
            <p:spPr>
              <a:xfrm flipV="1" rot="21598800">
                <a:off x="9272160" y="5797080"/>
                <a:ext cx="182520" cy="18252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0" name=""/>
              <p:cNvSpPr/>
              <p:nvPr/>
            </p:nvSpPr>
            <p:spPr>
              <a:xfrm flipV="1" rot="21598800">
                <a:off x="8906040" y="5796720"/>
                <a:ext cx="182520" cy="18252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1" name=""/>
              <p:cNvSpPr/>
              <p:nvPr/>
            </p:nvSpPr>
            <p:spPr>
              <a:xfrm flipV="1" rot="21598800">
                <a:off x="8540280" y="5796720"/>
                <a:ext cx="182520" cy="18252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sp>
        <p:nvSpPr>
          <p:cNvPr id="72"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sp>
      <p:sp>
        <p:nvSpPr>
          <p:cNvPr id="73"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sp>
      <p:sp>
        <p:nvSpPr>
          <p:cNvPr id="74"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sp>
      <p:pic>
        <p:nvPicPr>
          <p:cNvPr id="75" name="" descr=""/>
          <p:cNvPicPr/>
          <p:nvPr/>
        </p:nvPicPr>
        <p:blipFill>
          <a:blip r:embed="rId14"/>
          <a:stretch/>
        </p:blipFill>
        <p:spPr>
          <a:xfrm>
            <a:off x="4349520" y="792360"/>
            <a:ext cx="5525640" cy="4145040"/>
          </a:xfrm>
          <a:prstGeom prst="rect">
            <a:avLst/>
          </a:prstGeom>
          <a:ln w="0">
            <a:noFill/>
          </a:ln>
        </p:spPr>
      </p:pic>
      <p:sp>
        <p:nvSpPr>
          <p:cNvPr id="76" name=""/>
          <p:cNvSpPr/>
          <p:nvPr/>
        </p:nvSpPr>
        <p:spPr>
          <a:xfrm>
            <a:off x="4846320" y="4846320"/>
            <a:ext cx="2132640" cy="385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000" spc="-1" strike="noStrike">
                <a:latin typeface="Lato"/>
                <a:ea typeface="Noto Sans CJK SC"/>
              </a:rPr>
              <a:t>Illustrations  by </a:t>
            </a:r>
            <a:r>
              <a:rPr b="0" lang="en-US" sz="1000" spc="-1" strike="noStrike" u="sng">
                <a:solidFill>
                  <a:srgbClr val="0000ff"/>
                </a:solidFill>
                <a:uFillTx/>
                <a:latin typeface="Lato"/>
                <a:ea typeface="Noto Sans CJK SC"/>
                <a:hlinkClick r:id="rId15"/>
              </a:rPr>
              <a:t>Pixeltrue</a:t>
            </a:r>
            <a:r>
              <a:rPr b="0" lang="en-US" sz="1000" spc="-1" strike="noStrike">
                <a:latin typeface="Lato"/>
                <a:ea typeface="Noto Sans CJK SC"/>
              </a:rPr>
              <a:t> on </a:t>
            </a:r>
            <a:r>
              <a:rPr b="0" lang="en-US" sz="1000" spc="-1" strike="noStrike" u="sng">
                <a:solidFill>
                  <a:srgbClr val="0000ff"/>
                </a:solidFill>
                <a:uFillTx/>
                <a:latin typeface="Lato"/>
                <a:ea typeface="Noto Sans CJK SC"/>
                <a:hlinkClick r:id="rId16"/>
              </a:rPr>
              <a:t>icons8</a:t>
            </a:r>
            <a:endParaRPr b="0" lang="ru-RU" sz="1000" spc="-1" strike="noStrike">
              <a:latin typeface="Arial"/>
            </a:endParaRPr>
          </a:p>
        </p:txBody>
      </p:sp>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
          <p:cNvGrpSpPr/>
          <p:nvPr/>
        </p:nvGrpSpPr>
        <p:grpSpPr>
          <a:xfrm>
            <a:off x="7406640" y="3566160"/>
            <a:ext cx="2377080" cy="4297320"/>
            <a:chOff x="7406640" y="3566160"/>
            <a:chExt cx="2377080" cy="4297320"/>
          </a:xfrm>
        </p:grpSpPr>
        <p:sp>
          <p:nvSpPr>
            <p:cNvPr id="116" name=""/>
            <p:cNvSpPr/>
            <p:nvPr/>
          </p:nvSpPr>
          <p:spPr>
            <a:xfrm>
              <a:off x="8138160" y="4754880"/>
              <a:ext cx="456840" cy="2559960"/>
            </a:xfrm>
            <a:prstGeom prst="rect">
              <a:avLst/>
            </a:prstGeom>
            <a:blipFill rotWithShape="0">
              <a:blip r:embed="rId2"/>
              <a:srcRect/>
              <a:tile/>
            </a:blipFill>
            <a:ln w="0">
              <a:noFill/>
            </a:ln>
          </p:spPr>
          <p:style>
            <a:lnRef idx="0"/>
            <a:fillRef idx="0"/>
            <a:effectRef idx="0"/>
            <a:fontRef idx="minor"/>
          </p:style>
        </p:sp>
        <p:sp>
          <p:nvSpPr>
            <p:cNvPr id="117" name=""/>
            <p:cNvSpPr/>
            <p:nvPr/>
          </p:nvSpPr>
          <p:spPr>
            <a:xfrm>
              <a:off x="8961120" y="3566160"/>
              <a:ext cx="456840" cy="2559960"/>
            </a:xfrm>
            <a:prstGeom prst="rect">
              <a:avLst/>
            </a:prstGeom>
            <a:blipFill rotWithShape="0">
              <a:blip r:embed="rId3"/>
              <a:srcRect/>
              <a:tile/>
            </a:blipFill>
            <a:ln w="0">
              <a:noFill/>
            </a:ln>
          </p:spPr>
          <p:style>
            <a:lnRef idx="0"/>
            <a:fillRef idx="0"/>
            <a:effectRef idx="0"/>
            <a:fontRef idx="minor"/>
          </p:style>
        </p:sp>
        <p:sp>
          <p:nvSpPr>
            <p:cNvPr id="118"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sp>
        <p:sp>
          <p:nvSpPr>
            <p:cNvPr id="119"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sp>
        <p:sp>
          <p:nvSpPr>
            <p:cNvPr id="120"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7406640" y="5303520"/>
              <a:ext cx="456840" cy="2559960"/>
            </a:xfrm>
            <a:prstGeom prst="rect">
              <a:avLst/>
            </a:prstGeom>
            <a:blipFill rotWithShape="0">
              <a:blip r:embed="rId4"/>
              <a:srcRect/>
              <a:tile/>
            </a:blipFill>
            <a:ln w="0">
              <a:noFill/>
            </a:ln>
          </p:spPr>
          <p:style>
            <a:lnRef idx="0"/>
            <a:fillRef idx="0"/>
            <a:effectRef idx="0"/>
            <a:fontRef idx="minor"/>
          </p:style>
        </p:sp>
      </p:grpSp>
      <p:sp>
        <p:nvSpPr>
          <p:cNvPr id="122" name=""/>
          <p:cNvSpPr/>
          <p:nvPr/>
        </p:nvSpPr>
        <p:spPr>
          <a:xfrm flipH="1" flipV="1">
            <a:off x="1461600" y="-1555200"/>
            <a:ext cx="456840" cy="2559960"/>
          </a:xfrm>
          <a:prstGeom prst="rect">
            <a:avLst/>
          </a:prstGeom>
          <a:blipFill rotWithShape="0">
            <a:blip r:embed="rId5"/>
            <a:srcRect/>
            <a:tile/>
          </a:blipFill>
          <a:ln w="0">
            <a:noFill/>
          </a:ln>
        </p:spPr>
        <p:style>
          <a:lnRef idx="0"/>
          <a:fillRef idx="0"/>
          <a:effectRef idx="0"/>
          <a:fontRef idx="minor"/>
        </p:style>
      </p:sp>
      <p:sp>
        <p:nvSpPr>
          <p:cNvPr id="123" name=""/>
          <p:cNvSpPr/>
          <p:nvPr/>
        </p:nvSpPr>
        <p:spPr>
          <a:xfrm flipH="1" flipV="1">
            <a:off x="638640" y="-365760"/>
            <a:ext cx="456840" cy="2559960"/>
          </a:xfrm>
          <a:prstGeom prst="rect">
            <a:avLst/>
          </a:prstGeom>
          <a:blipFill rotWithShape="0">
            <a:blip r:embed="rId6"/>
            <a:srcRect/>
            <a:tile/>
          </a:blipFill>
          <a:ln w="0">
            <a:noFill/>
          </a:ln>
        </p:spPr>
        <p:style>
          <a:lnRef idx="0"/>
          <a:fillRef idx="0"/>
          <a:effectRef idx="0"/>
          <a:fontRef idx="minor"/>
        </p:style>
      </p:sp>
      <p:sp>
        <p:nvSpPr>
          <p:cNvPr id="124"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sp>
      <p:sp>
        <p:nvSpPr>
          <p:cNvPr id="125"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sp>
      <p:sp>
        <p:nvSpPr>
          <p:cNvPr id="126"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2193840" y="-2103840"/>
            <a:ext cx="456840" cy="2559960"/>
          </a:xfrm>
          <a:prstGeom prst="rect">
            <a:avLst/>
          </a:prstGeom>
          <a:blipFill rotWithShape="0">
            <a:blip r:embed="rId7"/>
            <a:srcRect/>
            <a:tile/>
          </a:blipFill>
          <a:ln w="0">
            <a:noFill/>
          </a:ln>
        </p:spPr>
        <p:style>
          <a:lnRef idx="0"/>
          <a:fillRef idx="0"/>
          <a:effectRef idx="0"/>
          <a:fontRef idx="minor"/>
        </p:style>
      </p:sp>
      <p:sp>
        <p:nvSpPr>
          <p:cNvPr id="128"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sp>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3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sp>
      <p:sp>
        <p:nvSpPr>
          <p:cNvPr id="168"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sp>
      <p:sp>
        <p:nvSpPr>
          <p:cNvPr id="169"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sp>
      <p:sp>
        <p:nvSpPr>
          <p:cNvPr id="170"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sp>
      <p:grpSp>
        <p:nvGrpSpPr>
          <p:cNvPr id="171" name=""/>
          <p:cNvGrpSpPr/>
          <p:nvPr/>
        </p:nvGrpSpPr>
        <p:grpSpPr>
          <a:xfrm>
            <a:off x="3917880" y="775800"/>
            <a:ext cx="2433240" cy="4338720"/>
            <a:chOff x="3917880" y="775800"/>
            <a:chExt cx="2433240" cy="4338720"/>
          </a:xfrm>
        </p:grpSpPr>
        <p:sp>
          <p:nvSpPr>
            <p:cNvPr id="172" name=""/>
            <p:cNvSpPr/>
            <p:nvPr/>
          </p:nvSpPr>
          <p:spPr>
            <a:xfrm flipH="1" flipV="1" rot="5330400">
              <a:off x="4853160" y="33786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173" name=""/>
            <p:cNvSpPr/>
            <p:nvPr/>
          </p:nvSpPr>
          <p:spPr>
            <a:xfrm flipH="1" flipV="1" rot="5330400">
              <a:off x="4022640" y="234036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174" name=""/>
            <p:cNvSpPr/>
            <p:nvPr/>
          </p:nvSpPr>
          <p:spPr>
            <a:xfrm flipH="1" flipV="1" rot="5330400">
              <a:off x="4919760" y="207612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175" name=""/>
            <p:cNvSpPr/>
            <p:nvPr/>
          </p:nvSpPr>
          <p:spPr>
            <a:xfrm flipH="1" flipV="1" rot="5330400">
              <a:off x="3976560" y="98244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176" name=""/>
            <p:cNvSpPr/>
            <p:nvPr/>
          </p:nvSpPr>
          <p:spPr>
            <a:xfrm flipH="1" flipV="1" rot="5330400">
              <a:off x="4910760" y="74448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177" name=""/>
            <p:cNvSpPr/>
            <p:nvPr/>
          </p:nvSpPr>
          <p:spPr>
            <a:xfrm flipH="1" flipV="1" rot="5330400">
              <a:off x="4031280" y="36828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sp>
      <p:sp>
        <p:nvSpPr>
          <p:cNvPr id="217"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sp>
      <p:sp>
        <p:nvSpPr>
          <p:cNvPr id="218"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sp>
      <p:sp>
        <p:nvSpPr>
          <p:cNvPr id="219"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sp>
      <p:grpSp>
        <p:nvGrpSpPr>
          <p:cNvPr id="220" name=""/>
          <p:cNvGrpSpPr/>
          <p:nvPr/>
        </p:nvGrpSpPr>
        <p:grpSpPr>
          <a:xfrm>
            <a:off x="3917880" y="775800"/>
            <a:ext cx="2433240" cy="4338720"/>
            <a:chOff x="3917880" y="775800"/>
            <a:chExt cx="2433240" cy="4338720"/>
          </a:xfrm>
        </p:grpSpPr>
        <p:sp>
          <p:nvSpPr>
            <p:cNvPr id="221" name=""/>
            <p:cNvSpPr/>
            <p:nvPr/>
          </p:nvSpPr>
          <p:spPr>
            <a:xfrm flipH="1" flipV="1" rot="5330400">
              <a:off x="4853160" y="33786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222" name=""/>
            <p:cNvSpPr/>
            <p:nvPr/>
          </p:nvSpPr>
          <p:spPr>
            <a:xfrm flipH="1" flipV="1" rot="5330400">
              <a:off x="4022640" y="234036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223" name=""/>
            <p:cNvSpPr/>
            <p:nvPr/>
          </p:nvSpPr>
          <p:spPr>
            <a:xfrm flipH="1" flipV="1" rot="5330400">
              <a:off x="4919760" y="207612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224" name=""/>
            <p:cNvSpPr/>
            <p:nvPr/>
          </p:nvSpPr>
          <p:spPr>
            <a:xfrm flipH="1" flipV="1" rot="5330400">
              <a:off x="3976560" y="98244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225" name=""/>
            <p:cNvSpPr/>
            <p:nvPr/>
          </p:nvSpPr>
          <p:spPr>
            <a:xfrm flipH="1" flipV="1" rot="5330400">
              <a:off x="4910760" y="74448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226" name=""/>
            <p:cNvSpPr/>
            <p:nvPr/>
          </p:nvSpPr>
          <p:spPr>
            <a:xfrm flipH="1" flipV="1" rot="5330400">
              <a:off x="4031280" y="36828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
        <p:nvSpPr>
          <p:cNvPr id="2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22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5" name=""/>
          <p:cNvGrpSpPr/>
          <p:nvPr/>
        </p:nvGrpSpPr>
        <p:grpSpPr>
          <a:xfrm>
            <a:off x="3570480" y="1225440"/>
            <a:ext cx="5120280" cy="2925720"/>
            <a:chOff x="3570480" y="1225440"/>
            <a:chExt cx="5120280" cy="2925720"/>
          </a:xfrm>
        </p:grpSpPr>
        <p:sp>
          <p:nvSpPr>
            <p:cNvPr id="266" name=""/>
            <p:cNvSpPr/>
            <p:nvPr/>
          </p:nvSpPr>
          <p:spPr>
            <a:xfrm>
              <a:off x="3570480" y="1528200"/>
              <a:ext cx="4926960" cy="2622960"/>
            </a:xfrm>
            <a:prstGeom prst="rect">
              <a:avLst/>
            </a:prstGeom>
            <a:solidFill>
              <a:srgbClr val="e9ecef"/>
            </a:solidFill>
            <a:ln w="0">
              <a:noFill/>
            </a:ln>
          </p:spPr>
          <p:style>
            <a:lnRef idx="0"/>
            <a:fillRef idx="0"/>
            <a:effectRef idx="0"/>
            <a:fontRef idx="minor"/>
          </p:style>
        </p:sp>
        <p:sp>
          <p:nvSpPr>
            <p:cNvPr id="267"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sp>
      </p:grpSp>
      <p:grpSp>
        <p:nvGrpSpPr>
          <p:cNvPr id="268" name=""/>
          <p:cNvGrpSpPr/>
          <p:nvPr/>
        </p:nvGrpSpPr>
        <p:grpSpPr>
          <a:xfrm>
            <a:off x="-2093400" y="-402120"/>
            <a:ext cx="4945680" cy="8521200"/>
            <a:chOff x="-2093400" y="-402120"/>
            <a:chExt cx="4945680" cy="8521200"/>
          </a:xfrm>
        </p:grpSpPr>
        <p:sp>
          <p:nvSpPr>
            <p:cNvPr id="269"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0"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1"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2"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3"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4"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5"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6"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7"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8"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79"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0"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1"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2"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3"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4"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5" name=""/>
            <p:cNvSpPr/>
            <p:nvPr/>
          </p:nvSpPr>
          <p:spPr>
            <a:xfrm flipH="1">
              <a:off x="-246600" y="2462040"/>
              <a:ext cx="1072800" cy="766080"/>
            </a:xfrm>
            <a:custGeom>
              <a:avLst/>
              <a:gdLst>
                <a:gd name="textAreaLeft" fmla="*/ 360 w 1072800"/>
                <a:gd name="textAreaRight" fmla="*/ 107352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6"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7"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8"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89"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0"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1"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2"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3"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4"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5"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6"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7"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a:blip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8"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299"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300"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301"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sp>
          <p:nvSpPr>
            <p:cNvPr id="302"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sp>
      </p:grpSp>
      <p:sp>
        <p:nvSpPr>
          <p:cNvPr id="303"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0" spc="-1" strike="noStrike">
                <a:latin typeface="Arial"/>
              </a:rPr>
              <a:t>“</a:t>
            </a:r>
            <a:endParaRPr b="0" lang="ru-RU" sz="8000" spc="-1" strike="noStrike">
              <a:latin typeface="Arial"/>
            </a:endParaRPr>
          </a:p>
        </p:txBody>
      </p:sp>
      <p:sp>
        <p:nvSpPr>
          <p:cNvPr id="304"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7200" spc="-1" strike="noStrike">
                <a:latin typeface="Arial"/>
              </a:rPr>
              <a:t>”</a:t>
            </a:r>
            <a:endParaRPr b="0" lang="ru-RU" sz="7200" spc="-1" strike="noStrike">
              <a:latin typeface="Arial"/>
            </a:endParaRPr>
          </a:p>
        </p:txBody>
      </p:sp>
      <p:sp>
        <p:nvSpPr>
          <p:cNvPr id="305"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sp>
      <p:sp>
        <p:nvSpPr>
          <p:cNvPr id="306"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sp>
      <p:sp>
        <p:nvSpPr>
          <p:cNvPr id="307"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sp>
      <p:sp>
        <p:nvSpPr>
          <p:cNvPr id="308"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3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1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7" name=""/>
          <p:cNvGrpSpPr/>
          <p:nvPr/>
        </p:nvGrpSpPr>
        <p:grpSpPr>
          <a:xfrm>
            <a:off x="7406640" y="3566160"/>
            <a:ext cx="2377080" cy="4297320"/>
            <a:chOff x="7406640" y="3566160"/>
            <a:chExt cx="2377080" cy="4297320"/>
          </a:xfrm>
        </p:grpSpPr>
        <p:sp>
          <p:nvSpPr>
            <p:cNvPr id="348" name=""/>
            <p:cNvSpPr/>
            <p:nvPr/>
          </p:nvSpPr>
          <p:spPr>
            <a:xfrm>
              <a:off x="8138160" y="4754880"/>
              <a:ext cx="456840" cy="2559960"/>
            </a:xfrm>
            <a:prstGeom prst="rect">
              <a:avLst/>
            </a:prstGeom>
            <a:blipFill rotWithShape="0">
              <a:blip r:embed="rId2"/>
              <a:srcRect/>
              <a:tile/>
            </a:blipFill>
            <a:ln w="0">
              <a:noFill/>
            </a:ln>
          </p:spPr>
          <p:style>
            <a:lnRef idx="0"/>
            <a:fillRef idx="0"/>
            <a:effectRef idx="0"/>
            <a:fontRef idx="minor"/>
          </p:style>
        </p:sp>
        <p:sp>
          <p:nvSpPr>
            <p:cNvPr id="349" name=""/>
            <p:cNvSpPr/>
            <p:nvPr/>
          </p:nvSpPr>
          <p:spPr>
            <a:xfrm>
              <a:off x="8961120" y="3566160"/>
              <a:ext cx="456840" cy="2559960"/>
            </a:xfrm>
            <a:prstGeom prst="rect">
              <a:avLst/>
            </a:prstGeom>
            <a:blipFill rotWithShape="0">
              <a:blip r:embed="rId3"/>
              <a:srcRect/>
              <a:tile/>
            </a:blipFill>
            <a:ln w="0">
              <a:noFill/>
            </a:ln>
          </p:spPr>
          <p:style>
            <a:lnRef idx="0"/>
            <a:fillRef idx="0"/>
            <a:effectRef idx="0"/>
            <a:fontRef idx="minor"/>
          </p:style>
        </p:sp>
        <p:sp>
          <p:nvSpPr>
            <p:cNvPr id="350"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sp>
        <p:sp>
          <p:nvSpPr>
            <p:cNvPr id="351"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sp>
        <p:sp>
          <p:nvSpPr>
            <p:cNvPr id="352"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sp>
        <p:sp>
          <p:nvSpPr>
            <p:cNvPr id="353" name=""/>
            <p:cNvSpPr/>
            <p:nvPr/>
          </p:nvSpPr>
          <p:spPr>
            <a:xfrm>
              <a:off x="7406640" y="5303520"/>
              <a:ext cx="456840" cy="2559960"/>
            </a:xfrm>
            <a:prstGeom prst="rect">
              <a:avLst/>
            </a:prstGeom>
            <a:blipFill rotWithShape="0">
              <a:blip r:embed="rId4"/>
              <a:srcRect/>
              <a:tile/>
            </a:blipFill>
            <a:ln w="0">
              <a:noFill/>
            </a:ln>
          </p:spPr>
          <p:style>
            <a:lnRef idx="0"/>
            <a:fillRef idx="0"/>
            <a:effectRef idx="0"/>
            <a:fontRef idx="minor"/>
          </p:style>
        </p:sp>
      </p:grpSp>
      <p:sp>
        <p:nvSpPr>
          <p:cNvPr id="354" name=""/>
          <p:cNvSpPr/>
          <p:nvPr/>
        </p:nvSpPr>
        <p:spPr>
          <a:xfrm flipH="1" flipV="1">
            <a:off x="1461600" y="-1555200"/>
            <a:ext cx="456840" cy="2559960"/>
          </a:xfrm>
          <a:prstGeom prst="rect">
            <a:avLst/>
          </a:prstGeom>
          <a:blipFill rotWithShape="0">
            <a:blip r:embed="rId5"/>
            <a:srcRect/>
            <a:tile/>
          </a:blipFill>
          <a:ln w="0">
            <a:noFill/>
          </a:ln>
        </p:spPr>
        <p:style>
          <a:lnRef idx="0"/>
          <a:fillRef idx="0"/>
          <a:effectRef idx="0"/>
          <a:fontRef idx="minor"/>
        </p:style>
      </p:sp>
      <p:sp>
        <p:nvSpPr>
          <p:cNvPr id="355" name=""/>
          <p:cNvSpPr/>
          <p:nvPr/>
        </p:nvSpPr>
        <p:spPr>
          <a:xfrm flipH="1" flipV="1">
            <a:off x="638640" y="-365760"/>
            <a:ext cx="456840" cy="2559960"/>
          </a:xfrm>
          <a:prstGeom prst="rect">
            <a:avLst/>
          </a:prstGeom>
          <a:blipFill rotWithShape="0">
            <a:blip r:embed="rId6"/>
            <a:srcRect/>
            <a:tile/>
          </a:blipFill>
          <a:ln w="0">
            <a:noFill/>
          </a:ln>
        </p:spPr>
        <p:style>
          <a:lnRef idx="0"/>
          <a:fillRef idx="0"/>
          <a:effectRef idx="0"/>
          <a:fontRef idx="minor"/>
        </p:style>
      </p:sp>
      <p:sp>
        <p:nvSpPr>
          <p:cNvPr id="356"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sp>
      <p:sp>
        <p:nvSpPr>
          <p:cNvPr id="357"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sp>
      <p:sp>
        <p:nvSpPr>
          <p:cNvPr id="358"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sp>
      <p:sp>
        <p:nvSpPr>
          <p:cNvPr id="359" name=""/>
          <p:cNvSpPr/>
          <p:nvPr/>
        </p:nvSpPr>
        <p:spPr>
          <a:xfrm flipH="1" flipV="1">
            <a:off x="2193840" y="-2103840"/>
            <a:ext cx="456840" cy="2559960"/>
          </a:xfrm>
          <a:prstGeom prst="rect">
            <a:avLst/>
          </a:prstGeom>
          <a:blipFill rotWithShape="0">
            <a:blip r:embed="rId7"/>
            <a:srcRect/>
            <a:tile/>
          </a:blipFill>
          <a:ln w="0">
            <a:noFill/>
          </a:ln>
        </p:spPr>
        <p:style>
          <a:lnRef idx="0"/>
          <a:fillRef idx="0"/>
          <a:effectRef idx="0"/>
          <a:fontRef idx="minor"/>
        </p:style>
      </p:sp>
      <p:sp>
        <p:nvSpPr>
          <p:cNvPr id="360"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sp>
      <p:sp>
        <p:nvSpPr>
          <p:cNvPr id="3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6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sp>
      <p:sp>
        <p:nvSpPr>
          <p:cNvPr id="400"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sp>
      <p:sp>
        <p:nvSpPr>
          <p:cNvPr id="401"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sp>
      <p:sp>
        <p:nvSpPr>
          <p:cNvPr id="402"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sp>
      <p:grpSp>
        <p:nvGrpSpPr>
          <p:cNvPr id="403" name=""/>
          <p:cNvGrpSpPr/>
          <p:nvPr/>
        </p:nvGrpSpPr>
        <p:grpSpPr>
          <a:xfrm>
            <a:off x="3917880" y="775800"/>
            <a:ext cx="2433240" cy="4338720"/>
            <a:chOff x="3917880" y="775800"/>
            <a:chExt cx="2433240" cy="4338720"/>
          </a:xfrm>
        </p:grpSpPr>
        <p:sp>
          <p:nvSpPr>
            <p:cNvPr id="404" name=""/>
            <p:cNvSpPr/>
            <p:nvPr/>
          </p:nvSpPr>
          <p:spPr>
            <a:xfrm flipH="1" flipV="1" rot="5330400">
              <a:off x="4853160" y="33786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405" name=""/>
            <p:cNvSpPr/>
            <p:nvPr/>
          </p:nvSpPr>
          <p:spPr>
            <a:xfrm flipH="1" flipV="1" rot="5330400">
              <a:off x="4022640" y="234036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406" name=""/>
            <p:cNvSpPr/>
            <p:nvPr/>
          </p:nvSpPr>
          <p:spPr>
            <a:xfrm flipH="1" flipV="1" rot="5330400">
              <a:off x="4919760" y="207612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407" name=""/>
            <p:cNvSpPr/>
            <p:nvPr/>
          </p:nvSpPr>
          <p:spPr>
            <a:xfrm flipH="1" flipV="1" rot="5330400">
              <a:off x="3976560" y="98244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408" name=""/>
            <p:cNvSpPr/>
            <p:nvPr/>
          </p:nvSpPr>
          <p:spPr>
            <a:xfrm flipH="1" flipV="1" rot="5330400">
              <a:off x="4910760" y="74448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409" name=""/>
            <p:cNvSpPr/>
            <p:nvPr/>
          </p:nvSpPr>
          <p:spPr>
            <a:xfrm flipH="1" flipV="1" rot="5330400">
              <a:off x="4031280" y="3682800"/>
              <a:ext cx="1371240" cy="1462680"/>
            </a:xfrm>
            <a:custGeom>
              <a:avLst/>
              <a:gdLst>
                <a:gd name="textAreaLeft" fmla="*/ -360 w 1371240"/>
                <a:gd name="textAreaRight" fmla="*/ 1371240 w 1371240"/>
                <a:gd name="textAreaTop" fmla="*/ -360 h 1462680"/>
                <a:gd name="textAreaBottom" fmla="*/ 1462680 h 1462680"/>
              </a:gdLst>
              <a:ah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
        <p:nvSpPr>
          <p:cNvPr id="4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41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sp>
      <p:sp>
        <p:nvSpPr>
          <p:cNvPr id="449"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sp>
      <p:grpSp>
        <p:nvGrpSpPr>
          <p:cNvPr id="450" name=""/>
          <p:cNvGrpSpPr/>
          <p:nvPr/>
        </p:nvGrpSpPr>
        <p:grpSpPr>
          <a:xfrm>
            <a:off x="-147240" y="-295920"/>
            <a:ext cx="915120" cy="1280520"/>
            <a:chOff x="-147240" y="-295920"/>
            <a:chExt cx="915120" cy="1280520"/>
          </a:xfrm>
        </p:grpSpPr>
        <p:sp>
          <p:nvSpPr>
            <p:cNvPr id="451" name=""/>
            <p:cNvSpPr/>
            <p:nvPr/>
          </p:nvSpPr>
          <p:spPr>
            <a:xfrm flipV="1" rot="5395800">
              <a:off x="219240" y="801360"/>
              <a:ext cx="182520" cy="18252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2" name=""/>
            <p:cNvSpPr/>
            <p:nvPr/>
          </p:nvSpPr>
          <p:spPr>
            <a:xfrm flipV="1" rot="5395800">
              <a:off x="218880" y="435600"/>
              <a:ext cx="182520" cy="18252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3" name=""/>
            <p:cNvSpPr/>
            <p:nvPr/>
          </p:nvSpPr>
          <p:spPr>
            <a:xfrm flipV="1" rot="5395800">
              <a:off x="218520" y="70200"/>
              <a:ext cx="182520" cy="18252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4" name=""/>
            <p:cNvSpPr/>
            <p:nvPr/>
          </p:nvSpPr>
          <p:spPr>
            <a:xfrm flipV="1" rot="5395800">
              <a:off x="217800" y="-295200"/>
              <a:ext cx="182520" cy="18252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5" name=""/>
            <p:cNvSpPr/>
            <p:nvPr/>
          </p:nvSpPr>
          <p:spPr>
            <a:xfrm flipV="1" rot="5395800">
              <a:off x="583920" y="-295560"/>
              <a:ext cx="182520" cy="18252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6" name=""/>
            <p:cNvSpPr/>
            <p:nvPr/>
          </p:nvSpPr>
          <p:spPr>
            <a:xfrm flipV="1" rot="5395800">
              <a:off x="584280" y="69480"/>
              <a:ext cx="182520" cy="18252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7" name=""/>
            <p:cNvSpPr/>
            <p:nvPr/>
          </p:nvSpPr>
          <p:spPr>
            <a:xfrm flipV="1" rot="5395800">
              <a:off x="584280" y="435240"/>
              <a:ext cx="182520" cy="18252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8" name=""/>
            <p:cNvSpPr/>
            <p:nvPr/>
          </p:nvSpPr>
          <p:spPr>
            <a:xfrm flipV="1" rot="5395800">
              <a:off x="585000" y="801360"/>
              <a:ext cx="182520" cy="18252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59" name=""/>
            <p:cNvSpPr/>
            <p:nvPr/>
          </p:nvSpPr>
          <p:spPr>
            <a:xfrm flipV="1" rot="5395800">
              <a:off x="-145800" y="801720"/>
              <a:ext cx="182520" cy="18252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0" name=""/>
            <p:cNvSpPr/>
            <p:nvPr/>
          </p:nvSpPr>
          <p:spPr>
            <a:xfrm flipV="1" rot="5395800">
              <a:off x="-146520" y="436320"/>
              <a:ext cx="182520" cy="18252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1" name=""/>
            <p:cNvSpPr/>
            <p:nvPr/>
          </p:nvSpPr>
          <p:spPr>
            <a:xfrm flipV="1" rot="5395800">
              <a:off x="-146520" y="70200"/>
              <a:ext cx="182520" cy="18252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2" name=""/>
            <p:cNvSpPr/>
            <p:nvPr/>
          </p:nvSpPr>
          <p:spPr>
            <a:xfrm flipV="1" rot="5395800">
              <a:off x="-146880" y="-294840"/>
              <a:ext cx="182520" cy="18252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nvGrpSpPr>
          <p:cNvPr id="463" name=""/>
          <p:cNvGrpSpPr/>
          <p:nvPr/>
        </p:nvGrpSpPr>
        <p:grpSpPr>
          <a:xfrm>
            <a:off x="9545040" y="4645800"/>
            <a:ext cx="915480" cy="1280880"/>
            <a:chOff x="9545040" y="4645800"/>
            <a:chExt cx="915480" cy="1280880"/>
          </a:xfrm>
        </p:grpSpPr>
        <p:sp>
          <p:nvSpPr>
            <p:cNvPr id="464" name=""/>
            <p:cNvSpPr/>
            <p:nvPr/>
          </p:nvSpPr>
          <p:spPr>
            <a:xfrm flipV="1" rot="5395800">
              <a:off x="9911880" y="5743440"/>
              <a:ext cx="182520" cy="182520"/>
            </a:xfrm>
            <a:prstGeom prst="ellipse">
              <a:avLst/>
            </a:prstGeom>
            <a:blipFill rotWithShape="0">
              <a:blip r:embed="rId1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5" name=""/>
            <p:cNvSpPr/>
            <p:nvPr/>
          </p:nvSpPr>
          <p:spPr>
            <a:xfrm flipV="1" rot="5395800">
              <a:off x="9911520" y="5377680"/>
              <a:ext cx="182520" cy="182520"/>
            </a:xfrm>
            <a:prstGeom prst="ellipse">
              <a:avLst/>
            </a:prstGeom>
            <a:blipFill rotWithShape="0">
              <a:blip r:embed="rId1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6" name=""/>
            <p:cNvSpPr/>
            <p:nvPr/>
          </p:nvSpPr>
          <p:spPr>
            <a:xfrm flipV="1" rot="5395800">
              <a:off x="9911160" y="5012280"/>
              <a:ext cx="182520" cy="182520"/>
            </a:xfrm>
            <a:prstGeom prst="ellipse">
              <a:avLst/>
            </a:prstGeom>
            <a:blipFill rotWithShape="0">
              <a:blip r:embed="rId1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7" name=""/>
            <p:cNvSpPr/>
            <p:nvPr/>
          </p:nvSpPr>
          <p:spPr>
            <a:xfrm flipV="1" rot="5395800">
              <a:off x="9910440" y="4646160"/>
              <a:ext cx="182520" cy="182520"/>
            </a:xfrm>
            <a:prstGeom prst="ellipse">
              <a:avLst/>
            </a:prstGeom>
            <a:blipFill rotWithShape="0">
              <a:blip r:embed="rId1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8" name=""/>
            <p:cNvSpPr/>
            <p:nvPr/>
          </p:nvSpPr>
          <p:spPr>
            <a:xfrm flipV="1" rot="5395800">
              <a:off x="10276560" y="4645800"/>
              <a:ext cx="182520" cy="182520"/>
            </a:xfrm>
            <a:prstGeom prst="ellipse">
              <a:avLst/>
            </a:prstGeom>
            <a:blipFill rotWithShape="0">
              <a:blip r:embed="rId1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69" name=""/>
            <p:cNvSpPr/>
            <p:nvPr/>
          </p:nvSpPr>
          <p:spPr>
            <a:xfrm flipV="1" rot="5395800">
              <a:off x="10276920" y="5011560"/>
              <a:ext cx="182520" cy="182520"/>
            </a:xfrm>
            <a:prstGeom prst="ellipse">
              <a:avLst/>
            </a:prstGeom>
            <a:blipFill rotWithShape="0">
              <a:blip r:embed="rId1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0" name=""/>
            <p:cNvSpPr/>
            <p:nvPr/>
          </p:nvSpPr>
          <p:spPr>
            <a:xfrm flipV="1" rot="5395800">
              <a:off x="10276920" y="5377320"/>
              <a:ext cx="182520" cy="182520"/>
            </a:xfrm>
            <a:prstGeom prst="ellipse">
              <a:avLst/>
            </a:prstGeom>
            <a:blipFill rotWithShape="0">
              <a:blip r:embed="rId2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1" name=""/>
            <p:cNvSpPr/>
            <p:nvPr/>
          </p:nvSpPr>
          <p:spPr>
            <a:xfrm flipV="1" rot="5395800">
              <a:off x="10277640" y="5743440"/>
              <a:ext cx="182520" cy="182520"/>
            </a:xfrm>
            <a:prstGeom prst="ellipse">
              <a:avLst/>
            </a:prstGeom>
            <a:blipFill rotWithShape="0">
              <a:blip r:embed="rId2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2" name=""/>
            <p:cNvSpPr/>
            <p:nvPr/>
          </p:nvSpPr>
          <p:spPr>
            <a:xfrm flipV="1" rot="5395800">
              <a:off x="9546120" y="5743800"/>
              <a:ext cx="182520" cy="182520"/>
            </a:xfrm>
            <a:prstGeom prst="ellipse">
              <a:avLst/>
            </a:prstGeom>
            <a:blipFill rotWithShape="0">
              <a:blip r:embed="rId2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3" name=""/>
            <p:cNvSpPr/>
            <p:nvPr/>
          </p:nvSpPr>
          <p:spPr>
            <a:xfrm flipV="1" rot="5395800">
              <a:off x="9545400" y="5378400"/>
              <a:ext cx="182520" cy="182520"/>
            </a:xfrm>
            <a:prstGeom prst="ellipse">
              <a:avLst/>
            </a:prstGeom>
            <a:blipFill rotWithShape="0">
              <a:blip r:embed="rId2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4" name=""/>
            <p:cNvSpPr/>
            <p:nvPr/>
          </p:nvSpPr>
          <p:spPr>
            <a:xfrm flipV="1" rot="5395800">
              <a:off x="9545400" y="5012280"/>
              <a:ext cx="182520" cy="182520"/>
            </a:xfrm>
            <a:prstGeom prst="ellipse">
              <a:avLst/>
            </a:prstGeom>
            <a:blipFill rotWithShape="0">
              <a:blip r:embed="rId2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475" name=""/>
            <p:cNvSpPr/>
            <p:nvPr/>
          </p:nvSpPr>
          <p:spPr>
            <a:xfrm flipV="1" rot="5395800">
              <a:off x="9545040" y="4646520"/>
              <a:ext cx="182520" cy="182520"/>
            </a:xfrm>
            <a:prstGeom prst="ellipse">
              <a:avLst/>
            </a:prstGeom>
            <a:blipFill rotWithShape="0">
              <a:blip r:embed="rId25"/>
              <a:srcRect/>
              <a:tile/>
            </a:blipFill>
            <a:ln w="0">
              <a:noFill/>
            </a:ln>
            <a:effectLst>
              <a:outerShdw blurRad="0" dir="2700000" dist="102841" rotWithShape="0">
                <a:srgbClr val="808080">
                  <a:alpha val="65000"/>
                </a:srgbClr>
              </a:outerShdw>
            </a:effectLst>
          </p:spPr>
          <p:style>
            <a:lnRef idx="0"/>
            <a:fillRef idx="0"/>
            <a:effectRef idx="0"/>
            <a:fontRef idx="minor"/>
          </p:style>
        </p:sp>
      </p:grpSp>
      <p:sp>
        <p:nvSpPr>
          <p:cNvPr id="476"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sp>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4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6"/>
    <p:sldLayoutId id="2147483754" r:id="rId27"/>
    <p:sldLayoutId id="2147483755" r:id="rId28"/>
    <p:sldLayoutId id="2147483756" r:id="rId29"/>
    <p:sldLayoutId id="2147483757" r:id="rId30"/>
    <p:sldLayoutId id="2147483758" r:id="rId31"/>
    <p:sldLayoutId id="2147483759" r:id="rId32"/>
    <p:sldLayoutId id="2147483760" r:id="rId33"/>
    <p:sldLayoutId id="2147483761" r:id="rId34"/>
    <p:sldLayoutId id="2147483762" r:id="rId35"/>
    <p:sldLayoutId id="2147483763" r:id="rId36"/>
    <p:sldLayoutId id="2147483764" r:id="rId3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
          <p:cNvSpPr/>
          <p:nvPr/>
        </p:nvSpPr>
        <p:spPr>
          <a:xfrm>
            <a:off x="0" y="4515120"/>
            <a:ext cx="6893640" cy="1011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Курсовой проект по дисциплине «Структуры и алгоритмы обра-</a:t>
            </a:r>
            <a:endParaRPr b="0" lang="ru-RU" sz="1400" spc="-1" strike="noStrike">
              <a:latin typeface="Arial"/>
            </a:endParaRPr>
          </a:p>
          <a:p>
            <a:pPr algn="r">
              <a:lnSpc>
                <a:spcPct val="100000"/>
              </a:lnSpc>
            </a:pPr>
            <a:r>
              <a:rPr b="1" lang="en-US" sz="1400" spc="-1" strike="noStrike">
                <a:latin typeface="Noto Sans"/>
              </a:rPr>
              <a:t>ботки данных»</a:t>
            </a:r>
            <a:endParaRPr b="0" lang="ru-RU" sz="1400" spc="-1" strike="noStrike">
              <a:latin typeface="Arial"/>
            </a:endParaRPr>
          </a:p>
          <a:p>
            <a:pPr algn="r">
              <a:lnSpc>
                <a:spcPct val="100000"/>
              </a:lnSpc>
            </a:pPr>
            <a:r>
              <a:rPr b="1" lang="en-US" sz="1400" spc="-1" strike="noStrike">
                <a:latin typeface="Noto Sans"/>
              </a:rPr>
              <a:t>на тему:</a:t>
            </a:r>
            <a:endParaRPr b="0" lang="ru-RU" sz="1400" spc="-1" strike="noStrike">
              <a:latin typeface="Arial"/>
            </a:endParaRPr>
          </a:p>
          <a:p>
            <a:pPr algn="r">
              <a:lnSpc>
                <a:spcPct val="100000"/>
              </a:lnSpc>
            </a:pPr>
            <a:r>
              <a:rPr b="1" lang="en-US" sz="2000" spc="-1" strike="noStrike">
                <a:latin typeface="Noto Sans"/>
              </a:rPr>
              <a:t>Left-leaning red-black tree</a:t>
            </a:r>
            <a:endParaRPr b="0" lang="ru-RU" sz="2000" spc="-1" strike="noStrike">
              <a:latin typeface="Arial"/>
            </a:endParaRPr>
          </a:p>
        </p:txBody>
      </p:sp>
      <p:sp>
        <p:nvSpPr>
          <p:cNvPr id="628" name=""/>
          <p:cNvSpPr/>
          <p:nvPr/>
        </p:nvSpPr>
        <p:spPr>
          <a:xfrm>
            <a:off x="7315200" y="4629240"/>
            <a:ext cx="2514240" cy="62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300" spc="-1" strike="noStrike">
                <a:latin typeface="Noto Sans"/>
              </a:rPr>
              <a:t>Журбенко В.Е., гр. ИС-242</a:t>
            </a:r>
            <a:endParaRPr b="0" lang="ru-RU" sz="1300" spc="-1" strike="noStrike">
              <a:latin typeface="Arial"/>
            </a:endParaRPr>
          </a:p>
          <a:p>
            <a:pPr>
              <a:lnSpc>
                <a:spcPct val="100000"/>
              </a:lnSpc>
            </a:pPr>
            <a:r>
              <a:rPr b="0" lang="en-US" sz="1050" spc="-1" strike="noStrike">
                <a:latin typeface="Noto Sans"/>
              </a:rPr>
              <a:t>10 Января 2024</a:t>
            </a:r>
            <a:endParaRPr b="0" lang="ru-RU" sz="1050" spc="-1" strike="noStrike">
              <a:latin typeface="Arial"/>
            </a:endParaRPr>
          </a:p>
        </p:txBody>
      </p:sp>
      <p:sp>
        <p:nvSpPr>
          <p:cNvPr id="629" name=""/>
          <p:cNvSpPr/>
          <p:nvPr/>
        </p:nvSpPr>
        <p:spPr>
          <a:xfrm>
            <a:off x="7132320" y="4375440"/>
            <a:ext cx="360" cy="1005840"/>
          </a:xfrm>
          <a:prstGeom prst="line">
            <a:avLst/>
          </a:prstGeom>
          <a:ln w="54720">
            <a:solidFill>
              <a:srgbClr val="999999"/>
            </a:solidFill>
            <a:round/>
          </a:ln>
        </p:spPr>
        <p:style>
          <a:lnRef idx="0"/>
          <a:fillRef idx="0"/>
          <a:effectRef idx="0"/>
          <a:fontRef idx="minor"/>
        </p:style>
      </p:sp>
      <p:sp>
        <p:nvSpPr>
          <p:cNvPr id="630" name=""/>
          <p:cNvSpPr/>
          <p:nvPr/>
        </p:nvSpPr>
        <p:spPr>
          <a:xfrm>
            <a:off x="1600200" y="0"/>
            <a:ext cx="8457840" cy="3200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ФЕДЕРАЛЬНОЕ АГЕНТСТВО СВЯЗИ РОССИЙСКОЙ ФЕДЕРАЦИИФЕДЕРАЛЬНОЕ ГОСУДАРСТВЕННОЕ БЮДЖЕТНОЕ УЧРЕЖДЕНИЕ</a:t>
            </a:r>
            <a:endParaRPr b="0" lang="ru-RU" sz="1400" spc="-1" strike="noStrike">
              <a:latin typeface="Arial"/>
            </a:endParaRPr>
          </a:p>
          <a:p>
            <a:pPr algn="r">
              <a:lnSpc>
                <a:spcPct val="100000"/>
              </a:lnSpc>
            </a:pPr>
            <a:r>
              <a:rPr b="1" lang="en-US" sz="1400" spc="-1" strike="noStrike">
                <a:latin typeface="Noto Sans"/>
              </a:rPr>
              <a:t>ВЫСШЕГО ОБРАЗОВАНИЯ</a:t>
            </a:r>
            <a:endParaRPr b="0" lang="ru-RU" sz="1400" spc="-1" strike="noStrike">
              <a:latin typeface="Arial"/>
            </a:endParaRPr>
          </a:p>
          <a:p>
            <a:pPr algn="r">
              <a:lnSpc>
                <a:spcPct val="100000"/>
              </a:lnSpc>
            </a:pPr>
            <a:r>
              <a:rPr b="1" lang="en-US" sz="1400" spc="-1" strike="noStrike">
                <a:latin typeface="Noto Sans"/>
              </a:rPr>
              <a:t>«СИБИРСКИЙ ГОСУДАРСТВЕННЫЙ УНИВЕРСИТЕТ ТЕЛЕКОММУНИКАЦИЙ</a:t>
            </a:r>
            <a:endParaRPr b="0" lang="ru-RU" sz="1400" spc="-1" strike="noStrike">
              <a:latin typeface="Arial"/>
            </a:endParaRPr>
          </a:p>
          <a:p>
            <a:pPr algn="r">
              <a:lnSpc>
                <a:spcPct val="100000"/>
              </a:lnSpc>
            </a:pPr>
            <a:r>
              <a:rPr b="1" lang="en-US" sz="1400" spc="-1" strike="noStrike">
                <a:latin typeface="Noto Sans"/>
              </a:rPr>
              <a:t>И ИНФОРМАТИКИ»</a:t>
            </a:r>
            <a:endParaRPr b="0" lang="ru-RU" sz="1400" spc="-1" strike="noStrike">
              <a:latin typeface="Arial"/>
            </a:endParaRPr>
          </a:p>
          <a:p>
            <a:pPr algn="r">
              <a:lnSpc>
                <a:spcPct val="100000"/>
              </a:lnSpc>
            </a:pPr>
            <a:r>
              <a:rPr b="1" lang="en-US" sz="2000" spc="-1" strike="noStrike">
                <a:latin typeface="Noto Sans"/>
              </a:rPr>
              <a:t>Проверил: ст. преп. Кафедры ВС Д. М. Берлизов</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
          <p:cNvSpPr/>
          <p:nvPr/>
        </p:nvSpPr>
        <p:spPr>
          <a:xfrm>
            <a:off x="914400" y="0"/>
            <a:ext cx="1914840" cy="30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500" spc="-1" strike="noStrike">
                <a:latin typeface="Arial"/>
              </a:rPr>
              <a:t>Объяснение кода:</a:t>
            </a:r>
            <a:endParaRPr b="0" lang="ru-RU" sz="1500" spc="-1" strike="noStrike">
              <a:latin typeface="Arial"/>
            </a:endParaRPr>
          </a:p>
        </p:txBody>
      </p:sp>
      <p:sp>
        <p:nvSpPr>
          <p:cNvPr id="691" name=""/>
          <p:cNvSpPr/>
          <p:nvPr/>
        </p:nvSpPr>
        <p:spPr>
          <a:xfrm>
            <a:off x="-21600" y="228600"/>
            <a:ext cx="10101240" cy="571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Структура узла:</a:t>
            </a:r>
            <a:br>
              <a:rPr sz="800"/>
            </a:br>
            <a:r>
              <a:rPr b="0" lang="en-US" sz="800" spc="-1" strike="noStrike">
                <a:latin typeface="Arial"/>
              </a:rPr>
              <a:t>	</a:t>
            </a:r>
            <a:r>
              <a:rPr b="0" lang="en-US" sz="800" spc="-1" strike="noStrike">
                <a:latin typeface="Arial"/>
              </a:rPr>
              <a:t>	</a:t>
            </a:r>
            <a:r>
              <a:rPr b="0" lang="en-US" sz="800" spc="-1" strike="noStrike">
                <a:latin typeface="Arial"/>
              </a:rPr>
              <a:t>typedef struct node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r>
              <a:rPr b="0" lang="en-US" sz="800" spc="-1" strike="noStrike">
                <a:latin typeface="Arial"/>
              </a:rPr>
              <a:t>bool color;</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r>
              <a:rPr b="0" lang="en-US" sz="800" spc="-1" strike="noStrike">
                <a:latin typeface="Arial"/>
              </a:rPr>
              <a:t>int key;</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r>
              <a:rPr b="0" lang="en-US" sz="800" spc="-1" strike="noStrike">
                <a:latin typeface="Arial"/>
              </a:rPr>
              <a:t>struct node *left;</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r>
              <a:rPr b="0" lang="en-US" sz="800" spc="-1" strike="noStrike">
                <a:latin typeface="Arial"/>
              </a:rPr>
              <a:t>struct node *right;</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node_t;</a:t>
            </a:r>
            <a:endParaRPr b="0" lang="ru-RU" sz="800" spc="-1" strike="noStrike">
              <a:latin typeface="Arial"/>
            </a:endParaRPr>
          </a:p>
          <a:p>
            <a:pPr>
              <a:lnSpc>
                <a:spcPct val="100000"/>
              </a:lnSpc>
            </a:pPr>
            <a:r>
              <a:rPr b="0" lang="en-US" sz="800" spc="-1" strike="noStrike">
                <a:latin typeface="Arial"/>
              </a:rPr>
              <a:t>node_t - структура, представляющая узел дерева. Она содержит следующие поля:</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color - булевое значение, указывающее цвет узла (RED - красный, BLACK - черный).</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key - ключ, связанный с узлом (в данном случае - целое число).</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left и right - указатели на левое и правое поддерево соответственно.</a:t>
            </a:r>
            <a:endParaRPr b="0" lang="ru-RU" sz="800" spc="-1" strike="noStrike">
              <a:latin typeface="Arial"/>
            </a:endParaRPr>
          </a:p>
          <a:p>
            <a:pPr>
              <a:lnSpc>
                <a:spcPct val="100000"/>
              </a:lnSpc>
            </a:pPr>
            <a:br>
              <a:rPr sz="800"/>
            </a:br>
            <a:r>
              <a:rPr b="0" lang="en-US" sz="800" spc="-1" strike="noStrike">
                <a:latin typeface="Arial"/>
              </a:rPr>
              <a:t>Операция вставки узла</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void insert(node_t** root, int key, bool color)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a:t>
            </a:r>
            <a:endParaRPr b="0" lang="ru-RU" sz="800" spc="-1" strike="noStrike">
              <a:latin typeface="Arial"/>
            </a:endParaRPr>
          </a:p>
          <a:p>
            <a:pPr>
              <a:lnSpc>
                <a:spcPct val="100000"/>
              </a:lnSpc>
            </a:pPr>
            <a:r>
              <a:rPr b="0" lang="en-US" sz="800" spc="-1" strike="noStrike">
                <a:latin typeface="Arial"/>
              </a:rPr>
              <a:t>insert - функция для вставки нового узла в дерево. Она принимает указатель на указатель на корень дерева, ключ нового узла и его цвет.</a:t>
            </a:r>
            <a:endParaRPr b="0" lang="ru-RU" sz="800" spc="-1" strike="noStrike">
              <a:latin typeface="Arial"/>
            </a:endParaRPr>
          </a:p>
          <a:p>
            <a:pPr>
              <a:lnSpc>
                <a:spcPct val="100000"/>
              </a:lnSpc>
            </a:pPr>
            <a:br>
              <a:rPr sz="800"/>
            </a:br>
            <a:r>
              <a:rPr b="0" lang="en-US" sz="800" spc="-1" strike="noStrike">
                <a:latin typeface="Arial"/>
              </a:rPr>
              <a:t>Для вставки узла происходит поиск места, куда его следует вставить, и рекурсивное выполнение вставки либо в левое, либо в правое поддерево текущего узла. Если указатель на текущий узел равен NULL, то создается новый узел и он вставляется на это место.</a:t>
            </a:r>
            <a:endParaRPr b="0" lang="ru-RU" sz="800" spc="-1" strike="noStrike">
              <a:latin typeface="Arial"/>
            </a:endParaRPr>
          </a:p>
          <a:p>
            <a:pPr>
              <a:lnSpc>
                <a:spcPct val="100000"/>
              </a:lnSpc>
            </a:pPr>
            <a:br>
              <a:rPr sz="800"/>
            </a:br>
            <a:r>
              <a:rPr b="0" lang="en-US" sz="800" spc="-1" strike="noStrike">
                <a:latin typeface="Arial"/>
              </a:rPr>
              <a:t>Операция удаления узла</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void deleteNode(node_t** root, int key)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a:t>
            </a:r>
            <a:endParaRPr b="0" lang="ru-RU" sz="800" spc="-1" strike="noStrike">
              <a:latin typeface="Arial"/>
            </a:endParaRPr>
          </a:p>
          <a:p>
            <a:pPr>
              <a:lnSpc>
                <a:spcPct val="100000"/>
              </a:lnSpc>
            </a:pPr>
            <a:r>
              <a:rPr b="0" lang="en-US" sz="800" spc="-1" strike="noStrike">
                <a:latin typeface="Arial"/>
              </a:rPr>
              <a:t>deleteNode - функция для удаления узла с заданным ключом из дерева. Она также принимает указатель на указатель на корень дерева и ключ узла, который нужно удалить.</a:t>
            </a:r>
            <a:endParaRPr b="0" lang="ru-RU" sz="800" spc="-1" strike="noStrike">
              <a:latin typeface="Arial"/>
            </a:endParaRPr>
          </a:p>
          <a:p>
            <a:pPr>
              <a:lnSpc>
                <a:spcPct val="100000"/>
              </a:lnSpc>
            </a:pPr>
            <a:endParaRPr b="0" lang="ru-RU" sz="800" spc="-1" strike="noStrike">
              <a:latin typeface="Arial"/>
            </a:endParaRPr>
          </a:p>
          <a:p>
            <a:pPr>
              <a:lnSpc>
                <a:spcPct val="100000"/>
              </a:lnSpc>
            </a:pPr>
            <a:r>
              <a:rPr b="0" lang="en-US" sz="800" spc="-1" strike="noStrike">
                <a:latin typeface="Arial"/>
              </a:rPr>
              <a:t>Для удаления узла производится поиск узла с заданным ключом. Если ключ меньше значения ключа текущего узла, то рекурсивно вызывается функция удаления для левого поддерева. Если ключ больше значения ключа текущего узла, то рекурсивно вызывается функция удаления для правого поддерева. Если ключ совпадает с ключом текущего узла, то он удаляется из дерева.</a:t>
            </a:r>
            <a:endParaRPr b="0" lang="ru-RU" sz="800" spc="-1" strike="noStrike">
              <a:latin typeface="Arial"/>
            </a:endParaRPr>
          </a:p>
          <a:p>
            <a:pPr>
              <a:lnSpc>
                <a:spcPct val="100000"/>
              </a:lnSpc>
            </a:pPr>
            <a:br>
              <a:rPr sz="800"/>
            </a:br>
            <a:r>
              <a:rPr b="0" lang="en-US" sz="800" spc="-1" strike="noStrike">
                <a:latin typeface="Arial"/>
              </a:rPr>
              <a:t>Основная функция main()</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int main() {</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node_t* root = NULL;</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insert(&amp;root, 40, BLACK);</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insert(&amp;root, 10, RED);</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    </a:t>
            </a:r>
            <a:r>
              <a:rPr b="0" lang="en-US" sz="800" spc="-1" strike="noStrike">
                <a:latin typeface="Arial"/>
              </a:rPr>
              <a:t>insert(&amp;root, 20, RED);</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insert(&amp;root, 30, BLACK);</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insert(&amp;root, 25, RED);</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insert(&amp;root, 35, RED);</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deleteNode(&amp;root, 30);</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    </a:t>
            </a:r>
            <a:r>
              <a:rPr b="0" lang="en-US" sz="800" spc="-1" strike="noStrike">
                <a:latin typeface="Arial"/>
              </a:rPr>
              <a:t>return 0;</a:t>
            </a:r>
            <a:endParaRPr b="0" lang="ru-RU" sz="800" spc="-1" strike="noStrike">
              <a:latin typeface="Arial"/>
            </a:endParaRPr>
          </a:p>
          <a:p>
            <a:pPr>
              <a:lnSpc>
                <a:spcPct val="100000"/>
              </a:lnSpc>
            </a:pPr>
            <a:r>
              <a:rPr b="0" lang="en-US" sz="800" spc="-1" strike="noStrike">
                <a:latin typeface="Arial"/>
              </a:rPr>
              <a:t>	</a:t>
            </a:r>
            <a:r>
              <a:rPr b="0" lang="en-US" sz="800" spc="-1" strike="noStrike">
                <a:latin typeface="Arial"/>
              </a:rPr>
              <a:t>}</a:t>
            </a:r>
            <a:endParaRPr b="0" lang="ru-RU" sz="800" spc="-1" strike="noStrike">
              <a:latin typeface="Arial"/>
            </a:endParaRPr>
          </a:p>
          <a:p>
            <a:pPr>
              <a:lnSpc>
                <a:spcPct val="100000"/>
              </a:lnSpc>
            </a:pPr>
            <a:r>
              <a:rPr b="0" lang="en-US" sz="800" spc="-1" strike="noStrike">
                <a:latin typeface="Arial"/>
              </a:rPr>
              <a:t>В функции main() создается пустое дерево с корнем root. Затем происходит последовательная вставка узлов с ключами 40, 10, 20, 30, 25, 35 в дерево с заданными цветами (черный и красный). </a:t>
            </a:r>
            <a:endParaRPr b="0" lang="ru-RU" sz="800" spc="-1" strike="noStrike">
              <a:latin typeface="Arial"/>
            </a:endParaRPr>
          </a:p>
          <a:p>
            <a:pPr>
              <a:lnSpc>
                <a:spcPct val="100000"/>
              </a:lnSpc>
            </a:pPr>
            <a:r>
              <a:rPr b="0" lang="en-US" sz="800" spc="-1" strike="noStrike">
                <a:latin typeface="Arial"/>
              </a:rPr>
              <a:t>После этого узел с ключом 30 удаляется из дерева.</a:t>
            </a:r>
            <a:endParaRPr b="0" lang="ru-RU"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
          <p:cNvSpPr/>
          <p:nvPr/>
        </p:nvSpPr>
        <p:spPr>
          <a:xfrm>
            <a:off x="3291840" y="2689200"/>
            <a:ext cx="4023000" cy="73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latin typeface="Noto Sans"/>
              </a:rPr>
              <a:t>Спасибо за внимание</a:t>
            </a:r>
            <a:endParaRPr b="0" lang="ru-RU"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2"/>
          <p:cNvSpPr/>
          <p:nvPr/>
        </p:nvSpPr>
        <p:spPr>
          <a:xfrm>
            <a:off x="460080" y="1642680"/>
            <a:ext cx="4797360" cy="20019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400" spc="-1" strike="noStrike">
                <a:solidFill>
                  <a:srgbClr val="808080"/>
                </a:solidFill>
                <a:latin typeface="Noto Sans"/>
                <a:ea typeface="DejaVu Sans"/>
              </a:rPr>
              <a:t>В соответствии со своим вариантом изучить и описать в отчёте заданную структуру данных или алгоритм. Привести иллюстрации выполнения основных шагов алгоритма(или операций над структурой данных), выполнить асимптотический анализ его вычислительной сложности.</a:t>
            </a:r>
            <a:endParaRPr b="0" lang="ru-RU" sz="14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400" spc="-1" strike="noStrike">
                <a:solidFill>
                  <a:srgbClr val="808080"/>
                </a:solidFill>
                <a:latin typeface="Noto Sans"/>
                <a:ea typeface="DejaVu Sans"/>
              </a:rPr>
              <a:t>Структура данных или алгоритм реализуется на языке программирования C и прилагается к отчёту.</a:t>
            </a:r>
            <a:endParaRPr b="0" lang="ru-RU" sz="14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400" spc="-1" strike="noStrike">
                <a:solidFill>
                  <a:srgbClr val="808080"/>
                </a:solidFill>
                <a:latin typeface="Noto Sans"/>
                <a:ea typeface="DejaVu Sans"/>
              </a:rPr>
              <a:t>Для защиты курсового проекта необходимо подготовить презентацию: 6-10 слайдов на 5-7 минут.</a:t>
            </a:r>
            <a:endParaRPr b="0" lang="ru-RU" sz="14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400" spc="-1" strike="noStrike">
                <a:solidFill>
                  <a:srgbClr val="808080"/>
                </a:solidFill>
                <a:latin typeface="Noto Sans"/>
                <a:ea typeface="DejaVu Sans"/>
              </a:rPr>
              <a:t>В презентации следует пояснить область применения алгоритма илиструктуры данных, привести его наглядное описание.</a:t>
            </a:r>
            <a:endParaRPr b="0" lang="ru-RU" sz="1400" spc="-1" strike="noStrike">
              <a:latin typeface="Arial"/>
            </a:endParaRPr>
          </a:p>
        </p:txBody>
      </p:sp>
      <p:sp>
        <p:nvSpPr>
          <p:cNvPr id="632" name="TextShape 1"/>
          <p:cNvSpPr/>
          <p:nvPr/>
        </p:nvSpPr>
        <p:spPr>
          <a:xfrm>
            <a:off x="274320" y="685800"/>
            <a:ext cx="4068720" cy="419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Noto Sans"/>
                <a:ea typeface="DejaVu Sans"/>
              </a:rPr>
              <a:t>Требования к работе:</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
          <p:cNvSpPr/>
          <p:nvPr/>
        </p:nvSpPr>
        <p:spPr>
          <a:xfrm>
            <a:off x="731520" y="1505520"/>
            <a:ext cx="3748680" cy="781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2000" spc="-1" strike="noStrike">
                <a:latin typeface="Noto Sans"/>
              </a:rPr>
              <a:t>Left-leaning red-black tree</a:t>
            </a:r>
            <a:endParaRPr b="0" lang="ru-RU" sz="2000" spc="-1" strike="noStrike">
              <a:latin typeface="Arial"/>
            </a:endParaRPr>
          </a:p>
        </p:txBody>
      </p:sp>
      <p:sp>
        <p:nvSpPr>
          <p:cNvPr id="634" name=""/>
          <p:cNvSpPr/>
          <p:nvPr/>
        </p:nvSpPr>
        <p:spPr>
          <a:xfrm>
            <a:off x="822960" y="2273400"/>
            <a:ext cx="191988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Определение,</a:t>
            </a:r>
            <a:endParaRPr b="0" lang="ru-RU" sz="1600" spc="-1" strike="noStrike">
              <a:latin typeface="Arial"/>
            </a:endParaRPr>
          </a:p>
          <a:p>
            <a:pPr>
              <a:lnSpc>
                <a:spcPct val="100000"/>
              </a:lnSpc>
            </a:pPr>
            <a:r>
              <a:rPr b="1" lang="en-US" sz="1600" spc="-1" strike="noStrike">
                <a:latin typeface="Noto Sans"/>
              </a:rPr>
              <a:t>Свойства:</a:t>
            </a:r>
            <a:endParaRPr b="0" lang="ru-RU" sz="1600" spc="-1" strike="noStrike">
              <a:latin typeface="Arial"/>
            </a:endParaRPr>
          </a:p>
        </p:txBody>
      </p:sp>
      <p:sp>
        <p:nvSpPr>
          <p:cNvPr id="635" name=""/>
          <p:cNvSpPr/>
          <p:nvPr/>
        </p:nvSpPr>
        <p:spPr>
          <a:xfrm>
            <a:off x="1097280" y="2885400"/>
            <a:ext cx="5851800" cy="267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solidFill>
                  <a:srgbClr val="666666"/>
                </a:solidFill>
                <a:latin typeface="Noto Sans"/>
              </a:rPr>
              <a:t>Тип сбалансированного двоичного дерева поиска, которое поддерживает баланс между высотой дерева и количеством узлов в дереве, а также гарантирующий такую же асимптотическую сложность операций, как у красно-черного дерева поиска.</a:t>
            </a:r>
            <a:endParaRPr b="0" lang="ru-RU" sz="1600" spc="-1" strike="noStrike">
              <a:latin typeface="Arial"/>
            </a:endParaRPr>
          </a:p>
          <a:p>
            <a:pPr>
              <a:lnSpc>
                <a:spcPct val="100000"/>
              </a:lnSpc>
            </a:pPr>
            <a:r>
              <a:rPr b="1" lang="en-US" sz="1600" spc="-1" strike="noStrike">
                <a:solidFill>
                  <a:srgbClr val="666666"/>
                </a:solidFill>
                <a:latin typeface="Noto Sans"/>
              </a:rPr>
              <a:t>Корневой узел всегда черный;</a:t>
            </a:r>
            <a:endParaRPr b="0" lang="ru-RU" sz="1600" spc="-1" strike="noStrike">
              <a:latin typeface="Arial"/>
            </a:endParaRPr>
          </a:p>
          <a:p>
            <a:pPr>
              <a:lnSpc>
                <a:spcPct val="100000"/>
              </a:lnSpc>
            </a:pPr>
            <a:r>
              <a:rPr b="1" lang="en-US" sz="1600" spc="-1" strike="noStrike">
                <a:solidFill>
                  <a:srgbClr val="666666"/>
                </a:solidFill>
                <a:latin typeface="Noto Sans"/>
              </a:rPr>
              <a:t>Каждый новый узел всегда окрашен в красный цвет;</a:t>
            </a:r>
            <a:endParaRPr b="0" lang="ru-RU" sz="1600" spc="-1" strike="noStrike">
              <a:latin typeface="Arial"/>
            </a:endParaRPr>
          </a:p>
          <a:p>
            <a:pPr>
              <a:lnSpc>
                <a:spcPct val="100000"/>
              </a:lnSpc>
            </a:pPr>
            <a:r>
              <a:rPr b="1" lang="en-US" sz="1600" spc="-1" strike="noStrike">
                <a:solidFill>
                  <a:srgbClr val="666666"/>
                </a:solidFill>
                <a:latin typeface="Noto Sans"/>
              </a:rPr>
              <a:t>Каждый дочерний нулевой узел листа дерева считается черным.</a:t>
            </a:r>
            <a:endParaRPr b="0" lang="ru-RU" sz="1600" spc="-1" strike="noStrike">
              <a:latin typeface="Arial"/>
            </a:endParaRPr>
          </a:p>
        </p:txBody>
      </p:sp>
      <p:sp>
        <p:nvSpPr>
          <p:cNvPr id="636"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sp>
      <p:sp>
        <p:nvSpPr>
          <p:cNvPr id="637" name=""/>
          <p:cNvSpPr/>
          <p:nvPr/>
        </p:nvSpPr>
        <p:spPr>
          <a:xfrm>
            <a:off x="6949440" y="4240800"/>
            <a:ext cx="205704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solidFill>
                  <a:srgbClr val="666666"/>
                </a:solidFill>
                <a:latin typeface="Noto Sans"/>
              </a:rPr>
              <a:t> </a:t>
            </a:r>
            <a:r>
              <a:rPr b="1" lang="en-US" sz="1600" spc="-1" strike="noStrike">
                <a:solidFill>
                  <a:srgbClr val="666666"/>
                </a:solidFill>
                <a:latin typeface="Noto Sans"/>
              </a:rPr>
              <a:t>LLRBT – 2008г.</a:t>
            </a:r>
            <a:br>
              <a:rPr sz="1600"/>
            </a:br>
            <a:r>
              <a:rPr b="1" lang="en-US" sz="1600" spc="-1" strike="noStrike">
                <a:solidFill>
                  <a:srgbClr val="666666"/>
                </a:solidFill>
                <a:latin typeface="Noto Sans"/>
              </a:rPr>
              <a:t> RBT – 1972г.</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
          <p:cNvSpPr/>
          <p:nvPr/>
        </p:nvSpPr>
        <p:spPr>
          <a:xfrm>
            <a:off x="91440" y="1158840"/>
            <a:ext cx="3382920" cy="982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где дерево необходимо часто обновлять или изменять, например, в базах данных, файловых системах или других структурах данных, требующих эффективного поиска и обновления.</a:t>
            </a:r>
            <a:endParaRPr b="0" lang="ru-RU" sz="1200" spc="-1" strike="noStrike">
              <a:latin typeface="Arial"/>
            </a:endParaRPr>
          </a:p>
        </p:txBody>
      </p:sp>
      <p:sp>
        <p:nvSpPr>
          <p:cNvPr id="639" name=""/>
          <p:cNvSpPr/>
          <p:nvPr/>
        </p:nvSpPr>
        <p:spPr>
          <a:xfrm>
            <a:off x="1463040" y="73152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latin typeface="Noto Sans"/>
              </a:rPr>
              <a:t>Приложения:</a:t>
            </a:r>
            <a:endParaRPr b="0" lang="ru-RU" sz="1600" spc="-1" strike="noStrike">
              <a:latin typeface="Arial"/>
            </a:endParaRPr>
          </a:p>
        </p:txBody>
      </p:sp>
      <p:sp>
        <p:nvSpPr>
          <p:cNvPr id="640" name=""/>
          <p:cNvSpPr/>
          <p:nvPr/>
        </p:nvSpPr>
        <p:spPr>
          <a:xfrm>
            <a:off x="109800" y="2743200"/>
            <a:ext cx="3382920" cy="106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LLRBT можно использовать для создания эффективных индексов для баз данных, позволяющих быстро искать и извлекать данные.</a:t>
            </a:r>
            <a:endParaRPr b="0" lang="ru-RU" sz="1200" spc="-1" strike="noStrike">
              <a:latin typeface="Arial"/>
            </a:endParaRPr>
          </a:p>
        </p:txBody>
      </p:sp>
      <p:sp>
        <p:nvSpPr>
          <p:cNvPr id="641" name=""/>
          <p:cNvSpPr/>
          <p:nvPr/>
        </p:nvSpPr>
        <p:spPr>
          <a:xfrm>
            <a:off x="228600" y="2212200"/>
            <a:ext cx="3264120" cy="885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latin typeface="Noto Sans"/>
              </a:rPr>
              <a:t>Индексирование базы данных:</a:t>
            </a:r>
            <a:endParaRPr b="0" lang="ru-RU" sz="1600" spc="-1" strike="noStrike">
              <a:latin typeface="Arial"/>
            </a:endParaRPr>
          </a:p>
        </p:txBody>
      </p:sp>
      <p:sp>
        <p:nvSpPr>
          <p:cNvPr id="642" name=""/>
          <p:cNvSpPr/>
          <p:nvPr/>
        </p:nvSpPr>
        <p:spPr>
          <a:xfrm>
            <a:off x="85680" y="4269600"/>
            <a:ext cx="3382920" cy="804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LLRBT можно использовать для организации файлов на устройстве хранения, обеспечивая эффективный поиск и извлечение файлов.</a:t>
            </a:r>
            <a:endParaRPr b="0" lang="ru-RU" sz="1200" spc="-1" strike="noStrike">
              <a:latin typeface="Arial"/>
            </a:endParaRPr>
          </a:p>
        </p:txBody>
      </p:sp>
      <p:sp>
        <p:nvSpPr>
          <p:cNvPr id="643" name=""/>
          <p:cNvSpPr/>
          <p:nvPr/>
        </p:nvSpPr>
        <p:spPr>
          <a:xfrm>
            <a:off x="0" y="3670560"/>
            <a:ext cx="3474360" cy="885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latin typeface="Noto Sans"/>
              </a:rPr>
              <a:t>Организация файловой системы:</a:t>
            </a:r>
            <a:endParaRPr b="0" lang="ru-RU" sz="1600" spc="-1" strike="noStrike">
              <a:latin typeface="Arial"/>
            </a:endParaRPr>
          </a:p>
        </p:txBody>
      </p:sp>
      <p:sp>
        <p:nvSpPr>
          <p:cNvPr id="644" name=""/>
          <p:cNvSpPr/>
          <p:nvPr/>
        </p:nvSpPr>
        <p:spPr>
          <a:xfrm>
            <a:off x="6672240" y="4447080"/>
            <a:ext cx="3382920" cy="982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реализации фильтров Блума, которые используются для быстрого определения того, является ли элемент членом набора.</a:t>
            </a:r>
            <a:endParaRPr b="0" lang="ru-RU" sz="1200" spc="-1" strike="noStrike">
              <a:latin typeface="Arial"/>
            </a:endParaRPr>
          </a:p>
        </p:txBody>
      </p:sp>
      <p:sp>
        <p:nvSpPr>
          <p:cNvPr id="645" name=""/>
          <p:cNvSpPr/>
          <p:nvPr/>
        </p:nvSpPr>
        <p:spPr>
          <a:xfrm>
            <a:off x="6672240" y="4019760"/>
            <a:ext cx="27000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Фильтры Блума:</a:t>
            </a:r>
            <a:endParaRPr b="0" lang="ru-RU" sz="1600" spc="-1" strike="noStrike">
              <a:latin typeface="Arial"/>
            </a:endParaRPr>
          </a:p>
        </p:txBody>
      </p:sp>
      <p:sp>
        <p:nvSpPr>
          <p:cNvPr id="646" name=""/>
          <p:cNvSpPr/>
          <p:nvPr/>
        </p:nvSpPr>
        <p:spPr>
          <a:xfrm>
            <a:off x="6672240" y="2990520"/>
            <a:ext cx="3382920" cy="804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кэширования часто используемых данных в древовидной структуре, что позволяет быстро извлекать данные.</a:t>
            </a:r>
            <a:endParaRPr b="0" lang="ru-RU" sz="1200" spc="-1" strike="noStrike">
              <a:latin typeface="Arial"/>
            </a:endParaRPr>
          </a:p>
        </p:txBody>
      </p:sp>
      <p:sp>
        <p:nvSpPr>
          <p:cNvPr id="647" name=""/>
          <p:cNvSpPr/>
          <p:nvPr/>
        </p:nvSpPr>
        <p:spPr>
          <a:xfrm>
            <a:off x="6672240" y="2563200"/>
            <a:ext cx="201132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Lato Black"/>
              </a:rPr>
              <a:t>Кэширование:</a:t>
            </a:r>
            <a:endParaRPr b="0" lang="ru-RU" sz="1600" spc="-1" strike="noStrike">
              <a:latin typeface="Arial"/>
            </a:endParaRPr>
          </a:p>
        </p:txBody>
      </p:sp>
      <p:sp>
        <p:nvSpPr>
          <p:cNvPr id="648" name=""/>
          <p:cNvSpPr/>
          <p:nvPr/>
        </p:nvSpPr>
        <p:spPr>
          <a:xfrm>
            <a:off x="6672240" y="1433160"/>
            <a:ext cx="3382920" cy="982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сжатия данных путем хранения часто используемых данных в дереве, а менее часто используемых данных — в отдельной структуре данных.</a:t>
            </a:r>
            <a:endParaRPr b="0" lang="ru-RU" sz="1200" spc="-1" strike="noStrike">
              <a:latin typeface="Arial"/>
            </a:endParaRPr>
          </a:p>
        </p:txBody>
      </p:sp>
      <p:sp>
        <p:nvSpPr>
          <p:cNvPr id="649" name=""/>
          <p:cNvSpPr/>
          <p:nvPr/>
        </p:nvSpPr>
        <p:spPr>
          <a:xfrm>
            <a:off x="6672240" y="1005840"/>
            <a:ext cx="31572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Сжатие данных:</a:t>
            </a:r>
            <a:endParaRPr b="0" lang="ru-RU" sz="1600" spc="-1" strike="noStrike">
              <a:latin typeface="Arial"/>
            </a:endParaRPr>
          </a:p>
        </p:txBody>
      </p:sp>
      <p:sp>
        <p:nvSpPr>
          <p:cNvPr id="650" name=""/>
          <p:cNvSpPr/>
          <p:nvPr/>
        </p:nvSpPr>
        <p:spPr>
          <a:xfrm>
            <a:off x="3886200" y="228600"/>
            <a:ext cx="25142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500" spc="-1" strike="noStrike">
                <a:latin typeface="Noto Sans"/>
              </a:rPr>
              <a:t>Область применения</a:t>
            </a: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228600" y="1710000"/>
            <a:ext cx="3382920" cy="804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LLRBT можно использовать для реализации других структур данных, таких как кучи, двоичные кучи и деревья AVL.</a:t>
            </a:r>
            <a:endParaRPr b="0" lang="ru-RU" sz="1200" spc="-1" strike="noStrike">
              <a:latin typeface="Arial"/>
            </a:endParaRPr>
          </a:p>
        </p:txBody>
      </p:sp>
      <p:sp>
        <p:nvSpPr>
          <p:cNvPr id="652" name=""/>
          <p:cNvSpPr/>
          <p:nvPr/>
        </p:nvSpPr>
        <p:spPr>
          <a:xfrm>
            <a:off x="685800" y="1371600"/>
            <a:ext cx="2925720" cy="559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latin typeface="Noto Sans"/>
              </a:rPr>
              <a:t>Структуры данных:</a:t>
            </a:r>
            <a:endParaRPr b="0" lang="ru-RU" sz="1600" spc="-1" strike="noStrike">
              <a:latin typeface="Arial"/>
            </a:endParaRPr>
          </a:p>
        </p:txBody>
      </p:sp>
      <p:sp>
        <p:nvSpPr>
          <p:cNvPr id="653" name=""/>
          <p:cNvSpPr/>
          <p:nvPr/>
        </p:nvSpPr>
        <p:spPr>
          <a:xfrm>
            <a:off x="246960" y="3231720"/>
            <a:ext cx="3382920" cy="1339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LLRBT можно использовать для выполнения операций над множествами, таких как объединение, пересечение и разность, что позволяет эффективно манипулировать большими наборами данных.</a:t>
            </a:r>
            <a:endParaRPr b="0" lang="ru-RU" sz="1200" spc="-1" strike="noStrike">
              <a:latin typeface="Arial"/>
            </a:endParaRPr>
          </a:p>
        </p:txBody>
      </p:sp>
      <p:sp>
        <p:nvSpPr>
          <p:cNvPr id="654" name=""/>
          <p:cNvSpPr/>
          <p:nvPr/>
        </p:nvSpPr>
        <p:spPr>
          <a:xfrm>
            <a:off x="0" y="2889000"/>
            <a:ext cx="3492720" cy="31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500" spc="-1" strike="noStrike">
                <a:latin typeface="Noto Sans"/>
              </a:rPr>
              <a:t>Операции над множествами: </a:t>
            </a:r>
            <a:endParaRPr b="0" lang="ru-RU" sz="1500" spc="-1" strike="noStrike">
              <a:latin typeface="Arial"/>
            </a:endParaRPr>
          </a:p>
        </p:txBody>
      </p:sp>
      <p:sp>
        <p:nvSpPr>
          <p:cNvPr id="655" name=""/>
          <p:cNvSpPr/>
          <p:nvPr/>
        </p:nvSpPr>
        <p:spPr>
          <a:xfrm>
            <a:off x="6672240" y="4447080"/>
            <a:ext cx="3382920" cy="982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реализации алгоритмов научных вычислений, таких как линейная регрессия и анализ главных компонентов.</a:t>
            </a:r>
            <a:endParaRPr b="0" lang="ru-RU" sz="1200" spc="-1" strike="noStrike">
              <a:latin typeface="Arial"/>
            </a:endParaRPr>
          </a:p>
        </p:txBody>
      </p:sp>
      <p:sp>
        <p:nvSpPr>
          <p:cNvPr id="656" name=""/>
          <p:cNvSpPr/>
          <p:nvPr/>
        </p:nvSpPr>
        <p:spPr>
          <a:xfrm>
            <a:off x="6672240" y="4019760"/>
            <a:ext cx="31572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Научные вычисления:</a:t>
            </a:r>
            <a:endParaRPr b="0" lang="ru-RU" sz="1600" spc="-1" strike="noStrike">
              <a:latin typeface="Arial"/>
            </a:endParaRPr>
          </a:p>
        </p:txBody>
      </p:sp>
      <p:sp>
        <p:nvSpPr>
          <p:cNvPr id="657" name=""/>
          <p:cNvSpPr/>
          <p:nvPr/>
        </p:nvSpPr>
        <p:spPr>
          <a:xfrm>
            <a:off x="6672240" y="2990520"/>
            <a:ext cx="3382920" cy="804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реализации алгоритмов машинного обучения, таких как деревья решений и случайные леса.</a:t>
            </a:r>
            <a:endParaRPr b="0" lang="ru-RU" sz="1200" spc="-1" strike="noStrike">
              <a:latin typeface="Arial"/>
            </a:endParaRPr>
          </a:p>
        </p:txBody>
      </p:sp>
      <p:sp>
        <p:nvSpPr>
          <p:cNvPr id="658" name=""/>
          <p:cNvSpPr/>
          <p:nvPr/>
        </p:nvSpPr>
        <p:spPr>
          <a:xfrm>
            <a:off x="6675120" y="2563200"/>
            <a:ext cx="269712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Lato Black"/>
              </a:rPr>
              <a:t>Машинное обучение:</a:t>
            </a:r>
            <a:endParaRPr b="0" lang="ru-RU" sz="1600" spc="-1" strike="noStrike">
              <a:latin typeface="Arial"/>
            </a:endParaRPr>
          </a:p>
        </p:txBody>
      </p:sp>
      <p:sp>
        <p:nvSpPr>
          <p:cNvPr id="659" name=""/>
          <p:cNvSpPr/>
          <p:nvPr/>
        </p:nvSpPr>
        <p:spPr>
          <a:xfrm>
            <a:off x="6672240" y="1433160"/>
            <a:ext cx="3382920" cy="804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LLRBT можно использовать для реализации таких алгоритмов графов, как поиск в ширину (BFS) и поиск в глубину (DFS).</a:t>
            </a:r>
            <a:endParaRPr b="0" lang="ru-RU" sz="1200" spc="-1" strike="noStrike">
              <a:latin typeface="Arial"/>
            </a:endParaRPr>
          </a:p>
        </p:txBody>
      </p:sp>
      <p:sp>
        <p:nvSpPr>
          <p:cNvPr id="660" name=""/>
          <p:cNvSpPr/>
          <p:nvPr/>
        </p:nvSpPr>
        <p:spPr>
          <a:xfrm>
            <a:off x="6672240" y="1005840"/>
            <a:ext cx="31572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Алгоритмы графов:</a:t>
            </a:r>
            <a:endParaRPr b="0" lang="ru-RU" sz="1600" spc="-1" strike="noStrike">
              <a:latin typeface="Arial"/>
            </a:endParaRPr>
          </a:p>
        </p:txBody>
      </p:sp>
      <p:sp>
        <p:nvSpPr>
          <p:cNvPr id="661" name=""/>
          <p:cNvSpPr/>
          <p:nvPr/>
        </p:nvSpPr>
        <p:spPr>
          <a:xfrm>
            <a:off x="3886200" y="228600"/>
            <a:ext cx="25142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500" spc="-1" strike="noStrike">
                <a:latin typeface="Noto Sans"/>
              </a:rPr>
              <a:t>Область применения</a:t>
            </a: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
          <p:cNvSpPr/>
          <p:nvPr/>
        </p:nvSpPr>
        <p:spPr>
          <a:xfrm>
            <a:off x="3886200" y="1828800"/>
            <a:ext cx="4571640" cy="228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latin typeface="Noto Sans"/>
              </a:rPr>
              <a:t>Это лишь несколько примеров из множества областей, где может применяться LLRBT. Ее способность эффективно балансировать высоту дерева и количество узлов делает ее универсальной и мощной структурой данных, которую можно использо -</a:t>
            </a:r>
            <a:endParaRPr b="0" lang="ru-RU" sz="1600" spc="-1" strike="noStrike">
              <a:latin typeface="Arial"/>
            </a:endParaRPr>
          </a:p>
          <a:p>
            <a:pPr>
              <a:lnSpc>
                <a:spcPct val="100000"/>
              </a:lnSpc>
            </a:pPr>
            <a:r>
              <a:rPr b="0" lang="en-US" sz="1600" spc="-1" strike="noStrike">
                <a:latin typeface="Noto Sans"/>
              </a:rPr>
              <a:t>вать в широком спектре приложений.</a:t>
            </a:r>
            <a:endParaRPr b="0" lang="ru-RU" sz="1600" spc="-1" strike="noStrike">
              <a:latin typeface="Arial"/>
            </a:endParaRPr>
          </a:p>
        </p:txBody>
      </p:sp>
      <p:sp>
        <p:nvSpPr>
          <p:cNvPr id="663" name=""/>
          <p:cNvSpPr/>
          <p:nvPr/>
        </p:nvSpPr>
        <p:spPr>
          <a:xfrm>
            <a:off x="3863160" y="1728000"/>
            <a:ext cx="456840" cy="228240"/>
          </a:xfrm>
          <a:prstGeom prst="rect">
            <a:avLst/>
          </a:prstGeom>
          <a:solidFill>
            <a:srgbClr val="eeeeee"/>
          </a:solidFill>
          <a:ln w="0">
            <a:solidFill>
              <a:srgbClr val="eeeeee"/>
            </a:solidFill>
          </a:ln>
        </p:spPr>
        <p:style>
          <a:lnRef idx="0"/>
          <a:fillRef idx="0"/>
          <a:effectRef idx="0"/>
          <a:fontRef idx="minor"/>
        </p:style>
      </p:sp>
      <p:sp>
        <p:nvSpPr>
          <p:cNvPr id="664" name=""/>
          <p:cNvSpPr/>
          <p:nvPr/>
        </p:nvSpPr>
        <p:spPr>
          <a:xfrm>
            <a:off x="7929000" y="3344400"/>
            <a:ext cx="456840" cy="228240"/>
          </a:xfrm>
          <a:prstGeom prst="rect">
            <a:avLst/>
          </a:prstGeom>
          <a:solidFill>
            <a:srgbClr val="eeeeee"/>
          </a:solidFill>
          <a:ln w="0">
            <a:solidFill>
              <a:srgbClr val="eeeeee"/>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1600200" y="1383120"/>
            <a:ext cx="4114440" cy="781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2000" spc="-1" strike="noStrike">
                <a:latin typeface="Noto Sans"/>
              </a:rPr>
              <a:t>Left-leaning red-black tree</a:t>
            </a:r>
            <a:endParaRPr b="0" lang="ru-RU" sz="2000" spc="-1" strike="noStrike">
              <a:latin typeface="Arial"/>
            </a:endParaRPr>
          </a:p>
        </p:txBody>
      </p:sp>
      <p:sp>
        <p:nvSpPr>
          <p:cNvPr id="666" name=""/>
          <p:cNvSpPr/>
          <p:nvPr/>
        </p:nvSpPr>
        <p:spPr>
          <a:xfrm>
            <a:off x="1025280" y="1864800"/>
            <a:ext cx="2148480" cy="55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Вычислительная сложность:</a:t>
            </a:r>
            <a:endParaRPr b="0" lang="ru-RU" sz="1600" spc="-1" strike="noStrike">
              <a:latin typeface="Arial"/>
            </a:endParaRPr>
          </a:p>
        </p:txBody>
      </p:sp>
      <p:sp>
        <p:nvSpPr>
          <p:cNvPr id="667" name=""/>
          <p:cNvSpPr/>
          <p:nvPr/>
        </p:nvSpPr>
        <p:spPr>
          <a:xfrm>
            <a:off x="1097280" y="2338560"/>
            <a:ext cx="5851800" cy="3376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solidFill>
                  <a:srgbClr val="666666"/>
                </a:solidFill>
                <a:latin typeface="Noto Sans"/>
              </a:rPr>
              <a:t>Такая же асимптотическую сложность операций, как у красно-черного дерева поиска.</a:t>
            </a:r>
            <a:br>
              <a:rPr sz="1600"/>
            </a:br>
            <a:r>
              <a:rPr b="1" lang="en-US" sz="1600" spc="-1" strike="noStrike">
                <a:solidFill>
                  <a:srgbClr val="666666"/>
                </a:solidFill>
                <a:latin typeface="Noto Sans"/>
              </a:rPr>
              <a:t>Сложность правил формирования красно-чёрных деревьев окупается некоторыми преимуществами, в частности при том, что красно-чёрное дерево - это бинарное дерево, поиск значения осуществляется за логарифмическое время. Если дерево поддерживается в надлежащем состоянии, то самый длинный путь к листу никогда не будет превышать двукратной длины наикратчайшего пути - иными словами, дерево всегда почти сбалансировано.</a:t>
            </a:r>
            <a:endParaRPr b="0" lang="ru-RU" sz="1600" spc="-1" strike="noStrike">
              <a:latin typeface="Arial"/>
            </a:endParaRPr>
          </a:p>
        </p:txBody>
      </p:sp>
      <p:sp>
        <p:nvSpPr>
          <p:cNvPr id="668"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sp>
      <p:pic>
        <p:nvPicPr>
          <p:cNvPr id="669" name="" descr=""/>
          <p:cNvPicPr/>
          <p:nvPr/>
        </p:nvPicPr>
        <p:blipFill>
          <a:blip r:embed="rId1"/>
          <a:stretch/>
        </p:blipFill>
        <p:spPr>
          <a:xfrm>
            <a:off x="6677280" y="1143000"/>
            <a:ext cx="2694960" cy="1504080"/>
          </a:xfrm>
          <a:prstGeom prst="rect">
            <a:avLst/>
          </a:prstGeom>
          <a:ln w="0">
            <a:solidFill>
              <a:srgbClr val="b2b2b2"/>
            </a:solid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45720" y="1371600"/>
            <a:ext cx="2925720" cy="559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latin typeface="Noto Sans"/>
              </a:rPr>
              <a:t>Вращения</a:t>
            </a:r>
            <a:endParaRPr b="0" lang="ru-RU" sz="1600" spc="-1" strike="noStrike">
              <a:latin typeface="Arial"/>
            </a:endParaRPr>
          </a:p>
        </p:txBody>
      </p:sp>
      <p:sp>
        <p:nvSpPr>
          <p:cNvPr id="671" name=""/>
          <p:cNvSpPr/>
          <p:nvPr/>
        </p:nvSpPr>
        <p:spPr>
          <a:xfrm>
            <a:off x="-228600" y="2660400"/>
            <a:ext cx="3492720" cy="31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500" spc="-1" strike="noStrike">
                <a:latin typeface="Noto Sans"/>
              </a:rPr>
              <a:t>Переворот цветов</a:t>
            </a:r>
            <a:endParaRPr b="0" lang="ru-RU" sz="1500" spc="-1" strike="noStrike">
              <a:latin typeface="Arial"/>
            </a:endParaRPr>
          </a:p>
        </p:txBody>
      </p:sp>
      <p:sp>
        <p:nvSpPr>
          <p:cNvPr id="672" name=""/>
          <p:cNvSpPr/>
          <p:nvPr/>
        </p:nvSpPr>
        <p:spPr>
          <a:xfrm>
            <a:off x="6672240" y="750600"/>
            <a:ext cx="31572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latin typeface="Noto Sans"/>
              </a:rPr>
              <a:t>Вставка</a:t>
            </a:r>
            <a:endParaRPr b="0" lang="ru-RU" sz="1600" spc="-1" strike="noStrike">
              <a:latin typeface="Arial"/>
            </a:endParaRPr>
          </a:p>
        </p:txBody>
      </p:sp>
      <p:sp>
        <p:nvSpPr>
          <p:cNvPr id="673" name=""/>
          <p:cNvSpPr/>
          <p:nvPr/>
        </p:nvSpPr>
        <p:spPr>
          <a:xfrm>
            <a:off x="3886200" y="228600"/>
            <a:ext cx="25142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500" spc="-1" strike="noStrike">
                <a:latin typeface="Noto Sans"/>
              </a:rPr>
              <a:t>Действия с LLRBT</a:t>
            </a:r>
            <a:endParaRPr b="0" lang="ru-RU" sz="1500" spc="-1" strike="noStrike">
              <a:latin typeface="Arial"/>
            </a:endParaRPr>
          </a:p>
        </p:txBody>
      </p:sp>
      <p:pic>
        <p:nvPicPr>
          <p:cNvPr id="674" name="" descr=""/>
          <p:cNvPicPr/>
          <p:nvPr/>
        </p:nvPicPr>
        <p:blipFill>
          <a:blip r:embed="rId1"/>
          <a:stretch/>
        </p:blipFill>
        <p:spPr>
          <a:xfrm>
            <a:off x="2286000" y="1653120"/>
            <a:ext cx="2057040" cy="841680"/>
          </a:xfrm>
          <a:prstGeom prst="rect">
            <a:avLst/>
          </a:prstGeom>
          <a:ln w="0">
            <a:noFill/>
          </a:ln>
        </p:spPr>
      </p:pic>
      <p:pic>
        <p:nvPicPr>
          <p:cNvPr id="675" name="" descr=""/>
          <p:cNvPicPr/>
          <p:nvPr/>
        </p:nvPicPr>
        <p:blipFill>
          <a:blip r:embed="rId2"/>
          <a:stretch/>
        </p:blipFill>
        <p:spPr>
          <a:xfrm>
            <a:off x="228600" y="1653120"/>
            <a:ext cx="2057040" cy="861120"/>
          </a:xfrm>
          <a:prstGeom prst="rect">
            <a:avLst/>
          </a:prstGeom>
          <a:ln w="0">
            <a:noFill/>
          </a:ln>
        </p:spPr>
      </p:pic>
      <p:pic>
        <p:nvPicPr>
          <p:cNvPr id="676" name="" descr=""/>
          <p:cNvPicPr/>
          <p:nvPr/>
        </p:nvPicPr>
        <p:blipFill>
          <a:blip r:embed="rId3"/>
          <a:stretch/>
        </p:blipFill>
        <p:spPr>
          <a:xfrm>
            <a:off x="457200" y="2971800"/>
            <a:ext cx="3428640" cy="1465200"/>
          </a:xfrm>
          <a:prstGeom prst="rect">
            <a:avLst/>
          </a:prstGeom>
          <a:ln w="0">
            <a:noFill/>
          </a:ln>
        </p:spPr>
      </p:pic>
      <p:pic>
        <p:nvPicPr>
          <p:cNvPr id="677" name="" descr=""/>
          <p:cNvPicPr/>
          <p:nvPr/>
        </p:nvPicPr>
        <p:blipFill>
          <a:blip r:embed="rId4"/>
          <a:stretch/>
        </p:blipFill>
        <p:spPr>
          <a:xfrm>
            <a:off x="6400800" y="1475640"/>
            <a:ext cx="2318040" cy="714240"/>
          </a:xfrm>
          <a:prstGeom prst="rect">
            <a:avLst/>
          </a:prstGeom>
          <a:ln w="0">
            <a:noFill/>
          </a:ln>
        </p:spPr>
      </p:pic>
      <p:sp>
        <p:nvSpPr>
          <p:cNvPr id="678" name=""/>
          <p:cNvSpPr/>
          <p:nvPr/>
        </p:nvSpPr>
        <p:spPr>
          <a:xfrm>
            <a:off x="6172200" y="1247040"/>
            <a:ext cx="1599840" cy="298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Нового узла</a:t>
            </a:r>
            <a:endParaRPr b="0" lang="ru-RU" sz="1400" spc="-1" strike="noStrike">
              <a:latin typeface="Arial"/>
            </a:endParaRPr>
          </a:p>
        </p:txBody>
      </p:sp>
      <p:sp>
        <p:nvSpPr>
          <p:cNvPr id="679" name=""/>
          <p:cNvSpPr/>
          <p:nvPr/>
        </p:nvSpPr>
        <p:spPr>
          <a:xfrm>
            <a:off x="6172200" y="4483440"/>
            <a:ext cx="1828440" cy="507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Балансировка</a:t>
            </a:r>
            <a:endParaRPr b="0" lang="ru-RU" sz="1400" spc="-1" strike="noStrike">
              <a:latin typeface="Arial"/>
            </a:endParaRPr>
          </a:p>
        </p:txBody>
      </p:sp>
      <p:sp>
        <p:nvSpPr>
          <p:cNvPr id="680" name=""/>
          <p:cNvSpPr/>
          <p:nvPr/>
        </p:nvSpPr>
        <p:spPr>
          <a:xfrm>
            <a:off x="6172200" y="3462480"/>
            <a:ext cx="2285640" cy="298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Принуд. вращение</a:t>
            </a:r>
            <a:endParaRPr b="0" lang="ru-RU" sz="1400" spc="-1" strike="noStrike">
              <a:latin typeface="Arial"/>
            </a:endParaRPr>
          </a:p>
        </p:txBody>
      </p:sp>
      <p:sp>
        <p:nvSpPr>
          <p:cNvPr id="681" name=""/>
          <p:cNvSpPr/>
          <p:nvPr/>
        </p:nvSpPr>
        <p:spPr>
          <a:xfrm>
            <a:off x="6172200" y="2339280"/>
            <a:ext cx="2285640" cy="507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400" spc="-1" strike="noStrike">
                <a:latin typeface="Noto Sans"/>
              </a:rPr>
              <a:t>Расщепление узла</a:t>
            </a:r>
            <a:endParaRPr b="0" lang="ru-RU" sz="1400" spc="-1" strike="noStrike">
              <a:latin typeface="Arial"/>
            </a:endParaRPr>
          </a:p>
        </p:txBody>
      </p:sp>
      <p:pic>
        <p:nvPicPr>
          <p:cNvPr id="682" name="" descr=""/>
          <p:cNvPicPr/>
          <p:nvPr/>
        </p:nvPicPr>
        <p:blipFill>
          <a:blip r:embed="rId5"/>
          <a:stretch/>
        </p:blipFill>
        <p:spPr>
          <a:xfrm>
            <a:off x="6400800" y="2589840"/>
            <a:ext cx="1834200" cy="714240"/>
          </a:xfrm>
          <a:prstGeom prst="rect">
            <a:avLst/>
          </a:prstGeom>
          <a:ln w="0">
            <a:noFill/>
          </a:ln>
        </p:spPr>
      </p:pic>
      <p:pic>
        <p:nvPicPr>
          <p:cNvPr id="683" name="" descr=""/>
          <p:cNvPicPr/>
          <p:nvPr/>
        </p:nvPicPr>
        <p:blipFill>
          <a:blip r:embed="rId6"/>
          <a:stretch/>
        </p:blipFill>
        <p:spPr>
          <a:xfrm>
            <a:off x="6400800" y="3709080"/>
            <a:ext cx="1945440" cy="738000"/>
          </a:xfrm>
          <a:prstGeom prst="rect">
            <a:avLst/>
          </a:prstGeom>
          <a:ln w="0">
            <a:noFill/>
          </a:ln>
        </p:spPr>
      </p:pic>
      <p:pic>
        <p:nvPicPr>
          <p:cNvPr id="684" name="" descr=""/>
          <p:cNvPicPr/>
          <p:nvPr/>
        </p:nvPicPr>
        <p:blipFill>
          <a:blip r:embed="rId7"/>
          <a:stretch/>
        </p:blipFill>
        <p:spPr>
          <a:xfrm>
            <a:off x="6400800" y="4748040"/>
            <a:ext cx="1668600" cy="738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5" name="" descr=""/>
          <p:cNvPicPr/>
          <p:nvPr/>
        </p:nvPicPr>
        <p:blipFill>
          <a:blip r:embed="rId1"/>
          <a:stretch/>
        </p:blipFill>
        <p:spPr>
          <a:xfrm>
            <a:off x="969120" y="360"/>
            <a:ext cx="3602520" cy="5669280"/>
          </a:xfrm>
          <a:prstGeom prst="rect">
            <a:avLst/>
          </a:prstGeom>
          <a:ln w="0">
            <a:noFill/>
          </a:ln>
        </p:spPr>
      </p:pic>
      <p:pic>
        <p:nvPicPr>
          <p:cNvPr id="686" name="" descr=""/>
          <p:cNvPicPr/>
          <p:nvPr/>
        </p:nvPicPr>
        <p:blipFill>
          <a:blip r:embed="rId2"/>
          <a:stretch/>
        </p:blipFill>
        <p:spPr>
          <a:xfrm>
            <a:off x="4572000" y="0"/>
            <a:ext cx="3602520" cy="2195640"/>
          </a:xfrm>
          <a:prstGeom prst="rect">
            <a:avLst/>
          </a:prstGeom>
          <a:ln w="0">
            <a:noFill/>
          </a:ln>
        </p:spPr>
      </p:pic>
      <p:pic>
        <p:nvPicPr>
          <p:cNvPr id="687" name="" descr=""/>
          <p:cNvPicPr/>
          <p:nvPr/>
        </p:nvPicPr>
        <p:blipFill>
          <a:blip r:embed="rId3"/>
          <a:stretch/>
        </p:blipFill>
        <p:spPr>
          <a:xfrm>
            <a:off x="4940280" y="2248200"/>
            <a:ext cx="2831760" cy="2780640"/>
          </a:xfrm>
          <a:prstGeom prst="rect">
            <a:avLst/>
          </a:prstGeom>
          <a:ln w="0">
            <a:noFill/>
          </a:ln>
        </p:spPr>
      </p:pic>
      <p:sp>
        <p:nvSpPr>
          <p:cNvPr id="688" name=""/>
          <p:cNvSpPr/>
          <p:nvPr/>
        </p:nvSpPr>
        <p:spPr>
          <a:xfrm>
            <a:off x="7772400" y="2621880"/>
            <a:ext cx="2285640" cy="265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900" spc="-1" strike="noStrike">
                <a:latin typeface="Arial"/>
              </a:rPr>
              <a:t>Идея заключается в следующем:</a:t>
            </a:r>
            <a:endParaRPr b="0" lang="ru-RU" sz="900" spc="-1" strike="noStrike">
              <a:latin typeface="Arial"/>
            </a:endParaRPr>
          </a:p>
          <a:p>
            <a:pPr>
              <a:lnSpc>
                <a:spcPct val="100000"/>
              </a:lnSpc>
            </a:pPr>
            <a:r>
              <a:rPr b="0" lang="en-US" sz="900" spc="-1" strike="noStrike">
                <a:latin typeface="Arial"/>
              </a:rPr>
              <a:t>    </a:t>
            </a:r>
            <a:r>
              <a:rPr b="0" lang="en-US" sz="900" spc="-1" strike="noStrike">
                <a:latin typeface="Arial"/>
              </a:rPr>
              <a:t>Каждый узел имеет только одну левую ссылку, указывающую на своего левого потомка.</a:t>
            </a:r>
            <a:endParaRPr b="0" lang="ru-RU" sz="900" spc="-1" strike="noStrike">
              <a:latin typeface="Arial"/>
            </a:endParaRPr>
          </a:p>
          <a:p>
            <a:pPr>
              <a:lnSpc>
                <a:spcPct val="100000"/>
              </a:lnSpc>
            </a:pPr>
            <a:r>
              <a:rPr b="0" lang="en-US" sz="900" spc="-1" strike="noStrike">
                <a:latin typeface="Arial"/>
              </a:rPr>
              <a:t>    </a:t>
            </a:r>
            <a:r>
              <a:rPr b="0" lang="en-US" sz="900" spc="-1" strike="noStrike">
                <a:latin typeface="Arial"/>
              </a:rPr>
              <a:t>Если узел имеет правого потомка красного цвета, производится левый поворот вокруг него, чтобы получить левостороннюю структуру дерева.</a:t>
            </a:r>
            <a:endParaRPr b="0" lang="ru-RU" sz="900" spc="-1" strike="noStrike">
              <a:latin typeface="Arial"/>
            </a:endParaRPr>
          </a:p>
          <a:p>
            <a:pPr>
              <a:lnSpc>
                <a:spcPct val="100000"/>
              </a:lnSpc>
            </a:pPr>
            <a:r>
              <a:rPr b="0" lang="en-US" sz="900" spc="-1" strike="noStrike">
                <a:latin typeface="Arial"/>
              </a:rPr>
              <a:t>    </a:t>
            </a:r>
            <a:r>
              <a:rPr b="0" lang="en-US" sz="900" spc="-1" strike="noStrike">
                <a:latin typeface="Arial"/>
              </a:rPr>
              <a:t>Если узел имеет двух левых потомков красного цвета, его цвет меняется на красный, а у его потомков меняется цвет на черный.</a:t>
            </a:r>
            <a:endParaRPr b="0" lang="ru-RU" sz="900" spc="-1" strike="noStrike">
              <a:latin typeface="Arial"/>
            </a:endParaRPr>
          </a:p>
          <a:p>
            <a:pPr>
              <a:lnSpc>
                <a:spcPct val="100000"/>
              </a:lnSpc>
            </a:pPr>
            <a:endParaRPr b="0" lang="ru-RU" sz="900" spc="-1" strike="noStrike">
              <a:latin typeface="Arial"/>
            </a:endParaRPr>
          </a:p>
          <a:p>
            <a:pPr>
              <a:lnSpc>
                <a:spcPct val="100000"/>
              </a:lnSpc>
            </a:pPr>
            <a:r>
              <a:rPr b="0" lang="en-US" sz="900" spc="-1" strike="noStrike">
                <a:latin typeface="Arial"/>
              </a:rPr>
              <a:t>Такой подход позволяет упростить операции вставки и удаления, так как они всегда выполняются только на левой стороне дерева, а также поддерживать балансировку дерева, сохраняя основные свойства красно-черного дерева.</a:t>
            </a:r>
            <a:endParaRPr b="0" lang="ru-RU" sz="900" spc="-1" strike="noStrike">
              <a:latin typeface="Arial"/>
            </a:endParaRPr>
          </a:p>
        </p:txBody>
      </p:sp>
      <p:sp>
        <p:nvSpPr>
          <p:cNvPr id="689" name=""/>
          <p:cNvSpPr/>
          <p:nvPr/>
        </p:nvSpPr>
        <p:spPr>
          <a:xfrm>
            <a:off x="8229600" y="96480"/>
            <a:ext cx="1850040" cy="2525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900" spc="-1" strike="noStrike">
                <a:latin typeface="Arial"/>
              </a:rPr>
              <a:t>В данной реализации красно-черного дерева, все узлы, кроме корня, имеют красный цвет. Это особенность так называемого "левостороннего красно-черного дерева" (left leaning red black tree), где операции вставки и удаления устроены таким образом, чтобы поддерживать балансировку дерева. Вместо использования ребер-ссылок, как в стандартном красно-черном дереве, здесь используются внутренние левые связи (left-leaning links). Это позволяет проще выполнять операции балансировки.</a:t>
            </a:r>
            <a:endParaRPr b="0" lang="ru-RU"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View_PPTX_PLUS/7.4.0.3$Windows_X86_64 LibreOffice_project/</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2024-01-27T03:12:31Z</dcterms:created>
  <dc:creator/>
  <dc:description/>
  <dc:language>en-US</dc:language>
  <cp:lastModifiedBy/>
  <dcterms:modified xsi:type="dcterms:W3CDTF">2024-01-27T05:18:26Z</dcterms:modified>
  <cp:revision>3</cp:revision>
  <dc:subject/>
  <dc:title>Grey Elegant</dc:title>
</cp:coreProperties>
</file>

<file path=docProps/custom.xml><?xml version="1.0" encoding="utf-8"?>
<Properties xmlns="http://schemas.openxmlformats.org/officeDocument/2006/custom-properties" xmlns:vt="http://schemas.openxmlformats.org/officeDocument/2006/docPropsVTypes"/>
</file>