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8" r:id="rId10"/>
    <p:sldId id="264" r:id="rId11"/>
    <p:sldId id="265" r:id="rId12"/>
    <p:sldId id="266" r:id="rId13"/>
    <p:sldId id="267" r:id="rId14"/>
    <p:sldId id="268" r:id="rId15"/>
    <p:sldId id="279" r:id="rId16"/>
    <p:sldId id="269" r:id="rId17"/>
    <p:sldId id="273" r:id="rId18"/>
    <p:sldId id="275" r:id="rId19"/>
    <p:sldId id="274" r:id="rId20"/>
    <p:sldId id="270" r:id="rId21"/>
    <p:sldId id="271" r:id="rId22"/>
    <p:sldId id="272" r:id="rId23"/>
    <p:sldId id="276" r:id="rId24"/>
    <p:sldId id="277" r:id="rId25"/>
    <p:sldId id="280" r:id="rId26"/>
    <p:sldId id="281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19.11.2017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19.11.2017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19.11.2017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19.11.2017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19.11.2017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19.11.2017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19.11.2017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19.11.2017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19.11.2017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19.11.2017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19.11.2017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19.11.2017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SADDSADSADSA.jpg">
            <a:extLst>
              <a:ext uri="{FF2B5EF4-FFF2-40B4-BE49-F238E27FC236}">
                <a16:creationId xmlns:a16="http://schemas.microsoft.com/office/drawing/2014/main" id="{EC15D833-6A93-4DE7-8B7C-03EC720BBB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 t="1012" b="1408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31209" y="704850"/>
            <a:ext cx="9144000" cy="290051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A HISTÓRIA DO CAPITALISMO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de-DE">
              <a:solidFill>
                <a:srgbClr val="FFFFFF"/>
              </a:solidFill>
            </a:endParaRPr>
          </a:p>
          <a:p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24102C-BF29-47EC-9C5E-80874FE0C239}"/>
              </a:ext>
            </a:extLst>
          </p:cNvPr>
          <p:cNvSpPr txBox="1"/>
          <p:nvPr/>
        </p:nvSpPr>
        <p:spPr>
          <a:xfrm>
            <a:off x="4111945" y="4705743"/>
            <a:ext cx="3974976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dirty="0"/>
              <a:t>HENRIQUE ETGES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6" descr="mediaum.jpeg">
            <a:extLst>
              <a:ext uri="{FF2B5EF4-FFF2-40B4-BE49-F238E27FC236}">
                <a16:creationId xmlns:a16="http://schemas.microsoft.com/office/drawing/2014/main" id="{2B91026D-4A81-4A24-8E49-E7CF53C68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75"/>
            <a:ext cx="12196763" cy="68900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178130D-C519-4E5A-B01B-73F09CE6F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rgbClr val="FFFFFF"/>
                </a:solidFill>
              </a:rPr>
              <a:t>IDADE MÉDIA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A893D4-37E4-40E8-AC58-444AE2DDF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8720"/>
            <a:ext cx="4598644" cy="40882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O servo pagava taxas para continuar utilizando das propriedades, dando mercadorias ao reino.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E551E2B-2BE8-4150-8CEB-99560B4EEB80}"/>
              </a:ext>
            </a:extLst>
          </p:cNvPr>
          <p:cNvSpPr txBox="1"/>
          <p:nvPr/>
        </p:nvSpPr>
        <p:spPr>
          <a:xfrm>
            <a:off x="6061247" y="2087993"/>
            <a:ext cx="5013153" cy="267765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800" dirty="0">
                <a:solidFill>
                  <a:srgbClr val="FFFFFF"/>
                </a:solidFill>
              </a:rPr>
              <a:t>Feudos de toda Europa trocavam a sua mercadoria em centros próprios para isso. O desenvolvimento desses centros atraia comerciantes que já possuíam certo capital.</a:t>
            </a:r>
            <a:endParaRPr lang="pt-BR">
              <a:solidFill>
                <a:srgbClr val="FFFFFF"/>
              </a:solidFill>
            </a:endParaRP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B9F25570-0BDC-4675-9FC7-74C24FDD2A44}"/>
              </a:ext>
            </a:extLst>
          </p:cNvPr>
          <p:cNvSpPr/>
          <p:nvPr/>
        </p:nvSpPr>
        <p:spPr>
          <a:xfrm>
            <a:off x="4856672" y="2087993"/>
            <a:ext cx="1151520" cy="223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512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83F0B-2885-43EE-9DD7-A9614670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 TRANSAÇÃO IDADE MÉDIA PARA MODERNA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FEB7AA-29A6-4057-9B72-BB8E6E270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8300"/>
            <a:ext cx="4692479" cy="42586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t-BR" dirty="0"/>
              <a:t>O comércio barato dos venezianos com o mundo árabe fez despertar o interesse de diversas nações, que desejavam fazer essas mesmas transações.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10BA8F-77B9-4514-879C-BD9ABE7D7B70}"/>
              </a:ext>
            </a:extLst>
          </p:cNvPr>
          <p:cNvSpPr txBox="1"/>
          <p:nvPr/>
        </p:nvSpPr>
        <p:spPr>
          <a:xfrm>
            <a:off x="6869070" y="1917700"/>
            <a:ext cx="4549818" cy="267765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800" dirty="0"/>
              <a:t>Nações como Espanha e Portugal que desbravaram o ''novo mundo'', chegando a América e depois ao Brasil. Esse foi uma abertura a uma nova exploração.</a:t>
            </a:r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0DA2C869-60C4-4979-82FB-C9AB7CD4894C}"/>
              </a:ext>
            </a:extLst>
          </p:cNvPr>
          <p:cNvSpPr/>
          <p:nvPr/>
        </p:nvSpPr>
        <p:spPr>
          <a:xfrm>
            <a:off x="5648325" y="2038350"/>
            <a:ext cx="1151520" cy="223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31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6" descr="industrial.JPG">
            <a:extLst>
              <a:ext uri="{FF2B5EF4-FFF2-40B4-BE49-F238E27FC236}">
                <a16:creationId xmlns:a16="http://schemas.microsoft.com/office/drawing/2014/main" id="{2844A2A8-85B2-4141-9770-A19838D8F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2475" cy="695392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2F8593E-8E10-47B1-8350-66511356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rgbClr val="FFFFFF"/>
                </a:solidFill>
              </a:rPr>
              <a:t>IDADE MODERNA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34638B-3B39-4E66-A503-84F2720E9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1825579"/>
            <a:ext cx="5023097" cy="43513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rgbClr val="FFFFFF"/>
                </a:solidFill>
              </a:rPr>
              <a:t>As transações realizadas com recursos obtidos da exploração acumulavam capital para reinos, que eram usados para financiar guerras e erguer construções em feudos.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A32FF2-DE6D-4CDF-B7DC-41A4A4ECCCDF}"/>
              </a:ext>
            </a:extLst>
          </p:cNvPr>
          <p:cNvSpPr txBox="1"/>
          <p:nvPr/>
        </p:nvSpPr>
        <p:spPr>
          <a:xfrm>
            <a:off x="6924675" y="1825579"/>
            <a:ext cx="5006466" cy="35394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800" dirty="0">
                <a:solidFill>
                  <a:srgbClr val="FFFFFF"/>
                </a:solidFill>
              </a:rPr>
              <a:t>O sistema feudalista passou a enfraquecer nos séculos XVI e XVII, o regime absolutista passara a um nível de descontentamento. Este não satisfazia as condições de sua época. </a:t>
            </a:r>
            <a:endParaRPr lang="pt-BR">
              <a:solidFill>
                <a:srgbClr val="FFFFFF"/>
              </a:solidFill>
            </a:endParaRPr>
          </a:p>
          <a:p>
            <a:pPr algn="just"/>
            <a:endParaRPr lang="pt-BR" sz="2800" dirty="0">
              <a:solidFill>
                <a:srgbClr val="FFFFFF"/>
              </a:solidFill>
            </a:endParaRP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A01AC7B9-9455-4B06-B550-6FA679DE9E55}"/>
              </a:ext>
            </a:extLst>
          </p:cNvPr>
          <p:cNvSpPr/>
          <p:nvPr/>
        </p:nvSpPr>
        <p:spPr>
          <a:xfrm>
            <a:off x="5667375" y="2124075"/>
            <a:ext cx="1151520" cy="223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497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7" descr="industrial.JPG">
            <a:extLst>
              <a:ext uri="{FF2B5EF4-FFF2-40B4-BE49-F238E27FC236}">
                <a16:creationId xmlns:a16="http://schemas.microsoft.com/office/drawing/2014/main" id="{8204F05D-F8AA-465D-8C6C-8036BAA80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575"/>
            <a:ext cx="12180888" cy="692852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2BD621A-E292-4C13-82CB-F8E7AE1B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0" y="38638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rgbClr val="FFFFFF"/>
                </a:solidFill>
              </a:rPr>
              <a:t>IDADE MODERNA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384C5D-F917-49EB-96E2-8C70FF11E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9106"/>
            <a:ext cx="5621785" cy="44678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None/>
            </a:pPr>
            <a:endParaRPr lang="pt-BR"/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16F288-EFCA-4903-A871-7011BE08B1D5}"/>
              </a:ext>
            </a:extLst>
          </p:cNvPr>
          <p:cNvSpPr txBox="1"/>
          <p:nvPr/>
        </p:nvSpPr>
        <p:spPr>
          <a:xfrm>
            <a:off x="6896100" y="1709738"/>
            <a:ext cx="4690646" cy="24191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</a:pPr>
            <a:r>
              <a:rPr lang="pt-BR" sz="2800" dirty="0">
                <a:solidFill>
                  <a:srgbClr val="FFFFFF"/>
                </a:solidFill>
              </a:rPr>
              <a:t>Os territórios, mão de obra barata, a variedade de colônias para obter recursos levaram a Inglaterra ao pioneirismo mundial na questão tecno-industrial.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CC3AE38-F4B8-4129-AD83-91F5541B261A}"/>
              </a:ext>
            </a:extLst>
          </p:cNvPr>
          <p:cNvSpPr txBox="1"/>
          <p:nvPr/>
        </p:nvSpPr>
        <p:spPr>
          <a:xfrm>
            <a:off x="501034" y="1709738"/>
            <a:ext cx="4990129" cy="32316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800" dirty="0">
                <a:solidFill>
                  <a:srgbClr val="FFFFFF"/>
                </a:solidFill>
              </a:rPr>
              <a:t>As revoluções inglesas, no século XVII foram decisivas para o início do capitalismo industrial, a transição pós o mercantilismo, com o início da concentração urbana e divisão do trabalho.</a:t>
            </a:r>
          </a:p>
          <a:p>
            <a:pPr algn="just"/>
            <a:endParaRPr lang="pt-BR" dirty="0">
              <a:solidFill>
                <a:srgbClr val="FFFFFF"/>
              </a:solidFill>
            </a:endParaRPr>
          </a:p>
          <a:p>
            <a:pPr algn="ctr"/>
            <a:endParaRPr lang="pt-BR" dirty="0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1739A06A-26C4-4A98-B6DF-771F39CA9EAD}"/>
              </a:ext>
            </a:extLst>
          </p:cNvPr>
          <p:cNvSpPr/>
          <p:nvPr/>
        </p:nvSpPr>
        <p:spPr>
          <a:xfrm>
            <a:off x="5667375" y="1896643"/>
            <a:ext cx="1151520" cy="223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621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8" descr="industrial.JPG">
            <a:extLst>
              <a:ext uri="{FF2B5EF4-FFF2-40B4-BE49-F238E27FC236}">
                <a16:creationId xmlns:a16="http://schemas.microsoft.com/office/drawing/2014/main" id="{C0989226-AFB9-402C-BAD1-4BBF3E12F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2193" cy="689163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AC2FCB4-9AA4-4FAA-9183-9FE63344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rgbClr val="FFFFFF"/>
                </a:solidFill>
              </a:rPr>
              <a:t>IDADE MODERNA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123051-FB94-4A7F-A116-47340232F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513"/>
            <a:ext cx="4623540" cy="45180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rgbClr val="FFFFFF"/>
                </a:solidFill>
              </a:rPr>
              <a:t>O investimento na construção de máquinas para substituição da mão de obra artesanal levou no século XVIII a revolução industrial, marco do capitalismo na idade moderna.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543987C-73A4-453B-BE2D-FA6168CDB260}"/>
              </a:ext>
            </a:extLst>
          </p:cNvPr>
          <p:cNvSpPr txBox="1"/>
          <p:nvPr/>
        </p:nvSpPr>
        <p:spPr>
          <a:xfrm>
            <a:off x="6962775" y="1687513"/>
            <a:ext cx="4024913" cy="310854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800" dirty="0">
                <a:solidFill>
                  <a:srgbClr val="FFFFFF"/>
                </a:solidFill>
              </a:rPr>
              <a:t>Os avanços levaram a população a buscar a cidade como alternativa para melhorar as condições de vida, já que o foco agora era a cidade e não o campo.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C0FC9D7B-71E1-48E5-BC9F-22FB20ED9372}"/>
              </a:ext>
            </a:extLst>
          </p:cNvPr>
          <p:cNvSpPr/>
          <p:nvPr/>
        </p:nvSpPr>
        <p:spPr>
          <a:xfrm>
            <a:off x="5650301" y="2041584"/>
            <a:ext cx="1151520" cy="223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458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6" descr="industrial.JPG">
            <a:extLst>
              <a:ext uri="{FF2B5EF4-FFF2-40B4-BE49-F238E27FC236}">
                <a16:creationId xmlns:a16="http://schemas.microsoft.com/office/drawing/2014/main" id="{004B5FE8-EC77-4134-BCD1-D6D4B9701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2094" cy="685300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14013F1-46D3-494C-A562-2E86A19C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rgbClr val="FFFFFF"/>
                </a:solidFill>
              </a:rPr>
              <a:t>IDADE MODERNA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858102-A71B-4890-A812-7C8FBC2E8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868" y="1687513"/>
            <a:ext cx="4773628" cy="43348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rgbClr val="FFFFFF"/>
                </a:solidFill>
              </a:rPr>
              <a:t>A manutenção do campo no século XVIII ocorreu graças a revolução industrial. A indústria apareceu como fornecedora de insumos agrícolas.</a:t>
            </a:r>
            <a:endParaRPr lang="pt-BR">
              <a:solidFill>
                <a:srgbClr val="FFFFFF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0F6B2D6-7B98-4596-8AA6-1420CB8F7C53}"/>
              </a:ext>
            </a:extLst>
          </p:cNvPr>
          <p:cNvSpPr txBox="1"/>
          <p:nvPr/>
        </p:nvSpPr>
        <p:spPr>
          <a:xfrm>
            <a:off x="838200" y="1687513"/>
            <a:ext cx="4357826" cy="310854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800" dirty="0">
                <a:solidFill>
                  <a:srgbClr val="FFFFFF"/>
                </a:solidFill>
              </a:rPr>
              <a:t>A partir da expansão marítima, as diferenças plantações nas colônias permitiram um avanço na agricultura, devido as técnicas empregadas voltadas a produção</a:t>
            </a: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617AA659-5023-4740-A165-7F13BB24206C}"/>
              </a:ext>
            </a:extLst>
          </p:cNvPr>
          <p:cNvSpPr/>
          <p:nvPr/>
        </p:nvSpPr>
        <p:spPr>
          <a:xfrm>
            <a:off x="5419725" y="2019300"/>
            <a:ext cx="1151520" cy="223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361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6" descr="industrial.JPG">
            <a:extLst>
              <a:ext uri="{FF2B5EF4-FFF2-40B4-BE49-F238E27FC236}">
                <a16:creationId xmlns:a16="http://schemas.microsoft.com/office/drawing/2014/main" id="{CF196CB2-502C-4316-8413-CB7E3CD4C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8" y="-6350"/>
            <a:ext cx="12162747" cy="690403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1B88444-7A29-4F49-B2EA-CCE0784D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rgbClr val="FFFFFF"/>
                </a:solidFill>
              </a:rPr>
              <a:t>IDADE MODERNA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E44C07-3D57-463A-8D73-19633D443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513"/>
            <a:ext cx="4806149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rgbClr val="FFFFFF"/>
                </a:solidFill>
              </a:rPr>
              <a:t>Nesse contexto acentua-se a desigualdade que existiu desde a antiguidade, a ascensão de classes dominantes acarretou em péssimas condições de vida para os habitantes da época.</a:t>
            </a:r>
            <a:endParaRPr lang="pt-BR">
              <a:solidFill>
                <a:srgbClr val="00000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5CDB173-73F9-487B-A86C-C6F1856B4432}"/>
              </a:ext>
            </a:extLst>
          </p:cNvPr>
          <p:cNvSpPr txBox="1"/>
          <p:nvPr/>
        </p:nvSpPr>
        <p:spPr>
          <a:xfrm>
            <a:off x="7105650" y="1687513"/>
            <a:ext cx="4141432" cy="267765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800" dirty="0">
                <a:solidFill>
                  <a:srgbClr val="FFFFFF"/>
                </a:solidFill>
              </a:rPr>
              <a:t>A jornada de trabalho exaustiva, os baixos salários e as condições precárias das cidades tornavam cada vez pior a vivência no século XVIII.</a:t>
            </a:r>
            <a:endParaRPr lang="pt-BR">
              <a:solidFill>
                <a:srgbClr val="FFFFFF"/>
              </a:solidFill>
            </a:endParaRP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627450EA-CDD7-4A2C-AC69-569E86697646}"/>
              </a:ext>
            </a:extLst>
          </p:cNvPr>
          <p:cNvSpPr/>
          <p:nvPr/>
        </p:nvSpPr>
        <p:spPr>
          <a:xfrm>
            <a:off x="5686425" y="1903173"/>
            <a:ext cx="1151520" cy="223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01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6" descr="industrial.JPG">
            <a:extLst>
              <a:ext uri="{FF2B5EF4-FFF2-40B4-BE49-F238E27FC236}">
                <a16:creationId xmlns:a16="http://schemas.microsoft.com/office/drawing/2014/main" id="{D2353535-2895-45AD-B67D-8CC1E9643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8717" cy="687729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4E7EF57-8651-45F5-A6B2-F022C03C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rgbClr val="FFFFFF"/>
                </a:solidFill>
              </a:rPr>
              <a:t>IDADE MODERNA</a:t>
            </a:r>
            <a:endParaRPr lang="pt-BR" sz="4800">
              <a:solidFill>
                <a:srgbClr val="0000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B39948-2566-4353-9728-80E7B928B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1775689"/>
            <a:ext cx="5288872" cy="44012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rgbClr val="FFFFFF"/>
                </a:solidFill>
              </a:rPr>
              <a:t>John Locke foi um integrante da corrente contratualista e do pensamento liberal. Radicalmente contra o estado, apresenta em uma obra chamada ''Segundo tratado sobre o governo'', justificando a revolução gloriosa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3D588B6-E29F-429B-A126-A49ECC87B587}"/>
              </a:ext>
            </a:extLst>
          </p:cNvPr>
          <p:cNvSpPr txBox="1"/>
          <p:nvPr/>
        </p:nvSpPr>
        <p:spPr>
          <a:xfrm>
            <a:off x="7086600" y="1775689"/>
            <a:ext cx="4707692" cy="35394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800" dirty="0">
                <a:solidFill>
                  <a:srgbClr val="FFFFFF"/>
                </a:solidFill>
              </a:rPr>
              <a:t>Diferente de Hobbes e Rousseau, o estado de natureza tinha relativa paz. Possuíam direitos como liberdade e propriedade. Prega um estado menor, contrapondo  o Leviatã de Hobbes.</a:t>
            </a: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8897F4B9-7F77-44EE-89D4-9C908AFFE35D}"/>
              </a:ext>
            </a:extLst>
          </p:cNvPr>
          <p:cNvSpPr/>
          <p:nvPr/>
        </p:nvSpPr>
        <p:spPr>
          <a:xfrm>
            <a:off x="5905500" y="2000250"/>
            <a:ext cx="1151520" cy="223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685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6" descr="industrial.JPG">
            <a:extLst>
              <a:ext uri="{FF2B5EF4-FFF2-40B4-BE49-F238E27FC236}">
                <a16:creationId xmlns:a16="http://schemas.microsoft.com/office/drawing/2014/main" id="{8FF19F06-BF47-45FE-9EFD-7CCE67ED9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8717" cy="687729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C1739E4-0572-416E-A1EE-929D92C2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rgbClr val="FFFFFF"/>
                </a:solidFill>
              </a:rPr>
              <a:t>IDADE MODERNA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9B32F3-0675-4BB9-81EC-9F2E27A7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5613"/>
            <a:ext cx="5172815" cy="4451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rgbClr val="FFFFFF"/>
                </a:solidFill>
              </a:rPr>
              <a:t>Este se baseou na propriedade privada como fundamental para a individualidade, com ênfase em valores morais.  Mostrou também a origem do Estado através da entrega por parte do povo.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08C786-7515-445D-B1FC-94BE0852C1C7}"/>
              </a:ext>
            </a:extLst>
          </p:cNvPr>
          <p:cNvSpPr txBox="1"/>
          <p:nvPr/>
        </p:nvSpPr>
        <p:spPr>
          <a:xfrm>
            <a:off x="7762875" y="1687842"/>
            <a:ext cx="3908394" cy="267765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800" dirty="0">
                <a:solidFill>
                  <a:srgbClr val="FFFFFF"/>
                </a:solidFill>
              </a:rPr>
              <a:t>O escopo apresentado era o bem estar, evitando o princípio da tirania, dando o povo o direito de resistência e da defesa.</a:t>
            </a:r>
            <a:endParaRPr lang="pt-BR">
              <a:solidFill>
                <a:srgbClr val="FFFFFF"/>
              </a:solidFill>
            </a:endParaRP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CCAB42C5-5144-4373-B697-4C5472F8C357}"/>
              </a:ext>
            </a:extLst>
          </p:cNvPr>
          <p:cNvSpPr/>
          <p:nvPr/>
        </p:nvSpPr>
        <p:spPr>
          <a:xfrm>
            <a:off x="6093124" y="1903502"/>
            <a:ext cx="1151520" cy="223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173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F3019-0E59-4C02-858C-C33457DB0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TRANSIÇÃO DA IDADE MODERNA PARA CONTEMPORÂNEA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0EB6D5-DFA3-474E-B15E-044DC46D3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5" y="1819275"/>
            <a:ext cx="5188998" cy="44678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rgbClr val="000000"/>
                </a:solidFill>
              </a:rPr>
              <a:t>No final do século XVIII, a revolução francesa destituiu o regime absolutista do país, servindo de inspiração para outros países lutarem por seus objetivos ao redor do globo. 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EE94C19-82EC-4593-B843-044919EF2800}"/>
              </a:ext>
            </a:extLst>
          </p:cNvPr>
          <p:cNvSpPr txBox="1"/>
          <p:nvPr/>
        </p:nvSpPr>
        <p:spPr>
          <a:xfrm>
            <a:off x="7105650" y="1819275"/>
            <a:ext cx="4724030" cy="267765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800" dirty="0"/>
              <a:t>A alavanca do estágio feudal para o capitalismo na França, através da </a:t>
            </a:r>
            <a:r>
              <a:rPr lang="pt-BR" sz="2800" dirty="0" err="1"/>
              <a:t>ascenção</a:t>
            </a:r>
            <a:r>
              <a:rPr lang="pt-BR" sz="2800" dirty="0"/>
              <a:t> burguesa que criou um mercado mais profundo e difuso no continente</a:t>
            </a:r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D3F6B1A5-83C4-4454-872B-2F67469FFA3B}"/>
              </a:ext>
            </a:extLst>
          </p:cNvPr>
          <p:cNvSpPr/>
          <p:nvPr/>
        </p:nvSpPr>
        <p:spPr>
          <a:xfrm>
            <a:off x="5941085" y="1914525"/>
            <a:ext cx="1151520" cy="223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95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EE3C0-61D5-43EC-97E7-66E79A5C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>
                <a:latin typeface="+mj-ea"/>
                <a:cs typeface="+mj-ea"/>
              </a:rPr>
            </a:br>
            <a:r>
              <a:rPr lang="pt-BR" dirty="0"/>
              <a:t>SUMÁRIO</a:t>
            </a:r>
            <a:br>
              <a:rPr lang="en-US" dirty="0">
                <a:latin typeface="+mj-ea"/>
                <a:cs typeface="+mj-ea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2E616C-8F98-496C-8F8E-8BB7E504F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pt-BR" dirty="0"/>
              <a:t>Pré-História (Milhões de anos até 4000a.C)</a:t>
            </a:r>
            <a:endParaRPr lang="pt-BR"/>
          </a:p>
          <a:p>
            <a:pPr algn="ctr"/>
            <a:r>
              <a:rPr lang="pt-BR" dirty="0"/>
              <a:t>Idade Antiga (4000a.C até 476d.C)</a:t>
            </a:r>
          </a:p>
          <a:p>
            <a:pPr algn="ctr"/>
            <a:r>
              <a:rPr lang="pt-BR" dirty="0"/>
              <a:t>Idade Média (476d.C até 1453)</a:t>
            </a:r>
          </a:p>
          <a:p>
            <a:pPr algn="ctr"/>
            <a:r>
              <a:rPr lang="pt-BR" dirty="0"/>
              <a:t>Idade Moderna (1453 até 1789)</a:t>
            </a:r>
          </a:p>
          <a:p>
            <a:pPr algn="ctr"/>
            <a:r>
              <a:rPr lang="pt-BR" dirty="0"/>
              <a:t>Idade Contemporânea (1789 até hoje)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4" descr="pré hist.JPG">
            <a:extLst>
              <a:ext uri="{FF2B5EF4-FFF2-40B4-BE49-F238E27FC236}">
                <a16:creationId xmlns:a16="http://schemas.microsoft.com/office/drawing/2014/main" id="{3CB2F571-A40F-4233-BAC1-356C1BA7F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7763"/>
            <a:ext cx="3233435" cy="2143125"/>
          </a:xfrm>
          <a:prstGeom prst="rect">
            <a:avLst/>
          </a:prstGeom>
        </p:spPr>
      </p:pic>
      <p:pic>
        <p:nvPicPr>
          <p:cNvPr id="6" name="Imagem 6" descr="antiga.jpg">
            <a:extLst>
              <a:ext uri="{FF2B5EF4-FFF2-40B4-BE49-F238E27FC236}">
                <a16:creationId xmlns:a16="http://schemas.microsoft.com/office/drawing/2014/main" id="{551D793B-8ED3-48A7-BEC7-DB282779B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59300"/>
            <a:ext cx="4167555" cy="2301875"/>
          </a:xfrm>
          <a:prstGeom prst="rect">
            <a:avLst/>
          </a:prstGeom>
        </p:spPr>
      </p:pic>
      <p:pic>
        <p:nvPicPr>
          <p:cNvPr id="8" name="Imagem 8" descr="media.jpg">
            <a:extLst>
              <a:ext uri="{FF2B5EF4-FFF2-40B4-BE49-F238E27FC236}">
                <a16:creationId xmlns:a16="http://schemas.microsoft.com/office/drawing/2014/main" id="{E5977824-D26C-4901-8566-BFBAB500A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056" y="4559760"/>
            <a:ext cx="4405745" cy="2326947"/>
          </a:xfrm>
          <a:prstGeom prst="rect">
            <a:avLst/>
          </a:prstGeom>
        </p:spPr>
      </p:pic>
      <p:pic>
        <p:nvPicPr>
          <p:cNvPr id="10" name="Imagem 10" descr="rev.jpg">
            <a:extLst>
              <a:ext uri="{FF2B5EF4-FFF2-40B4-BE49-F238E27FC236}">
                <a16:creationId xmlns:a16="http://schemas.microsoft.com/office/drawing/2014/main" id="{4DB9CFF8-BC41-4F51-A38B-9E039F8E8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2612" y="4551561"/>
            <a:ext cx="3784800" cy="2313787"/>
          </a:xfrm>
          <a:prstGeom prst="rect">
            <a:avLst/>
          </a:prstGeom>
        </p:spPr>
      </p:pic>
      <p:pic>
        <p:nvPicPr>
          <p:cNvPr id="12" name="Imagem 12" descr="contemp.jpg">
            <a:extLst>
              <a:ext uri="{FF2B5EF4-FFF2-40B4-BE49-F238E27FC236}">
                <a16:creationId xmlns:a16="http://schemas.microsoft.com/office/drawing/2014/main" id="{4D550EEE-8B29-4659-8065-1CB6FBABC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0650" y="2417534"/>
            <a:ext cx="3226224" cy="214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30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8" descr="globalização.jpg">
            <a:extLst>
              <a:ext uri="{FF2B5EF4-FFF2-40B4-BE49-F238E27FC236}">
                <a16:creationId xmlns:a16="http://schemas.microsoft.com/office/drawing/2014/main" id="{208EE048-E92C-4013-BD8D-F1CBE5370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2968" cy="9085263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10F17B-4D1F-4951-971C-D265940C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687842"/>
            <a:ext cx="5255597" cy="44838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rgbClr val="FFFFFF"/>
                </a:solidFill>
              </a:rPr>
              <a:t>No contexto da revolução industrial,  surgem críticos ao sistema. O maior exemplo é o alemão Karl Marx, que estabeleceu parcerias em um novo pensamento: o comunismo.</a:t>
            </a:r>
            <a:endParaRPr lang="pt-BR">
              <a:solidFill>
                <a:srgbClr val="00000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C80BE0-C37A-45A2-982E-6255505E1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rgbClr val="FFFFFF"/>
                </a:solidFill>
              </a:rPr>
              <a:t>IDADE CONTEMPORÂNEA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852073B-B358-4A66-8505-DDFA553F33CC}"/>
              </a:ext>
            </a:extLst>
          </p:cNvPr>
          <p:cNvSpPr txBox="1"/>
          <p:nvPr/>
        </p:nvSpPr>
        <p:spPr>
          <a:xfrm>
            <a:off x="7286625" y="1762125"/>
            <a:ext cx="4574342" cy="224676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800" dirty="0">
                <a:solidFill>
                  <a:srgbClr val="FFFFFF"/>
                </a:solidFill>
              </a:rPr>
              <a:t>Para Marx, a história da sociedade é a luta de classes. Existem os dominantes e os dominados (burgueses e proletários.</a:t>
            </a:r>
            <a:endParaRPr lang="pt-BR">
              <a:solidFill>
                <a:srgbClr val="FFFFFF"/>
              </a:solidFill>
            </a:endParaRP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D552341D-52AE-4D37-A18E-32DE928EC976}"/>
              </a:ext>
            </a:extLst>
          </p:cNvPr>
          <p:cNvSpPr/>
          <p:nvPr/>
        </p:nvSpPr>
        <p:spPr>
          <a:xfrm>
            <a:off x="6030595" y="2124075"/>
            <a:ext cx="1151520" cy="223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425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6" descr="globalização.jpg">
            <a:extLst>
              <a:ext uri="{FF2B5EF4-FFF2-40B4-BE49-F238E27FC236}">
                <a16:creationId xmlns:a16="http://schemas.microsoft.com/office/drawing/2014/main" id="{58325CC7-F8AF-4CA0-9D18-0148E77C4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575"/>
            <a:ext cx="12196316" cy="911808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EE2ED86-1B40-48EB-9E50-CA15D4FF9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rgbClr val="FFFFFF"/>
                </a:solidFill>
              </a:rPr>
              <a:t>IDADE CONTEMPORÂNEA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0FEC19-B66C-48C5-956D-D091FB05A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9043"/>
            <a:ext cx="4822795" cy="4417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rgbClr val="FFFFFF"/>
                </a:solidFill>
              </a:rPr>
              <a:t>O processo de exploração é construído em uma realidade que deixa o indivíduo preso ao sistema, sem a possibilidade de evoluir. 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08356C0-0C94-4B0E-88A0-84F64A53ADDE}"/>
              </a:ext>
            </a:extLst>
          </p:cNvPr>
          <p:cNvSpPr txBox="1"/>
          <p:nvPr/>
        </p:nvSpPr>
        <p:spPr>
          <a:xfrm>
            <a:off x="7025197" y="1704158"/>
            <a:ext cx="4390516" cy="267765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800" dirty="0">
                <a:solidFill>
                  <a:srgbClr val="FFFFFF"/>
                </a:solidFill>
              </a:rPr>
              <a:t>O processo de tomada dos meios de produção, pertencentes a burguesia pelo proletariado daria início a revolução que instituiria a ''sociedade ideal''.</a:t>
            </a:r>
            <a:endParaRPr lang="pt-BR">
              <a:solidFill>
                <a:srgbClr val="FFFFFF"/>
              </a:solidFill>
            </a:endParaRP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5B6567FA-6D4B-46C4-B34F-1867898D1ED1}"/>
              </a:ext>
            </a:extLst>
          </p:cNvPr>
          <p:cNvSpPr/>
          <p:nvPr/>
        </p:nvSpPr>
        <p:spPr>
          <a:xfrm>
            <a:off x="5734050" y="1919818"/>
            <a:ext cx="1151520" cy="223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874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6" descr="globalização.jpg">
            <a:extLst>
              <a:ext uri="{FF2B5EF4-FFF2-40B4-BE49-F238E27FC236}">
                <a16:creationId xmlns:a16="http://schemas.microsoft.com/office/drawing/2014/main" id="{8F046EBD-201F-4885-966B-5775C99C9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326" cy="913266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657ACE1-FC51-4EAF-8661-5E55695D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rgbClr val="FFFFFF"/>
                </a:solidFill>
              </a:rPr>
              <a:t>IDADE CONTEMPORÂNEA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0C0F8C-2E86-4C96-9EF4-73F24386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2397"/>
            <a:ext cx="5122416" cy="44345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rgbClr val="FFFFFF"/>
                </a:solidFill>
              </a:rPr>
              <a:t>Durante todo o século XIX, o trabalho de Marx foi voltado ao estudo da exploração do trabalho, que se destacou por apontar as mazelas vividas pelos trabalhadores.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0661A7E-B162-4BD2-BBA5-B3638CD8B23C}"/>
              </a:ext>
            </a:extLst>
          </p:cNvPr>
          <p:cNvSpPr txBox="1"/>
          <p:nvPr/>
        </p:nvSpPr>
        <p:spPr>
          <a:xfrm>
            <a:off x="7325188" y="1704158"/>
            <a:ext cx="4423900" cy="224676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800" dirty="0">
                <a:solidFill>
                  <a:srgbClr val="FFFFFF"/>
                </a:solidFill>
              </a:rPr>
              <a:t>Seu trabalho foi importante para inserir uma percepção de consciência nas classes, que mais tarde foi usada na revolução russa.</a:t>
            </a:r>
            <a:endParaRPr lang="pt-BR">
              <a:solidFill>
                <a:srgbClr val="FFFFFF"/>
              </a:solidFill>
            </a:endParaRP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751E35E2-948A-4E0B-BA87-B92C72CFE711}"/>
              </a:ext>
            </a:extLst>
          </p:cNvPr>
          <p:cNvSpPr/>
          <p:nvPr/>
        </p:nvSpPr>
        <p:spPr>
          <a:xfrm>
            <a:off x="6093124" y="1933575"/>
            <a:ext cx="1151520" cy="223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266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6" descr="globalização.jpg">
            <a:extLst>
              <a:ext uri="{FF2B5EF4-FFF2-40B4-BE49-F238E27FC236}">
                <a16:creationId xmlns:a16="http://schemas.microsoft.com/office/drawing/2014/main" id="{B2A2E271-4920-49DC-B482-7426497F6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5288" cy="914374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E30DF34-74FF-4D75-AD7C-E2A6A0B4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7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rgbClr val="FFFFFF"/>
                </a:solidFill>
              </a:rPr>
              <a:t>IDADE CONTEMPORÂNEA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AB0910-78A6-48C4-B3DA-F779EBD0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708920"/>
            <a:ext cx="5671722" cy="44845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rgbClr val="FFFFFF"/>
                </a:solidFill>
              </a:rPr>
              <a:t>O século XX foi marcado por guerras. A primeira e segunda guerra destacaram o conflito de ideologias que necessitaram de um investimento enorme de recursos.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8A1CD8A-54C3-4460-897D-615BD8BD4B25}"/>
              </a:ext>
            </a:extLst>
          </p:cNvPr>
          <p:cNvSpPr txBox="1"/>
          <p:nvPr/>
        </p:nvSpPr>
        <p:spPr>
          <a:xfrm>
            <a:off x="7454099" y="1708920"/>
            <a:ext cx="4523589" cy="224676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800" dirty="0">
                <a:solidFill>
                  <a:srgbClr val="FFFFFF"/>
                </a:solidFill>
              </a:rPr>
              <a:t>O embate entre o comunismo soviético e o capitalismo estadunidense protagonizou a guerra fria, que polarizou o mundo.</a:t>
            </a: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065E12B3-9E21-4F69-9C38-FD4D5260DB7E}"/>
              </a:ext>
            </a:extLst>
          </p:cNvPr>
          <p:cNvSpPr/>
          <p:nvPr/>
        </p:nvSpPr>
        <p:spPr>
          <a:xfrm>
            <a:off x="6393432" y="1609725"/>
            <a:ext cx="1151520" cy="223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102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6" descr="globalização.jpg">
            <a:extLst>
              <a:ext uri="{FF2B5EF4-FFF2-40B4-BE49-F238E27FC236}">
                <a16:creationId xmlns:a16="http://schemas.microsoft.com/office/drawing/2014/main" id="{C6902A10-8A97-42C9-8DF4-740C9A701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7804" cy="911450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8F758A6-401C-4DF4-A192-43955398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rgbClr val="FFFFFF"/>
                </a:solidFill>
              </a:rPr>
              <a:t>IDADE CONTEMPORÂNEA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013E6C-C7F7-4866-ABEF-79B0BE770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1704158"/>
            <a:ext cx="5638908" cy="43346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rgbClr val="FFFFFF"/>
                </a:solidFill>
              </a:rPr>
              <a:t>Ainda na questão agrícola, a revolução verde no século XX, pós segunda guerra utilizou a genética como base para melhorar e ampliar a produção de alimentos, principalmente grãos e cereais.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0FDA67-A135-4764-8D63-D9AF164818A7}"/>
              </a:ext>
            </a:extLst>
          </p:cNvPr>
          <p:cNvSpPr txBox="1"/>
          <p:nvPr/>
        </p:nvSpPr>
        <p:spPr>
          <a:xfrm>
            <a:off x="7391400" y="1687513"/>
            <a:ext cx="3991622" cy="267765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800" dirty="0">
                <a:solidFill>
                  <a:srgbClr val="FFFFFF"/>
                </a:solidFill>
              </a:rPr>
              <a:t>Apesar de seus benefícios, cada vez mais a concentração de terras e impactos ambientais dividem opiniões sobre a revolução verde.</a:t>
            </a:r>
            <a:endParaRPr lang="pt-BR">
              <a:solidFill>
                <a:srgbClr val="FFFFFF"/>
              </a:solidFill>
            </a:endParaRP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CE83349E-91C7-474C-937C-4EF3C2B61115}"/>
              </a:ext>
            </a:extLst>
          </p:cNvPr>
          <p:cNvSpPr/>
          <p:nvPr/>
        </p:nvSpPr>
        <p:spPr>
          <a:xfrm>
            <a:off x="6276975" y="1866900"/>
            <a:ext cx="1151520" cy="223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145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6" descr="globalização.jpg">
            <a:extLst>
              <a:ext uri="{FF2B5EF4-FFF2-40B4-BE49-F238E27FC236}">
                <a16:creationId xmlns:a16="http://schemas.microsoft.com/office/drawing/2014/main" id="{2F9B2A07-0DAB-461A-A147-AAAAF8428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58570" cy="90989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5BE6E24-E527-46EF-8E8E-951A5624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rgbClr val="FFFFFF"/>
                </a:solidFill>
              </a:rPr>
              <a:t>IDADE CONTEMPORÂNEA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5CDB6F-F377-4146-840C-C84BE2F58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687842"/>
            <a:ext cx="4745509" cy="44672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O processo de globalização e origem do modelo neo liberal colocaram as transnacionais no comando da economia global, submetendo o mundo a suas tendências e ordens.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63D493D-6F59-4392-A6BA-364DCD8C3926}"/>
              </a:ext>
            </a:extLst>
          </p:cNvPr>
          <p:cNvSpPr txBox="1"/>
          <p:nvPr/>
        </p:nvSpPr>
        <p:spPr>
          <a:xfrm>
            <a:off x="6116638" y="1679575"/>
            <a:ext cx="5923434" cy="310854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800" dirty="0">
                <a:solidFill>
                  <a:srgbClr val="FFFFFF"/>
                </a:solidFill>
              </a:rPr>
              <a:t>O capital continua concentrado com quem já possui-o, formando uma sociedade contemporânea estamental. Porém, é inegável a melhora de vida trazida pelo capitalismo, com evolução e demonstrações de tecnologia e inovação.</a:t>
            </a: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1F2CFBB5-1321-4C97-BD86-7C213B8892D3}"/>
              </a:ext>
            </a:extLst>
          </p:cNvPr>
          <p:cNvSpPr/>
          <p:nvPr/>
        </p:nvSpPr>
        <p:spPr>
          <a:xfrm>
            <a:off x="4966448" y="2125273"/>
            <a:ext cx="1151520" cy="223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972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F357D35-3E3E-4EC7-B3AE-C106ABB7D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34D921-DCE6-4D92-987F-D98C93F1CB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4D942F-489D-4A7B-8983-942543481B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378" y="246887"/>
            <a:ext cx="5861321" cy="637793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F0F547-5526-40CC-8397-442101C26B4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36924" y="4768667"/>
            <a:ext cx="421593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93BD913-0EB6-48A4-B22A-6A4DE08985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agem 4" descr="kalrehehehe.jpg">
            <a:extLst>
              <a:ext uri="{FF2B5EF4-FFF2-40B4-BE49-F238E27FC236}">
                <a16:creationId xmlns:a16="http://schemas.microsoft.com/office/drawing/2014/main" id="{3806F3E8-00CA-460D-A3D4-B9A8805333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739"/>
          <a:stretch/>
        </p:blipFill>
        <p:spPr>
          <a:xfrm>
            <a:off x="872064" y="857675"/>
            <a:ext cx="4593715" cy="514066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7F12FC7-9E37-4CDB-A643-7EC45AFCD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9425" y="1219200"/>
            <a:ext cx="4565650" cy="2563406"/>
          </a:xfrm>
        </p:spPr>
        <p:txBody>
          <a:bodyPr>
            <a:normAutofit/>
          </a:bodyPr>
          <a:lstStyle/>
          <a:p>
            <a:r>
              <a:rPr lang="pt-BR" sz="7200" dirty="0">
                <a:solidFill>
                  <a:srgbClr val="FFFFFF"/>
                </a:solidFill>
              </a:rPr>
              <a:t>THANKS </a:t>
            </a:r>
            <a:br>
              <a:rPr lang="en-US" dirty="0">
                <a:latin typeface="+mj-ea"/>
                <a:cs typeface="+mj-ea"/>
              </a:rPr>
            </a:br>
            <a:r>
              <a:rPr lang="pt-BR" sz="7200" dirty="0">
                <a:solidFill>
                  <a:srgbClr val="FFFFFF"/>
                </a:solidFill>
              </a:rPr>
              <a:t>A LOT!</a:t>
            </a:r>
          </a:p>
        </p:txBody>
      </p:sp>
    </p:spTree>
    <p:extLst>
      <p:ext uri="{BB962C8B-B14F-4D97-AF65-F5344CB8AC3E}">
        <p14:creationId xmlns:p14="http://schemas.microsoft.com/office/powerpoint/2010/main" val="279685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6" descr="préeeee.jpeg">
            <a:extLst>
              <a:ext uri="{FF2B5EF4-FFF2-40B4-BE49-F238E27FC236}">
                <a16:creationId xmlns:a16="http://schemas.microsoft.com/office/drawing/2014/main" id="{DE9D1DBA-3D7B-4812-8184-50C4AD855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9300" cy="68661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596D85A-E9DE-49F5-A7F8-5944B344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rgbClr val="FFFFFF"/>
                </a:solidFill>
              </a:rPr>
              <a:t>PRÉ-HISTÓRIA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6DAFBC-C2A5-4102-9F2E-A6FD5A315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943100"/>
            <a:ext cx="4690822" cy="41179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rgbClr val="FFFFFF"/>
                </a:solidFill>
              </a:rPr>
              <a:t>O homem lutava para sobreviver, toda e qualquer coisa era voltada para garantir sua permanência no planeta.</a:t>
            </a:r>
            <a:endParaRPr lang="pt-BR">
              <a:solidFill>
                <a:srgbClr val="FFFFFF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D6080A-5FE0-4EF3-81BD-F9CC08137623}"/>
              </a:ext>
            </a:extLst>
          </p:cNvPr>
          <p:cNvSpPr txBox="1"/>
          <p:nvPr/>
        </p:nvSpPr>
        <p:spPr>
          <a:xfrm>
            <a:off x="6486525" y="1943100"/>
            <a:ext cx="5156200" cy="224676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800" dirty="0">
                <a:solidFill>
                  <a:srgbClr val="FFFFFF"/>
                </a:solidFill>
              </a:rPr>
              <a:t>A passagem do tempo tornou cada vez mais difícil sua individualidade, obrigando-o a criar vínculos em forma de grupos.</a:t>
            </a:r>
            <a:endParaRPr lang="pt-BR" sz="2000">
              <a:solidFill>
                <a:srgbClr val="FFFFFF"/>
              </a:solidFill>
            </a:endParaRP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CF61F3A2-4C67-4C5C-9941-DD07E5348559}"/>
              </a:ext>
            </a:extLst>
          </p:cNvPr>
          <p:cNvSpPr/>
          <p:nvPr/>
        </p:nvSpPr>
        <p:spPr>
          <a:xfrm>
            <a:off x="5196840" y="2019300"/>
            <a:ext cx="1151520" cy="223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8" descr="préeeee.jpeg">
            <a:extLst>
              <a:ext uri="{FF2B5EF4-FFF2-40B4-BE49-F238E27FC236}">
                <a16:creationId xmlns:a16="http://schemas.microsoft.com/office/drawing/2014/main" id="{B6181879-CFF5-4418-A9BB-50EA8DD5F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9463" cy="673075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16F1455-E78F-4439-A581-209FC709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rgbClr val="FFFFFF"/>
                </a:solidFill>
              </a:rPr>
              <a:t>PRÉ-HISTÓRIA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B0FE57-4E96-43B5-862E-D4EDBFB5D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858916"/>
            <a:ext cx="4989251" cy="43180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rgbClr val="FFFFFF"/>
                </a:solidFill>
              </a:rPr>
              <a:t>A junção de indivíduos separados em uma forma coletiva criou os primeiros grupos com o mesmo objetivo.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AF0E468-9956-4B73-A833-25217A484594}"/>
              </a:ext>
            </a:extLst>
          </p:cNvPr>
          <p:cNvSpPr txBox="1"/>
          <p:nvPr/>
        </p:nvSpPr>
        <p:spPr>
          <a:xfrm>
            <a:off x="6677025" y="1858916"/>
            <a:ext cx="4707384" cy="224676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800" dirty="0">
                <a:solidFill>
                  <a:srgbClr val="FFFFFF"/>
                </a:solidFill>
              </a:rPr>
              <a:t>O desenvolvimento de ferramentas e utilização de recursos a favor de suas tarefas passou a ser utilizada como forma de domar a natureza.</a:t>
            </a: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1478B01F-F06C-402D-906C-FDF55C947DEE}"/>
              </a:ext>
            </a:extLst>
          </p:cNvPr>
          <p:cNvSpPr/>
          <p:nvPr/>
        </p:nvSpPr>
        <p:spPr>
          <a:xfrm>
            <a:off x="5427093" y="1905000"/>
            <a:ext cx="1151520" cy="223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602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6" descr="préeeee.jpeg">
            <a:extLst>
              <a:ext uri="{FF2B5EF4-FFF2-40B4-BE49-F238E27FC236}">
                <a16:creationId xmlns:a16="http://schemas.microsoft.com/office/drawing/2014/main" id="{30118605-8766-4D02-B839-C57022631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" y="0"/>
            <a:ext cx="12196762" cy="684617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0CB5592-07FC-401B-B3D3-B231CCB3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rgbClr val="FFFFFF"/>
                </a:solidFill>
              </a:rPr>
              <a:t>PRÉ-HISTÓRIA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A50743-E13B-430F-ABED-18F0F36F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858916"/>
            <a:ext cx="5222290" cy="43180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rgbClr val="FFFFFF"/>
                </a:solidFill>
              </a:rPr>
              <a:t>A facilidade promovida por ferramentas facilitava a exploração de recursos e posteriormente a exploração de sua própria espécie</a:t>
            </a:r>
            <a:r>
              <a:rPr lang="pt-BR" dirty="0"/>
              <a:t>.</a:t>
            </a:r>
            <a:endParaRPr lang="pt-BR" dirty="0" err="1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D2B3F19-B016-45C9-9BDA-2AB426AB5587}"/>
              </a:ext>
            </a:extLst>
          </p:cNvPr>
          <p:cNvSpPr txBox="1"/>
          <p:nvPr/>
        </p:nvSpPr>
        <p:spPr>
          <a:xfrm>
            <a:off x="7000875" y="1858916"/>
            <a:ext cx="4441054" cy="267765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800" dirty="0">
                <a:solidFill>
                  <a:srgbClr val="FFFFFF"/>
                </a:solidFill>
              </a:rPr>
              <a:t>A exploração de trabalho foi chamada de escravidão e foi utilizada por milênios seguintes, e assim moldando os primeiros conceitos de classe.</a:t>
            </a:r>
            <a:endParaRPr lang="pt-BR">
              <a:solidFill>
                <a:srgbClr val="FFFFFF"/>
              </a:solidFill>
            </a:endParaRP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E16F6C69-1498-47B0-BD97-2F5240075113}"/>
              </a:ext>
            </a:extLst>
          </p:cNvPr>
          <p:cNvSpPr/>
          <p:nvPr/>
        </p:nvSpPr>
        <p:spPr>
          <a:xfrm>
            <a:off x="5753100" y="2074576"/>
            <a:ext cx="1151520" cy="223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42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3B4D2-D5E6-442F-B820-DAD347F66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TRANSIÇÃO DA PRÉ-HISTÓRIA PARA ANTIGA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248FB2-E2F1-4213-80F2-C1602DBED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908129"/>
            <a:ext cx="4989483" cy="4285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t-BR" dirty="0"/>
              <a:t>Existiam diversos grupos disputando a supremacia, as conquistas levaram a criação de enormes impérios e territórios, marcantes da idade antiga</a:t>
            </a:r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35DB856-EA5B-4B98-A684-F4CAA3E1635F}"/>
              </a:ext>
            </a:extLst>
          </p:cNvPr>
          <p:cNvSpPr txBox="1"/>
          <p:nvPr/>
        </p:nvSpPr>
        <p:spPr>
          <a:xfrm>
            <a:off x="6758774" y="1908129"/>
            <a:ext cx="4923639" cy="224676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800" dirty="0"/>
              <a:t>Esses impérios desenvolviam sua economia através do saque de outros povos e comércio local, através da troca de produtos (escambo).</a:t>
            </a:r>
            <a:endParaRPr lang="pt-BR" dirty="0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9E8FDA82-1468-4349-927C-5C055C1F9093}"/>
              </a:ext>
            </a:extLst>
          </p:cNvPr>
          <p:cNvSpPr/>
          <p:nvPr/>
        </p:nvSpPr>
        <p:spPr>
          <a:xfrm>
            <a:off x="5594208" y="2105025"/>
            <a:ext cx="1151520" cy="223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52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6" descr="coliseuummm.jpg">
            <a:extLst>
              <a:ext uri="{FF2B5EF4-FFF2-40B4-BE49-F238E27FC236}">
                <a16:creationId xmlns:a16="http://schemas.microsoft.com/office/drawing/2014/main" id="{E4930D86-D981-4186-8A70-DB6B468C2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729632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7AF5AA7-3DF2-4840-A2CC-72804BA68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800" dirty="0">
                <a:solidFill>
                  <a:srgbClr val="FFFFFF"/>
                </a:solidFill>
              </a:rPr>
              <a:t>IDADE</a:t>
            </a:r>
            <a:r>
              <a:rPr lang="pt-BR" dirty="0">
                <a:solidFill>
                  <a:srgbClr val="FFFFFF"/>
                </a:solidFill>
              </a:rPr>
              <a:t> </a:t>
            </a:r>
            <a:r>
              <a:rPr lang="pt-BR" sz="4800" dirty="0">
                <a:solidFill>
                  <a:srgbClr val="FFFFFF"/>
                </a:solidFill>
              </a:rPr>
              <a:t>ANTIGA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345C5F-A652-42FF-82F4-7D1D93A8D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950" y="1908175"/>
            <a:ext cx="4442125" cy="26624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rgbClr val="FFFFFF"/>
                </a:solidFill>
              </a:rPr>
              <a:t>Os povos se desenvolviam a medida que aumentavam sua população, assim a força de trabalho ficava cada vez maior.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BD66822-655E-4A9C-8E86-AFCDD9124ABC}"/>
              </a:ext>
            </a:extLst>
          </p:cNvPr>
          <p:cNvSpPr txBox="1"/>
          <p:nvPr/>
        </p:nvSpPr>
        <p:spPr>
          <a:xfrm>
            <a:off x="6953250" y="1908175"/>
            <a:ext cx="3925039" cy="267765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800" dirty="0">
                <a:solidFill>
                  <a:srgbClr val="FFFFFF"/>
                </a:solidFill>
              </a:rPr>
              <a:t>O imenso legado deixado dos impérios e o sistema de escravatura levou, mais tarde, o aparecimento do sistema feudalista.</a:t>
            </a:r>
            <a:endParaRPr lang="pt-BR">
              <a:solidFill>
                <a:srgbClr val="FFFFFF"/>
              </a:solidFill>
            </a:endParaRP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BD433091-AFD2-4EF1-84F8-E152B1CBC7C8}"/>
              </a:ext>
            </a:extLst>
          </p:cNvPr>
          <p:cNvSpPr/>
          <p:nvPr/>
        </p:nvSpPr>
        <p:spPr>
          <a:xfrm>
            <a:off x="5648325" y="2019300"/>
            <a:ext cx="1151520" cy="223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39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6" descr="mediaum.jpeg">
            <a:extLst>
              <a:ext uri="{FF2B5EF4-FFF2-40B4-BE49-F238E27FC236}">
                <a16:creationId xmlns:a16="http://schemas.microsoft.com/office/drawing/2014/main" id="{FB4244E4-0449-47FB-834B-95BB4B17D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7238" cy="687165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42E67C0-38B0-4F90-A042-D0F09FD3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rgbClr val="FFFFFF"/>
                </a:solidFill>
              </a:rPr>
              <a:t>IDADE MÉDIA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B04DDD-1CA3-472F-BC6F-8F1ABD68E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750"/>
            <a:ext cx="4244933" cy="28689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rgbClr val="FFFFFF"/>
                </a:solidFill>
              </a:rPr>
              <a:t>A queda do império romano originou um futuro protagonismo do cristianismo e uma mudança de regime social.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B227FC1-D6E5-450F-9998-F5BB4314A455}"/>
              </a:ext>
            </a:extLst>
          </p:cNvPr>
          <p:cNvSpPr txBox="1"/>
          <p:nvPr/>
        </p:nvSpPr>
        <p:spPr>
          <a:xfrm>
            <a:off x="6866238" y="1809750"/>
            <a:ext cx="4441525" cy="31083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800" dirty="0">
                <a:solidFill>
                  <a:srgbClr val="FFFFFF"/>
                </a:solidFill>
              </a:rPr>
              <a:t>O feudalismo, um regime servo-contratual, surgiu como uma alternativa para a exploração através de uma concessão para o servo produzir, visando o lucro do senhor feudal.</a:t>
            </a:r>
            <a:endParaRPr lang="pt-BR">
              <a:solidFill>
                <a:srgbClr val="FFFFFF"/>
              </a:solidFill>
            </a:endParaRP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C271385A-B2C7-4AA3-85F1-A38A53816243}"/>
              </a:ext>
            </a:extLst>
          </p:cNvPr>
          <p:cNvSpPr/>
          <p:nvPr/>
        </p:nvSpPr>
        <p:spPr>
          <a:xfrm>
            <a:off x="5510842" y="2038350"/>
            <a:ext cx="1151520" cy="223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105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mediaum.jpeg">
            <a:extLst>
              <a:ext uri="{FF2B5EF4-FFF2-40B4-BE49-F238E27FC236}">
                <a16:creationId xmlns:a16="http://schemas.microsoft.com/office/drawing/2014/main" id="{7DEA6847-3569-4003-9AF4-3A46FF100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350"/>
            <a:ext cx="12180074" cy="68691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C66579-46BF-4672-8111-63A792F1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rgbClr val="FFFFFF"/>
                </a:solidFill>
              </a:rPr>
              <a:t>IDADE MÉDIA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670782-643C-4F7C-949A-D18A8807F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2211"/>
            <a:ext cx="4988542" cy="44347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A agricultura feudal era de baixa produtividade, grande responsável era a baixa tecnologia da época e qualidade de sementes. O sistema de rotação era o principal método utilizado.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8B87CEA-2F4F-4829-A5A8-D2ACE4E057A6}"/>
              </a:ext>
            </a:extLst>
          </p:cNvPr>
          <p:cNvSpPr txBox="1"/>
          <p:nvPr/>
        </p:nvSpPr>
        <p:spPr>
          <a:xfrm>
            <a:off x="6808711" y="1704158"/>
            <a:ext cx="4573664" cy="310854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800" dirty="0">
                <a:solidFill>
                  <a:srgbClr val="FFFFFF"/>
                </a:solidFill>
              </a:rPr>
              <a:t>Dois terços da terra eram plantados e um ficava em repouso, assim a próxima plantação teria nutrientes da passada. O foco era a vida útil do local, aproveitando o máximo possível.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691F31FE-08B3-44AE-A495-EF205FA54198}"/>
              </a:ext>
            </a:extLst>
          </p:cNvPr>
          <p:cNvSpPr/>
          <p:nvPr/>
        </p:nvSpPr>
        <p:spPr>
          <a:xfrm>
            <a:off x="5658521" y="1933575"/>
            <a:ext cx="1151520" cy="223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4265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Tema do Office</vt:lpstr>
      <vt:lpstr>A HISTÓRIA DO CAPITALISMO</vt:lpstr>
      <vt:lpstr> SUMÁRIO </vt:lpstr>
      <vt:lpstr>PRÉ-HISTÓRIA </vt:lpstr>
      <vt:lpstr>PRÉ-HISTÓRIA</vt:lpstr>
      <vt:lpstr>PRÉ-HISTÓRIA</vt:lpstr>
      <vt:lpstr>A TRANSIÇÃO DA PRÉ-HISTÓRIA PARA ANTIGA</vt:lpstr>
      <vt:lpstr>IDADE ANTIGA</vt:lpstr>
      <vt:lpstr>IDADE MÉDIA</vt:lpstr>
      <vt:lpstr>IDADE MÉDIA</vt:lpstr>
      <vt:lpstr>IDADE MÉDIA</vt:lpstr>
      <vt:lpstr>A TRANSAÇÃO IDADE MÉDIA PARA MODERNA</vt:lpstr>
      <vt:lpstr>IDADE MODERNA</vt:lpstr>
      <vt:lpstr>IDADE MODERNA</vt:lpstr>
      <vt:lpstr>IDADE MODERNA</vt:lpstr>
      <vt:lpstr>IDADE MODERNA</vt:lpstr>
      <vt:lpstr>IDADE MODERNA</vt:lpstr>
      <vt:lpstr>IDADE MODERNA</vt:lpstr>
      <vt:lpstr>IDADE MODERNA</vt:lpstr>
      <vt:lpstr>TRANSIÇÃO DA IDADE MODERNA PARA CONTEMPORÂNEA </vt:lpstr>
      <vt:lpstr>IDADE CONTEMPORÂNEA</vt:lpstr>
      <vt:lpstr>IDADE CONTEMPORÂNEA</vt:lpstr>
      <vt:lpstr>IDADE CONTEMPORÂNEA</vt:lpstr>
      <vt:lpstr>IDADE CONTEMPORÂNEA</vt:lpstr>
      <vt:lpstr>IDADE CONTEMPORÂNEA</vt:lpstr>
      <vt:lpstr>IDADE CONTEMPORÂNEA</vt:lpstr>
      <vt:lpstr>THANKS  A LOT!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HISTÓRIA DO CAPITALISMO</dc:title>
  <dc:creator/>
  <cp:lastModifiedBy/>
  <cp:revision>12</cp:revision>
  <dcterms:created xsi:type="dcterms:W3CDTF">2012-07-30T23:50:35Z</dcterms:created>
  <dcterms:modified xsi:type="dcterms:W3CDTF">2017-11-19T18:06:53Z</dcterms:modified>
</cp:coreProperties>
</file>