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Montserrat" charset="1" panose="00000500000000000000"/>
      <p:regular r:id="rId20"/>
    </p:embeddedFont>
    <p:embeddedFont>
      <p:font typeface="Pattanakarn Expanded" charset="1" panose="00000000000000000000"/>
      <p:regular r:id="rId21"/>
    </p:embeddedFont>
    <p:embeddedFont>
      <p:font typeface="Montserrat Italics" charset="1" panose="00000500000000000000"/>
      <p:regular r:id="rId22"/>
    </p:embeddedFont>
    <p:embeddedFont>
      <p:font typeface="Montserrat Bold" charset="1" panose="00000800000000000000"/>
      <p:regular r:id="rId23"/>
    </p:embeddedFont>
    <p:embeddedFont>
      <p:font typeface="Open Sans Bold" charset="1" panose="020B08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1132C">
                <a:alpha val="100000"/>
              </a:srgbClr>
            </a:gs>
            <a:gs pos="100000">
              <a:srgbClr val="03205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97391" y="971610"/>
            <a:ext cx="8343779" cy="8343779"/>
          </a:xfrm>
          <a:custGeom>
            <a:avLst/>
            <a:gdLst/>
            <a:ahLst/>
            <a:cxnLst/>
            <a:rect r="r" b="b" t="t" l="l"/>
            <a:pathLst>
              <a:path h="8343779" w="8343779">
                <a:moveTo>
                  <a:pt x="0" y="0"/>
                </a:moveTo>
                <a:lnTo>
                  <a:pt x="8343779" y="0"/>
                </a:lnTo>
                <a:lnTo>
                  <a:pt x="8343779" y="8343780"/>
                </a:lnTo>
                <a:lnTo>
                  <a:pt x="0" y="8343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0491278" y="1265498"/>
            <a:ext cx="7756004" cy="7756004"/>
          </a:xfrm>
          <a:custGeom>
            <a:avLst/>
            <a:gdLst/>
            <a:ahLst/>
            <a:cxnLst/>
            <a:rect r="r" b="b" t="t" l="l"/>
            <a:pathLst>
              <a:path h="7756004" w="7756004">
                <a:moveTo>
                  <a:pt x="0" y="0"/>
                </a:moveTo>
                <a:lnTo>
                  <a:pt x="7756004" y="0"/>
                </a:lnTo>
                <a:lnTo>
                  <a:pt x="7756004" y="7756004"/>
                </a:lnTo>
                <a:lnTo>
                  <a:pt x="0" y="7756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837609" y="-1515749"/>
            <a:ext cx="3287073" cy="3287073"/>
          </a:xfrm>
          <a:custGeom>
            <a:avLst/>
            <a:gdLst/>
            <a:ahLst/>
            <a:cxnLst/>
            <a:rect r="r" b="b" t="t" l="l"/>
            <a:pathLst>
              <a:path h="3287073" w="3287073">
                <a:moveTo>
                  <a:pt x="0" y="0"/>
                </a:moveTo>
                <a:lnTo>
                  <a:pt x="3287073" y="0"/>
                </a:lnTo>
                <a:lnTo>
                  <a:pt x="3287073" y="3287072"/>
                </a:lnTo>
                <a:lnTo>
                  <a:pt x="0" y="32870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5" id="5"/>
          <p:cNvGrpSpPr/>
          <p:nvPr/>
        </p:nvGrpSpPr>
        <p:grpSpPr>
          <a:xfrm rot="0">
            <a:off x="8508443" y="8959656"/>
            <a:ext cx="1688947" cy="597289"/>
            <a:chOff x="0" y="0"/>
            <a:chExt cx="2251930" cy="796385"/>
          </a:xfrm>
        </p:grpSpPr>
        <p:sp>
          <p:nvSpPr>
            <p:cNvPr name="Freeform 6" id="6"/>
            <p:cNvSpPr/>
            <p:nvPr/>
          </p:nvSpPr>
          <p:spPr>
            <a:xfrm flipH="false" flipV="false" rot="-2700000">
              <a:off x="116628" y="116628"/>
              <a:ext cx="563129" cy="563129"/>
            </a:xfrm>
            <a:custGeom>
              <a:avLst/>
              <a:gdLst/>
              <a:ahLst/>
              <a:cxnLst/>
              <a:rect r="r" b="b" t="t" l="l"/>
              <a:pathLst>
                <a:path h="563129" w="563129">
                  <a:moveTo>
                    <a:pt x="0" y="0"/>
                  </a:moveTo>
                  <a:lnTo>
                    <a:pt x="563129" y="0"/>
                  </a:lnTo>
                  <a:lnTo>
                    <a:pt x="563129" y="563129"/>
                  </a:lnTo>
                  <a:lnTo>
                    <a:pt x="0" y="563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7" id="7"/>
            <p:cNvSpPr/>
            <p:nvPr/>
          </p:nvSpPr>
          <p:spPr>
            <a:xfrm flipH="false" flipV="false" rot="-2700000">
              <a:off x="844400" y="116628"/>
              <a:ext cx="563129" cy="563129"/>
            </a:xfrm>
            <a:custGeom>
              <a:avLst/>
              <a:gdLst/>
              <a:ahLst/>
              <a:cxnLst/>
              <a:rect r="r" b="b" t="t" l="l"/>
              <a:pathLst>
                <a:path h="563129" w="563129">
                  <a:moveTo>
                    <a:pt x="0" y="0"/>
                  </a:moveTo>
                  <a:lnTo>
                    <a:pt x="563130" y="0"/>
                  </a:lnTo>
                  <a:lnTo>
                    <a:pt x="563130" y="563129"/>
                  </a:lnTo>
                  <a:lnTo>
                    <a:pt x="0" y="563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8" id="8"/>
            <p:cNvSpPr/>
            <p:nvPr/>
          </p:nvSpPr>
          <p:spPr>
            <a:xfrm flipH="false" flipV="false" rot="-2700000">
              <a:off x="1572173" y="116628"/>
              <a:ext cx="563129" cy="563129"/>
            </a:xfrm>
            <a:custGeom>
              <a:avLst/>
              <a:gdLst/>
              <a:ahLst/>
              <a:cxnLst/>
              <a:rect r="r" b="b" t="t" l="l"/>
              <a:pathLst>
                <a:path h="563129" w="563129">
                  <a:moveTo>
                    <a:pt x="0" y="0"/>
                  </a:moveTo>
                  <a:lnTo>
                    <a:pt x="563129" y="0"/>
                  </a:lnTo>
                  <a:lnTo>
                    <a:pt x="563129" y="563129"/>
                  </a:lnTo>
                  <a:lnTo>
                    <a:pt x="0" y="5631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449464" y="1409879"/>
            <a:ext cx="728184" cy="722889"/>
          </a:xfrm>
          <a:custGeom>
            <a:avLst/>
            <a:gdLst/>
            <a:ahLst/>
            <a:cxnLst/>
            <a:rect r="r" b="b" t="t" l="l"/>
            <a:pathLst>
              <a:path h="722889" w="728184">
                <a:moveTo>
                  <a:pt x="0" y="0"/>
                </a:moveTo>
                <a:lnTo>
                  <a:pt x="728185" y="0"/>
                </a:lnTo>
                <a:lnTo>
                  <a:pt x="728185" y="722889"/>
                </a:lnTo>
                <a:lnTo>
                  <a:pt x="0" y="72288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449464" y="6631167"/>
            <a:ext cx="8082752" cy="2039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19"/>
              </a:lnSpc>
            </a:pPr>
            <a:r>
              <a:rPr lang="en-US" sz="2942" spc="123">
                <a:solidFill>
                  <a:srgbClr val="65E6E0"/>
                </a:solidFill>
                <a:latin typeface="Montserrat"/>
                <a:ea typeface="Montserrat"/>
                <a:cs typeface="Montserrat"/>
                <a:sym typeface="Montserrat"/>
              </a:rPr>
              <a:t>Alumnos: César Cáceres</a:t>
            </a:r>
          </a:p>
          <a:p>
            <a:pPr algn="l">
              <a:lnSpc>
                <a:spcPts val="4119"/>
              </a:lnSpc>
            </a:pPr>
            <a:r>
              <a:rPr lang="en-US" sz="2942" spc="123">
                <a:solidFill>
                  <a:srgbClr val="65E6E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Diana Chávez</a:t>
            </a:r>
          </a:p>
          <a:p>
            <a:pPr algn="l">
              <a:lnSpc>
                <a:spcPts val="4119"/>
              </a:lnSpc>
            </a:pPr>
            <a:r>
              <a:rPr lang="en-US" sz="2942" spc="123">
                <a:solidFill>
                  <a:srgbClr val="65E6E0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Jonathan Saravia Z.</a:t>
            </a:r>
          </a:p>
          <a:p>
            <a:pPr algn="l">
              <a:lnSpc>
                <a:spcPts val="4119"/>
              </a:lnSpc>
            </a:pPr>
            <a:r>
              <a:rPr lang="en-US" sz="2942" spc="123">
                <a:solidFill>
                  <a:srgbClr val="65E6E0"/>
                </a:solidFill>
                <a:latin typeface="Montserrat"/>
                <a:ea typeface="Montserrat"/>
                <a:cs typeface="Montserrat"/>
                <a:sym typeface="Montserrat"/>
              </a:rPr>
              <a:t>Desarrollo FullStack ||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8842793" y="707894"/>
            <a:ext cx="1115208" cy="1115208"/>
          </a:xfrm>
          <a:custGeom>
            <a:avLst/>
            <a:gdLst/>
            <a:ahLst/>
            <a:cxnLst/>
            <a:rect r="r" b="b" t="t" l="l"/>
            <a:pathLst>
              <a:path h="1115208" w="1115208">
                <a:moveTo>
                  <a:pt x="0" y="0"/>
                </a:moveTo>
                <a:lnTo>
                  <a:pt x="1115208" y="0"/>
                </a:lnTo>
                <a:lnTo>
                  <a:pt x="1115208" y="1115208"/>
                </a:lnTo>
                <a:lnTo>
                  <a:pt x="0" y="11152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1135570" y="866232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6" y="0"/>
                </a:lnTo>
                <a:lnTo>
                  <a:pt x="2949126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634129" y="2528881"/>
            <a:ext cx="5470303" cy="5229238"/>
          </a:xfrm>
          <a:custGeom>
            <a:avLst/>
            <a:gdLst/>
            <a:ahLst/>
            <a:cxnLst/>
            <a:rect r="r" b="b" t="t" l="l"/>
            <a:pathLst>
              <a:path h="5229238" w="5470303">
                <a:moveTo>
                  <a:pt x="0" y="0"/>
                </a:moveTo>
                <a:lnTo>
                  <a:pt x="5470302" y="0"/>
                </a:lnTo>
                <a:lnTo>
                  <a:pt x="5470302" y="5229238"/>
                </a:lnTo>
                <a:lnTo>
                  <a:pt x="0" y="522923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440456" y="2993601"/>
            <a:ext cx="8517545" cy="3488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021"/>
              </a:lnSpc>
            </a:pPr>
            <a:r>
              <a:rPr lang="en-US" sz="10015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Level Up </a:t>
            </a:r>
          </a:p>
          <a:p>
            <a:pPr algn="l">
              <a:lnSpc>
                <a:spcPts val="14021"/>
              </a:lnSpc>
            </a:pPr>
            <a:r>
              <a:rPr lang="en-US" sz="10015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Gamer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1132C">
                <a:alpha val="100000"/>
              </a:srgbClr>
            </a:gs>
            <a:gs pos="100000">
              <a:srgbClr val="03205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7818" y="9716836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7"/>
                </a:lnTo>
                <a:lnTo>
                  <a:pt x="0" y="73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7113" y="-232274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8"/>
                </a:lnTo>
                <a:lnTo>
                  <a:pt x="0" y="73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823860" y="3750766"/>
            <a:ext cx="8826852" cy="4214822"/>
          </a:xfrm>
          <a:custGeom>
            <a:avLst/>
            <a:gdLst/>
            <a:ahLst/>
            <a:cxnLst/>
            <a:rect r="r" b="b" t="t" l="l"/>
            <a:pathLst>
              <a:path h="4214822" w="8826852">
                <a:moveTo>
                  <a:pt x="0" y="0"/>
                </a:moveTo>
                <a:lnTo>
                  <a:pt x="8826851" y="0"/>
                </a:lnTo>
                <a:lnTo>
                  <a:pt x="8826851" y="4214821"/>
                </a:lnTo>
                <a:lnTo>
                  <a:pt x="0" y="42148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2781" y="904875"/>
            <a:ext cx="11685639" cy="109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42"/>
              </a:lnSpc>
              <a:spcBef>
                <a:spcPct val="0"/>
              </a:spcBef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Tecnologías / entornos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2781" y="2484907"/>
            <a:ext cx="7571078" cy="6773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Front-end: HTML / CSS / JavaScript / BootStrap</a:t>
            </a:r>
          </a:p>
          <a:p>
            <a:pPr algn="l">
              <a:lnSpc>
                <a:spcPts val="3823"/>
              </a:lnSpc>
            </a:pPr>
          </a:p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BackEnd: Spring-boot</a:t>
            </a:r>
          </a:p>
          <a:p>
            <a:pPr algn="l">
              <a:lnSpc>
                <a:spcPts val="3823"/>
              </a:lnSpc>
            </a:pPr>
          </a:p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BBDD: MySQL</a:t>
            </a:r>
          </a:p>
          <a:p>
            <a:pPr algn="l">
              <a:lnSpc>
                <a:spcPts val="3823"/>
              </a:lnSpc>
            </a:pPr>
          </a:p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Host: AWS</a:t>
            </a:r>
          </a:p>
          <a:p>
            <a:pPr algn="l">
              <a:lnSpc>
                <a:spcPts val="3823"/>
              </a:lnSpc>
            </a:pPr>
          </a:p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BBDD: MySQL</a:t>
            </a:r>
          </a:p>
          <a:p>
            <a:pPr algn="l">
              <a:lnSpc>
                <a:spcPts val="3823"/>
              </a:lnSpc>
            </a:pPr>
          </a:p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Trabajo colaborativo: Git Hub</a:t>
            </a:r>
          </a:p>
          <a:p>
            <a:pPr algn="l">
              <a:lnSpc>
                <a:spcPts val="3823"/>
              </a:lnSpc>
            </a:pPr>
          </a:p>
          <a:p>
            <a:pPr algn="l" marL="589682" indent="-294841" lvl="1">
              <a:lnSpc>
                <a:spcPts val="3823"/>
              </a:lnSpc>
              <a:buFont typeface="Arial"/>
              <a:buChar char="•"/>
            </a:pPr>
            <a:r>
              <a:rPr lang="en-US" sz="2731" spc="11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IDE: VS Code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254" y="3967322"/>
            <a:ext cx="16901492" cy="222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42"/>
              </a:lnSpc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Pero no nos quedamos solo</a:t>
            </a:r>
          </a:p>
          <a:p>
            <a:pPr algn="ctr" marL="0" indent="0" lvl="0">
              <a:lnSpc>
                <a:spcPts val="8942"/>
              </a:lnSpc>
              <a:spcBef>
                <a:spcPct val="0"/>
              </a:spcBef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en la propuesta...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896625" y="-1067519"/>
            <a:ext cx="2354780" cy="2354780"/>
          </a:xfrm>
          <a:custGeom>
            <a:avLst/>
            <a:gdLst/>
            <a:ahLst/>
            <a:cxnLst/>
            <a:rect r="r" b="b" t="t" l="l"/>
            <a:pathLst>
              <a:path h="2354780" w="2354780">
                <a:moveTo>
                  <a:pt x="0" y="0"/>
                </a:moveTo>
                <a:lnTo>
                  <a:pt x="2354779" y="0"/>
                </a:lnTo>
                <a:lnTo>
                  <a:pt x="2354779" y="2354780"/>
                </a:lnTo>
                <a:lnTo>
                  <a:pt x="0" y="235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599451" y="848995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7" y="0"/>
                </a:lnTo>
                <a:lnTo>
                  <a:pt x="2949127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21253" y="1094339"/>
            <a:ext cx="692304" cy="692304"/>
          </a:xfrm>
          <a:custGeom>
            <a:avLst/>
            <a:gdLst/>
            <a:ahLst/>
            <a:cxnLst/>
            <a:rect r="r" b="b" t="t" l="l"/>
            <a:pathLst>
              <a:path h="692304" w="692304">
                <a:moveTo>
                  <a:pt x="0" y="0"/>
                </a:moveTo>
                <a:lnTo>
                  <a:pt x="692303" y="0"/>
                </a:lnTo>
                <a:lnTo>
                  <a:pt x="692303" y="692304"/>
                </a:lnTo>
                <a:lnTo>
                  <a:pt x="0" y="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1230953" y="8230128"/>
            <a:ext cx="3208957" cy="3208957"/>
          </a:xfrm>
          <a:custGeom>
            <a:avLst/>
            <a:gdLst/>
            <a:ahLst/>
            <a:cxnLst/>
            <a:rect r="r" b="b" t="t" l="l"/>
            <a:pathLst>
              <a:path h="3208957" w="3208957">
                <a:moveTo>
                  <a:pt x="0" y="0"/>
                </a:moveTo>
                <a:lnTo>
                  <a:pt x="3208957" y="0"/>
                </a:lnTo>
                <a:lnTo>
                  <a:pt x="3208957" y="3208956"/>
                </a:lnTo>
                <a:lnTo>
                  <a:pt x="0" y="3208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26047" y="1009177"/>
            <a:ext cx="5352474" cy="94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39"/>
              </a:lnSpc>
              <a:spcBef>
                <a:spcPct val="0"/>
              </a:spcBef>
            </a:pPr>
            <a:r>
              <a:rPr lang="en-US" sz="5528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Levantamos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26047" y="1653293"/>
            <a:ext cx="5528712" cy="239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08"/>
              </a:lnSpc>
              <a:spcBef>
                <a:spcPct val="0"/>
              </a:spcBef>
            </a:pPr>
            <a:r>
              <a:rPr lang="en-US" sz="6863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Información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319428" y="3526482"/>
            <a:ext cx="9630111" cy="1184911"/>
            <a:chOff x="0" y="0"/>
            <a:chExt cx="2420410" cy="29781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20409" cy="297813"/>
            </a:xfrm>
            <a:custGeom>
              <a:avLst/>
              <a:gdLst/>
              <a:ahLst/>
              <a:cxnLst/>
              <a:rect r="r" b="b" t="t" l="l"/>
              <a:pathLst>
                <a:path h="297813" w="2420409">
                  <a:moveTo>
                    <a:pt x="12059" y="0"/>
                  </a:moveTo>
                  <a:lnTo>
                    <a:pt x="2408350" y="0"/>
                  </a:lnTo>
                  <a:cubicBezTo>
                    <a:pt x="2411549" y="0"/>
                    <a:pt x="2414616" y="1270"/>
                    <a:pt x="2416877" y="3532"/>
                  </a:cubicBezTo>
                  <a:cubicBezTo>
                    <a:pt x="2419139" y="5793"/>
                    <a:pt x="2420409" y="8861"/>
                    <a:pt x="2420409" y="12059"/>
                  </a:cubicBezTo>
                  <a:lnTo>
                    <a:pt x="2420409" y="285754"/>
                  </a:lnTo>
                  <a:cubicBezTo>
                    <a:pt x="2420409" y="288952"/>
                    <a:pt x="2419139" y="292019"/>
                    <a:pt x="2416877" y="294281"/>
                  </a:cubicBezTo>
                  <a:cubicBezTo>
                    <a:pt x="2414616" y="296542"/>
                    <a:pt x="2411549" y="297813"/>
                    <a:pt x="2408350" y="297813"/>
                  </a:cubicBezTo>
                  <a:lnTo>
                    <a:pt x="12059" y="297813"/>
                  </a:lnTo>
                  <a:cubicBezTo>
                    <a:pt x="5399" y="297813"/>
                    <a:pt x="0" y="292414"/>
                    <a:pt x="0" y="285754"/>
                  </a:cubicBezTo>
                  <a:lnTo>
                    <a:pt x="0" y="12059"/>
                  </a:lnTo>
                  <a:cubicBezTo>
                    <a:pt x="0" y="8861"/>
                    <a:pt x="1270" y="5793"/>
                    <a:pt x="3532" y="3532"/>
                  </a:cubicBezTo>
                  <a:cubicBezTo>
                    <a:pt x="5793" y="1270"/>
                    <a:pt x="8861" y="0"/>
                    <a:pt x="120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05C">
                    <a:alpha val="100000"/>
                  </a:srgbClr>
                </a:gs>
                <a:gs pos="100000">
                  <a:srgbClr val="11132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2420410" cy="3930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5319428" y="6360562"/>
            <a:ext cx="9630111" cy="1224571"/>
            <a:chOff x="0" y="0"/>
            <a:chExt cx="2420410" cy="30778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20409" cy="307781"/>
            </a:xfrm>
            <a:custGeom>
              <a:avLst/>
              <a:gdLst/>
              <a:ahLst/>
              <a:cxnLst/>
              <a:rect r="r" b="b" t="t" l="l"/>
              <a:pathLst>
                <a:path h="307781" w="2420409">
                  <a:moveTo>
                    <a:pt x="12059" y="0"/>
                  </a:moveTo>
                  <a:lnTo>
                    <a:pt x="2408350" y="0"/>
                  </a:lnTo>
                  <a:cubicBezTo>
                    <a:pt x="2411549" y="0"/>
                    <a:pt x="2414616" y="1270"/>
                    <a:pt x="2416877" y="3532"/>
                  </a:cubicBezTo>
                  <a:cubicBezTo>
                    <a:pt x="2419139" y="5793"/>
                    <a:pt x="2420409" y="8861"/>
                    <a:pt x="2420409" y="12059"/>
                  </a:cubicBezTo>
                  <a:lnTo>
                    <a:pt x="2420409" y="295722"/>
                  </a:lnTo>
                  <a:cubicBezTo>
                    <a:pt x="2420409" y="298920"/>
                    <a:pt x="2419139" y="301987"/>
                    <a:pt x="2416877" y="304249"/>
                  </a:cubicBezTo>
                  <a:cubicBezTo>
                    <a:pt x="2414616" y="306510"/>
                    <a:pt x="2411549" y="307781"/>
                    <a:pt x="2408350" y="307781"/>
                  </a:cubicBezTo>
                  <a:lnTo>
                    <a:pt x="12059" y="307781"/>
                  </a:lnTo>
                  <a:cubicBezTo>
                    <a:pt x="8861" y="307781"/>
                    <a:pt x="5793" y="306510"/>
                    <a:pt x="3532" y="304249"/>
                  </a:cubicBezTo>
                  <a:cubicBezTo>
                    <a:pt x="1270" y="301987"/>
                    <a:pt x="0" y="298920"/>
                    <a:pt x="0" y="295722"/>
                  </a:cubicBezTo>
                  <a:lnTo>
                    <a:pt x="0" y="12059"/>
                  </a:lnTo>
                  <a:cubicBezTo>
                    <a:pt x="0" y="8861"/>
                    <a:pt x="1270" y="5793"/>
                    <a:pt x="3532" y="3532"/>
                  </a:cubicBezTo>
                  <a:cubicBezTo>
                    <a:pt x="5793" y="1270"/>
                    <a:pt x="8861" y="0"/>
                    <a:pt x="12059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3205C">
                    <a:alpha val="100000"/>
                  </a:srgbClr>
                </a:gs>
                <a:gs pos="100000">
                  <a:srgbClr val="11132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0"/>
              <a:ext cx="2420410" cy="4030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935567" y="3281615"/>
            <a:ext cx="767721" cy="767721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052"/>
                </a:lnSpc>
                <a:spcBef>
                  <a:spcPct val="0"/>
                </a:spcBef>
              </a:pPr>
              <a:r>
                <a:rPr lang="en-US" b="true" sz="236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01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744121" y="3749200"/>
            <a:ext cx="8892565" cy="6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41"/>
              </a:lnSpc>
              <a:spcBef>
                <a:spcPct val="0"/>
              </a:spcBef>
            </a:pPr>
            <a:r>
              <a:rPr lang="en-US" sz="3886" spc="1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Requisitos funcionales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4935567" y="6230340"/>
            <a:ext cx="767721" cy="767721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4052"/>
                </a:lnSpc>
                <a:spcBef>
                  <a:spcPct val="0"/>
                </a:spcBef>
              </a:pPr>
              <a:r>
                <a:rPr lang="en-US" b="true" sz="2369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02</a:t>
              </a: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6599451" y="848995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7" y="0"/>
                </a:lnTo>
                <a:lnTo>
                  <a:pt x="2949127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121253" y="1094339"/>
            <a:ext cx="692304" cy="692304"/>
          </a:xfrm>
          <a:custGeom>
            <a:avLst/>
            <a:gdLst/>
            <a:ahLst/>
            <a:cxnLst/>
            <a:rect r="r" b="b" t="t" l="l"/>
            <a:pathLst>
              <a:path h="692304" w="692304">
                <a:moveTo>
                  <a:pt x="0" y="0"/>
                </a:moveTo>
                <a:lnTo>
                  <a:pt x="692303" y="0"/>
                </a:lnTo>
                <a:lnTo>
                  <a:pt x="692303" y="692304"/>
                </a:lnTo>
                <a:lnTo>
                  <a:pt x="0" y="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-1230953" y="8230128"/>
            <a:ext cx="3208957" cy="3208957"/>
          </a:xfrm>
          <a:custGeom>
            <a:avLst/>
            <a:gdLst/>
            <a:ahLst/>
            <a:cxnLst/>
            <a:rect r="r" b="b" t="t" l="l"/>
            <a:pathLst>
              <a:path h="3208957" w="3208957">
                <a:moveTo>
                  <a:pt x="0" y="0"/>
                </a:moveTo>
                <a:lnTo>
                  <a:pt x="3208957" y="0"/>
                </a:lnTo>
                <a:lnTo>
                  <a:pt x="3208957" y="3208956"/>
                </a:lnTo>
                <a:lnTo>
                  <a:pt x="0" y="32089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6896625" y="-1067519"/>
            <a:ext cx="2354780" cy="2354780"/>
          </a:xfrm>
          <a:custGeom>
            <a:avLst/>
            <a:gdLst/>
            <a:ahLst/>
            <a:cxnLst/>
            <a:rect r="r" b="b" t="t" l="l"/>
            <a:pathLst>
              <a:path h="2354780" w="2354780">
                <a:moveTo>
                  <a:pt x="0" y="0"/>
                </a:moveTo>
                <a:lnTo>
                  <a:pt x="2354779" y="0"/>
                </a:lnTo>
                <a:lnTo>
                  <a:pt x="2354779" y="2354780"/>
                </a:lnTo>
                <a:lnTo>
                  <a:pt x="0" y="23547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5688201" y="6603112"/>
            <a:ext cx="8892565" cy="663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441"/>
              </a:lnSpc>
              <a:spcBef>
                <a:spcPct val="0"/>
              </a:spcBef>
            </a:pPr>
            <a:r>
              <a:rPr lang="en-US" sz="3886" spc="163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Requisitos no funcionales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1132C">
                <a:alpha val="100000"/>
              </a:srgbClr>
            </a:gs>
            <a:gs pos="100000">
              <a:srgbClr val="03205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130632"/>
            <a:ext cx="9397173" cy="5720529"/>
          </a:xfrm>
          <a:custGeom>
            <a:avLst/>
            <a:gdLst/>
            <a:ahLst/>
            <a:cxnLst/>
            <a:rect r="r" b="b" t="t" l="l"/>
            <a:pathLst>
              <a:path h="5720529" w="9397173">
                <a:moveTo>
                  <a:pt x="0" y="0"/>
                </a:moveTo>
                <a:lnTo>
                  <a:pt x="9397173" y="0"/>
                </a:lnTo>
                <a:lnTo>
                  <a:pt x="9397173" y="5720529"/>
                </a:lnTo>
                <a:lnTo>
                  <a:pt x="0" y="57205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33450"/>
            <a:ext cx="7025455" cy="8527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74"/>
              </a:lnSpc>
              <a:spcBef>
                <a:spcPct val="0"/>
              </a:spcBef>
            </a:pPr>
            <a:r>
              <a:rPr lang="en-US" sz="4981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Modelos vista 4 + 1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88272"/>
            <a:ext cx="7965480" cy="84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974"/>
              </a:lnSpc>
              <a:spcBef>
                <a:spcPct val="0"/>
              </a:spcBef>
            </a:pPr>
            <a:r>
              <a:rPr lang="en-US" sz="4981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Vista de escenario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3820" y="2494176"/>
            <a:ext cx="7965480" cy="6356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Otras vistas que</a:t>
            </a:r>
          </a:p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consideradas:</a:t>
            </a:r>
          </a:p>
          <a:p>
            <a:pPr algn="r">
              <a:lnSpc>
                <a:spcPts val="5040"/>
              </a:lnSpc>
            </a:pPr>
          </a:p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Vista de procesos</a:t>
            </a:r>
          </a:p>
          <a:p>
            <a:pPr algn="r">
              <a:lnSpc>
                <a:spcPts val="5040"/>
              </a:lnSpc>
            </a:pPr>
          </a:p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Vista lógica</a:t>
            </a:r>
          </a:p>
          <a:p>
            <a:pPr algn="r">
              <a:lnSpc>
                <a:spcPts val="5040"/>
              </a:lnSpc>
            </a:pPr>
          </a:p>
          <a:p>
            <a:pPr algn="r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Vista de desarrollo</a:t>
            </a:r>
          </a:p>
          <a:p>
            <a:pPr algn="r">
              <a:lnSpc>
                <a:spcPts val="5040"/>
              </a:lnSpc>
            </a:pPr>
          </a:p>
          <a:p>
            <a:pPr algn="r" marL="0" indent="0" lvl="0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Vista de despliegue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031810" y="3830159"/>
            <a:ext cx="14224379" cy="2493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08"/>
              </a:lnSpc>
            </a:pPr>
            <a:r>
              <a:rPr lang="en-US" sz="722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!Vamos a probar las primeras</a:t>
            </a:r>
          </a:p>
          <a:p>
            <a:pPr algn="l" marL="0" indent="0" lvl="0">
              <a:lnSpc>
                <a:spcPts val="10108"/>
              </a:lnSpc>
              <a:spcBef>
                <a:spcPct val="0"/>
              </a:spcBef>
            </a:pPr>
            <a:r>
              <a:rPr lang="en-US" sz="722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funcionalidades!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1761971" y="-1626390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526029" y="8586268"/>
            <a:ext cx="3523942" cy="3523942"/>
          </a:xfrm>
          <a:custGeom>
            <a:avLst/>
            <a:gdLst/>
            <a:ahLst/>
            <a:cxnLst/>
            <a:rect r="r" b="b" t="t" l="l"/>
            <a:pathLst>
              <a:path h="3523942" w="3523942">
                <a:moveTo>
                  <a:pt x="0" y="0"/>
                </a:moveTo>
                <a:lnTo>
                  <a:pt x="3523942" y="0"/>
                </a:lnTo>
                <a:lnTo>
                  <a:pt x="3523942" y="3523942"/>
                </a:lnTo>
                <a:lnTo>
                  <a:pt x="0" y="35239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11132C">
                <a:alpha val="100000"/>
              </a:srgbClr>
            </a:gs>
            <a:gs pos="100000">
              <a:srgbClr val="03205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77818" y="9716836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7"/>
                </a:lnTo>
                <a:lnTo>
                  <a:pt x="0" y="733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17113" y="-232274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8"/>
                </a:lnTo>
                <a:lnTo>
                  <a:pt x="0" y="733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9780091" y="2827778"/>
            <a:ext cx="6675168" cy="4238732"/>
          </a:xfrm>
          <a:custGeom>
            <a:avLst/>
            <a:gdLst/>
            <a:ahLst/>
            <a:cxnLst/>
            <a:rect r="r" b="b" t="t" l="l"/>
            <a:pathLst>
              <a:path h="4238732" w="6675168">
                <a:moveTo>
                  <a:pt x="0" y="0"/>
                </a:moveTo>
                <a:lnTo>
                  <a:pt x="6675168" y="0"/>
                </a:lnTo>
                <a:lnTo>
                  <a:pt x="6675168" y="4238732"/>
                </a:lnTo>
                <a:lnTo>
                  <a:pt x="0" y="423873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2781" y="1733136"/>
            <a:ext cx="6167708" cy="1094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42"/>
              </a:lnSpc>
              <a:spcBef>
                <a:spcPct val="0"/>
              </a:spcBef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Introducción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2781" y="3021694"/>
            <a:ext cx="7009673" cy="5631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5770" indent="-312885" lvl="1">
              <a:lnSpc>
                <a:spcPts val="4057"/>
              </a:lnSpc>
              <a:buFont typeface="Arial"/>
              <a:buChar char="•"/>
            </a:pPr>
            <a:r>
              <a:rPr lang="en-US" sz="2898" spc="12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Tienda física dedicada a la venta de productos </a:t>
            </a:r>
            <a:r>
              <a:rPr lang="en-US" sz="2898" i="true" spc="121">
                <a:solidFill>
                  <a:srgbClr val="FFFFFF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gamer</a:t>
            </a:r>
          </a:p>
          <a:p>
            <a:pPr algn="l">
              <a:lnSpc>
                <a:spcPts val="4057"/>
              </a:lnSpc>
            </a:pPr>
          </a:p>
          <a:p>
            <a:pPr algn="l" marL="625770" indent="-312885" lvl="1">
              <a:lnSpc>
                <a:spcPts val="4057"/>
              </a:lnSpc>
              <a:buFont typeface="Arial"/>
              <a:buChar char="•"/>
            </a:pPr>
            <a:r>
              <a:rPr lang="en-US" sz="2898" spc="12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Visión: Ser la tienda online líder en productos para gamers en Chile</a:t>
            </a:r>
          </a:p>
          <a:p>
            <a:pPr algn="l">
              <a:lnSpc>
                <a:spcPts val="4057"/>
              </a:lnSpc>
            </a:pPr>
          </a:p>
          <a:p>
            <a:pPr algn="l" marL="625770" indent="-312885" lvl="1">
              <a:lnSpc>
                <a:spcPts val="4057"/>
              </a:lnSpc>
              <a:buFont typeface="Arial"/>
              <a:buChar char="•"/>
            </a:pPr>
            <a:r>
              <a:rPr lang="en-US" sz="2898" spc="12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Misión: Proporcionar productos de alta calidad para gamers en todo Chile</a:t>
            </a:r>
          </a:p>
          <a:p>
            <a:pPr algn="l">
              <a:lnSpc>
                <a:spcPts val="405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1672" y="1662818"/>
            <a:ext cx="16901492" cy="109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42"/>
              </a:lnSpc>
              <a:spcBef>
                <a:spcPct val="0"/>
              </a:spcBef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¿Qué necesita la empresa?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311379" y="4223529"/>
            <a:ext cx="12863520" cy="4444615"/>
            <a:chOff x="0" y="0"/>
            <a:chExt cx="33612403" cy="1161378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3612531" cy="11613917"/>
            </a:xfrm>
            <a:custGeom>
              <a:avLst/>
              <a:gdLst/>
              <a:ahLst/>
              <a:cxnLst/>
              <a:rect r="r" b="b" t="t" l="l"/>
              <a:pathLst>
                <a:path h="11613917" w="33612531">
                  <a:moveTo>
                    <a:pt x="31209404" y="0"/>
                  </a:moveTo>
                  <a:lnTo>
                    <a:pt x="0" y="0"/>
                  </a:lnTo>
                  <a:lnTo>
                    <a:pt x="0" y="9792900"/>
                  </a:lnTo>
                  <a:cubicBezTo>
                    <a:pt x="0" y="10822071"/>
                    <a:pt x="791845" y="11613917"/>
                    <a:pt x="1765046" y="11613917"/>
                  </a:cubicBezTo>
                  <a:lnTo>
                    <a:pt x="33612531" y="11613917"/>
                  </a:lnTo>
                  <a:lnTo>
                    <a:pt x="33612531" y="1821249"/>
                  </a:lnTo>
                  <a:cubicBezTo>
                    <a:pt x="33612404" y="791845"/>
                    <a:pt x="32820685" y="0"/>
                    <a:pt x="31209404" y="0"/>
                  </a:cubicBezTo>
                  <a:close/>
                  <a:moveTo>
                    <a:pt x="33485404" y="11486790"/>
                  </a:moveTo>
                  <a:lnTo>
                    <a:pt x="1765046" y="11486790"/>
                  </a:lnTo>
                  <a:cubicBezTo>
                    <a:pt x="861822" y="11486790"/>
                    <a:pt x="127000" y="10751967"/>
                    <a:pt x="127000" y="9792900"/>
                  </a:cubicBezTo>
                  <a:lnTo>
                    <a:pt x="127000" y="127000"/>
                  </a:lnTo>
                  <a:lnTo>
                    <a:pt x="31209404" y="127000"/>
                  </a:lnTo>
                  <a:cubicBezTo>
                    <a:pt x="32750708" y="127000"/>
                    <a:pt x="33485531" y="861822"/>
                    <a:pt x="33485531" y="1821249"/>
                  </a:cubicBezTo>
                  <a:lnTo>
                    <a:pt x="33485531" y="11486790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3822891" y="3633282"/>
            <a:ext cx="1307409" cy="1307409"/>
          </a:xfrm>
          <a:custGeom>
            <a:avLst/>
            <a:gdLst/>
            <a:ahLst/>
            <a:cxnLst/>
            <a:rect r="r" b="b" t="t" l="l"/>
            <a:pathLst>
              <a:path h="1307409" w="1307409">
                <a:moveTo>
                  <a:pt x="0" y="0"/>
                </a:moveTo>
                <a:lnTo>
                  <a:pt x="1307409" y="0"/>
                </a:lnTo>
                <a:lnTo>
                  <a:pt x="1307409" y="1307409"/>
                </a:lnTo>
                <a:lnTo>
                  <a:pt x="0" y="1307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130444" y="3789422"/>
            <a:ext cx="692304" cy="940165"/>
          </a:xfrm>
          <a:custGeom>
            <a:avLst/>
            <a:gdLst/>
            <a:ahLst/>
            <a:cxnLst/>
            <a:rect r="r" b="b" t="t" l="l"/>
            <a:pathLst>
              <a:path h="940165" w="692304">
                <a:moveTo>
                  <a:pt x="0" y="0"/>
                </a:moveTo>
                <a:lnTo>
                  <a:pt x="692303" y="0"/>
                </a:lnTo>
                <a:lnTo>
                  <a:pt x="692303" y="940165"/>
                </a:lnTo>
                <a:lnTo>
                  <a:pt x="0" y="9401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3405267" y="5222817"/>
            <a:ext cx="11168415" cy="3014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023"/>
              </a:lnSpc>
              <a:spcBef>
                <a:spcPct val="0"/>
              </a:spcBef>
            </a:pPr>
            <a:r>
              <a:rPr lang="en-US" sz="4302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Masificar su participación y posicionamiento de mercado con un sitio web que sea dinámico, rápido y fácil de usar.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896625" y="-1067519"/>
            <a:ext cx="2354780" cy="2354780"/>
          </a:xfrm>
          <a:custGeom>
            <a:avLst/>
            <a:gdLst/>
            <a:ahLst/>
            <a:cxnLst/>
            <a:rect r="r" b="b" t="t" l="l"/>
            <a:pathLst>
              <a:path h="2354780" w="2354780">
                <a:moveTo>
                  <a:pt x="0" y="0"/>
                </a:moveTo>
                <a:lnTo>
                  <a:pt x="2354779" y="0"/>
                </a:lnTo>
                <a:lnTo>
                  <a:pt x="2354779" y="2354780"/>
                </a:lnTo>
                <a:lnTo>
                  <a:pt x="0" y="23547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6599451" y="848995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7" y="0"/>
                </a:lnTo>
                <a:lnTo>
                  <a:pt x="2949127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121253" y="1094339"/>
            <a:ext cx="692304" cy="692304"/>
          </a:xfrm>
          <a:custGeom>
            <a:avLst/>
            <a:gdLst/>
            <a:ahLst/>
            <a:cxnLst/>
            <a:rect r="r" b="b" t="t" l="l"/>
            <a:pathLst>
              <a:path h="692304" w="692304">
                <a:moveTo>
                  <a:pt x="0" y="0"/>
                </a:moveTo>
                <a:lnTo>
                  <a:pt x="692303" y="0"/>
                </a:lnTo>
                <a:lnTo>
                  <a:pt x="692303" y="692304"/>
                </a:lnTo>
                <a:lnTo>
                  <a:pt x="0" y="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-1230953" y="8230128"/>
            <a:ext cx="3208957" cy="3208957"/>
          </a:xfrm>
          <a:custGeom>
            <a:avLst/>
            <a:gdLst/>
            <a:ahLst/>
            <a:cxnLst/>
            <a:rect r="r" b="b" t="t" l="l"/>
            <a:pathLst>
              <a:path h="3208957" w="3208957">
                <a:moveTo>
                  <a:pt x="0" y="0"/>
                </a:moveTo>
                <a:lnTo>
                  <a:pt x="3208957" y="0"/>
                </a:lnTo>
                <a:lnTo>
                  <a:pt x="3208957" y="3208956"/>
                </a:lnTo>
                <a:lnTo>
                  <a:pt x="0" y="32089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96625" y="-1067519"/>
            <a:ext cx="2354780" cy="2354780"/>
          </a:xfrm>
          <a:custGeom>
            <a:avLst/>
            <a:gdLst/>
            <a:ahLst/>
            <a:cxnLst/>
            <a:rect r="r" b="b" t="t" l="l"/>
            <a:pathLst>
              <a:path h="2354780" w="2354780">
                <a:moveTo>
                  <a:pt x="0" y="0"/>
                </a:moveTo>
                <a:lnTo>
                  <a:pt x="2354779" y="0"/>
                </a:lnTo>
                <a:lnTo>
                  <a:pt x="2354779" y="2354780"/>
                </a:lnTo>
                <a:lnTo>
                  <a:pt x="0" y="23547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599451" y="8489958"/>
            <a:ext cx="2949126" cy="2949126"/>
          </a:xfrm>
          <a:custGeom>
            <a:avLst/>
            <a:gdLst/>
            <a:ahLst/>
            <a:cxnLst/>
            <a:rect r="r" b="b" t="t" l="l"/>
            <a:pathLst>
              <a:path h="2949126" w="2949126">
                <a:moveTo>
                  <a:pt x="0" y="0"/>
                </a:moveTo>
                <a:lnTo>
                  <a:pt x="2949127" y="0"/>
                </a:lnTo>
                <a:lnTo>
                  <a:pt x="2949127" y="2949126"/>
                </a:lnTo>
                <a:lnTo>
                  <a:pt x="0" y="2949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121253" y="1094339"/>
            <a:ext cx="692304" cy="692304"/>
          </a:xfrm>
          <a:custGeom>
            <a:avLst/>
            <a:gdLst/>
            <a:ahLst/>
            <a:cxnLst/>
            <a:rect r="r" b="b" t="t" l="l"/>
            <a:pathLst>
              <a:path h="692304" w="692304">
                <a:moveTo>
                  <a:pt x="0" y="0"/>
                </a:moveTo>
                <a:lnTo>
                  <a:pt x="692303" y="0"/>
                </a:lnTo>
                <a:lnTo>
                  <a:pt x="692303" y="692304"/>
                </a:lnTo>
                <a:lnTo>
                  <a:pt x="0" y="6923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230953" y="8230128"/>
            <a:ext cx="3208957" cy="3208957"/>
          </a:xfrm>
          <a:custGeom>
            <a:avLst/>
            <a:gdLst/>
            <a:ahLst/>
            <a:cxnLst/>
            <a:rect r="r" b="b" t="t" l="l"/>
            <a:pathLst>
              <a:path h="3208957" w="3208957">
                <a:moveTo>
                  <a:pt x="0" y="0"/>
                </a:moveTo>
                <a:lnTo>
                  <a:pt x="3208957" y="0"/>
                </a:lnTo>
                <a:lnTo>
                  <a:pt x="3208957" y="3208956"/>
                </a:lnTo>
                <a:lnTo>
                  <a:pt x="0" y="3208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693254" y="4398945"/>
            <a:ext cx="16901492" cy="1095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42"/>
              </a:lnSpc>
              <a:spcBef>
                <a:spcPct val="0"/>
              </a:spcBef>
            </a:pPr>
            <a:r>
              <a:rPr lang="en-US" sz="6387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¿Qué proponemos nosotros?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347449" y="3597447"/>
            <a:ext cx="3593102" cy="35931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 marL="0" indent="0" lvl="0">
                <a:lnSpc>
                  <a:spcPts val="289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484889" y="-2304768"/>
            <a:ext cx="5070900" cy="5070900"/>
          </a:xfrm>
          <a:custGeom>
            <a:avLst/>
            <a:gdLst/>
            <a:ahLst/>
            <a:cxnLst/>
            <a:rect r="r" b="b" t="t" l="l"/>
            <a:pathLst>
              <a:path h="5070900" w="5070900">
                <a:moveTo>
                  <a:pt x="0" y="0"/>
                </a:moveTo>
                <a:lnTo>
                  <a:pt x="5070900" y="0"/>
                </a:lnTo>
                <a:lnTo>
                  <a:pt x="5070900" y="5070900"/>
                </a:lnTo>
                <a:lnTo>
                  <a:pt x="0" y="5070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7800897" y="5082366"/>
            <a:ext cx="2950485" cy="4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64"/>
              </a:lnSpc>
              <a:spcBef>
                <a:spcPct val="0"/>
              </a:spcBef>
            </a:pPr>
            <a:r>
              <a:rPr lang="en-US" sz="2760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Crear un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00897" y="5586865"/>
            <a:ext cx="2686205" cy="472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64"/>
              </a:lnSpc>
              <a:spcBef>
                <a:spcPct val="0"/>
              </a:spcBef>
            </a:pPr>
            <a:r>
              <a:rPr lang="en-US" sz="2760">
                <a:solidFill>
                  <a:srgbClr val="01E8B9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Sitio web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707570" y="4156401"/>
            <a:ext cx="872859" cy="872859"/>
          </a:xfrm>
          <a:custGeom>
            <a:avLst/>
            <a:gdLst/>
            <a:ahLst/>
            <a:cxnLst/>
            <a:rect r="r" b="b" t="t" l="l"/>
            <a:pathLst>
              <a:path h="872859" w="872859">
                <a:moveTo>
                  <a:pt x="0" y="0"/>
                </a:moveTo>
                <a:lnTo>
                  <a:pt x="872860" y="0"/>
                </a:lnTo>
                <a:lnTo>
                  <a:pt x="872860" y="872860"/>
                </a:lnTo>
                <a:lnTo>
                  <a:pt x="0" y="8728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-5400000">
            <a:off x="2672561" y="1311474"/>
            <a:ext cx="1686752" cy="5413552"/>
            <a:chOff x="0" y="0"/>
            <a:chExt cx="7475268" cy="239915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80622" y="3684596"/>
            <a:ext cx="4431807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Centrado en el usuario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612429" y="2766132"/>
            <a:ext cx="848627" cy="84862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 strike="noStrike" u="non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01</a:t>
              </a:r>
            </a:p>
          </p:txBody>
        </p:sp>
      </p:grpSp>
      <p:sp>
        <p:nvSpPr>
          <p:cNvPr name="AutoShape 15" id="15"/>
          <p:cNvSpPr/>
          <p:nvPr/>
        </p:nvSpPr>
        <p:spPr>
          <a:xfrm flipH="true" flipV="true">
            <a:off x="6461057" y="3190446"/>
            <a:ext cx="2682943" cy="40700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grpSp>
        <p:nvGrpSpPr>
          <p:cNvPr name="Group 16" id="16"/>
          <p:cNvGrpSpPr/>
          <p:nvPr/>
        </p:nvGrpSpPr>
        <p:grpSpPr>
          <a:xfrm rot="-5400000">
            <a:off x="2672561" y="3508099"/>
            <a:ext cx="1686752" cy="5413552"/>
            <a:chOff x="0" y="0"/>
            <a:chExt cx="7475268" cy="2399153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5612429" y="4962757"/>
            <a:ext cx="848627" cy="848627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-5400000">
            <a:off x="2672561" y="5708148"/>
            <a:ext cx="1686752" cy="5413552"/>
            <a:chOff x="0" y="0"/>
            <a:chExt cx="7475268" cy="239915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5612429" y="7162807"/>
            <a:ext cx="848627" cy="84862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03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 flipV="true">
            <a:off x="6461057" y="5387071"/>
            <a:ext cx="886392" cy="6927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AutoShape 27" id="27"/>
          <p:cNvSpPr/>
          <p:nvPr/>
        </p:nvSpPr>
        <p:spPr>
          <a:xfrm flipH="true">
            <a:off x="6461057" y="7190549"/>
            <a:ext cx="2682943" cy="39657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grpSp>
        <p:nvGrpSpPr>
          <p:cNvPr name="Group 28" id="28"/>
          <p:cNvGrpSpPr/>
          <p:nvPr/>
        </p:nvGrpSpPr>
        <p:grpSpPr>
          <a:xfrm rot="-5400000">
            <a:off x="13927901" y="1311474"/>
            <a:ext cx="1686752" cy="5413552"/>
            <a:chOff x="0" y="0"/>
            <a:chExt cx="7475268" cy="239915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1788276" y="2766132"/>
            <a:ext cx="848627" cy="84862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04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-5400000">
            <a:off x="13927901" y="3508099"/>
            <a:ext cx="1686752" cy="5413552"/>
            <a:chOff x="0" y="0"/>
            <a:chExt cx="7475268" cy="2399153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35" id="35"/>
          <p:cNvGrpSpPr/>
          <p:nvPr/>
        </p:nvGrpSpPr>
        <p:grpSpPr>
          <a:xfrm rot="0">
            <a:off x="11788276" y="4962757"/>
            <a:ext cx="848627" cy="84862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05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-5400000">
            <a:off x="13927901" y="5708148"/>
            <a:ext cx="1686752" cy="5413552"/>
            <a:chOff x="0" y="0"/>
            <a:chExt cx="7475268" cy="239915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7475396" cy="23991658"/>
            </a:xfrm>
            <a:custGeom>
              <a:avLst/>
              <a:gdLst/>
              <a:ahLst/>
              <a:cxnLst/>
              <a:rect r="r" b="b" t="t" l="l"/>
              <a:pathLst>
                <a:path h="23991658" w="7475396">
                  <a:moveTo>
                    <a:pt x="5683981" y="0"/>
                  </a:moveTo>
                  <a:lnTo>
                    <a:pt x="0" y="0"/>
                  </a:lnTo>
                  <a:lnTo>
                    <a:pt x="0" y="22039064"/>
                  </a:lnTo>
                  <a:cubicBezTo>
                    <a:pt x="0" y="23199813"/>
                    <a:pt x="791845" y="23991658"/>
                    <a:pt x="1765046" y="23991658"/>
                  </a:cubicBezTo>
                  <a:lnTo>
                    <a:pt x="7475396" y="23991658"/>
                  </a:lnTo>
                  <a:lnTo>
                    <a:pt x="7475396" y="1953373"/>
                  </a:lnTo>
                  <a:cubicBezTo>
                    <a:pt x="7475269" y="791845"/>
                    <a:pt x="6683550" y="0"/>
                    <a:pt x="5683981" y="0"/>
                  </a:cubicBezTo>
                  <a:close/>
                  <a:moveTo>
                    <a:pt x="7348269" y="23864531"/>
                  </a:moveTo>
                  <a:lnTo>
                    <a:pt x="1765046" y="23864531"/>
                  </a:lnTo>
                  <a:cubicBezTo>
                    <a:pt x="861822" y="23864531"/>
                    <a:pt x="127000" y="23129709"/>
                    <a:pt x="127000" y="22039064"/>
                  </a:cubicBezTo>
                  <a:lnTo>
                    <a:pt x="127000" y="127000"/>
                  </a:lnTo>
                  <a:lnTo>
                    <a:pt x="5683981" y="127000"/>
                  </a:lnTo>
                  <a:cubicBezTo>
                    <a:pt x="6613574" y="127000"/>
                    <a:pt x="7348396" y="861822"/>
                    <a:pt x="7348396" y="1953373"/>
                  </a:cubicBezTo>
                  <a:lnTo>
                    <a:pt x="7348396" y="23864531"/>
                  </a:ln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40" id="40"/>
          <p:cNvGrpSpPr/>
          <p:nvPr/>
        </p:nvGrpSpPr>
        <p:grpSpPr>
          <a:xfrm rot="0">
            <a:off x="11788276" y="7162807"/>
            <a:ext cx="848627" cy="848627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w="47625" cap="sq">
              <a:gradFill>
                <a:gsLst>
                  <a:gs pos="0">
                    <a:srgbClr val="00F6B7">
                      <a:alpha val="100000"/>
                    </a:srgbClr>
                  </a:gs>
                  <a:gs pos="100000">
                    <a:srgbClr val="057FC0">
                      <a:alpha val="100000"/>
                    </a:srgbClr>
                  </a:gs>
                </a:gsLst>
                <a:lin ang="5400000"/>
              </a:gra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268"/>
                </a:lnSpc>
                <a:spcBef>
                  <a:spcPct val="0"/>
                </a:spcBef>
              </a:pPr>
              <a:r>
                <a:rPr lang="en-US" b="true" sz="2334" spc="98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06</a:t>
              </a:r>
            </a:p>
          </p:txBody>
        </p:sp>
      </p:grpSp>
      <p:sp>
        <p:nvSpPr>
          <p:cNvPr name="AutoShape 43" id="43"/>
          <p:cNvSpPr/>
          <p:nvPr/>
        </p:nvSpPr>
        <p:spPr>
          <a:xfrm flipV="true">
            <a:off x="9144000" y="3190446"/>
            <a:ext cx="2644276" cy="40700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AutoShape 44" id="44"/>
          <p:cNvSpPr/>
          <p:nvPr/>
        </p:nvSpPr>
        <p:spPr>
          <a:xfrm flipV="true">
            <a:off x="10940551" y="5387071"/>
            <a:ext cx="847725" cy="6927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>
            <a:off x="9144000" y="7190549"/>
            <a:ext cx="2644276" cy="396571"/>
          </a:xfrm>
          <a:prstGeom prst="line">
            <a:avLst/>
          </a:prstGeom>
          <a:ln cap="rnd" w="47625">
            <a:gradFill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prstDash val="sysDot"/>
            <a:headEnd type="oval" len="lg" w="lg"/>
            <a:tailEnd type="oval" len="lg" w="lg"/>
          </a:ln>
        </p:spPr>
      </p:sp>
      <p:sp>
        <p:nvSpPr>
          <p:cNvPr name="TextBox 46" id="46"/>
          <p:cNvSpPr txBox="true"/>
          <p:nvPr/>
        </p:nvSpPr>
        <p:spPr>
          <a:xfrm rot="0">
            <a:off x="6185398" y="1219461"/>
            <a:ext cx="6181484" cy="984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96"/>
              </a:lnSpc>
              <a:spcBef>
                <a:spcPct val="0"/>
              </a:spcBef>
            </a:pPr>
            <a:r>
              <a:rPr lang="en-US" sz="5783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Propuesta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917113" y="-232274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8"/>
                </a:lnTo>
                <a:lnTo>
                  <a:pt x="0" y="733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8" id="48"/>
          <p:cNvSpPr/>
          <p:nvPr/>
        </p:nvSpPr>
        <p:spPr>
          <a:xfrm flipH="false" flipV="false" rot="0">
            <a:off x="13298527" y="9920406"/>
            <a:ext cx="3840505" cy="733187"/>
          </a:xfrm>
          <a:custGeom>
            <a:avLst/>
            <a:gdLst/>
            <a:ahLst/>
            <a:cxnLst/>
            <a:rect r="r" b="b" t="t" l="l"/>
            <a:pathLst>
              <a:path h="733187" w="3840505">
                <a:moveTo>
                  <a:pt x="0" y="0"/>
                </a:moveTo>
                <a:lnTo>
                  <a:pt x="3840505" y="0"/>
                </a:lnTo>
                <a:lnTo>
                  <a:pt x="3840505" y="733188"/>
                </a:lnTo>
                <a:lnTo>
                  <a:pt x="0" y="7331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9" id="49"/>
          <p:cNvSpPr/>
          <p:nvPr/>
        </p:nvSpPr>
        <p:spPr>
          <a:xfrm flipH="false" flipV="false" rot="0">
            <a:off x="-1659009" y="9066124"/>
            <a:ext cx="2839631" cy="2839631"/>
          </a:xfrm>
          <a:custGeom>
            <a:avLst/>
            <a:gdLst/>
            <a:ahLst/>
            <a:cxnLst/>
            <a:rect r="r" b="b" t="t" l="l"/>
            <a:pathLst>
              <a:path h="2839631" w="2839631">
                <a:moveTo>
                  <a:pt x="0" y="0"/>
                </a:moveTo>
                <a:lnTo>
                  <a:pt x="2839631" y="0"/>
                </a:lnTo>
                <a:lnTo>
                  <a:pt x="2839631" y="2839631"/>
                </a:lnTo>
                <a:lnTo>
                  <a:pt x="0" y="28396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0" id="50"/>
          <p:cNvSpPr txBox="true"/>
          <p:nvPr/>
        </p:nvSpPr>
        <p:spPr>
          <a:xfrm rot="0">
            <a:off x="1339872" y="5707510"/>
            <a:ext cx="4272558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Diseño acorde 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 la imagen de marca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2343329" y="8229826"/>
            <a:ext cx="1813322" cy="47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Escalable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2752498" y="3510885"/>
            <a:ext cx="4037558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Tecnologías vigentes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en el mercado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921269" y="5763760"/>
            <a:ext cx="3700016" cy="967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Viaje del usuario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desde el inicio a fin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2497332" y="7659909"/>
            <a:ext cx="4547890" cy="1462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Desarrollo con </a:t>
            </a:r>
          </a:p>
          <a:p>
            <a:pPr algn="ctr">
              <a:lnSpc>
                <a:spcPts val="3919"/>
              </a:lnSpc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metodología </a:t>
            </a:r>
          </a:p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 spc="11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tradicional pero flexible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89931" y="5083311"/>
            <a:ext cx="15508137" cy="2204668"/>
            <a:chOff x="0" y="0"/>
            <a:chExt cx="4084448" cy="5806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084448" cy="580653"/>
            </a:xfrm>
            <a:custGeom>
              <a:avLst/>
              <a:gdLst/>
              <a:ahLst/>
              <a:cxnLst/>
              <a:rect r="r" b="b" t="t" l="l"/>
              <a:pathLst>
                <a:path h="580653" w="4084448">
                  <a:moveTo>
                    <a:pt x="12480" y="0"/>
                  </a:moveTo>
                  <a:lnTo>
                    <a:pt x="4071967" y="0"/>
                  </a:lnTo>
                  <a:cubicBezTo>
                    <a:pt x="4075277" y="0"/>
                    <a:pt x="4078451" y="1315"/>
                    <a:pt x="4080792" y="3655"/>
                  </a:cubicBezTo>
                  <a:cubicBezTo>
                    <a:pt x="4083133" y="5996"/>
                    <a:pt x="4084448" y="9170"/>
                    <a:pt x="4084448" y="12480"/>
                  </a:cubicBezTo>
                  <a:lnTo>
                    <a:pt x="4084448" y="568173"/>
                  </a:lnTo>
                  <a:cubicBezTo>
                    <a:pt x="4084448" y="575066"/>
                    <a:pt x="4078860" y="580653"/>
                    <a:pt x="4071967" y="580653"/>
                  </a:cubicBezTo>
                  <a:lnTo>
                    <a:pt x="12480" y="580653"/>
                  </a:lnTo>
                  <a:cubicBezTo>
                    <a:pt x="5588" y="580653"/>
                    <a:pt x="0" y="575066"/>
                    <a:pt x="0" y="568173"/>
                  </a:cubicBezTo>
                  <a:lnTo>
                    <a:pt x="0" y="12480"/>
                  </a:lnTo>
                  <a:cubicBezTo>
                    <a:pt x="0" y="5588"/>
                    <a:pt x="5588" y="0"/>
                    <a:pt x="1248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F6B7">
                    <a:alpha val="100000"/>
                  </a:srgbClr>
                </a:gs>
                <a:gs pos="100000">
                  <a:srgbClr val="057FC0">
                    <a:alpha val="100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084448" cy="694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52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>
            <a:off x="5093592" y="5255445"/>
            <a:ext cx="0" cy="186040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9158287" y="5319589"/>
            <a:ext cx="0" cy="186040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3112453" y="5255445"/>
            <a:ext cx="0" cy="1860400"/>
          </a:xfrm>
          <a:prstGeom prst="line">
            <a:avLst/>
          </a:prstGeom>
          <a:ln cap="rnd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5615609" y="-2222323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2415339" y="7791286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5161260" y="2515974"/>
            <a:ext cx="7965480" cy="84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74"/>
              </a:lnSpc>
              <a:spcBef>
                <a:spcPct val="0"/>
              </a:spcBef>
            </a:pPr>
            <a:r>
              <a:rPr lang="en-US" sz="4981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Metodología: RUP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89931" y="7435848"/>
            <a:ext cx="2056552" cy="35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3"/>
              </a:lnSpc>
              <a:spcBef>
                <a:spcPct val="0"/>
              </a:spcBef>
            </a:pPr>
            <a:r>
              <a:rPr lang="en-US" b="true" sz="2131" spc="89">
                <a:solidFill>
                  <a:srgbClr val="01E8B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Etapa 01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957049" y="7435848"/>
            <a:ext cx="2056552" cy="35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3"/>
              </a:lnSpc>
              <a:spcBef>
                <a:spcPct val="0"/>
              </a:spcBef>
            </a:pPr>
            <a:r>
              <a:rPr lang="en-US" b="true" sz="2131" spc="89">
                <a:solidFill>
                  <a:srgbClr val="01E8B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Etapa 03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42895" y="4602354"/>
            <a:ext cx="2056552" cy="35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3"/>
              </a:lnSpc>
              <a:spcBef>
                <a:spcPct val="0"/>
              </a:spcBef>
            </a:pPr>
            <a:r>
              <a:rPr lang="en-US" b="true" sz="2131" spc="89">
                <a:solidFill>
                  <a:srgbClr val="01E8B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Etapa 02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900564" y="4602354"/>
            <a:ext cx="2056552" cy="355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83"/>
              </a:lnSpc>
              <a:spcBef>
                <a:spcPct val="0"/>
              </a:spcBef>
            </a:pPr>
            <a:r>
              <a:rPr lang="en-US" b="true" sz="2131" spc="89">
                <a:solidFill>
                  <a:srgbClr val="01E8B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Etapa 04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05275" y="5862113"/>
            <a:ext cx="276165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Introducción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5802709" y="5862113"/>
            <a:ext cx="25369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Elaboración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18774" y="5862113"/>
            <a:ext cx="28351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Construcción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807792" y="5862113"/>
            <a:ext cx="224209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Transición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15609" y="-2222323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415339" y="7791286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3932131"/>
            <a:ext cx="16114664" cy="3525083"/>
          </a:xfrm>
          <a:custGeom>
            <a:avLst/>
            <a:gdLst/>
            <a:ahLst/>
            <a:cxnLst/>
            <a:rect r="r" b="b" t="t" l="l"/>
            <a:pathLst>
              <a:path h="3525083" w="16114664">
                <a:moveTo>
                  <a:pt x="0" y="0"/>
                </a:moveTo>
                <a:lnTo>
                  <a:pt x="16114664" y="0"/>
                </a:lnTo>
                <a:lnTo>
                  <a:pt x="16114664" y="3525083"/>
                </a:lnTo>
                <a:lnTo>
                  <a:pt x="0" y="352508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1260" y="2515974"/>
            <a:ext cx="7965480" cy="84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74"/>
              </a:lnSpc>
              <a:spcBef>
                <a:spcPct val="0"/>
              </a:spcBef>
            </a:pPr>
            <a:r>
              <a:rPr lang="en-US" sz="4981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Plazos: Carta gantt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15609" y="-2222323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415339" y="7791286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791467" y="1992105"/>
            <a:ext cx="12086473" cy="7765559"/>
          </a:xfrm>
          <a:custGeom>
            <a:avLst/>
            <a:gdLst/>
            <a:ahLst/>
            <a:cxnLst/>
            <a:rect r="r" b="b" t="t" l="l"/>
            <a:pathLst>
              <a:path h="7765559" w="12086473">
                <a:moveTo>
                  <a:pt x="0" y="0"/>
                </a:moveTo>
                <a:lnTo>
                  <a:pt x="12086473" y="0"/>
                </a:lnTo>
                <a:lnTo>
                  <a:pt x="12086473" y="7765559"/>
                </a:lnTo>
                <a:lnTo>
                  <a:pt x="0" y="77655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1260" y="933450"/>
            <a:ext cx="7965480" cy="84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74"/>
              </a:lnSpc>
              <a:spcBef>
                <a:spcPct val="0"/>
              </a:spcBef>
            </a:pPr>
            <a:r>
              <a:rPr lang="en-US" sz="4981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Entregables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3205C">
                <a:alpha val="100000"/>
              </a:srgbClr>
            </a:gs>
            <a:gs pos="100000">
              <a:srgbClr val="11132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615609" y="-2222323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2415339" y="7791286"/>
            <a:ext cx="4833547" cy="4833547"/>
          </a:xfrm>
          <a:custGeom>
            <a:avLst/>
            <a:gdLst/>
            <a:ahLst/>
            <a:cxnLst/>
            <a:rect r="r" b="b" t="t" l="l"/>
            <a:pathLst>
              <a:path h="4833547" w="4833547">
                <a:moveTo>
                  <a:pt x="0" y="0"/>
                </a:moveTo>
                <a:lnTo>
                  <a:pt x="4833546" y="0"/>
                </a:lnTo>
                <a:lnTo>
                  <a:pt x="4833546" y="4833547"/>
                </a:lnTo>
                <a:lnTo>
                  <a:pt x="0" y="48335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511034" y="2053873"/>
            <a:ext cx="13265932" cy="7777153"/>
          </a:xfrm>
          <a:custGeom>
            <a:avLst/>
            <a:gdLst/>
            <a:ahLst/>
            <a:cxnLst/>
            <a:rect r="r" b="b" t="t" l="l"/>
            <a:pathLst>
              <a:path h="7777153" w="13265932">
                <a:moveTo>
                  <a:pt x="0" y="0"/>
                </a:moveTo>
                <a:lnTo>
                  <a:pt x="13265932" y="0"/>
                </a:lnTo>
                <a:lnTo>
                  <a:pt x="13265932" y="7777153"/>
                </a:lnTo>
                <a:lnTo>
                  <a:pt x="0" y="77771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61260" y="933450"/>
            <a:ext cx="7965480" cy="84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974"/>
              </a:lnSpc>
              <a:spcBef>
                <a:spcPct val="0"/>
              </a:spcBef>
            </a:pPr>
            <a:r>
              <a:rPr lang="en-US" sz="4981">
                <a:solidFill>
                  <a:srgbClr val="FFFFFF"/>
                </a:solidFill>
                <a:latin typeface="Pattanakarn Expanded"/>
                <a:ea typeface="Pattanakarn Expanded"/>
                <a:cs typeface="Pattanakarn Expanded"/>
                <a:sym typeface="Pattanakarn Expanded"/>
              </a:rPr>
              <a:t>Criterios de aceptación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DAGyiHZwni4</dc:identifier>
  <dcterms:modified xsi:type="dcterms:W3CDTF">2011-08-01T06:04:30Z</dcterms:modified>
  <cp:revision>1</cp:revision>
  <dc:title>Level Up Gamer</dc:title>
</cp:coreProperties>
</file>