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0"/>
  </p:notesMasterIdLst>
  <p:sldIdLst>
    <p:sldId id="256" r:id="rId3"/>
    <p:sldId id="292" r:id="rId4"/>
    <p:sldId id="293" r:id="rId5"/>
    <p:sldId id="294" r:id="rId6"/>
    <p:sldId id="295" r:id="rId7"/>
    <p:sldId id="296" r:id="rId8"/>
    <p:sldId id="297" r:id="rId9"/>
  </p:sldIdLst>
  <p:sldSz cx="9144000" cy="5143500" type="screen16x9"/>
  <p:notesSz cx="6858000" cy="9144000"/>
  <p:embeddedFontLst>
    <p:embeddedFont>
      <p:font typeface="Inter" panose="020B060402020202020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
      <p:font typeface="Syne"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414CF-12C9-D6AE-D3B1-5B9AFFC31F45}" v="37" dt="2025-10-05T06:58:40.077"/>
    <p1510:client id="{9C192F43-0E9C-6EEB-6B12-5501D62390AC}" v="43" dt="2025-10-05T06:27:57.800"/>
    <p1510:client id="{BECD0A82-FB60-B99D-2ACF-BD83C5703226}" v="2141" dt="2025-10-05T02:42:21.777"/>
    <p1510:client id="{C3271D0C-0D43-6C51-21D0-3A5EFA0A2A74}" v="102" dt="2025-10-05T07:11:21.482"/>
    <p1510:client id="{E739E2A4-BC73-CED5-33DD-20A8F7EE3FB7}" v="259" dt="2025-10-05T06:24:27.265"/>
  </p1510:revLst>
</p1510:revInfo>
</file>

<file path=ppt/tableStyles.xml><?xml version="1.0" encoding="utf-8"?>
<a:tblStyleLst xmlns:a="http://schemas.openxmlformats.org/drawingml/2006/main" def="{321E172A-490A-43ED-8B8A-DDD2B994BD6B}">
  <a:tblStyle styleId="{321E172A-490A-43ED-8B8A-DDD2B994BD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2EDF3C-5FCA-4578-AAC3-51DB6A2C430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C486C53B-65AB-B324-F49D-3762118C260B}"/>
            </a:ext>
          </a:extLst>
        </p:cNvPr>
        <p:cNvGrpSpPr/>
        <p:nvPr/>
      </p:nvGrpSpPr>
      <p:grpSpPr>
        <a:xfrm>
          <a:off x="0" y="0"/>
          <a:ext cx="0" cy="0"/>
          <a:chOff x="0" y="0"/>
          <a:chExt cx="0" cy="0"/>
        </a:xfrm>
      </p:grpSpPr>
      <p:sp>
        <p:nvSpPr>
          <p:cNvPr id="169" name="Google Shape;169;g34c5a6c8ff6_0_22:notes">
            <a:extLst>
              <a:ext uri="{FF2B5EF4-FFF2-40B4-BE49-F238E27FC236}">
                <a16:creationId xmlns:a16="http://schemas.microsoft.com/office/drawing/2014/main" id="{80FBD572-E4C4-479B-35D2-AE320F717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c5a6c8ff6_0_22:notes">
            <a:extLst>
              <a:ext uri="{FF2B5EF4-FFF2-40B4-BE49-F238E27FC236}">
                <a16:creationId xmlns:a16="http://schemas.microsoft.com/office/drawing/2014/main" id="{529C8433-C930-4551-4EF9-6078107B40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38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8D0E5F2A-D996-CF88-AC70-65929DD458A1}"/>
            </a:ext>
          </a:extLst>
        </p:cNvPr>
        <p:cNvGrpSpPr/>
        <p:nvPr/>
      </p:nvGrpSpPr>
      <p:grpSpPr>
        <a:xfrm>
          <a:off x="0" y="0"/>
          <a:ext cx="0" cy="0"/>
          <a:chOff x="0" y="0"/>
          <a:chExt cx="0" cy="0"/>
        </a:xfrm>
      </p:grpSpPr>
      <p:sp>
        <p:nvSpPr>
          <p:cNvPr id="184" name="Google Shape;184;g184d99d1a72_0_15:notes">
            <a:extLst>
              <a:ext uri="{FF2B5EF4-FFF2-40B4-BE49-F238E27FC236}">
                <a16:creationId xmlns:a16="http://schemas.microsoft.com/office/drawing/2014/main" id="{7C92D439-653C-CE70-B73E-5805B99266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d99d1a72_0_15:notes">
            <a:extLst>
              <a:ext uri="{FF2B5EF4-FFF2-40B4-BE49-F238E27FC236}">
                <a16:creationId xmlns:a16="http://schemas.microsoft.com/office/drawing/2014/main" id="{532C5021-F198-78B9-29D2-5A01E027F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85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E6A411CE-5753-45DA-A8A5-27C37C725152}"/>
            </a:ext>
          </a:extLst>
        </p:cNvPr>
        <p:cNvGrpSpPr/>
        <p:nvPr/>
      </p:nvGrpSpPr>
      <p:grpSpPr>
        <a:xfrm>
          <a:off x="0" y="0"/>
          <a:ext cx="0" cy="0"/>
          <a:chOff x="0" y="0"/>
          <a:chExt cx="0" cy="0"/>
        </a:xfrm>
      </p:grpSpPr>
      <p:sp>
        <p:nvSpPr>
          <p:cNvPr id="175" name="Google Shape;175;g54dda1946d_6_332:notes">
            <a:extLst>
              <a:ext uri="{FF2B5EF4-FFF2-40B4-BE49-F238E27FC236}">
                <a16:creationId xmlns:a16="http://schemas.microsoft.com/office/drawing/2014/main" id="{23869C78-56A1-8F06-3EA0-2C3B1A1EB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dda1946d_6_332:notes">
            <a:extLst>
              <a:ext uri="{FF2B5EF4-FFF2-40B4-BE49-F238E27FC236}">
                <a16:creationId xmlns:a16="http://schemas.microsoft.com/office/drawing/2014/main" id="{51F0082F-52C7-DF80-0067-44A29C5CB9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38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A5240DB5-20E4-9CE8-0C27-A70043EB3595}"/>
            </a:ext>
          </a:extLst>
        </p:cNvPr>
        <p:cNvGrpSpPr/>
        <p:nvPr/>
      </p:nvGrpSpPr>
      <p:grpSpPr>
        <a:xfrm>
          <a:off x="0" y="0"/>
          <a:ext cx="0" cy="0"/>
          <a:chOff x="0" y="0"/>
          <a:chExt cx="0" cy="0"/>
        </a:xfrm>
      </p:grpSpPr>
      <p:sp>
        <p:nvSpPr>
          <p:cNvPr id="169" name="Google Shape;169;g34c5a6c8ff6_0_22:notes">
            <a:extLst>
              <a:ext uri="{FF2B5EF4-FFF2-40B4-BE49-F238E27FC236}">
                <a16:creationId xmlns:a16="http://schemas.microsoft.com/office/drawing/2014/main" id="{0F6E140F-66D0-2B30-DE80-6FEF5DFA64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c5a6c8ff6_0_22:notes">
            <a:extLst>
              <a:ext uri="{FF2B5EF4-FFF2-40B4-BE49-F238E27FC236}">
                <a16:creationId xmlns:a16="http://schemas.microsoft.com/office/drawing/2014/main" id="{C1AB9C9B-8C6D-0189-8F53-05641B4F5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49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41FDCECC-C2F8-DFA5-AD72-8CE933372DCA}"/>
            </a:ext>
          </a:extLst>
        </p:cNvPr>
        <p:cNvGrpSpPr/>
        <p:nvPr/>
      </p:nvGrpSpPr>
      <p:grpSpPr>
        <a:xfrm>
          <a:off x="0" y="0"/>
          <a:ext cx="0" cy="0"/>
          <a:chOff x="0" y="0"/>
          <a:chExt cx="0" cy="0"/>
        </a:xfrm>
      </p:grpSpPr>
      <p:sp>
        <p:nvSpPr>
          <p:cNvPr id="141" name="Google Shape;141;g347ab2cd00d_0_18:notes">
            <a:extLst>
              <a:ext uri="{FF2B5EF4-FFF2-40B4-BE49-F238E27FC236}">
                <a16:creationId xmlns:a16="http://schemas.microsoft.com/office/drawing/2014/main" id="{481C87FF-E0BB-4351-8A3E-50912533B7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7ab2cd00d_0_18:notes">
            <a:extLst>
              <a:ext uri="{FF2B5EF4-FFF2-40B4-BE49-F238E27FC236}">
                <a16:creationId xmlns:a16="http://schemas.microsoft.com/office/drawing/2014/main" id="{123C5AEF-E977-1663-BED3-B170B4CF7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33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C57C4856-DF4A-C02F-2CDB-27B02D0DC1D0}"/>
            </a:ext>
          </a:extLst>
        </p:cNvPr>
        <p:cNvGrpSpPr/>
        <p:nvPr/>
      </p:nvGrpSpPr>
      <p:grpSpPr>
        <a:xfrm>
          <a:off x="0" y="0"/>
          <a:ext cx="0" cy="0"/>
          <a:chOff x="0" y="0"/>
          <a:chExt cx="0" cy="0"/>
        </a:xfrm>
      </p:grpSpPr>
      <p:sp>
        <p:nvSpPr>
          <p:cNvPr id="124" name="Google Shape;124;g4dfce81f19_0_45:notes">
            <a:extLst>
              <a:ext uri="{FF2B5EF4-FFF2-40B4-BE49-F238E27FC236}">
                <a16:creationId xmlns:a16="http://schemas.microsoft.com/office/drawing/2014/main" id="{0B91F038-F66B-E529-692E-E4DE7A7217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a:extLst>
              <a:ext uri="{FF2B5EF4-FFF2-40B4-BE49-F238E27FC236}">
                <a16:creationId xmlns:a16="http://schemas.microsoft.com/office/drawing/2014/main" id="{CC1D5FCB-BED4-E0FA-8387-F2D34EEB65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07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713225" y="539500"/>
            <a:ext cx="7717500" cy="907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b="0">
                <a:latin typeface="Syne SemiBold"/>
                <a:ea typeface="Syne SemiBold"/>
                <a:cs typeface="Syne SemiBold"/>
                <a:sym typeface="Syne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389400" y="3946400"/>
            <a:ext cx="3041400" cy="65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title="techstartup-osc4.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47" name="Google Shape;47;p11"/>
          <p:cNvSpPr txBox="1">
            <a:spLocks noGrp="1"/>
          </p:cNvSpPr>
          <p:nvPr>
            <p:ph type="title" hasCustomPrompt="1"/>
          </p:nvPr>
        </p:nvSpPr>
        <p:spPr>
          <a:xfrm>
            <a:off x="713225" y="539500"/>
            <a:ext cx="6576000" cy="929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b="0">
                <a:latin typeface="Syne SemiBold"/>
                <a:ea typeface="Syne SemiBold"/>
                <a:cs typeface="Syne SemiBold"/>
                <a:sym typeface="Syne Semi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5607575" y="3961100"/>
            <a:ext cx="2823300" cy="64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3" name="Google Shape;53;p13"/>
          <p:cNvSpPr txBox="1">
            <a:spLocks noGrp="1"/>
          </p:cNvSpPr>
          <p:nvPr>
            <p:ph type="title" idx="2" hasCustomPrompt="1"/>
          </p:nvPr>
        </p:nvSpPr>
        <p:spPr>
          <a:xfrm>
            <a:off x="4494552" y="19510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4494552" y="33062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4494552" y="26286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4494552" y="39838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5559775" y="19510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58" name="Google Shape;58;p13"/>
          <p:cNvSpPr txBox="1">
            <a:spLocks noGrp="1"/>
          </p:cNvSpPr>
          <p:nvPr>
            <p:ph type="subTitle" idx="6"/>
          </p:nvPr>
        </p:nvSpPr>
        <p:spPr>
          <a:xfrm>
            <a:off x="5559775" y="26286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59" name="Google Shape;59;p13"/>
          <p:cNvSpPr txBox="1">
            <a:spLocks noGrp="1"/>
          </p:cNvSpPr>
          <p:nvPr>
            <p:ph type="subTitle" idx="7"/>
          </p:nvPr>
        </p:nvSpPr>
        <p:spPr>
          <a:xfrm>
            <a:off x="5559775" y="33062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60" name="Google Shape;60;p13"/>
          <p:cNvSpPr txBox="1">
            <a:spLocks noGrp="1"/>
          </p:cNvSpPr>
          <p:nvPr>
            <p:ph type="subTitle" idx="8"/>
          </p:nvPr>
        </p:nvSpPr>
        <p:spPr>
          <a:xfrm>
            <a:off x="5559775" y="39838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61"/>
        <p:cNvGrpSpPr/>
        <p:nvPr/>
      </p:nvGrpSpPr>
      <p:grpSpPr>
        <a:xfrm>
          <a:off x="0" y="0"/>
          <a:ext cx="0" cy="0"/>
          <a:chOff x="0" y="0"/>
          <a:chExt cx="0" cy="0"/>
        </a:xfrm>
      </p:grpSpPr>
      <p:pic>
        <p:nvPicPr>
          <p:cNvPr id="62" name="Google Shape;62;p14" title="techstartup-osc3.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63" name="Google Shape;63;p14"/>
          <p:cNvSpPr txBox="1">
            <a:spLocks noGrp="1"/>
          </p:cNvSpPr>
          <p:nvPr>
            <p:ph type="subTitle" idx="1"/>
          </p:nvPr>
        </p:nvSpPr>
        <p:spPr>
          <a:xfrm>
            <a:off x="4928800" y="1475100"/>
            <a:ext cx="3501900" cy="2193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4" name="Google Shape;64;p14"/>
          <p:cNvSpPr txBox="1">
            <a:spLocks noGrp="1"/>
          </p:cNvSpPr>
          <p:nvPr>
            <p:ph type="title"/>
          </p:nvPr>
        </p:nvSpPr>
        <p:spPr>
          <a:xfrm>
            <a:off x="811975" y="539500"/>
            <a:ext cx="7618800" cy="5727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65" name="Google Shape;65;p14"/>
          <p:cNvSpPr>
            <a:spLocks noGrp="1"/>
          </p:cNvSpPr>
          <p:nvPr>
            <p:ph type="pic" idx="2"/>
          </p:nvPr>
        </p:nvSpPr>
        <p:spPr>
          <a:xfrm>
            <a:off x="1" y="1476775"/>
            <a:ext cx="4294800" cy="36666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762679" y="794675"/>
            <a:ext cx="7618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69" name="Google Shape;69;p15"/>
          <p:cNvSpPr txBox="1">
            <a:spLocks noGrp="1"/>
          </p:cNvSpPr>
          <p:nvPr>
            <p:ph type="body" idx="1"/>
          </p:nvPr>
        </p:nvSpPr>
        <p:spPr>
          <a:xfrm>
            <a:off x="3185049" y="2398525"/>
            <a:ext cx="51963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0"/>
        <p:cNvGrpSpPr/>
        <p:nvPr/>
      </p:nvGrpSpPr>
      <p:grpSpPr>
        <a:xfrm>
          <a:off x="0" y="0"/>
          <a:ext cx="0" cy="0"/>
          <a:chOff x="0" y="0"/>
          <a:chExt cx="0" cy="0"/>
        </a:xfrm>
      </p:grpSpPr>
      <p:pic>
        <p:nvPicPr>
          <p:cNvPr id="71" name="Google Shape;71;p16" title="techstartup-osc5.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72" name="Google Shape;7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3" name="Google Shape;73;p16"/>
          <p:cNvSpPr txBox="1">
            <a:spLocks noGrp="1"/>
          </p:cNvSpPr>
          <p:nvPr>
            <p:ph type="subTitle" idx="1"/>
          </p:nvPr>
        </p:nvSpPr>
        <p:spPr>
          <a:xfrm>
            <a:off x="719750" y="3509900"/>
            <a:ext cx="3286800" cy="109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6"/>
          <p:cNvSpPr txBox="1">
            <a:spLocks noGrp="1"/>
          </p:cNvSpPr>
          <p:nvPr>
            <p:ph type="subTitle" idx="2"/>
          </p:nvPr>
        </p:nvSpPr>
        <p:spPr>
          <a:xfrm>
            <a:off x="5137201" y="3499275"/>
            <a:ext cx="3286800" cy="9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16"/>
          <p:cNvSpPr txBox="1">
            <a:spLocks noGrp="1"/>
          </p:cNvSpPr>
          <p:nvPr>
            <p:ph type="subTitle" idx="3"/>
          </p:nvPr>
        </p:nvSpPr>
        <p:spPr>
          <a:xfrm>
            <a:off x="5137201" y="1451925"/>
            <a:ext cx="3286800" cy="9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16"/>
          <p:cNvSpPr txBox="1">
            <a:spLocks noGrp="1"/>
          </p:cNvSpPr>
          <p:nvPr>
            <p:ph type="subTitle" idx="4"/>
          </p:nvPr>
        </p:nvSpPr>
        <p:spPr>
          <a:xfrm>
            <a:off x="719750" y="2708600"/>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7" name="Google Shape;77;p16"/>
          <p:cNvSpPr txBox="1">
            <a:spLocks noGrp="1"/>
          </p:cNvSpPr>
          <p:nvPr>
            <p:ph type="subTitle" idx="5"/>
          </p:nvPr>
        </p:nvSpPr>
        <p:spPr>
          <a:xfrm>
            <a:off x="5137201" y="2697975"/>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8" name="Google Shape;78;p16"/>
          <p:cNvSpPr txBox="1">
            <a:spLocks noGrp="1"/>
          </p:cNvSpPr>
          <p:nvPr>
            <p:ph type="subTitle" idx="6"/>
          </p:nvPr>
        </p:nvSpPr>
        <p:spPr>
          <a:xfrm>
            <a:off x="5137204" y="650625"/>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
    <p:spTree>
      <p:nvGrpSpPr>
        <p:cNvPr id="1" name="Shape 82"/>
        <p:cNvGrpSpPr/>
        <p:nvPr/>
      </p:nvGrpSpPr>
      <p:grpSpPr>
        <a:xfrm>
          <a:off x="0" y="0"/>
          <a:ext cx="0" cy="0"/>
          <a:chOff x="0" y="0"/>
          <a:chExt cx="0" cy="0"/>
        </a:xfrm>
      </p:grpSpPr>
      <p:pic>
        <p:nvPicPr>
          <p:cNvPr id="83" name="Google Shape;83;p18" title="techstartup-osc4.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84" name="Google Shape;8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_ONLY_1_1_1_1">
    <p:spTree>
      <p:nvGrpSpPr>
        <p:cNvPr id="1" name="Shape 85"/>
        <p:cNvGrpSpPr/>
        <p:nvPr/>
      </p:nvGrpSpPr>
      <p:grpSpPr>
        <a:xfrm>
          <a:off x="0" y="0"/>
          <a:ext cx="0" cy="0"/>
          <a:chOff x="0" y="0"/>
          <a:chExt cx="0" cy="0"/>
        </a:xfrm>
      </p:grpSpPr>
      <p:pic>
        <p:nvPicPr>
          <p:cNvPr id="86" name="Google Shape;86;p19"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87" name="Google Shape;8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8"/>
        <p:cNvGrpSpPr/>
        <p:nvPr/>
      </p:nvGrpSpPr>
      <p:grpSpPr>
        <a:xfrm>
          <a:off x="0" y="0"/>
          <a:ext cx="0" cy="0"/>
          <a:chOff x="0" y="0"/>
          <a:chExt cx="0" cy="0"/>
        </a:xfrm>
      </p:grpSpPr>
      <p:pic>
        <p:nvPicPr>
          <p:cNvPr id="89" name="Google Shape;89;p20"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90" name="Google Shape;9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91" name="Google Shape;91;p20"/>
          <p:cNvSpPr txBox="1">
            <a:spLocks noGrp="1"/>
          </p:cNvSpPr>
          <p:nvPr>
            <p:ph type="subTitle" idx="1"/>
          </p:nvPr>
        </p:nvSpPr>
        <p:spPr>
          <a:xfrm>
            <a:off x="715400" y="1710171"/>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20"/>
          <p:cNvSpPr txBox="1">
            <a:spLocks noGrp="1"/>
          </p:cNvSpPr>
          <p:nvPr>
            <p:ph type="subTitle" idx="2"/>
          </p:nvPr>
        </p:nvSpPr>
        <p:spPr>
          <a:xfrm>
            <a:off x="3376873" y="1710149"/>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20"/>
          <p:cNvSpPr txBox="1">
            <a:spLocks noGrp="1"/>
          </p:cNvSpPr>
          <p:nvPr>
            <p:ph type="subTitle" idx="3"/>
          </p:nvPr>
        </p:nvSpPr>
        <p:spPr>
          <a:xfrm>
            <a:off x="715400" y="3498801"/>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0"/>
          <p:cNvSpPr txBox="1">
            <a:spLocks noGrp="1"/>
          </p:cNvSpPr>
          <p:nvPr>
            <p:ph type="subTitle" idx="4"/>
          </p:nvPr>
        </p:nvSpPr>
        <p:spPr>
          <a:xfrm>
            <a:off x="3376873" y="3498797"/>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20"/>
          <p:cNvSpPr txBox="1">
            <a:spLocks noGrp="1"/>
          </p:cNvSpPr>
          <p:nvPr>
            <p:ph type="subTitle" idx="5"/>
          </p:nvPr>
        </p:nvSpPr>
        <p:spPr>
          <a:xfrm>
            <a:off x="6033621" y="1710149"/>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20"/>
          <p:cNvSpPr txBox="1">
            <a:spLocks noGrp="1"/>
          </p:cNvSpPr>
          <p:nvPr>
            <p:ph type="subTitle" idx="6"/>
          </p:nvPr>
        </p:nvSpPr>
        <p:spPr>
          <a:xfrm>
            <a:off x="6033621" y="3498797"/>
            <a:ext cx="2392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20"/>
          <p:cNvSpPr txBox="1">
            <a:spLocks noGrp="1"/>
          </p:cNvSpPr>
          <p:nvPr>
            <p:ph type="subTitle" idx="7"/>
          </p:nvPr>
        </p:nvSpPr>
        <p:spPr>
          <a:xfrm>
            <a:off x="720114" y="1017725"/>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20"/>
          <p:cNvSpPr txBox="1">
            <a:spLocks noGrp="1"/>
          </p:cNvSpPr>
          <p:nvPr>
            <p:ph type="subTitle" idx="8"/>
          </p:nvPr>
        </p:nvSpPr>
        <p:spPr>
          <a:xfrm>
            <a:off x="3381406" y="1017725"/>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20"/>
          <p:cNvSpPr txBox="1">
            <a:spLocks noGrp="1"/>
          </p:cNvSpPr>
          <p:nvPr>
            <p:ph type="subTitle" idx="9"/>
          </p:nvPr>
        </p:nvSpPr>
        <p:spPr>
          <a:xfrm>
            <a:off x="6037972" y="1017725"/>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20"/>
          <p:cNvSpPr txBox="1">
            <a:spLocks noGrp="1"/>
          </p:cNvSpPr>
          <p:nvPr>
            <p:ph type="subTitle" idx="13"/>
          </p:nvPr>
        </p:nvSpPr>
        <p:spPr>
          <a:xfrm>
            <a:off x="720114" y="2803098"/>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20"/>
          <p:cNvSpPr txBox="1">
            <a:spLocks noGrp="1"/>
          </p:cNvSpPr>
          <p:nvPr>
            <p:ph type="subTitle" idx="14"/>
          </p:nvPr>
        </p:nvSpPr>
        <p:spPr>
          <a:xfrm>
            <a:off x="3381406" y="2803098"/>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20"/>
          <p:cNvSpPr txBox="1">
            <a:spLocks noGrp="1"/>
          </p:cNvSpPr>
          <p:nvPr>
            <p:ph type="subTitle" idx="15"/>
          </p:nvPr>
        </p:nvSpPr>
        <p:spPr>
          <a:xfrm>
            <a:off x="6037972" y="2803098"/>
            <a:ext cx="23928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alphaModFix/>
          </a:blip>
          <a:srcRect t="31124" r="31124"/>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713225" y="3585200"/>
            <a:ext cx="7717800" cy="1018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b="0">
                <a:latin typeface="Syne SemiBold"/>
                <a:ea typeface="Syne SemiBold"/>
                <a:cs typeface="Syne SemiBold"/>
                <a:sym typeface="Syne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499725"/>
            <a:ext cx="1267500" cy="684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3"/>
        <p:cNvGrpSpPr/>
        <p:nvPr/>
      </p:nvGrpSpPr>
      <p:grpSpPr>
        <a:xfrm>
          <a:off x="0" y="0"/>
          <a:ext cx="0" cy="0"/>
          <a:chOff x="0" y="0"/>
          <a:chExt cx="0" cy="0"/>
        </a:xfrm>
      </p:grpSpPr>
      <p:pic>
        <p:nvPicPr>
          <p:cNvPr id="104" name="Google Shape;104;p21"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05" name="Google Shape;105;p21"/>
          <p:cNvSpPr txBox="1">
            <a:spLocks noGrp="1"/>
          </p:cNvSpPr>
          <p:nvPr>
            <p:ph type="title"/>
          </p:nvPr>
        </p:nvSpPr>
        <p:spPr>
          <a:xfrm>
            <a:off x="713257" y="539500"/>
            <a:ext cx="2836800" cy="786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5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06" name="Google Shape;106;p21"/>
          <p:cNvSpPr txBox="1">
            <a:spLocks noGrp="1"/>
          </p:cNvSpPr>
          <p:nvPr>
            <p:ph type="subTitle" idx="1"/>
          </p:nvPr>
        </p:nvSpPr>
        <p:spPr>
          <a:xfrm>
            <a:off x="713225" y="1325575"/>
            <a:ext cx="28368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1"/>
          <p:cNvSpPr txBox="1"/>
          <p:nvPr/>
        </p:nvSpPr>
        <p:spPr>
          <a:xfrm>
            <a:off x="5004275" y="3649552"/>
            <a:ext cx="3426300" cy="6234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3"/>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alphaModFix/>
          </a:blip>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116"/>
        <p:cNvGrpSpPr/>
        <p:nvPr/>
      </p:nvGrpSpPr>
      <p:grpSpPr>
        <a:xfrm>
          <a:off x="0" y="0"/>
          <a:ext cx="0" cy="0"/>
          <a:chOff x="0" y="0"/>
          <a:chExt cx="0" cy="0"/>
        </a:xfrm>
      </p:grpSpPr>
      <p:sp>
        <p:nvSpPr>
          <p:cNvPr id="117" name="Google Shape;117;p26"/>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18" name="Google Shape;118;p26"/>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p:cSld name="CUSTOM_2_1_1">
    <p:spTree>
      <p:nvGrpSpPr>
        <p:cNvPr id="1" name="Shape 119"/>
        <p:cNvGrpSpPr/>
        <p:nvPr/>
      </p:nvGrpSpPr>
      <p:grpSpPr>
        <a:xfrm>
          <a:off x="0" y="0"/>
          <a:ext cx="0" cy="0"/>
          <a:chOff x="0" y="0"/>
          <a:chExt cx="0" cy="0"/>
        </a:xfrm>
      </p:grpSpPr>
      <p:sp>
        <p:nvSpPr>
          <p:cNvPr id="120" name="Google Shape;120;p27"/>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1" name="Google Shape;121;p27"/>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sym typeface="Inter"/>
              </a:defRPr>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endParaRPr/>
          </a:p>
        </p:txBody>
      </p:sp>
      <p:sp>
        <p:nvSpPr>
          <p:cNvPr id="122" name="Google Shape;122;p27"/>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sym typeface="Inter"/>
              </a:defRPr>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17" name="Google Shape;17;p4" title="techstartup-osc1.jpg"/>
          <p:cNvPicPr preferRelativeResize="0"/>
          <p:nvPr/>
        </p:nvPicPr>
        <p:blipFill>
          <a:blip r:embed="rId2">
            <a:alphaModFix/>
          </a:blip>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9" name="Google Shape;1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title="techstartup-osc4.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22" name="Google Shape;22;p5"/>
          <p:cNvSpPr txBox="1">
            <a:spLocks noGrp="1"/>
          </p:cNvSpPr>
          <p:nvPr>
            <p:ph type="title"/>
          </p:nvPr>
        </p:nvSpPr>
        <p:spPr>
          <a:xfrm>
            <a:off x="720000" y="3644300"/>
            <a:ext cx="2955300" cy="959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3" name="Google Shape;23;p5"/>
          <p:cNvSpPr txBox="1">
            <a:spLocks noGrp="1"/>
          </p:cNvSpPr>
          <p:nvPr>
            <p:ph type="subTitle" idx="1"/>
          </p:nvPr>
        </p:nvSpPr>
        <p:spPr>
          <a:xfrm>
            <a:off x="4592700" y="3268312"/>
            <a:ext cx="3838200" cy="12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4589325" y="1219088"/>
            <a:ext cx="3838200" cy="12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4589325" y="646388"/>
            <a:ext cx="3838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4592700" y="2695612"/>
            <a:ext cx="3838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title="techstartup-osc1.jpg"/>
          <p:cNvPicPr preferRelativeResize="0"/>
          <p:nvPr/>
        </p:nvPicPr>
        <p:blipFill>
          <a:blip r:embed="rId2">
            <a:alphaModFix/>
          </a:blip>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4928800" y="1475100"/>
            <a:ext cx="3501900" cy="2193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3" name="Google Shape;33;p7"/>
          <p:cNvSpPr txBox="1">
            <a:spLocks noGrp="1"/>
          </p:cNvSpPr>
          <p:nvPr>
            <p:ph type="title"/>
          </p:nvPr>
        </p:nvSpPr>
        <p:spPr>
          <a:xfrm>
            <a:off x="811975" y="539488"/>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4" name="Google Shape;34;p7"/>
          <p:cNvSpPr>
            <a:spLocks noGrp="1"/>
          </p:cNvSpPr>
          <p:nvPr>
            <p:ph type="pic" idx="2"/>
          </p:nvPr>
        </p:nvSpPr>
        <p:spPr>
          <a:xfrm>
            <a:off x="1" y="1476775"/>
            <a:ext cx="4294800" cy="3666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alphaModFix/>
          </a:blip>
          <a:srcRect t="31124" r="31124"/>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713225" y="539500"/>
            <a:ext cx="77175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114" name="Google Shape;114;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8" name="Google Shape;128;p28"/>
          <p:cNvSpPr txBox="1">
            <a:spLocks noGrp="1"/>
          </p:cNvSpPr>
          <p:nvPr>
            <p:ph type="ctrTitle"/>
          </p:nvPr>
        </p:nvSpPr>
        <p:spPr>
          <a:xfrm>
            <a:off x="961703" y="693959"/>
            <a:ext cx="7717500" cy="1645753"/>
          </a:xfrm>
          <a:prstGeom prst="rect">
            <a:avLst/>
          </a:prstGeom>
        </p:spPr>
        <p:txBody>
          <a:bodyPr spcFirstLastPara="1" wrap="square" lIns="91425" tIns="91425" rIns="91425" bIns="91425" anchor="b" anchorCtr="0">
            <a:noAutofit/>
          </a:bodyPr>
          <a:lstStyle/>
          <a:p>
            <a:r>
              <a:rPr lang="en"/>
              <a:t>Weather Forecast System</a:t>
            </a:r>
            <a:endParaRPr lang="pl-PL"/>
          </a:p>
        </p:txBody>
      </p:sp>
      <p:cxnSp>
        <p:nvCxnSpPr>
          <p:cNvPr id="130" name="Google Shape;130;p28"/>
          <p:cNvCxnSpPr/>
          <p:nvPr/>
        </p:nvCxnSpPr>
        <p:spPr>
          <a:xfrm>
            <a:off x="1430700" y="4800200"/>
            <a:ext cx="8245500" cy="0"/>
          </a:xfrm>
          <a:prstGeom prst="straightConnector1">
            <a:avLst/>
          </a:prstGeom>
          <a:noFill/>
          <a:ln w="9525" cap="flat" cmpd="sng">
            <a:solidFill>
              <a:schemeClr val="dk1"/>
            </a:solidFill>
            <a:prstDash val="solid"/>
            <a:round/>
            <a:headEnd type="none" w="med" len="med"/>
            <a:tailEnd type="none" w="med" len="med"/>
          </a:ln>
        </p:spPr>
      </p:cxnSp>
      <p:pic>
        <p:nvPicPr>
          <p:cNvPr id="3" name="Obraz 2" descr="Obraz zawierający Grafika, biały, clipart, design&#10;&#10;Zawartość wygenerowana przez AI może być niepoprawna.">
            <a:extLst>
              <a:ext uri="{FF2B5EF4-FFF2-40B4-BE49-F238E27FC236}">
                <a16:creationId xmlns:a16="http://schemas.microsoft.com/office/drawing/2014/main" id="{11A2AB4D-56DF-A426-459E-7D76F30437E1}"/>
              </a:ext>
            </a:extLst>
          </p:cNvPr>
          <p:cNvPicPr>
            <a:picLocks noChangeAspect="1"/>
          </p:cNvPicPr>
          <p:nvPr/>
        </p:nvPicPr>
        <p:blipFill>
          <a:blip r:embed="rId3"/>
          <a:stretch>
            <a:fillRect/>
          </a:stretch>
        </p:blipFill>
        <p:spPr>
          <a:xfrm>
            <a:off x="5323574" y="1513868"/>
            <a:ext cx="3211996" cy="3203714"/>
          </a:xfrm>
          <a:prstGeom prst="rect">
            <a:avLst/>
          </a:prstGeom>
        </p:spPr>
      </p:pic>
      <p:pic>
        <p:nvPicPr>
          <p:cNvPr id="4" name="Obraz 3" descr="Obraz zawierający Grafika, biały, clipart, design&#10;&#10;Zawartość wygenerowana przez AI może być niepoprawna.">
            <a:extLst>
              <a:ext uri="{FF2B5EF4-FFF2-40B4-BE49-F238E27FC236}">
                <a16:creationId xmlns:a16="http://schemas.microsoft.com/office/drawing/2014/main" id="{BD20C5C5-E97D-BB1A-B75D-A904E9A1D255}"/>
              </a:ext>
            </a:extLst>
          </p:cNvPr>
          <p:cNvPicPr>
            <a:picLocks noChangeAspect="1"/>
          </p:cNvPicPr>
          <p:nvPr/>
        </p:nvPicPr>
        <p:blipFill>
          <a:blip r:embed="rId3"/>
          <a:stretch>
            <a:fillRect/>
          </a:stretch>
        </p:blipFill>
        <p:spPr>
          <a:xfrm>
            <a:off x="253448" y="1827897"/>
            <a:ext cx="3432614" cy="3311387"/>
          </a:xfrm>
          <a:prstGeom prst="rect">
            <a:avLst/>
          </a:prstGeom>
          <a:effectLst>
            <a:reflection stA="52000" endPos="32000" dir="5400000" sy="-100000" algn="bl" rotWithShape="0"/>
          </a:effectLst>
        </p:spPr>
      </p:pic>
      <p:pic>
        <p:nvPicPr>
          <p:cNvPr id="2" name="Obraz 1" descr="Obraz zawierający Grafika, biały, clipart, design&#10;&#10;Zawartość wygenerowana przez AI może być niepoprawna.">
            <a:extLst>
              <a:ext uri="{FF2B5EF4-FFF2-40B4-BE49-F238E27FC236}">
                <a16:creationId xmlns:a16="http://schemas.microsoft.com/office/drawing/2014/main" id="{C047F5C4-79F5-B949-614F-AB6B6E123677}"/>
              </a:ext>
            </a:extLst>
          </p:cNvPr>
          <p:cNvPicPr>
            <a:picLocks noChangeAspect="1"/>
          </p:cNvPicPr>
          <p:nvPr/>
        </p:nvPicPr>
        <p:blipFill>
          <a:blip r:embed="rId3"/>
          <a:stretch>
            <a:fillRect/>
          </a:stretch>
        </p:blipFill>
        <p:spPr>
          <a:xfrm>
            <a:off x="3840377" y="-438150"/>
            <a:ext cx="2258713" cy="2258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C000DC9B-3EA2-7C50-C391-526B7AD35DE9}"/>
            </a:ext>
          </a:extLst>
        </p:cNvPr>
        <p:cNvGrpSpPr/>
        <p:nvPr/>
      </p:nvGrpSpPr>
      <p:grpSpPr>
        <a:xfrm>
          <a:off x="0" y="0"/>
          <a:ext cx="0" cy="0"/>
          <a:chOff x="0" y="0"/>
          <a:chExt cx="0" cy="0"/>
        </a:xfrm>
      </p:grpSpPr>
      <p:sp>
        <p:nvSpPr>
          <p:cNvPr id="172" name="Google Shape;172;p33">
            <a:extLst>
              <a:ext uri="{FF2B5EF4-FFF2-40B4-BE49-F238E27FC236}">
                <a16:creationId xmlns:a16="http://schemas.microsoft.com/office/drawing/2014/main" id="{DB1A3986-0C6F-82F1-C390-C924E9FCCECC}"/>
              </a:ext>
            </a:extLst>
          </p:cNvPr>
          <p:cNvSpPr txBox="1">
            <a:spLocks noGrp="1"/>
          </p:cNvSpPr>
          <p:nvPr>
            <p:ph type="title"/>
          </p:nvPr>
        </p:nvSpPr>
        <p:spPr>
          <a:xfrm>
            <a:off x="762679" y="794675"/>
            <a:ext cx="7618500" cy="663230"/>
          </a:xfrm>
          <a:prstGeom prst="rect">
            <a:avLst/>
          </a:prstGeom>
        </p:spPr>
        <p:txBody>
          <a:bodyPr spcFirstLastPara="1" wrap="square" lIns="91425" tIns="91425" rIns="91425" bIns="91425" anchor="t" anchorCtr="0">
            <a:noAutofit/>
          </a:bodyPr>
          <a:lstStyle/>
          <a:p>
            <a:r>
              <a:rPr lang="en"/>
              <a:t>Let's look at the problem</a:t>
            </a:r>
          </a:p>
        </p:txBody>
      </p:sp>
      <p:sp>
        <p:nvSpPr>
          <p:cNvPr id="173" name="Google Shape;173;p33">
            <a:extLst>
              <a:ext uri="{FF2B5EF4-FFF2-40B4-BE49-F238E27FC236}">
                <a16:creationId xmlns:a16="http://schemas.microsoft.com/office/drawing/2014/main" id="{15350232-546F-78EA-418C-84F91A9A993C}"/>
              </a:ext>
            </a:extLst>
          </p:cNvPr>
          <p:cNvSpPr txBox="1">
            <a:spLocks noGrp="1"/>
          </p:cNvSpPr>
          <p:nvPr>
            <p:ph type="body" idx="1"/>
          </p:nvPr>
        </p:nvSpPr>
        <p:spPr>
          <a:xfrm>
            <a:off x="3185049" y="2398525"/>
            <a:ext cx="5196300" cy="1950300"/>
          </a:xfrm>
          <a:prstGeom prst="rect">
            <a:avLst/>
          </a:prstGeom>
        </p:spPr>
        <p:txBody>
          <a:bodyPr spcFirstLastPara="1" wrap="square" lIns="91425" tIns="91425" rIns="91425" bIns="91425" anchor="t" anchorCtr="0">
            <a:noAutofit/>
          </a:bodyPr>
          <a:lstStyle/>
          <a:p>
            <a:pPr marL="0" indent="0">
              <a:buNone/>
            </a:pPr>
            <a:r>
              <a:rPr lang="en" sz="1600"/>
              <a:t>In todays world, many businesses depend on weather e.g. agriculture where good forecast can determine the final result of crops harvested or in energetic field where information if it is going to rain enables earlier actions to prevent water turbines from damage. We also need to remember about our every day life when we check weather forecast to decide if we are going to take umbrella with us.</a:t>
            </a:r>
          </a:p>
        </p:txBody>
      </p:sp>
      <p:pic>
        <p:nvPicPr>
          <p:cNvPr id="2" name="Obraz 1" descr="Obraz zawierający Grafika, clipart, design, kreatywność&#10;&#10;Zawartość wygenerowana przez AI może być niepoprawna.">
            <a:extLst>
              <a:ext uri="{FF2B5EF4-FFF2-40B4-BE49-F238E27FC236}">
                <a16:creationId xmlns:a16="http://schemas.microsoft.com/office/drawing/2014/main" id="{BB2600AF-393B-0C07-52E1-D9D08DCF5A2E}"/>
              </a:ext>
            </a:extLst>
          </p:cNvPr>
          <p:cNvPicPr>
            <a:picLocks noChangeAspect="1"/>
          </p:cNvPicPr>
          <p:nvPr/>
        </p:nvPicPr>
        <p:blipFill>
          <a:blip r:embed="rId3"/>
          <a:stretch>
            <a:fillRect/>
          </a:stretch>
        </p:blipFill>
        <p:spPr>
          <a:xfrm>
            <a:off x="765464" y="1882486"/>
            <a:ext cx="2175164" cy="2166505"/>
          </a:xfrm>
          <a:prstGeom prst="rect">
            <a:avLst/>
          </a:prstGeom>
        </p:spPr>
      </p:pic>
    </p:spTree>
    <p:extLst>
      <p:ext uri="{BB962C8B-B14F-4D97-AF65-F5344CB8AC3E}">
        <p14:creationId xmlns:p14="http://schemas.microsoft.com/office/powerpoint/2010/main" val="21846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A62862A8-D6DC-8B41-C7A4-6B355E96B960}"/>
            </a:ext>
          </a:extLst>
        </p:cNvPr>
        <p:cNvGrpSpPr/>
        <p:nvPr/>
      </p:nvGrpSpPr>
      <p:grpSpPr>
        <a:xfrm>
          <a:off x="0" y="0"/>
          <a:ext cx="0" cy="0"/>
          <a:chOff x="0" y="0"/>
          <a:chExt cx="0" cy="0"/>
        </a:xfrm>
      </p:grpSpPr>
      <p:sp>
        <p:nvSpPr>
          <p:cNvPr id="187" name="Google Shape;187;p35">
            <a:extLst>
              <a:ext uri="{FF2B5EF4-FFF2-40B4-BE49-F238E27FC236}">
                <a16:creationId xmlns:a16="http://schemas.microsoft.com/office/drawing/2014/main" id="{6CA00904-CDE2-8F7F-87E9-8C419966318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Our solution</a:t>
            </a:r>
          </a:p>
        </p:txBody>
      </p:sp>
      <p:sp>
        <p:nvSpPr>
          <p:cNvPr id="188" name="Google Shape;188;p35">
            <a:extLst>
              <a:ext uri="{FF2B5EF4-FFF2-40B4-BE49-F238E27FC236}">
                <a16:creationId xmlns:a16="http://schemas.microsoft.com/office/drawing/2014/main" id="{0823D017-8633-4684-4C0B-A255E512A0CC}"/>
              </a:ext>
            </a:extLst>
          </p:cNvPr>
          <p:cNvSpPr txBox="1">
            <a:spLocks noGrp="1"/>
          </p:cNvSpPr>
          <p:nvPr>
            <p:ph type="subTitle" idx="4"/>
          </p:nvPr>
        </p:nvSpPr>
        <p:spPr>
          <a:xfrm>
            <a:off x="710958" y="2348115"/>
            <a:ext cx="3286800" cy="801300"/>
          </a:xfrm>
          <a:prstGeom prst="rect">
            <a:avLst/>
          </a:prstGeom>
        </p:spPr>
        <p:txBody>
          <a:bodyPr spcFirstLastPara="1" wrap="square" lIns="91425" tIns="91425" rIns="91425" bIns="91425" anchor="b" anchorCtr="0">
            <a:noAutofit/>
          </a:bodyPr>
          <a:lstStyle/>
          <a:p>
            <a:pPr marL="0" indent="0"/>
            <a:r>
              <a:rPr lang="en"/>
              <a:t>Current weather station</a:t>
            </a:r>
          </a:p>
        </p:txBody>
      </p:sp>
      <p:sp>
        <p:nvSpPr>
          <p:cNvPr id="189" name="Google Shape;189;p35">
            <a:extLst>
              <a:ext uri="{FF2B5EF4-FFF2-40B4-BE49-F238E27FC236}">
                <a16:creationId xmlns:a16="http://schemas.microsoft.com/office/drawing/2014/main" id="{7F5C3C2C-8F2A-4BFA-4DF4-85240CFB8B02}"/>
              </a:ext>
            </a:extLst>
          </p:cNvPr>
          <p:cNvSpPr txBox="1">
            <a:spLocks noGrp="1"/>
          </p:cNvSpPr>
          <p:nvPr>
            <p:ph type="subTitle" idx="5"/>
          </p:nvPr>
        </p:nvSpPr>
        <p:spPr>
          <a:xfrm>
            <a:off x="5128409" y="2337490"/>
            <a:ext cx="3286800" cy="801300"/>
          </a:xfrm>
          <a:prstGeom prst="rect">
            <a:avLst/>
          </a:prstGeom>
        </p:spPr>
        <p:txBody>
          <a:bodyPr spcFirstLastPara="1" wrap="square" lIns="91425" tIns="91425" rIns="91425" bIns="91425" anchor="b" anchorCtr="0">
            <a:noAutofit/>
          </a:bodyPr>
          <a:lstStyle/>
          <a:p>
            <a:pPr marL="0" indent="0"/>
            <a:r>
              <a:rPr lang="en"/>
              <a:t>Computers and AI models</a:t>
            </a:r>
          </a:p>
        </p:txBody>
      </p:sp>
      <p:sp>
        <p:nvSpPr>
          <p:cNvPr id="190" name="Google Shape;190;p35">
            <a:extLst>
              <a:ext uri="{FF2B5EF4-FFF2-40B4-BE49-F238E27FC236}">
                <a16:creationId xmlns:a16="http://schemas.microsoft.com/office/drawing/2014/main" id="{AB13F4F2-D377-1D34-355E-D6D1A758B4BD}"/>
              </a:ext>
            </a:extLst>
          </p:cNvPr>
          <p:cNvSpPr txBox="1">
            <a:spLocks noGrp="1"/>
          </p:cNvSpPr>
          <p:nvPr>
            <p:ph type="subTitle" idx="1"/>
          </p:nvPr>
        </p:nvSpPr>
        <p:spPr>
          <a:xfrm>
            <a:off x="710958" y="3149415"/>
            <a:ext cx="3286800" cy="1094100"/>
          </a:xfrm>
          <a:prstGeom prst="rect">
            <a:avLst/>
          </a:prstGeom>
        </p:spPr>
        <p:txBody>
          <a:bodyPr spcFirstLastPara="1" wrap="square" lIns="91425" tIns="91425" rIns="91425" bIns="91425" anchor="t" anchorCtr="0">
            <a:noAutofit/>
          </a:bodyPr>
          <a:lstStyle/>
          <a:p>
            <a:pPr marL="0" indent="0"/>
            <a:r>
              <a:rPr lang="en"/>
              <a:t>Today, we are equipped with new sensors, collecting data non-stop no matter the daytime in every corner in the World. In addition, We can now get data from space – NASA satellites orbits around the globe and collect vast amounts of data we need to forecast e.g. tomorrow's rain.</a:t>
            </a:r>
          </a:p>
        </p:txBody>
      </p:sp>
      <p:sp>
        <p:nvSpPr>
          <p:cNvPr id="191" name="Google Shape;191;p35">
            <a:extLst>
              <a:ext uri="{FF2B5EF4-FFF2-40B4-BE49-F238E27FC236}">
                <a16:creationId xmlns:a16="http://schemas.microsoft.com/office/drawing/2014/main" id="{441C7B28-895E-D34F-4CF8-28608F68EE8B}"/>
              </a:ext>
            </a:extLst>
          </p:cNvPr>
          <p:cNvSpPr txBox="1">
            <a:spLocks noGrp="1"/>
          </p:cNvSpPr>
          <p:nvPr>
            <p:ph type="subTitle" idx="2"/>
          </p:nvPr>
        </p:nvSpPr>
        <p:spPr>
          <a:xfrm>
            <a:off x="5128409" y="3138790"/>
            <a:ext cx="3286800" cy="993600"/>
          </a:xfrm>
          <a:prstGeom prst="rect">
            <a:avLst/>
          </a:prstGeom>
        </p:spPr>
        <p:txBody>
          <a:bodyPr spcFirstLastPara="1" wrap="square" lIns="91425" tIns="91425" rIns="91425" bIns="91425" anchor="t" anchorCtr="0">
            <a:noAutofit/>
          </a:bodyPr>
          <a:lstStyle/>
          <a:p>
            <a:pPr marL="0" indent="0"/>
            <a:r>
              <a:rPr lang="en"/>
              <a:t>From sensors we can only collect current data, but with use of modern computers an different algorithms we are able to create accurate forecast for next few months, maybe even years.</a:t>
            </a:r>
          </a:p>
        </p:txBody>
      </p:sp>
      <p:sp>
        <p:nvSpPr>
          <p:cNvPr id="193" name="Google Shape;193;p35">
            <a:extLst>
              <a:ext uri="{FF2B5EF4-FFF2-40B4-BE49-F238E27FC236}">
                <a16:creationId xmlns:a16="http://schemas.microsoft.com/office/drawing/2014/main" id="{D40A3151-903D-B3CA-15B1-FCE56A4EE5CF}"/>
              </a:ext>
            </a:extLst>
          </p:cNvPr>
          <p:cNvSpPr txBox="1">
            <a:spLocks noGrp="1"/>
          </p:cNvSpPr>
          <p:nvPr>
            <p:ph type="subTitle" idx="6"/>
          </p:nvPr>
        </p:nvSpPr>
        <p:spPr>
          <a:xfrm>
            <a:off x="5137204" y="1283671"/>
            <a:ext cx="3286800" cy="801300"/>
          </a:xfrm>
          <a:prstGeom prst="rect">
            <a:avLst/>
          </a:prstGeom>
        </p:spPr>
        <p:txBody>
          <a:bodyPr spcFirstLastPara="1" wrap="square" lIns="91425" tIns="91425" rIns="91425" bIns="91425" anchor="b" anchorCtr="0">
            <a:noAutofit/>
          </a:bodyPr>
          <a:lstStyle/>
          <a:p>
            <a:pPr marL="0" indent="0"/>
            <a:r>
              <a:rPr lang="en"/>
              <a:t>In day of modern technology we can create tools that enables us to foreshadow the weather</a:t>
            </a:r>
          </a:p>
        </p:txBody>
      </p:sp>
    </p:spTree>
    <p:extLst>
      <p:ext uri="{BB962C8B-B14F-4D97-AF65-F5344CB8AC3E}">
        <p14:creationId xmlns:p14="http://schemas.microsoft.com/office/powerpoint/2010/main" val="329742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50414E26-6569-4B3D-E37A-8F9F481C59C7}"/>
            </a:ext>
          </a:extLst>
        </p:cNvPr>
        <p:cNvGrpSpPr/>
        <p:nvPr/>
      </p:nvGrpSpPr>
      <p:grpSpPr>
        <a:xfrm>
          <a:off x="0" y="0"/>
          <a:ext cx="0" cy="0"/>
          <a:chOff x="0" y="0"/>
          <a:chExt cx="0" cy="0"/>
        </a:xfrm>
      </p:grpSpPr>
      <p:sp>
        <p:nvSpPr>
          <p:cNvPr id="178" name="Google Shape;178;p34">
            <a:extLst>
              <a:ext uri="{FF2B5EF4-FFF2-40B4-BE49-F238E27FC236}">
                <a16:creationId xmlns:a16="http://schemas.microsoft.com/office/drawing/2014/main" id="{C028BB7D-74B4-E5C0-D838-41E30E74DA1B}"/>
              </a:ext>
            </a:extLst>
          </p:cNvPr>
          <p:cNvSpPr txBox="1">
            <a:spLocks noGrp="1"/>
          </p:cNvSpPr>
          <p:nvPr>
            <p:ph type="subTitle" idx="2"/>
          </p:nvPr>
        </p:nvSpPr>
        <p:spPr>
          <a:xfrm>
            <a:off x="4580533" y="1263049"/>
            <a:ext cx="3846992" cy="3558762"/>
          </a:xfrm>
          <a:prstGeom prst="rect">
            <a:avLst/>
          </a:prstGeom>
        </p:spPr>
        <p:txBody>
          <a:bodyPr spcFirstLastPara="1" wrap="square" lIns="91425" tIns="91425" rIns="91425" bIns="91425" anchor="t" anchorCtr="0">
            <a:noAutofit/>
          </a:bodyPr>
          <a:lstStyle/>
          <a:p>
            <a:pPr marL="171450" indent="-171450">
              <a:buFont typeface="Calibri"/>
              <a:buChar char="-"/>
            </a:pPr>
            <a:r>
              <a:rPr lang="en"/>
              <a:t>Maximize yields, by providing farmers with temperature , rain amount , frosts data, so farmers could produce more crops and that translates to more food being produced</a:t>
            </a:r>
          </a:p>
          <a:p>
            <a:pPr marL="171450" indent="-171450">
              <a:buFont typeface="Calibri"/>
              <a:buChar char="-"/>
            </a:pPr>
            <a:endParaRPr lang="en"/>
          </a:p>
          <a:p>
            <a:pPr marL="171450" indent="-171450">
              <a:buFont typeface="Calibri"/>
              <a:buChar char="-"/>
            </a:pPr>
            <a:endParaRPr lang="en"/>
          </a:p>
          <a:p>
            <a:pPr marL="171450" indent="-171450">
              <a:buFont typeface="Calibri"/>
              <a:buChar char="-"/>
            </a:pPr>
            <a:r>
              <a:rPr lang="en"/>
              <a:t>Automate processes as emptying water reservoirs to prevent water overflow and floods, or adjust windmill blades to minimize potential damage caused by strong wind, </a:t>
            </a:r>
          </a:p>
          <a:p>
            <a:pPr marL="171450" indent="-171450">
              <a:buFont typeface="Calibri"/>
              <a:buChar char="-"/>
            </a:pPr>
            <a:endParaRPr lang="en"/>
          </a:p>
          <a:p>
            <a:pPr marL="171450" indent="-171450">
              <a:buFont typeface="Calibri"/>
              <a:buChar char="-"/>
            </a:pPr>
            <a:endParaRPr lang="en"/>
          </a:p>
          <a:p>
            <a:pPr marL="171450" indent="-171450">
              <a:buFont typeface="Calibri"/>
              <a:buChar char="-"/>
            </a:pPr>
            <a:r>
              <a:rPr lang="en"/>
              <a:t>Prepare for catastrophic natural disasters by evacuating potential flooded areas, or accumulate water for future drought </a:t>
            </a:r>
            <a:endParaRPr lang="en">
              <a:cs typeface="Arial"/>
            </a:endParaRPr>
          </a:p>
        </p:txBody>
      </p:sp>
      <p:sp>
        <p:nvSpPr>
          <p:cNvPr id="180" name="Google Shape;180;p34">
            <a:extLst>
              <a:ext uri="{FF2B5EF4-FFF2-40B4-BE49-F238E27FC236}">
                <a16:creationId xmlns:a16="http://schemas.microsoft.com/office/drawing/2014/main" id="{37CC997E-1AC3-37F4-BB54-871207127FD2}"/>
              </a:ext>
            </a:extLst>
          </p:cNvPr>
          <p:cNvSpPr txBox="1">
            <a:spLocks noGrp="1"/>
          </p:cNvSpPr>
          <p:nvPr>
            <p:ph type="title"/>
          </p:nvPr>
        </p:nvSpPr>
        <p:spPr>
          <a:xfrm>
            <a:off x="720000" y="3644300"/>
            <a:ext cx="2955300" cy="959700"/>
          </a:xfrm>
          <a:prstGeom prst="rect">
            <a:avLst/>
          </a:prstGeom>
        </p:spPr>
        <p:txBody>
          <a:bodyPr spcFirstLastPara="1" wrap="square" lIns="91425" tIns="91425" rIns="91425" bIns="91425" anchor="t" anchorCtr="0">
            <a:noAutofit/>
          </a:bodyPr>
          <a:lstStyle/>
          <a:p>
            <a:r>
              <a:rPr lang="en"/>
              <a:t>Weather forecast system </a:t>
            </a:r>
          </a:p>
        </p:txBody>
      </p:sp>
      <p:sp>
        <p:nvSpPr>
          <p:cNvPr id="182" name="Google Shape;182;p34">
            <a:extLst>
              <a:ext uri="{FF2B5EF4-FFF2-40B4-BE49-F238E27FC236}">
                <a16:creationId xmlns:a16="http://schemas.microsoft.com/office/drawing/2014/main" id="{7F152909-DFB4-7AB4-81F4-8450AD4E71BF}"/>
              </a:ext>
            </a:extLst>
          </p:cNvPr>
          <p:cNvSpPr txBox="1">
            <a:spLocks noGrp="1"/>
          </p:cNvSpPr>
          <p:nvPr>
            <p:ph type="subTitle" idx="3"/>
          </p:nvPr>
        </p:nvSpPr>
        <p:spPr>
          <a:xfrm>
            <a:off x="4589325" y="646388"/>
            <a:ext cx="3838200" cy="572700"/>
          </a:xfrm>
          <a:prstGeom prst="rect">
            <a:avLst/>
          </a:prstGeom>
        </p:spPr>
        <p:txBody>
          <a:bodyPr spcFirstLastPara="1" wrap="square" lIns="91425" tIns="91425" rIns="91425" bIns="91425" anchor="b" anchorCtr="0">
            <a:noAutofit/>
          </a:bodyPr>
          <a:lstStyle/>
          <a:p>
            <a:pPr marL="0" indent="0"/>
            <a:r>
              <a:rPr lang="en">
                <a:latin typeface="Syne"/>
              </a:rPr>
              <a:t>With advanced weather forecast system we could:</a:t>
            </a:r>
          </a:p>
        </p:txBody>
      </p:sp>
      <p:pic>
        <p:nvPicPr>
          <p:cNvPr id="3" name="Obraz 2">
            <a:extLst>
              <a:ext uri="{FF2B5EF4-FFF2-40B4-BE49-F238E27FC236}">
                <a16:creationId xmlns:a16="http://schemas.microsoft.com/office/drawing/2014/main" id="{DFAFFB90-3490-FCFB-9770-A837C5749599}"/>
              </a:ext>
            </a:extLst>
          </p:cNvPr>
          <p:cNvPicPr>
            <a:picLocks noChangeAspect="1"/>
          </p:cNvPicPr>
          <p:nvPr/>
        </p:nvPicPr>
        <p:blipFill>
          <a:blip r:embed="rId3"/>
          <a:stretch>
            <a:fillRect/>
          </a:stretch>
        </p:blipFill>
        <p:spPr>
          <a:xfrm>
            <a:off x="765463" y="280554"/>
            <a:ext cx="3041074" cy="3093028"/>
          </a:xfrm>
          <a:prstGeom prst="rect">
            <a:avLst/>
          </a:prstGeom>
        </p:spPr>
      </p:pic>
    </p:spTree>
    <p:extLst>
      <p:ext uri="{BB962C8B-B14F-4D97-AF65-F5344CB8AC3E}">
        <p14:creationId xmlns:p14="http://schemas.microsoft.com/office/powerpoint/2010/main" val="207638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41740761-242D-FEC3-EBAE-2B805089AC25}"/>
            </a:ext>
          </a:extLst>
        </p:cNvPr>
        <p:cNvGrpSpPr/>
        <p:nvPr/>
      </p:nvGrpSpPr>
      <p:grpSpPr>
        <a:xfrm>
          <a:off x="0" y="0"/>
          <a:ext cx="0" cy="0"/>
          <a:chOff x="0" y="0"/>
          <a:chExt cx="0" cy="0"/>
        </a:xfrm>
      </p:grpSpPr>
      <p:sp>
        <p:nvSpPr>
          <p:cNvPr id="172" name="Google Shape;172;p33">
            <a:extLst>
              <a:ext uri="{FF2B5EF4-FFF2-40B4-BE49-F238E27FC236}">
                <a16:creationId xmlns:a16="http://schemas.microsoft.com/office/drawing/2014/main" id="{390D8CF0-090C-E3ED-E7BC-58A910515FE6}"/>
              </a:ext>
            </a:extLst>
          </p:cNvPr>
          <p:cNvSpPr txBox="1">
            <a:spLocks noGrp="1"/>
          </p:cNvSpPr>
          <p:nvPr>
            <p:ph type="title"/>
          </p:nvPr>
        </p:nvSpPr>
        <p:spPr>
          <a:xfrm>
            <a:off x="762679" y="794675"/>
            <a:ext cx="7618500" cy="698400"/>
          </a:xfrm>
          <a:prstGeom prst="rect">
            <a:avLst/>
          </a:prstGeom>
        </p:spPr>
        <p:txBody>
          <a:bodyPr spcFirstLastPara="1" wrap="square" lIns="91425" tIns="91425" rIns="91425" bIns="91425" anchor="t" anchorCtr="0">
            <a:noAutofit/>
          </a:bodyPr>
          <a:lstStyle/>
          <a:p>
            <a:r>
              <a:rPr lang="en"/>
              <a:t>Casual user</a:t>
            </a:r>
          </a:p>
        </p:txBody>
      </p:sp>
      <p:sp>
        <p:nvSpPr>
          <p:cNvPr id="173" name="Google Shape;173;p33">
            <a:extLst>
              <a:ext uri="{FF2B5EF4-FFF2-40B4-BE49-F238E27FC236}">
                <a16:creationId xmlns:a16="http://schemas.microsoft.com/office/drawing/2014/main" id="{BE6F5D57-5840-2BD7-8F59-FE888F89AE2D}"/>
              </a:ext>
            </a:extLst>
          </p:cNvPr>
          <p:cNvSpPr txBox="1">
            <a:spLocks noGrp="1"/>
          </p:cNvSpPr>
          <p:nvPr>
            <p:ph type="body" idx="1"/>
          </p:nvPr>
        </p:nvSpPr>
        <p:spPr>
          <a:xfrm>
            <a:off x="4723703" y="1739102"/>
            <a:ext cx="4422577" cy="2847115"/>
          </a:xfrm>
          <a:prstGeom prst="rect">
            <a:avLst/>
          </a:prstGeom>
        </p:spPr>
        <p:txBody>
          <a:bodyPr spcFirstLastPara="1" wrap="square" lIns="91425" tIns="91425" rIns="91425" bIns="91425" anchor="t" anchorCtr="0">
            <a:noAutofit/>
          </a:bodyPr>
          <a:lstStyle/>
          <a:p>
            <a:pPr marL="0" indent="0">
              <a:buNone/>
            </a:pPr>
            <a:r>
              <a:rPr lang="en"/>
              <a:t>All previously mentioned use cases for weather forecast system are aimed in big companies, farms, whole cities or even country, but </a:t>
            </a:r>
            <a:r>
              <a:rPr lang="en" b="1"/>
              <a:t>What about us?</a:t>
            </a:r>
            <a:endParaRPr lang="en-US" b="1"/>
          </a:p>
          <a:p>
            <a:pPr marL="0" indent="0">
              <a:buNone/>
            </a:pPr>
            <a:r>
              <a:rPr lang="en"/>
              <a:t>  </a:t>
            </a:r>
          </a:p>
          <a:p>
            <a:pPr marL="0" indent="0">
              <a:buNone/>
            </a:pPr>
            <a:r>
              <a:rPr lang="en"/>
              <a:t> With that system we might provide data for web apps so we can see if we want to take that umbrella from house. </a:t>
            </a:r>
          </a:p>
          <a:p>
            <a:pPr marL="0" indent="0">
              <a:buNone/>
            </a:pPr>
            <a:endParaRPr lang="en"/>
          </a:p>
          <a:p>
            <a:pPr marL="0" indent="0">
              <a:buNone/>
            </a:pPr>
            <a:r>
              <a:rPr lang="en"/>
              <a:t> And that what our team build. Example of weather web app which can provide data for users. We add some features as text to speech ability so our users that commutes to work by their car and still want to know the weather, in their car they cannot simply read the forecast but they can listen to it.</a:t>
            </a:r>
          </a:p>
        </p:txBody>
      </p:sp>
      <p:pic>
        <p:nvPicPr>
          <p:cNvPr id="2" name="Picture 1">
            <a:extLst>
              <a:ext uri="{FF2B5EF4-FFF2-40B4-BE49-F238E27FC236}">
                <a16:creationId xmlns:a16="http://schemas.microsoft.com/office/drawing/2014/main" id="{F8C4DED4-7995-A94D-3232-D8BC437849CE}"/>
              </a:ext>
            </a:extLst>
          </p:cNvPr>
          <p:cNvPicPr>
            <a:picLocks noChangeAspect="1"/>
          </p:cNvPicPr>
          <p:nvPr/>
        </p:nvPicPr>
        <p:blipFill>
          <a:blip r:embed="rId3"/>
          <a:stretch>
            <a:fillRect/>
          </a:stretch>
        </p:blipFill>
        <p:spPr>
          <a:xfrm>
            <a:off x="308531" y="2000120"/>
            <a:ext cx="4260272" cy="2102421"/>
          </a:xfrm>
          <a:prstGeom prst="rect">
            <a:avLst/>
          </a:prstGeom>
        </p:spPr>
      </p:pic>
    </p:spTree>
    <p:extLst>
      <p:ext uri="{BB962C8B-B14F-4D97-AF65-F5344CB8AC3E}">
        <p14:creationId xmlns:p14="http://schemas.microsoft.com/office/powerpoint/2010/main" val="250258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EC261D8-792A-425E-D3F8-E7F44CA76A08}"/>
            </a:ext>
          </a:extLst>
        </p:cNvPr>
        <p:cNvGrpSpPr/>
        <p:nvPr/>
      </p:nvGrpSpPr>
      <p:grpSpPr>
        <a:xfrm>
          <a:off x="0" y="0"/>
          <a:ext cx="0" cy="0"/>
          <a:chOff x="0" y="0"/>
          <a:chExt cx="0" cy="0"/>
        </a:xfrm>
      </p:grpSpPr>
      <p:sp>
        <p:nvSpPr>
          <p:cNvPr id="144" name="Google Shape;144;p30">
            <a:extLst>
              <a:ext uri="{FF2B5EF4-FFF2-40B4-BE49-F238E27FC236}">
                <a16:creationId xmlns:a16="http://schemas.microsoft.com/office/drawing/2014/main" id="{F2AB88AA-C201-743A-E01B-BEDD24007B31}"/>
              </a:ext>
            </a:extLst>
          </p:cNvPr>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p>
            <a:r>
              <a:rPr lang="en"/>
              <a:t>Our plans for the future of our weather system</a:t>
            </a:r>
          </a:p>
        </p:txBody>
      </p:sp>
      <p:sp>
        <p:nvSpPr>
          <p:cNvPr id="145" name="Google Shape;145;p30">
            <a:extLst>
              <a:ext uri="{FF2B5EF4-FFF2-40B4-BE49-F238E27FC236}">
                <a16:creationId xmlns:a16="http://schemas.microsoft.com/office/drawing/2014/main" id="{5BD476E3-DBEE-6FFF-BC8B-A4C2DA98C4B9}"/>
              </a:ext>
            </a:extLst>
          </p:cNvPr>
          <p:cNvSpPr txBox="1">
            <a:spLocks noGrp="1"/>
          </p:cNvSpPr>
          <p:nvPr>
            <p:ph type="title" idx="2"/>
          </p:nvPr>
        </p:nvSpPr>
        <p:spPr>
          <a:xfrm>
            <a:off x="4600059" y="1098221"/>
            <a:ext cx="1013400" cy="6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46" name="Google Shape;146;p30">
            <a:extLst>
              <a:ext uri="{FF2B5EF4-FFF2-40B4-BE49-F238E27FC236}">
                <a16:creationId xmlns:a16="http://schemas.microsoft.com/office/drawing/2014/main" id="{FB07A653-1F4E-21B7-71DC-710CB5D4BB21}"/>
              </a:ext>
            </a:extLst>
          </p:cNvPr>
          <p:cNvSpPr txBox="1">
            <a:spLocks noGrp="1"/>
          </p:cNvSpPr>
          <p:nvPr>
            <p:ph type="title" idx="3"/>
          </p:nvPr>
        </p:nvSpPr>
        <p:spPr>
          <a:xfrm>
            <a:off x="4573682" y="3587629"/>
            <a:ext cx="1013400" cy="6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47" name="Google Shape;147;p30">
            <a:extLst>
              <a:ext uri="{FF2B5EF4-FFF2-40B4-BE49-F238E27FC236}">
                <a16:creationId xmlns:a16="http://schemas.microsoft.com/office/drawing/2014/main" id="{8999625D-C82B-08E3-D163-674B4FCFF8CD}"/>
              </a:ext>
            </a:extLst>
          </p:cNvPr>
          <p:cNvSpPr txBox="1">
            <a:spLocks noGrp="1"/>
          </p:cNvSpPr>
          <p:nvPr>
            <p:ph type="title" idx="4"/>
          </p:nvPr>
        </p:nvSpPr>
        <p:spPr>
          <a:xfrm>
            <a:off x="4573682" y="2356114"/>
            <a:ext cx="1013400" cy="6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49" name="Google Shape;149;p30">
            <a:extLst>
              <a:ext uri="{FF2B5EF4-FFF2-40B4-BE49-F238E27FC236}">
                <a16:creationId xmlns:a16="http://schemas.microsoft.com/office/drawing/2014/main" id="{389D8484-E306-D07F-287B-B916CFA7BB26}"/>
              </a:ext>
            </a:extLst>
          </p:cNvPr>
          <p:cNvSpPr txBox="1">
            <a:spLocks noGrp="1"/>
          </p:cNvSpPr>
          <p:nvPr>
            <p:ph type="subTitle" idx="1"/>
          </p:nvPr>
        </p:nvSpPr>
        <p:spPr>
          <a:xfrm>
            <a:off x="5665282" y="1098234"/>
            <a:ext cx="2871000" cy="620100"/>
          </a:xfrm>
          <a:prstGeom prst="rect">
            <a:avLst/>
          </a:prstGeom>
        </p:spPr>
        <p:txBody>
          <a:bodyPr spcFirstLastPara="1" wrap="square" lIns="91425" tIns="91425" rIns="91425" bIns="91425" anchor="ctr" anchorCtr="0">
            <a:noAutofit/>
          </a:bodyPr>
          <a:lstStyle/>
          <a:p>
            <a:pPr marL="0" indent="0"/>
            <a:r>
              <a:rPr lang="en"/>
              <a:t>Build big data centers</a:t>
            </a:r>
            <a:endParaRPr lang="en-US"/>
          </a:p>
          <a:p>
            <a:pPr marL="0" indent="0"/>
            <a:r>
              <a:rPr lang="en"/>
              <a:t>capable of forecasting weather for years</a:t>
            </a:r>
          </a:p>
        </p:txBody>
      </p:sp>
      <p:sp>
        <p:nvSpPr>
          <p:cNvPr id="150" name="Google Shape;150;p30">
            <a:extLst>
              <a:ext uri="{FF2B5EF4-FFF2-40B4-BE49-F238E27FC236}">
                <a16:creationId xmlns:a16="http://schemas.microsoft.com/office/drawing/2014/main" id="{9749F03E-4E2F-A0FF-3B47-4D25ABA87E54}"/>
              </a:ext>
            </a:extLst>
          </p:cNvPr>
          <p:cNvSpPr txBox="1">
            <a:spLocks noGrp="1"/>
          </p:cNvSpPr>
          <p:nvPr>
            <p:ph type="subTitle" idx="6"/>
          </p:nvPr>
        </p:nvSpPr>
        <p:spPr>
          <a:xfrm>
            <a:off x="5630113" y="2356127"/>
            <a:ext cx="3407330" cy="655269"/>
          </a:xfrm>
          <a:prstGeom prst="rect">
            <a:avLst/>
          </a:prstGeom>
        </p:spPr>
        <p:txBody>
          <a:bodyPr spcFirstLastPara="1" wrap="square" lIns="91425" tIns="91425" rIns="91425" bIns="91425" anchor="ctr" anchorCtr="0">
            <a:noAutofit/>
          </a:bodyPr>
          <a:lstStyle/>
          <a:p>
            <a:pPr marL="0" indent="0"/>
            <a:r>
              <a:rPr lang="en"/>
              <a:t>Exploring potential use cases for domestic automation systems</a:t>
            </a:r>
            <a:endParaRPr/>
          </a:p>
        </p:txBody>
      </p:sp>
      <p:sp>
        <p:nvSpPr>
          <p:cNvPr id="151" name="Google Shape;151;p30">
            <a:extLst>
              <a:ext uri="{FF2B5EF4-FFF2-40B4-BE49-F238E27FC236}">
                <a16:creationId xmlns:a16="http://schemas.microsoft.com/office/drawing/2014/main" id="{2ABFACDF-FFAE-6471-0533-A1D787283FCE}"/>
              </a:ext>
            </a:extLst>
          </p:cNvPr>
          <p:cNvSpPr txBox="1">
            <a:spLocks noGrp="1"/>
          </p:cNvSpPr>
          <p:nvPr>
            <p:ph type="subTitle" idx="7"/>
          </p:nvPr>
        </p:nvSpPr>
        <p:spPr>
          <a:xfrm>
            <a:off x="5665282" y="3587642"/>
            <a:ext cx="2871000" cy="620100"/>
          </a:xfrm>
          <a:prstGeom prst="rect">
            <a:avLst/>
          </a:prstGeom>
        </p:spPr>
        <p:txBody>
          <a:bodyPr spcFirstLastPara="1" wrap="square" lIns="91425" tIns="91425" rIns="91425" bIns="91425" anchor="ctr" anchorCtr="0">
            <a:noAutofit/>
          </a:bodyPr>
          <a:lstStyle/>
          <a:p>
            <a:pPr marL="0" indent="0"/>
            <a:r>
              <a:rPr lang="en"/>
              <a:t>Collaborate with big companies to  improve our system </a:t>
            </a:r>
          </a:p>
        </p:txBody>
      </p:sp>
    </p:spTree>
    <p:extLst>
      <p:ext uri="{BB962C8B-B14F-4D97-AF65-F5344CB8AC3E}">
        <p14:creationId xmlns:p14="http://schemas.microsoft.com/office/powerpoint/2010/main" val="201239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a:extLst>
            <a:ext uri="{FF2B5EF4-FFF2-40B4-BE49-F238E27FC236}">
              <a16:creationId xmlns:a16="http://schemas.microsoft.com/office/drawing/2014/main" id="{1F7A9489-FD66-B4FF-D673-DE023A4514F9}"/>
            </a:ext>
          </a:extLst>
        </p:cNvPr>
        <p:cNvGrpSpPr/>
        <p:nvPr/>
      </p:nvGrpSpPr>
      <p:grpSpPr>
        <a:xfrm>
          <a:off x="0" y="0"/>
          <a:ext cx="0" cy="0"/>
          <a:chOff x="0" y="0"/>
          <a:chExt cx="0" cy="0"/>
        </a:xfrm>
      </p:grpSpPr>
      <p:sp>
        <p:nvSpPr>
          <p:cNvPr id="128" name="Google Shape;128;p28">
            <a:extLst>
              <a:ext uri="{FF2B5EF4-FFF2-40B4-BE49-F238E27FC236}">
                <a16:creationId xmlns:a16="http://schemas.microsoft.com/office/drawing/2014/main" id="{6A3720AE-2887-17A1-A558-AA749170D18E}"/>
              </a:ext>
            </a:extLst>
          </p:cNvPr>
          <p:cNvSpPr txBox="1">
            <a:spLocks noGrp="1"/>
          </p:cNvSpPr>
          <p:nvPr>
            <p:ph type="ctrTitle"/>
          </p:nvPr>
        </p:nvSpPr>
        <p:spPr>
          <a:xfrm>
            <a:off x="713225" y="539500"/>
            <a:ext cx="7717500" cy="1645753"/>
          </a:xfrm>
          <a:prstGeom prst="rect">
            <a:avLst/>
          </a:prstGeom>
        </p:spPr>
        <p:txBody>
          <a:bodyPr spcFirstLastPara="1" wrap="square" lIns="91425" tIns="91425" rIns="91425" bIns="91425" anchor="b" anchorCtr="0">
            <a:noAutofit/>
          </a:bodyPr>
          <a:lstStyle/>
          <a:p>
            <a:r>
              <a:rPr lang="en"/>
              <a:t>Thanks !</a:t>
            </a:r>
            <a:endParaRPr lang="pl-PL"/>
          </a:p>
        </p:txBody>
      </p:sp>
      <p:cxnSp>
        <p:nvCxnSpPr>
          <p:cNvPr id="130" name="Google Shape;130;p28">
            <a:extLst>
              <a:ext uri="{FF2B5EF4-FFF2-40B4-BE49-F238E27FC236}">
                <a16:creationId xmlns:a16="http://schemas.microsoft.com/office/drawing/2014/main" id="{B4165D11-92E6-6B33-CEFD-5A4901C564F4}"/>
              </a:ext>
            </a:extLst>
          </p:cNvPr>
          <p:cNvCxnSpPr/>
          <p:nvPr/>
        </p:nvCxnSpPr>
        <p:spPr>
          <a:xfrm>
            <a:off x="1430700" y="4800200"/>
            <a:ext cx="8245500" cy="0"/>
          </a:xfrm>
          <a:prstGeom prst="straightConnector1">
            <a:avLst/>
          </a:prstGeom>
          <a:noFill/>
          <a:ln w="9525" cap="flat" cmpd="sng">
            <a:solidFill>
              <a:schemeClr val="dk1"/>
            </a:solidFill>
            <a:prstDash val="solid"/>
            <a:round/>
            <a:headEnd type="none" w="med" len="med"/>
            <a:tailEnd type="none" w="med" len="med"/>
          </a:ln>
        </p:spPr>
      </p:cxnSp>
      <p:sp>
        <p:nvSpPr>
          <p:cNvPr id="4" name="pole tekstowe 3">
            <a:extLst>
              <a:ext uri="{FF2B5EF4-FFF2-40B4-BE49-F238E27FC236}">
                <a16:creationId xmlns:a16="http://schemas.microsoft.com/office/drawing/2014/main" id="{1EC02129-1ADD-1778-CF5F-EEAC1301C696}"/>
              </a:ext>
            </a:extLst>
          </p:cNvPr>
          <p:cNvSpPr txBox="1"/>
          <p:nvPr/>
        </p:nvSpPr>
        <p:spPr>
          <a:xfrm>
            <a:off x="5001809" y="1927104"/>
            <a:ext cx="3724290" cy="2585323"/>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1800" dirty="0" err="1">
                <a:solidFill>
                  <a:schemeClr val="tx1"/>
                </a:solidFill>
              </a:rPr>
              <a:t>Members</a:t>
            </a:r>
            <a:r>
              <a:rPr lang="pl-PL" sz="1800" dirty="0">
                <a:solidFill>
                  <a:schemeClr val="tx1"/>
                </a:solidFill>
              </a:rPr>
              <a:t> of team </a:t>
            </a:r>
            <a:r>
              <a:rPr lang="pl-PL" sz="1800" dirty="0" err="1">
                <a:solidFill>
                  <a:schemeClr val="tx1"/>
                </a:solidFill>
              </a:rPr>
              <a:t>KAP_stdio</a:t>
            </a:r>
            <a:r>
              <a:rPr lang="pl-PL" sz="1800" dirty="0">
                <a:solidFill>
                  <a:schemeClr val="tx1"/>
                </a:solidFill>
              </a:rPr>
              <a:t>(0):</a:t>
            </a:r>
          </a:p>
          <a:p>
            <a:pPr algn="l"/>
            <a:endParaRPr lang="pl-PL" sz="1800">
              <a:solidFill>
                <a:schemeClr val="tx1"/>
              </a:solidFill>
            </a:endParaRPr>
          </a:p>
          <a:p>
            <a:r>
              <a:rPr lang="pl-PL" sz="1800" dirty="0">
                <a:solidFill>
                  <a:schemeClr val="tx1"/>
                </a:solidFill>
              </a:rPr>
              <a:t>_ Kornel Garczyński</a:t>
            </a:r>
            <a:endParaRPr lang="pl-PL" sz="1800" dirty="0">
              <a:solidFill>
                <a:schemeClr val="tx1"/>
              </a:solidFill>
              <a:cs typeface="Arial"/>
            </a:endParaRPr>
          </a:p>
          <a:p>
            <a:pPr marL="285750" indent="-285750">
              <a:buFont typeface="Calibri"/>
              <a:buChar char="-"/>
            </a:pPr>
            <a:endParaRPr lang="pl-PL" sz="1800">
              <a:solidFill>
                <a:schemeClr val="tx1"/>
              </a:solidFill>
            </a:endParaRPr>
          </a:p>
          <a:p>
            <a:endParaRPr lang="pl-PL" sz="1800">
              <a:solidFill>
                <a:schemeClr val="tx1"/>
              </a:solidFill>
            </a:endParaRPr>
          </a:p>
          <a:p>
            <a:r>
              <a:rPr lang="pl-PL" sz="1800" dirty="0">
                <a:solidFill>
                  <a:schemeClr val="tx1"/>
                </a:solidFill>
              </a:rPr>
              <a:t>_ Piotr </a:t>
            </a:r>
            <a:r>
              <a:rPr lang="pl-PL" sz="1800" dirty="0" err="1">
                <a:solidFill>
                  <a:schemeClr val="tx1"/>
                </a:solidFill>
              </a:rPr>
              <a:t>Prątnicki</a:t>
            </a:r>
            <a:endParaRPr lang="pl-PL" sz="1800" dirty="0" err="1">
              <a:solidFill>
                <a:schemeClr val="tx1"/>
              </a:solidFill>
              <a:cs typeface="Arial"/>
            </a:endParaRPr>
          </a:p>
          <a:p>
            <a:pPr marL="285750" indent="-285750">
              <a:buFont typeface="Calibri"/>
              <a:buChar char="-"/>
            </a:pPr>
            <a:endParaRPr lang="pl-PL" sz="1800">
              <a:solidFill>
                <a:schemeClr val="tx1"/>
              </a:solidFill>
            </a:endParaRPr>
          </a:p>
          <a:p>
            <a:endParaRPr lang="pl-PL" sz="1800">
              <a:solidFill>
                <a:schemeClr val="tx1"/>
              </a:solidFill>
            </a:endParaRPr>
          </a:p>
          <a:p>
            <a:r>
              <a:rPr lang="pl-PL" sz="1800" dirty="0">
                <a:solidFill>
                  <a:schemeClr val="tx1"/>
                </a:solidFill>
              </a:rPr>
              <a:t>_ Adam Wroński</a:t>
            </a:r>
            <a:endParaRPr lang="pl-PL" sz="1800" dirty="0">
              <a:solidFill>
                <a:schemeClr val="tx1"/>
              </a:solidFill>
              <a:cs typeface="Arial"/>
            </a:endParaRPr>
          </a:p>
        </p:txBody>
      </p:sp>
    </p:spTree>
    <p:extLst>
      <p:ext uri="{BB962C8B-B14F-4D97-AF65-F5344CB8AC3E}">
        <p14:creationId xmlns:p14="http://schemas.microsoft.com/office/powerpoint/2010/main" val="1024856175"/>
      </p:ext>
    </p:extLst>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Tech Startup by Slidesgo</vt:lpstr>
      <vt:lpstr>Slidesgo Final Pages</vt:lpstr>
      <vt:lpstr>Weather Forecast System</vt:lpstr>
      <vt:lpstr>Let's look at the problem</vt:lpstr>
      <vt:lpstr>Our solution</vt:lpstr>
      <vt:lpstr>Weather forecast system </vt:lpstr>
      <vt:lpstr>Casual user</vt:lpstr>
      <vt:lpstr>Our plans for the future of our weather system</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21</cp:revision>
  <dcterms:modified xsi:type="dcterms:W3CDTF">2025-10-05T07:11:32Z</dcterms:modified>
</cp:coreProperties>
</file>