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88" r:id="rId16"/>
    <p:sldId id="275" r:id="rId17"/>
    <p:sldId id="276" r:id="rId18"/>
    <p:sldId id="289" r:id="rId19"/>
    <p:sldId id="290" r:id="rId20"/>
    <p:sldId id="277" r:id="rId21"/>
    <p:sldId id="282" r:id="rId22"/>
    <p:sldId id="283" r:id="rId23"/>
    <p:sldId id="291" r:id="rId24"/>
    <p:sldId id="292" r:id="rId25"/>
    <p:sldId id="284" r:id="rId26"/>
    <p:sldId id="285" r:id="rId27"/>
    <p:sldId id="293" r:id="rId28"/>
    <p:sldId id="294" r:id="rId29"/>
    <p:sldId id="286" r:id="rId30"/>
    <p:sldId id="287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7" r:id="rId63"/>
    <p:sldId id="328" r:id="rId64"/>
    <p:sldId id="330" r:id="rId65"/>
    <p:sldId id="329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8DD38B0-50EF-49A0-8A75-44996942ECF5}">
          <p14:sldIdLst>
            <p14:sldId id="258"/>
            <p14:sldId id="260"/>
            <p14:sldId id="257"/>
            <p14:sldId id="261"/>
            <p14:sldId id="262"/>
            <p14:sldId id="263"/>
            <p14:sldId id="264"/>
            <p14:sldId id="266"/>
            <p14:sldId id="268"/>
            <p14:sldId id="270"/>
            <p14:sldId id="271"/>
            <p14:sldId id="272"/>
            <p14:sldId id="273"/>
            <p14:sldId id="274"/>
            <p14:sldId id="288"/>
            <p14:sldId id="275"/>
            <p14:sldId id="276"/>
            <p14:sldId id="289"/>
            <p14:sldId id="290"/>
            <p14:sldId id="277"/>
            <p14:sldId id="282"/>
            <p14:sldId id="283"/>
            <p14:sldId id="291"/>
            <p14:sldId id="292"/>
            <p14:sldId id="284"/>
            <p14:sldId id="285"/>
            <p14:sldId id="293"/>
            <p14:sldId id="294"/>
            <p14:sldId id="286"/>
            <p14:sldId id="287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0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7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7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6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9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802E-E380-4157-8B4B-9B0F0D44B88C}" type="datetimeFigureOut">
              <a:rPr lang="ru-RU" smtClean="0"/>
              <a:t>28.11.2023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5B3-B03F-4DDD-892F-C6AEF2F34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 descr="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852" y="431452"/>
            <a:ext cx="8874295" cy="5872287"/>
          </a:xfrm>
        </p:spPr>
      </p:pic>
    </p:spTree>
    <p:extLst>
      <p:ext uri="{BB962C8B-B14F-4D97-AF65-F5344CB8AC3E}">
        <p14:creationId xmlns:p14="http://schemas.microsoft.com/office/powerpoint/2010/main" val="13023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43484" y="928671"/>
            <a:ext cx="10887342" cy="519749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Повторное использование кода – важный момент в любом языке программирования.</a:t>
            </a:r>
          </a:p>
          <a:p>
            <a:pPr marL="0" indent="0">
              <a:buNone/>
            </a:pPr>
            <a:r>
              <a:rPr lang="ru-RU" dirty="0" smtClean="0"/>
              <a:t>Когда код вырастает в объёме</a:t>
            </a:r>
            <a:r>
              <a:rPr lang="en-US" dirty="0" smtClean="0"/>
              <a:t>, </a:t>
            </a:r>
            <a:r>
              <a:rPr lang="ru-RU" dirty="0" smtClean="0"/>
              <a:t>с ним становится трудно работать.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Мы рассмотрели использование циклов для работы с повтором кода</a:t>
            </a:r>
            <a:r>
              <a:rPr lang="en-US" dirty="0" smtClean="0"/>
              <a:t>,</a:t>
            </a:r>
            <a:r>
              <a:rPr lang="ru-RU" dirty="0" smtClean="0"/>
              <a:t> теперь</a:t>
            </a:r>
            <a:r>
              <a:rPr lang="en-US" dirty="0" smtClean="0"/>
              <a:t> </a:t>
            </a:r>
            <a:r>
              <a:rPr lang="ru-RU" dirty="0" smtClean="0"/>
              <a:t>рассмотрим функции.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68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функции</a:t>
            </a:r>
            <a:r>
              <a:rPr lang="en-US" dirty="0" smtClean="0"/>
              <a:t>?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655" y="1600201"/>
            <a:ext cx="1128044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	Функции – это незаменимый инструмент программиста. С их помощью разработчик структурирует программу, делая ее понятней и компактнее.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С помощью функций можно добиться многократного использования отдельной части кода без его повторного написания. Это простейший способ упаковать логику выполнения отдельных частей программы.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При этом сокращается объем и время, которое специалист тратит на создание сценария.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2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b="1"/>
              <a:t>С функциями мы уже сталкивались ранее</a:t>
            </a:r>
            <a:r>
              <a:rPr lang="en-US" b="1"/>
              <a:t>: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60575" y="1162227"/>
            <a:ext cx="10895888" cy="5460763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b="1" dirty="0" err="1" smtClean="0"/>
              <a:t>print</a:t>
            </a:r>
            <a:r>
              <a:rPr lang="ru-RU" sz="3100" b="1" dirty="0"/>
              <a:t>()</a:t>
            </a:r>
            <a:r>
              <a:rPr lang="ru-RU" sz="3100" dirty="0"/>
              <a:t>: Выводит переданные аргументы в консоль.</a:t>
            </a:r>
          </a:p>
          <a:p>
            <a:pPr marL="0" indent="0">
              <a:buNone/>
            </a:pPr>
            <a:r>
              <a:rPr lang="ru-RU" sz="3100" b="1" dirty="0" err="1"/>
              <a:t>len</a:t>
            </a:r>
            <a:r>
              <a:rPr lang="ru-RU" sz="3100" b="1" dirty="0"/>
              <a:t>()</a:t>
            </a:r>
            <a:r>
              <a:rPr lang="ru-RU" sz="3100" dirty="0"/>
              <a:t>: Возвращает длину объекта, например, строки, списка, кортежа и т.д.</a:t>
            </a:r>
          </a:p>
          <a:p>
            <a:pPr marL="0" indent="0">
              <a:buNone/>
            </a:pPr>
            <a:r>
              <a:rPr lang="ru-RU" sz="3100" b="1" dirty="0" err="1"/>
              <a:t>input</a:t>
            </a:r>
            <a:r>
              <a:rPr lang="ru-RU" sz="3100" b="1" dirty="0"/>
              <a:t>()</a:t>
            </a:r>
            <a:r>
              <a:rPr lang="ru-RU" sz="3100" dirty="0"/>
              <a:t>: Считывает данные ввода пользователя с клавиатуры.</a:t>
            </a:r>
          </a:p>
          <a:p>
            <a:pPr marL="0" indent="0">
              <a:buNone/>
            </a:pPr>
            <a:r>
              <a:rPr lang="ru-RU" sz="3100" b="1" dirty="0" err="1"/>
              <a:t>type</a:t>
            </a:r>
            <a:r>
              <a:rPr lang="ru-RU" sz="3100" b="1" dirty="0"/>
              <a:t>()</a:t>
            </a:r>
            <a:r>
              <a:rPr lang="ru-RU" sz="3100" dirty="0"/>
              <a:t>: Возвращает тип объекта.</a:t>
            </a:r>
          </a:p>
          <a:p>
            <a:pPr marL="0" indent="0">
              <a:buNone/>
            </a:pPr>
            <a:r>
              <a:rPr lang="ru-RU" sz="3100" b="1" dirty="0" err="1"/>
              <a:t>int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целое число.</a:t>
            </a:r>
          </a:p>
          <a:p>
            <a:pPr marL="0" indent="0">
              <a:buNone/>
            </a:pPr>
            <a:r>
              <a:rPr lang="ru-RU" sz="3100" b="1" dirty="0" err="1"/>
              <a:t>float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число с плавающей запятой.</a:t>
            </a:r>
          </a:p>
          <a:p>
            <a:pPr marL="0" indent="0">
              <a:buNone/>
            </a:pPr>
            <a:r>
              <a:rPr lang="ru-RU" sz="3100" b="1" dirty="0" err="1"/>
              <a:t>str</a:t>
            </a:r>
            <a:r>
              <a:rPr lang="ru-RU" sz="3100" b="1" dirty="0"/>
              <a:t>()</a:t>
            </a:r>
            <a:r>
              <a:rPr lang="ru-RU" sz="3100" dirty="0"/>
              <a:t>: Преобразует значение в строку.</a:t>
            </a:r>
          </a:p>
          <a:p>
            <a:pPr marL="0" indent="0">
              <a:buNone/>
            </a:pPr>
            <a:r>
              <a:rPr lang="ru-RU" sz="3100" b="1" dirty="0" err="1"/>
              <a:t>list</a:t>
            </a:r>
            <a:r>
              <a:rPr lang="ru-RU" sz="3100" b="1" dirty="0"/>
              <a:t>()</a:t>
            </a:r>
            <a:r>
              <a:rPr lang="ru-RU" sz="3100" dirty="0"/>
              <a:t>: Создает список.</a:t>
            </a:r>
          </a:p>
          <a:p>
            <a:pPr marL="0" indent="0">
              <a:buNone/>
            </a:pPr>
            <a:r>
              <a:rPr lang="ru-RU" sz="3100" b="1" dirty="0" err="1"/>
              <a:t>dict</a:t>
            </a:r>
            <a:r>
              <a:rPr lang="ru-RU" sz="3100" b="1" dirty="0"/>
              <a:t>()</a:t>
            </a:r>
            <a:r>
              <a:rPr lang="ru-RU" sz="3100" dirty="0"/>
              <a:t>: Создает словарь.</a:t>
            </a:r>
          </a:p>
          <a:p>
            <a:pPr marL="0" indent="0">
              <a:buNone/>
            </a:pPr>
            <a:r>
              <a:rPr lang="ru-RU" sz="3100" b="1" dirty="0" err="1"/>
              <a:t>tuple</a:t>
            </a:r>
            <a:r>
              <a:rPr lang="ru-RU" sz="3100" b="1" dirty="0"/>
              <a:t>()</a:t>
            </a:r>
            <a:r>
              <a:rPr lang="ru-RU" sz="3100" dirty="0"/>
              <a:t>: Создает кортеж.</a:t>
            </a:r>
          </a:p>
          <a:p>
            <a:pPr marL="0" indent="0">
              <a:buNone/>
            </a:pPr>
            <a:r>
              <a:rPr lang="ru-RU" sz="3100" b="1" dirty="0" err="1"/>
              <a:t>range</a:t>
            </a:r>
            <a:r>
              <a:rPr lang="ru-RU" sz="3100" b="1" dirty="0"/>
              <a:t>()</a:t>
            </a:r>
            <a:r>
              <a:rPr lang="ru-RU" sz="3100" dirty="0"/>
              <a:t>: Создает последовательность чисел.</a:t>
            </a:r>
          </a:p>
          <a:p>
            <a:pPr marL="0" indent="0">
              <a:buNone/>
            </a:pPr>
            <a:r>
              <a:rPr lang="ru-RU" sz="3100" b="1" dirty="0" err="1"/>
              <a:t>max</a:t>
            </a:r>
            <a:r>
              <a:rPr lang="ru-RU" sz="3100" b="1" dirty="0"/>
              <a:t>()</a:t>
            </a:r>
            <a:r>
              <a:rPr lang="ru-RU" sz="3100" dirty="0"/>
              <a:t>: Возвращает наибольший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min</a:t>
            </a:r>
            <a:r>
              <a:rPr lang="ru-RU" sz="3100" b="1" dirty="0"/>
              <a:t>()</a:t>
            </a:r>
            <a:r>
              <a:rPr lang="ru-RU" sz="3100" dirty="0"/>
              <a:t>: Возвращает наименьший элемент из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sum</a:t>
            </a:r>
            <a:r>
              <a:rPr lang="ru-RU" sz="3100" b="1" dirty="0"/>
              <a:t>()</a:t>
            </a:r>
            <a:r>
              <a:rPr lang="ru-RU" sz="3100" dirty="0"/>
              <a:t>: Возвращает сумму элементов последовательности.</a:t>
            </a:r>
          </a:p>
          <a:p>
            <a:pPr marL="0" indent="0">
              <a:buNone/>
            </a:pPr>
            <a:r>
              <a:rPr lang="ru-RU" sz="3100" b="1" dirty="0" err="1"/>
              <a:t>sorted</a:t>
            </a:r>
            <a:r>
              <a:rPr lang="ru-RU" sz="3100" b="1" dirty="0"/>
              <a:t>()</a:t>
            </a:r>
            <a:r>
              <a:rPr lang="ru-RU" sz="3100" dirty="0"/>
              <a:t>: Возвращает отсортированный список элементов.</a:t>
            </a:r>
          </a:p>
          <a:p>
            <a:pPr marL="0" indent="0">
              <a:buNone/>
            </a:pPr>
            <a:r>
              <a:rPr lang="ru-RU" sz="3100" b="1" dirty="0" err="1"/>
              <a:t>abs</a:t>
            </a:r>
            <a:r>
              <a:rPr lang="ru-RU" sz="3100" b="1" dirty="0"/>
              <a:t>()</a:t>
            </a:r>
            <a:r>
              <a:rPr lang="ru-RU" sz="3100" dirty="0"/>
              <a:t>: Возвращает абсолютное значение числа.</a:t>
            </a:r>
          </a:p>
          <a:p>
            <a:pPr marL="0" indent="0">
              <a:buNone/>
            </a:pPr>
            <a:r>
              <a:rPr lang="ru-RU" sz="3100" b="1" dirty="0" err="1"/>
              <a:t>round</a:t>
            </a:r>
            <a:r>
              <a:rPr lang="ru-RU" sz="3100" b="1" dirty="0"/>
              <a:t>()</a:t>
            </a:r>
            <a:r>
              <a:rPr lang="ru-RU" sz="3100" dirty="0"/>
              <a:t>: Округляет число до заданного количества знаков после запятой</a:t>
            </a:r>
            <a:r>
              <a:rPr lang="ru-RU" sz="3100" dirty="0" smtClean="0"/>
              <a:t>.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323483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01652" y="581114"/>
            <a:ext cx="11160808" cy="599914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функция - это блок кода, который выполняет определенную задачу и может быть вызван из других частей программы для выполнения этой задачи. Определение функции в </a:t>
            </a:r>
            <a:r>
              <a:rPr lang="ru-RU" dirty="0" err="1"/>
              <a:t>Python</a:t>
            </a:r>
            <a:r>
              <a:rPr lang="ru-RU" dirty="0"/>
              <a:t> начинается с ключевого слова </a:t>
            </a: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/>
              <a:t>, за которым следует имя функции и список параметров в скобках</a:t>
            </a:r>
            <a:r>
              <a:rPr lang="ru-RU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ru-RU" dirty="0"/>
              <a:t>Функция может выполнять определенные действия и возвращать результат с помощью ключевого слова </a:t>
            </a:r>
            <a:r>
              <a:rPr lang="ru-RU" dirty="0" err="1">
                <a:solidFill>
                  <a:srgbClr val="FF0000"/>
                </a:solidFill>
              </a:rPr>
              <a:t>return</a:t>
            </a:r>
            <a:r>
              <a:rPr lang="ru-RU" dirty="0"/>
              <a:t>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ru-RU" dirty="0" smtClean="0"/>
              <a:t>Если проще</a:t>
            </a:r>
            <a:r>
              <a:rPr lang="en-US" dirty="0" smtClean="0"/>
              <a:t>,</a:t>
            </a:r>
            <a:r>
              <a:rPr lang="ru-RU" dirty="0" smtClean="0"/>
              <a:t> то</a:t>
            </a:r>
            <a:r>
              <a:rPr lang="en-US" dirty="0" smtClean="0"/>
              <a:t> </a:t>
            </a:r>
            <a:r>
              <a:rPr lang="ru-RU" dirty="0" smtClean="0"/>
              <a:t>функция что-то принимает</a:t>
            </a:r>
            <a:r>
              <a:rPr lang="en-US" dirty="0" smtClean="0"/>
              <a:t>, </a:t>
            </a:r>
            <a:r>
              <a:rPr lang="ru-RU" dirty="0" smtClean="0"/>
              <a:t>выполняет условие и что-то возвращает.</a:t>
            </a:r>
          </a:p>
        </p:txBody>
      </p:sp>
    </p:spTree>
    <p:extLst>
      <p:ext uri="{BB962C8B-B14F-4D97-AF65-F5344CB8AC3E}">
        <p14:creationId xmlns:p14="http://schemas.microsoft.com/office/powerpoint/2010/main" val="32449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92209" y="153825"/>
            <a:ext cx="10912980" cy="6486258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ru-RU" sz="2400" b="1" dirty="0"/>
              <a:t>Функция в </a:t>
            </a:r>
            <a:r>
              <a:rPr lang="ru-RU" sz="2400" b="1" dirty="0" err="1"/>
              <a:t>Python</a:t>
            </a:r>
            <a:r>
              <a:rPr lang="ru-RU" sz="2400" b="1" dirty="0"/>
              <a:t> состоит из нескольких элементов</a:t>
            </a:r>
            <a:r>
              <a:rPr lang="ru-RU" sz="2400" b="1" dirty="0" smtClean="0"/>
              <a:t>:</a:t>
            </a:r>
            <a:endParaRPr lang="en-US" sz="2400" b="1" dirty="0" smtClean="0"/>
          </a:p>
          <a:p>
            <a:pPr marL="514350" indent="-514350">
              <a:buNone/>
            </a:pPr>
            <a:endParaRPr lang="en-US" sz="2400" b="1" dirty="0"/>
          </a:p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):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smtClean="0">
                <a:solidFill>
                  <a:srgbClr val="FF0000"/>
                </a:solidFill>
              </a:rPr>
              <a:t>"""</a:t>
            </a:r>
            <a:r>
              <a:rPr lang="ru-RU" dirty="0">
                <a:solidFill>
                  <a:srgbClr val="FF0000"/>
                </a:solidFill>
              </a:rPr>
              <a:t>Функция для приветствия</a:t>
            </a:r>
            <a:r>
              <a:rPr lang="ru-RU" dirty="0" smtClean="0">
                <a:solidFill>
                  <a:srgbClr val="FF0000"/>
                </a:solidFill>
              </a:rPr>
              <a:t>""“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 smtClean="0">
                <a:solidFill>
                  <a:srgbClr val="FF0000"/>
                </a:solidFill>
              </a:rPr>
              <a:t>print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ru-RU" dirty="0" err="1" smtClean="0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 smtClean="0">
                <a:solidFill>
                  <a:srgbClr val="FF0000"/>
                </a:solidFill>
              </a:rPr>
              <a:t>}!")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name</a:t>
            </a:r>
          </a:p>
          <a:p>
            <a:pPr marL="514350" indent="-514350">
              <a:buNone/>
            </a:pPr>
            <a:endParaRPr lang="ru-RU" sz="2400" b="1" dirty="0"/>
          </a:p>
          <a:p>
            <a:pPr marL="0" indent="444500">
              <a:buNone/>
            </a:pPr>
            <a:r>
              <a:rPr lang="ru-RU" sz="2400" b="1" dirty="0"/>
              <a:t>Заголовок функции: </a:t>
            </a:r>
            <a:r>
              <a:rPr lang="ru-RU" sz="2400" dirty="0" smtClean="0"/>
              <a:t>Это </a:t>
            </a:r>
            <a:r>
              <a:rPr lang="ru-RU" sz="2400" dirty="0"/>
              <a:t>первая строка, содержащая ключевое слово </a:t>
            </a:r>
            <a:r>
              <a:rPr lang="ru-RU" sz="2400" dirty="0" err="1">
                <a:solidFill>
                  <a:srgbClr val="FF0000"/>
                </a:solidFill>
              </a:rPr>
              <a:t>def</a:t>
            </a:r>
            <a:r>
              <a:rPr lang="ru-RU" sz="2400" dirty="0"/>
              <a:t>, за которым следует имя функции и список параметров в скобках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444500">
              <a:buNone/>
            </a:pPr>
            <a:r>
              <a:rPr lang="ru-RU" sz="2400" b="1" dirty="0"/>
              <a:t>Тело функции: </a:t>
            </a:r>
            <a:r>
              <a:rPr lang="ru-RU" sz="2400" dirty="0"/>
              <a:t>Это блок кода, который выполняется при вызове функции. Он начинается после заголовка функции и обычно отмечается отступами (обычно 4 пробелами или табуляцией). </a:t>
            </a:r>
          </a:p>
        </p:txBody>
      </p:sp>
    </p:spTree>
    <p:extLst>
      <p:ext uri="{BB962C8B-B14F-4D97-AF65-F5344CB8AC3E}">
        <p14:creationId xmlns:p14="http://schemas.microsoft.com/office/powerpoint/2010/main" val="98415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7469"/>
            <a:ext cx="10515600" cy="580949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ru-RU" dirty="0" err="1">
                <a:solidFill>
                  <a:srgbClr val="FF0000"/>
                </a:solidFill>
              </a:rPr>
              <a:t>def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greet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):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>
                <a:solidFill>
                  <a:srgbClr val="FF0000"/>
                </a:solidFill>
              </a:rPr>
              <a:t>"""Функция для приветствия""“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f"Привет</a:t>
            </a:r>
            <a:r>
              <a:rPr lang="ru-RU" dirty="0">
                <a:solidFill>
                  <a:srgbClr val="FF0000"/>
                </a:solidFill>
              </a:rPr>
              <a:t>, {</a:t>
            </a:r>
            <a:r>
              <a:rPr lang="ru-RU" dirty="0" err="1">
                <a:solidFill>
                  <a:srgbClr val="FF0000"/>
                </a:solidFill>
              </a:rPr>
              <a:t>name</a:t>
            </a:r>
            <a:r>
              <a:rPr lang="ru-RU" dirty="0">
                <a:solidFill>
                  <a:srgbClr val="FF0000"/>
                </a:solidFill>
              </a:rPr>
              <a:t>}!")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	return name</a:t>
            </a:r>
          </a:p>
          <a:p>
            <a:pPr marL="0" indent="444500">
              <a:buNone/>
            </a:pPr>
            <a:endParaRPr lang="ru-RU" dirty="0"/>
          </a:p>
          <a:p>
            <a:pPr marL="0" indent="444500">
              <a:buNone/>
            </a:pPr>
            <a:r>
              <a:rPr lang="ru-RU" b="1" dirty="0"/>
              <a:t>Документация (</a:t>
            </a:r>
            <a:r>
              <a:rPr lang="ru-RU" b="1" dirty="0" err="1"/>
              <a:t>docstring</a:t>
            </a:r>
            <a:r>
              <a:rPr lang="ru-RU" b="1" dirty="0"/>
              <a:t>): </a:t>
            </a:r>
            <a:r>
              <a:rPr lang="ru-RU" dirty="0"/>
              <a:t>Это строка документации, которая идет сразу после заголовка функции в тройных кавычках """ """. Этот текст используется для описания назначения функции. Хорошая практика - добавлять описание функции в документацию для улучшения читаемости и понимания кода другими программистами.</a:t>
            </a:r>
          </a:p>
          <a:p>
            <a:pPr marL="0" indent="444500">
              <a:buNone/>
            </a:pPr>
            <a:r>
              <a:rPr lang="ru-RU" b="1" dirty="0"/>
              <a:t>Параметры функции: </a:t>
            </a:r>
            <a:r>
              <a:rPr lang="ru-RU" dirty="0"/>
              <a:t>Параметры (или аргументы) - это значения, передаваемые в функцию при ее вызове. Они указываются в скобках после имени функции. </a:t>
            </a:r>
          </a:p>
          <a:p>
            <a:pPr marL="0" indent="444500">
              <a:buNone/>
            </a:pPr>
            <a:r>
              <a:rPr lang="ru-RU" b="1" dirty="0"/>
              <a:t>Ключевое слово </a:t>
            </a:r>
            <a:r>
              <a:rPr lang="ru-RU" b="1" dirty="0" err="1"/>
              <a:t>return</a:t>
            </a:r>
            <a:r>
              <a:rPr lang="ru-RU" b="1" dirty="0"/>
              <a:t> (если нужно): </a:t>
            </a:r>
            <a:r>
              <a:rPr lang="ru-RU" dirty="0"/>
              <a:t>Это ключевое слово используется для возвращения значения из функции. Функция может возвращать результат с помощью </a:t>
            </a:r>
            <a:r>
              <a:rPr lang="ru-RU" dirty="0" err="1"/>
              <a:t>return</a:t>
            </a:r>
            <a:r>
              <a:rPr lang="ru-RU" dirty="0"/>
              <a:t>. Если </a:t>
            </a:r>
            <a:r>
              <a:rPr lang="ru-RU" dirty="0" err="1"/>
              <a:t>return</a:t>
            </a:r>
            <a:r>
              <a:rPr lang="ru-RU" dirty="0"/>
              <a:t> отсутствует, функция вернет </a:t>
            </a:r>
            <a:r>
              <a:rPr lang="ru-RU" dirty="0" err="1"/>
              <a:t>None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9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4221" y="606751"/>
            <a:ext cx="10673697" cy="55194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Функция может быть любой сложности и возвращать любые объекты (списки, кортежи, и даже функции!)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Имя функции задается после инструкции </a:t>
            </a:r>
            <a:r>
              <a:rPr lang="en-US" u="sng" dirty="0" err="1" smtClean="0"/>
              <a:t>def</a:t>
            </a:r>
            <a:endParaRPr lang="ru-RU" u="sng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print("Hello!")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Аргументы и параметры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Аргумент</a:t>
            </a:r>
            <a:r>
              <a:rPr lang="ru-RU" dirty="0" smtClean="0"/>
              <a:t> </a:t>
            </a:r>
            <a:r>
              <a:rPr lang="ru-RU" b="1" dirty="0" smtClean="0"/>
              <a:t>—</a:t>
            </a:r>
            <a:r>
              <a:rPr lang="ru-RU" dirty="0" smtClean="0"/>
              <a:t> значение, передаваемое в функцию при её вызове.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Параметр — </a:t>
            </a:r>
            <a:r>
              <a:rPr lang="ru-RU" dirty="0" smtClean="0"/>
              <a:t>используются для обозначения как обязательных, так и необязательных аргументов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(username):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f"Hello</a:t>
            </a:r>
            <a:r>
              <a:rPr lang="en-US" dirty="0" smtClean="0">
                <a:solidFill>
                  <a:srgbClr val="FF0000"/>
                </a:solidFill>
              </a:rPr>
              <a:t>, {</a:t>
            </a:r>
            <a:r>
              <a:rPr lang="en-US" dirty="0" err="1" smtClean="0">
                <a:solidFill>
                  <a:srgbClr val="FF0000"/>
                </a:solidFill>
              </a:rPr>
              <a:t>username.title</a:t>
            </a:r>
            <a:r>
              <a:rPr lang="en-US" dirty="0" smtClean="0">
                <a:solidFill>
                  <a:srgbClr val="FF0000"/>
                </a:solidFill>
              </a:rPr>
              <a:t>()}!")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greet_user</a:t>
            </a:r>
            <a:r>
              <a:rPr lang="en-US" dirty="0" smtClean="0">
                <a:solidFill>
                  <a:srgbClr val="FF0000"/>
                </a:solidFill>
              </a:rPr>
              <a:t>('</a:t>
            </a:r>
            <a:r>
              <a:rPr lang="en-US" dirty="0" err="1" smtClean="0">
                <a:solidFill>
                  <a:srgbClr val="FF0000"/>
                </a:solidFill>
              </a:rPr>
              <a:t>jesse</a:t>
            </a:r>
            <a:r>
              <a:rPr lang="en-US" dirty="0" smtClean="0">
                <a:solidFill>
                  <a:srgbClr val="FF0000"/>
                </a:solidFill>
              </a:rPr>
              <a:t>')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61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1293"/>
            <a:ext cx="10515600" cy="56556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список чисел в качестве аргумента и </a:t>
            </a:r>
            <a:r>
              <a:rPr lang="ru-RU" dirty="0" smtClean="0"/>
              <a:t>возвращает </a:t>
            </a:r>
            <a:r>
              <a:rPr lang="ru-RU" dirty="0"/>
              <a:t>максимальное число из списка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numbers = [3, 8, 1, 6, 4, 9, 2]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2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2042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max(</a:t>
            </a:r>
            <a:r>
              <a:rPr lang="en-US" dirty="0" err="1">
                <a:solidFill>
                  <a:srgbClr val="FF0000"/>
                </a:solidFill>
              </a:rPr>
              <a:t>nums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dirty="0">
                <a:solidFill>
                  <a:srgbClr val="FF0000"/>
                </a:solidFill>
              </a:rPr>
              <a:t>= [3, 8, 1, 6, 4, 9, 2]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find_max</a:t>
            </a:r>
            <a:r>
              <a:rPr lang="en-US" dirty="0">
                <a:solidFill>
                  <a:srgbClr val="FF0000"/>
                </a:solidFill>
              </a:rPr>
              <a:t>(numbers)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 smtClean="0">
                <a:solidFill>
                  <a:srgbClr val="FF0000"/>
                </a:solidFill>
              </a:rPr>
              <a:t>Максимальное </a:t>
            </a:r>
            <a:r>
              <a:rPr lang="ru-RU" dirty="0">
                <a:solidFill>
                  <a:srgbClr val="FF0000"/>
                </a:solidFill>
              </a:rPr>
              <a:t>число в списке: {</a:t>
            </a:r>
            <a:r>
              <a:rPr lang="en-US" dirty="0" err="1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}“)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find_max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>
                <a:solidFill>
                  <a:srgbClr val="0070C0"/>
                </a:solidFill>
              </a:rPr>
              <a:t>):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nums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if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&gt;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num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return 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numbers </a:t>
            </a:r>
            <a:r>
              <a:rPr lang="en-US" dirty="0">
                <a:solidFill>
                  <a:srgbClr val="0070C0"/>
                </a:solidFill>
              </a:rPr>
              <a:t>= [3, 8, 1, 6, 4, 9, 2]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max_number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 smtClean="0">
                <a:solidFill>
                  <a:srgbClr val="0070C0"/>
                </a:solidFill>
              </a:rPr>
              <a:t>find_max</a:t>
            </a:r>
            <a:r>
              <a:rPr lang="en-US" dirty="0" smtClean="0">
                <a:solidFill>
                  <a:srgbClr val="0070C0"/>
                </a:solidFill>
              </a:rPr>
              <a:t>(numbers)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print(f"</a:t>
            </a:r>
            <a:r>
              <a:rPr lang="ru-RU" dirty="0">
                <a:solidFill>
                  <a:srgbClr val="0070C0"/>
                </a:solidFill>
              </a:rPr>
              <a:t>Максимальное число в списке: {</a:t>
            </a:r>
            <a:r>
              <a:rPr lang="en-US" dirty="0" err="1">
                <a:solidFill>
                  <a:srgbClr val="0070C0"/>
                </a:solidFill>
              </a:rPr>
              <a:t>max_number</a:t>
            </a:r>
            <a:r>
              <a:rPr lang="en-US" dirty="0">
                <a:solidFill>
                  <a:srgbClr val="0070C0"/>
                </a:solidFill>
              </a:rPr>
              <a:t>}")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4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0378" y="785795"/>
            <a:ext cx="11528276" cy="53403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b="1" dirty="0" smtClean="0"/>
              <a:t>Парадигма программирования </a:t>
            </a:r>
            <a:r>
              <a:rPr lang="ru-RU" dirty="0" smtClean="0"/>
              <a:t>— это стиль программирования. Существует множество различных парадигм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Для профессионального роста, нужно ознакомиться с парадигмами объектно-ориентированного и функционального программирования.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Поговорим вкратце о процедурном, функциональном и объектно-ориентированном программировании, а больше всего внимания будет уделено </a:t>
            </a:r>
            <a:r>
              <a:rPr lang="ru-RU" u="sng" dirty="0" smtClean="0"/>
              <a:t>объектно-ориентированному программированию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18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89660" y="914401"/>
            <a:ext cx="11212082" cy="5211764"/>
          </a:xfrm>
        </p:spPr>
        <p:txBody>
          <a:bodyPr>
            <a:normAutofit/>
          </a:bodyPr>
          <a:lstStyle/>
          <a:p>
            <a:pPr marL="0" indent="0"/>
            <a:r>
              <a:rPr lang="ru-RU" dirty="0" smtClean="0"/>
              <a:t>Параметры – переменные в теле функции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/>
            <a:r>
              <a:rPr lang="ru-RU" dirty="0" smtClean="0"/>
              <a:t>Аргументы – значения</a:t>
            </a:r>
            <a:r>
              <a:rPr lang="en-US" dirty="0" smtClean="0"/>
              <a:t>, </a:t>
            </a:r>
            <a:r>
              <a:rPr lang="ru-RU" dirty="0" smtClean="0"/>
              <a:t>присваиваемые параметрам при вызове функции.</a:t>
            </a:r>
            <a:endParaRPr lang="en-US" dirty="0" smtClean="0"/>
          </a:p>
          <a:p>
            <a:pPr marL="0" indent="0"/>
            <a:endParaRPr lang="en-US" dirty="0"/>
          </a:p>
          <a:p>
            <a:pPr marL="0" indent="0">
              <a:buNone/>
            </a:pPr>
            <a:r>
              <a:rPr lang="ru-RU" dirty="0" smtClean="0"/>
              <a:t>Функция может принимать произвольное количество аргументов или не принимать их вовсе.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Также распространены функции с произвольным числом аргументов, функции с позиционными и именованными аргументами, обязательными и необязательными</a:t>
            </a:r>
          </a:p>
          <a:p>
            <a:pPr marL="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4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8564" y="428605"/>
            <a:ext cx="10998438" cy="5697559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Позиционные аргументы</a:t>
            </a:r>
            <a:endParaRPr lang="en-US" b="1" dirty="0" smtClean="0"/>
          </a:p>
          <a:p>
            <a:pPr marL="0" indent="0">
              <a:buNone/>
            </a:pPr>
            <a:r>
              <a:rPr lang="ru-RU" sz="2400" dirty="0" smtClean="0"/>
              <a:t>При вызове функции каждому аргументу должен быть поставлен в соответствие параметр в определении функции. Проще всего сделать это на основании порядка перечисления аргументов. Значения, связываемые с аргументами подобным образом, называются позиционными аргументами.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('hamster', 'harry')</a:t>
            </a:r>
          </a:p>
        </p:txBody>
      </p:sp>
    </p:spTree>
    <p:extLst>
      <p:ext uri="{BB962C8B-B14F-4D97-AF65-F5344CB8AC3E}">
        <p14:creationId xmlns:p14="http://schemas.microsoft.com/office/powerpoint/2010/main" val="406189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3843"/>
            <a:ext cx="10515600" cy="555312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Многократные вызовы функций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pet_name</a:t>
            </a:r>
            <a:r>
              <a:rPr lang="en-US" sz="2400" dirty="0">
                <a:solidFill>
                  <a:srgbClr val="FF0000"/>
                </a:solidFill>
              </a:rPr>
              <a:t>):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f"I</a:t>
            </a:r>
            <a:r>
              <a:rPr lang="en-US" sz="2400" dirty="0">
                <a:solidFill>
                  <a:srgbClr val="FF0000"/>
                </a:solidFill>
              </a:rPr>
              <a:t> have a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print(</a:t>
            </a:r>
            <a:r>
              <a:rPr lang="en-US" sz="2400" dirty="0" err="1">
                <a:solidFill>
                  <a:srgbClr val="FF0000"/>
                </a:solidFill>
              </a:rPr>
              <a:t>f"My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  <a:r>
              <a:rPr lang="en-US" sz="2400" dirty="0" err="1">
                <a:solidFill>
                  <a:srgbClr val="FF0000"/>
                </a:solidFill>
              </a:rPr>
              <a:t>animal_type</a:t>
            </a:r>
            <a:r>
              <a:rPr lang="en-US" sz="2400" dirty="0">
                <a:solidFill>
                  <a:srgbClr val="FF0000"/>
                </a:solidFill>
              </a:rPr>
              <a:t>}'s name is {</a:t>
            </a:r>
            <a:r>
              <a:rPr lang="en-US" sz="2400" dirty="0" err="1">
                <a:solidFill>
                  <a:srgbClr val="FF0000"/>
                </a:solidFill>
              </a:rPr>
              <a:t>pet_name.title</a:t>
            </a:r>
            <a:r>
              <a:rPr lang="en-US" sz="2400" dirty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describe_pet</a:t>
            </a:r>
            <a:r>
              <a:rPr lang="en-US" sz="2400" dirty="0">
                <a:solidFill>
                  <a:srgbClr val="FF0000"/>
                </a:solidFill>
              </a:rPr>
              <a:t>('hamster', 'harry</a:t>
            </a:r>
            <a:r>
              <a:rPr lang="en-US" sz="2400" dirty="0" smtClean="0">
                <a:solidFill>
                  <a:srgbClr val="FF0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('dog', 'willie')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(cat', ‘ted')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83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ru-RU" dirty="0"/>
              <a:t>функцию, которая принимает два аргумента - длину (</a:t>
            </a:r>
            <a:r>
              <a:rPr lang="ru-RU" dirty="0" err="1"/>
              <a:t>length</a:t>
            </a:r>
            <a:r>
              <a:rPr lang="ru-RU" dirty="0"/>
              <a:t>) и ширину (</a:t>
            </a:r>
            <a:r>
              <a:rPr lang="ru-RU" dirty="0" err="1"/>
              <a:t>width</a:t>
            </a:r>
            <a:r>
              <a:rPr lang="ru-RU" dirty="0"/>
              <a:t>) прямоугольника, и возвращает его площадь.</a:t>
            </a:r>
          </a:p>
        </p:txBody>
      </p:sp>
    </p:spTree>
    <p:extLst>
      <p:ext uri="{BB962C8B-B14F-4D97-AF65-F5344CB8AC3E}">
        <p14:creationId xmlns:p14="http://schemas.microsoft.com/office/powerpoint/2010/main" val="386623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3"/>
            <a:ext cx="10515600" cy="496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length * width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length </a:t>
            </a:r>
            <a:r>
              <a:rPr lang="en-US" dirty="0">
                <a:solidFill>
                  <a:srgbClr val="FF0000"/>
                </a:solidFill>
              </a:rPr>
              <a:t>= 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width = 10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area = </a:t>
            </a:r>
            <a:r>
              <a:rPr lang="en-US" dirty="0" err="1">
                <a:solidFill>
                  <a:srgbClr val="FF0000"/>
                </a:solidFill>
              </a:rPr>
              <a:t>rectangle_area</a:t>
            </a:r>
            <a:r>
              <a:rPr lang="en-US" dirty="0">
                <a:solidFill>
                  <a:srgbClr val="FF0000"/>
                </a:solidFill>
              </a:rPr>
              <a:t>(length, width)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Площадь прямоугольника со сторонами {</a:t>
            </a:r>
            <a:r>
              <a:rPr lang="en-US" dirty="0">
                <a:solidFill>
                  <a:srgbClr val="FF0000"/>
                </a:solidFill>
              </a:rPr>
              <a:t>length} </a:t>
            </a:r>
            <a:r>
              <a:rPr lang="ru-RU" dirty="0">
                <a:solidFill>
                  <a:srgbClr val="FF0000"/>
                </a:solidFill>
              </a:rPr>
              <a:t>и {</a:t>
            </a:r>
            <a:r>
              <a:rPr lang="en-US" dirty="0">
                <a:solidFill>
                  <a:srgbClr val="FF0000"/>
                </a:solidFill>
              </a:rPr>
              <a:t>width} </a:t>
            </a:r>
            <a:r>
              <a:rPr lang="ru-RU" dirty="0">
                <a:solidFill>
                  <a:srgbClr val="FF0000"/>
                </a:solidFill>
              </a:rPr>
              <a:t>равна {</a:t>
            </a:r>
            <a:r>
              <a:rPr lang="en-US" dirty="0">
                <a:solidFill>
                  <a:srgbClr val="FF0000"/>
                </a:solidFill>
              </a:rPr>
              <a:t>area</a:t>
            </a:r>
            <a:r>
              <a:rPr lang="en-US" dirty="0" smtClean="0">
                <a:solidFill>
                  <a:srgbClr val="FF0000"/>
                </a:solidFill>
              </a:rPr>
              <a:t>}")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6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Именованные аргументы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Именованный аргумент представляет собой пару «имя-значение», передаваемую функции. Имя и значение связываются с аргументом напрямую, так что при передаче аргумента путаница с порядком исключается. Именованные аргументы избавляют от хлопот с порядком аргументов при вызове функции, а также проясняют роль каждого значения в вызове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04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1652"/>
            <a:ext cx="10515600" cy="5775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):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print(f"\</a:t>
            </a:r>
            <a:r>
              <a:rPr lang="en-US" dirty="0" err="1" smtClean="0">
                <a:solidFill>
                  <a:srgbClr val="FF0000"/>
                </a:solidFill>
              </a:rPr>
              <a:t>nI</a:t>
            </a:r>
            <a:r>
              <a:rPr lang="en-US" dirty="0" smtClean="0">
                <a:solidFill>
                  <a:srgbClr val="FF0000"/>
                </a:solidFill>
              </a:rPr>
              <a:t> have a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}.") 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f"My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}'s name is {</a:t>
            </a:r>
            <a:r>
              <a:rPr lang="en-US" dirty="0" err="1" smtClean="0">
                <a:solidFill>
                  <a:srgbClr val="FF0000"/>
                </a:solidFill>
              </a:rPr>
              <a:t>pet_name.title</a:t>
            </a:r>
            <a:r>
              <a:rPr lang="en-US" dirty="0" smtClean="0">
                <a:solidFill>
                  <a:srgbClr val="FF0000"/>
                </a:solidFill>
              </a:rPr>
              <a:t>()}.")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describe_pet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animal_type</a:t>
            </a:r>
            <a:r>
              <a:rPr lang="en-US" dirty="0" smtClean="0">
                <a:solidFill>
                  <a:srgbClr val="FF0000"/>
                </a:solidFill>
              </a:rPr>
              <a:t>='hamster', </a:t>
            </a:r>
            <a:r>
              <a:rPr lang="en-US" dirty="0" err="1" smtClean="0">
                <a:solidFill>
                  <a:srgbClr val="FF0000"/>
                </a:solidFill>
              </a:rPr>
              <a:t>pet_name</a:t>
            </a:r>
            <a:r>
              <a:rPr lang="en-US" dirty="0" smtClean="0">
                <a:solidFill>
                  <a:srgbClr val="FF0000"/>
                </a:solidFill>
              </a:rPr>
              <a:t>='harry') 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ru-RU" sz="2000" dirty="0" smtClean="0"/>
              <a:t>Функция </a:t>
            </a:r>
            <a:r>
              <a:rPr lang="ru-RU" sz="2000" dirty="0" err="1" smtClean="0">
                <a:solidFill>
                  <a:srgbClr val="FF0000"/>
                </a:solidFill>
              </a:rPr>
              <a:t>describe_pet</a:t>
            </a:r>
            <a:r>
              <a:rPr lang="ru-RU" sz="2000" dirty="0" smtClean="0">
                <a:solidFill>
                  <a:srgbClr val="FF0000"/>
                </a:solidFill>
              </a:rPr>
              <a:t>() </a:t>
            </a:r>
            <a:r>
              <a:rPr lang="ru-RU" sz="2000" dirty="0" smtClean="0"/>
              <a:t>не изменилась. Однако на этот раз при вызове функции мы явно сообщаем </a:t>
            </a:r>
            <a:r>
              <a:rPr lang="ru-RU" sz="2000" dirty="0" err="1" smtClean="0"/>
              <a:t>Python</a:t>
            </a:r>
            <a:r>
              <a:rPr lang="ru-RU" sz="2000" dirty="0" smtClean="0"/>
              <a:t>, с каким параметром должен быть связан каждый аргумент. При обработке вызова функции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знает, что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hamster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должен быть сохранен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animal_type</a:t>
            </a:r>
            <a:r>
              <a:rPr lang="ru-RU" sz="2000" dirty="0" smtClean="0"/>
              <a:t>, а аргумент </a:t>
            </a:r>
            <a:r>
              <a:rPr lang="ru-RU" sz="2000" dirty="0" smtClean="0">
                <a:solidFill>
                  <a:srgbClr val="FF0000"/>
                </a:solidFill>
              </a:rPr>
              <a:t>'</a:t>
            </a:r>
            <a:r>
              <a:rPr lang="ru-RU" sz="2000" dirty="0" err="1" smtClean="0">
                <a:solidFill>
                  <a:srgbClr val="FF0000"/>
                </a:solidFill>
              </a:rPr>
              <a:t>harry</a:t>
            </a:r>
            <a:r>
              <a:rPr lang="ru-RU" sz="2000" dirty="0" smtClean="0">
                <a:solidFill>
                  <a:srgbClr val="FF0000"/>
                </a:solidFill>
              </a:rPr>
              <a:t>' </a:t>
            </a:r>
            <a:r>
              <a:rPr lang="ru-RU" sz="2000" dirty="0" smtClean="0"/>
              <a:t>— в параметре </a:t>
            </a:r>
            <a:r>
              <a:rPr lang="ru-RU" sz="2000" dirty="0" err="1" smtClean="0">
                <a:solidFill>
                  <a:srgbClr val="FF0000"/>
                </a:solidFill>
              </a:rPr>
              <a:t>pet_name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ru-RU" sz="2800" dirty="0" smtClean="0"/>
              <a:t>При использовании именованных аргументов будьте внимательны — имена должны точно совпадать с именами параметров из определения функции.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62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Напишите функцию, которая принимает длину (</a:t>
            </a:r>
            <a:r>
              <a:rPr lang="ru-RU" dirty="0" err="1"/>
              <a:t>length</a:t>
            </a:r>
            <a:r>
              <a:rPr lang="ru-RU" dirty="0"/>
              <a:t>), ширину (</a:t>
            </a:r>
            <a:r>
              <a:rPr lang="ru-RU" dirty="0" err="1"/>
              <a:t>width</a:t>
            </a:r>
            <a:r>
              <a:rPr lang="ru-RU" dirty="0"/>
              <a:t>) и высоту (</a:t>
            </a:r>
            <a:r>
              <a:rPr lang="ru-RU" dirty="0" err="1"/>
              <a:t>height</a:t>
            </a:r>
            <a:r>
              <a:rPr lang="ru-RU" dirty="0"/>
              <a:t>) </a:t>
            </a:r>
            <a:r>
              <a:rPr lang="ru-RU" dirty="0" smtClean="0"/>
              <a:t>параллелепипеда. </a:t>
            </a:r>
            <a:r>
              <a:rPr lang="ru-RU" dirty="0"/>
              <a:t>Функция должна возвращать объем параллелепипеда.</a:t>
            </a:r>
          </a:p>
        </p:txBody>
      </p:sp>
    </p:spTree>
    <p:extLst>
      <p:ext uri="{BB962C8B-B14F-4D97-AF65-F5344CB8AC3E}">
        <p14:creationId xmlns:p14="http://schemas.microsoft.com/office/powerpoint/2010/main" val="2298422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(length, width, height):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if height is None: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height = length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return length * width * height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volume = </a:t>
            </a:r>
            <a:r>
              <a:rPr lang="en-US" dirty="0" err="1">
                <a:solidFill>
                  <a:srgbClr val="FF0000"/>
                </a:solidFill>
              </a:rPr>
              <a:t>cuboid_volume</a:t>
            </a:r>
            <a:r>
              <a:rPr lang="en-US" dirty="0">
                <a:solidFill>
                  <a:srgbClr val="FF0000"/>
                </a:solidFill>
              </a:rPr>
              <a:t>(5, 6, height=10)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Объем параллелепипеда: {</a:t>
            </a:r>
            <a:r>
              <a:rPr lang="en-US" dirty="0">
                <a:solidFill>
                  <a:srgbClr val="FF0000"/>
                </a:solidFill>
              </a:rPr>
              <a:t>volume}")</a:t>
            </a:r>
          </a:p>
          <a:p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8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195"/>
          </a:xfrm>
        </p:spPr>
        <p:txBody>
          <a:bodyPr/>
          <a:lstStyle/>
          <a:p>
            <a:r>
              <a:rPr lang="ru-RU" b="1" dirty="0" smtClean="0"/>
              <a:t>Значения по умолчанию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0236"/>
            <a:ext cx="10515600" cy="4826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Для каждого параметра вашей функции можно определить значение по умолчанию. Если при вызове функции передается аргумент, соответствующий данному параметру,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использует значение аргумента, а если нет — использует значение по умолчанию. Таким образом, если для параметра определено значение по умолчанию, вы можете опустить соответствующий аргумент, который обычно включается в вызов функции. Значения по умолчанию упрощают вызовы функций и проясняют типичные способы использования функций.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='dog'):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print(f"\</a:t>
            </a:r>
            <a:r>
              <a:rPr lang="en-US" sz="2400" dirty="0" err="1" smtClean="0">
                <a:solidFill>
                  <a:srgbClr val="FF0000"/>
                </a:solidFill>
              </a:rPr>
              <a:t>nI</a:t>
            </a:r>
            <a:r>
              <a:rPr lang="en-US" sz="2400" dirty="0" smtClean="0">
                <a:solidFill>
                  <a:srgbClr val="FF0000"/>
                </a:solidFill>
              </a:rPr>
              <a:t> have a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}.")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print(</a:t>
            </a:r>
            <a:r>
              <a:rPr lang="en-US" sz="2400" dirty="0" err="1" smtClean="0">
                <a:solidFill>
                  <a:srgbClr val="FF0000"/>
                </a:solidFill>
              </a:rPr>
              <a:t>f"My</a:t>
            </a:r>
            <a:r>
              <a:rPr lang="en-US" sz="2400" dirty="0" smtClean="0">
                <a:solidFill>
                  <a:srgbClr val="FF0000"/>
                </a:solidFill>
              </a:rPr>
              <a:t> {</a:t>
            </a:r>
            <a:r>
              <a:rPr lang="en-US" sz="2400" dirty="0" err="1" smtClean="0">
                <a:solidFill>
                  <a:srgbClr val="FF0000"/>
                </a:solidFill>
              </a:rPr>
              <a:t>animal_type</a:t>
            </a:r>
            <a:r>
              <a:rPr lang="en-US" sz="2400" dirty="0" smtClean="0">
                <a:solidFill>
                  <a:srgbClr val="FF0000"/>
                </a:solidFill>
              </a:rPr>
              <a:t>}'s name is {</a:t>
            </a:r>
            <a:r>
              <a:rPr lang="en-US" sz="2400" dirty="0" err="1" smtClean="0">
                <a:solidFill>
                  <a:srgbClr val="FF0000"/>
                </a:solidFill>
              </a:rPr>
              <a:t>pet_name.title</a:t>
            </a:r>
            <a:r>
              <a:rPr lang="en-US" sz="2400" dirty="0" smtClean="0">
                <a:solidFill>
                  <a:srgbClr val="FF0000"/>
                </a:solidFill>
              </a:rPr>
              <a:t>()}.") 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describe_pet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pet_name</a:t>
            </a:r>
            <a:r>
              <a:rPr lang="en-US" sz="2400" dirty="0" smtClean="0">
                <a:solidFill>
                  <a:srgbClr val="FF0000"/>
                </a:solidFill>
              </a:rPr>
              <a:t>='willie')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Процедурное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Стиль программирования, в котором пишется последовательность шагов по направлению к решению, и каждый шаг изменяет состояние программы. В процедурном программировании вы пишете код, чтобы «сделать это, затем то».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Содержимое 3" descr="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26196"/>
            <a:ext cx="10697025" cy="27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84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вы используете значения по умолчанию, все параметры со значением по умолчанию должны следовать после параметров, у которых значений по умолчанию нет. Это необходимо для того, чтобы </a:t>
            </a:r>
            <a:r>
              <a:rPr lang="ru-RU" dirty="0" err="1" smtClean="0"/>
              <a:t>Python</a:t>
            </a:r>
            <a:r>
              <a:rPr lang="ru-RU" dirty="0" smtClean="0"/>
              <a:t> правильно интерпретировал позиционные аргументы.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249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 «звёздочка</a:t>
            </a:r>
            <a:r>
              <a:rPr lang="ru-RU" b="1" dirty="0" smtClean="0"/>
              <a:t>»</a:t>
            </a:r>
            <a:r>
              <a:rPr lang="en-US" b="1" dirty="0" smtClean="0"/>
              <a:t>   *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 </a:t>
            </a:r>
            <a:r>
              <a:rPr lang="ru-RU" dirty="0">
                <a:solidFill>
                  <a:srgbClr val="FF0000"/>
                </a:solidFill>
              </a:rPr>
              <a:t>*</a:t>
            </a:r>
            <a:r>
              <a:rPr lang="ru-RU" dirty="0"/>
              <a:t> чаще всего ассоциируется у людей с операцией умножения, но в </a:t>
            </a:r>
            <a:r>
              <a:rPr lang="ru-RU" dirty="0" err="1"/>
              <a:t>Python</a:t>
            </a:r>
            <a:r>
              <a:rPr lang="ru-RU" dirty="0"/>
              <a:t> он имеет и другой смысл.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Этот оператор позволяет «распаковывать» объекты, внутри которых хранятся некие элементы. Вот пример: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a = [1,2,3]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b = [*a,4,5,6</a:t>
            </a:r>
            <a:r>
              <a:rPr lang="ru-RU" dirty="0" smtClean="0">
                <a:solidFill>
                  <a:srgbClr val="FF0000"/>
                </a:solidFill>
              </a:rPr>
              <a:t>]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rint(b)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1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пользоваться *</a:t>
            </a:r>
            <a:r>
              <a:rPr lang="ru-RU" b="1" dirty="0" err="1"/>
              <a:t>args</a:t>
            </a:r>
            <a:r>
              <a:rPr lang="ru-RU" b="1" dirty="0"/>
              <a:t> и **</a:t>
            </a:r>
            <a:r>
              <a:rPr lang="ru-RU" b="1" dirty="0" err="1" smtClean="0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</a:t>
            </a:r>
            <a:r>
              <a:rPr lang="ru-RU" dirty="0" err="1"/>
              <a:t>args</a:t>
            </a:r>
            <a:r>
              <a:rPr lang="ru-RU" dirty="0"/>
              <a:t> — это сокращение от «</a:t>
            </a:r>
            <a:r>
              <a:rPr lang="ru-RU" dirty="0" err="1"/>
              <a:t>arguments</a:t>
            </a:r>
            <a:r>
              <a:rPr lang="ru-RU" dirty="0"/>
              <a:t>» (аргументы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**</a:t>
            </a:r>
            <a:r>
              <a:rPr lang="ru-RU" dirty="0" err="1"/>
              <a:t>kwargs</a:t>
            </a:r>
            <a:r>
              <a:rPr lang="ru-RU" dirty="0"/>
              <a:t> — сокращение от «</a:t>
            </a:r>
            <a:r>
              <a:rPr lang="ru-RU" dirty="0" err="1"/>
              <a:t>keyword</a:t>
            </a:r>
            <a:r>
              <a:rPr lang="ru-RU" dirty="0"/>
              <a:t> </a:t>
            </a:r>
            <a:r>
              <a:rPr lang="ru-RU" dirty="0" err="1"/>
              <a:t>arguments</a:t>
            </a:r>
            <a:r>
              <a:rPr lang="ru-RU" dirty="0"/>
              <a:t>» (именованные </a:t>
            </a:r>
            <a:r>
              <a:rPr lang="ru-RU" dirty="0" smtClean="0"/>
              <a:t>аргументы).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Каждая из этих конструкций используется для распаковки аргументов соответствующего типа, позволяя вызывать функции со списком аргументов переменной длины.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Например </a:t>
            </a:r>
            <a:r>
              <a:rPr lang="ru-RU" dirty="0"/>
              <a:t>— создадим функцию, которая умеет выводить результаты, набранные учеником в тесте:</a:t>
            </a:r>
          </a:p>
        </p:txBody>
      </p:sp>
    </p:spTree>
    <p:extLst>
      <p:ext uri="{BB962C8B-B14F-4D97-AF65-F5344CB8AC3E}">
        <p14:creationId xmlns:p14="http://schemas.microsoft.com/office/powerpoint/2010/main" val="737979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(student, *scores):  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print(</a:t>
            </a:r>
            <a:r>
              <a:rPr lang="en-US" dirty="0" err="1" smtClean="0">
                <a:solidFill>
                  <a:srgbClr val="FF0000"/>
                </a:solidFill>
              </a:rPr>
              <a:t>f"Student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Name: {student}")  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for </a:t>
            </a:r>
            <a:r>
              <a:rPr lang="en-US" dirty="0">
                <a:solidFill>
                  <a:srgbClr val="FF0000"/>
                </a:solidFill>
              </a:rPr>
              <a:t>score in </a:t>
            </a:r>
            <a:r>
              <a:rPr lang="en-US" dirty="0" smtClean="0">
                <a:solidFill>
                  <a:srgbClr val="FF0000"/>
                </a:solidFill>
              </a:rPr>
              <a:t>scores: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print(score)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printScores</a:t>
            </a:r>
            <a:r>
              <a:rPr lang="en-US" dirty="0">
                <a:solidFill>
                  <a:srgbClr val="FF0000"/>
                </a:solidFill>
              </a:rPr>
              <a:t>("Jonathan",100, 95, 88, 92, 99)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2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принимает произвольное количество чисел в качестве аргументов и возвращает их сумму.</a:t>
            </a:r>
          </a:p>
        </p:txBody>
      </p:sp>
    </p:spTree>
    <p:extLst>
      <p:ext uri="{BB962C8B-B14F-4D97-AF65-F5344CB8AC3E}">
        <p14:creationId xmlns:p14="http://schemas.microsoft.com/office/powerpoint/2010/main" val="334384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46034"/>
            <a:ext cx="10515600" cy="533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(*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for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total +=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return total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result_1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(5, 10, </a:t>
            </a:r>
            <a:r>
              <a:rPr lang="en-US" dirty="0" smtClean="0">
                <a:solidFill>
                  <a:srgbClr val="FF0000"/>
                </a:solidFill>
              </a:rPr>
              <a:t>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result_2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sum_numbers</a:t>
            </a:r>
            <a:r>
              <a:rPr lang="en-US" dirty="0">
                <a:solidFill>
                  <a:srgbClr val="FF0000"/>
                </a:solidFill>
              </a:rPr>
              <a:t>(2, 4, 6, 8,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result_1}")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print(f"</a:t>
            </a:r>
            <a:r>
              <a:rPr lang="ru-RU" dirty="0">
                <a:solidFill>
                  <a:srgbClr val="FF0000"/>
                </a:solidFill>
              </a:rPr>
              <a:t>Сумма чисел: {</a:t>
            </a:r>
            <a:r>
              <a:rPr lang="en-US" dirty="0">
                <a:solidFill>
                  <a:srgbClr val="FF0000"/>
                </a:solidFill>
              </a:rPr>
              <a:t>result_2}")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**</a:t>
            </a:r>
            <a:r>
              <a:rPr lang="en-US" b="1" dirty="0" err="1"/>
              <a:t>kwargs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значения </a:t>
            </a:r>
            <a:r>
              <a:rPr lang="ru-RU" dirty="0"/>
              <a:t>не имеет. Главное — это два символа **. Благодаря им создаётся словарь, в котором содержатся именованные аргументы, переданные функции при её вызове.</a:t>
            </a:r>
          </a:p>
        </p:txBody>
      </p:sp>
    </p:spTree>
    <p:extLst>
      <p:ext uri="{BB962C8B-B14F-4D97-AF65-F5344CB8AC3E}">
        <p14:creationId xmlns:p14="http://schemas.microsoft.com/office/powerpoint/2010/main" val="56621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8" y="17828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def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printPetNames</a:t>
            </a:r>
            <a:r>
              <a:rPr lang="en-US" sz="3600" dirty="0">
                <a:solidFill>
                  <a:srgbClr val="FF0000"/>
                </a:solidFill>
              </a:rPr>
              <a:t>(owner, **pets):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 print(</a:t>
            </a:r>
            <a:r>
              <a:rPr lang="en-US" sz="3600" dirty="0" err="1" smtClean="0">
                <a:solidFill>
                  <a:srgbClr val="FF0000"/>
                </a:solidFill>
              </a:rPr>
              <a:t>f"Owner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Name: {owner}")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smtClean="0">
                <a:solidFill>
                  <a:srgbClr val="FF0000"/>
                </a:solidFill>
              </a:rPr>
              <a:t> for </a:t>
            </a:r>
            <a:r>
              <a:rPr lang="en-US" sz="3600" dirty="0" err="1">
                <a:solidFill>
                  <a:srgbClr val="FF0000"/>
                </a:solidFill>
              </a:rPr>
              <a:t>pet,name</a:t>
            </a:r>
            <a:r>
              <a:rPr lang="en-US" sz="3600" dirty="0">
                <a:solidFill>
                  <a:srgbClr val="FF0000"/>
                </a:solidFill>
              </a:rPr>
              <a:t> in </a:t>
            </a:r>
            <a:r>
              <a:rPr lang="en-US" sz="3600" dirty="0" err="1">
                <a:solidFill>
                  <a:srgbClr val="FF0000"/>
                </a:solidFill>
              </a:rPr>
              <a:t>pets.items</a:t>
            </a:r>
            <a:r>
              <a:rPr lang="en-US" sz="3600" dirty="0" smtClean="0">
                <a:solidFill>
                  <a:srgbClr val="FF0000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</a:t>
            </a:r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 smtClean="0">
                <a:solidFill>
                  <a:srgbClr val="FF0000"/>
                </a:solidFill>
              </a:rPr>
              <a:t>print(f</a:t>
            </a:r>
            <a:r>
              <a:rPr lang="en-US" sz="3600" dirty="0">
                <a:solidFill>
                  <a:srgbClr val="FF0000"/>
                </a:solidFill>
              </a:rPr>
              <a:t>"{pet}: {name</a:t>
            </a:r>
            <a:r>
              <a:rPr lang="en-US" sz="3600" dirty="0" smtClean="0">
                <a:solidFill>
                  <a:srgbClr val="FF0000"/>
                </a:solidFill>
              </a:rPr>
              <a:t>}")</a:t>
            </a:r>
          </a:p>
          <a:p>
            <a:pPr marL="457200" lvl="1" indent="0">
              <a:buNone/>
            </a:pP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FF0000"/>
                </a:solidFill>
              </a:rPr>
              <a:t>printPetNames</a:t>
            </a:r>
            <a:r>
              <a:rPr lang="en-US" sz="3600" dirty="0">
                <a:solidFill>
                  <a:srgbClr val="FF0000"/>
                </a:solidFill>
              </a:rPr>
              <a:t>("Jonathan", dog="Brock", fish=["Larry", "Curly", "Moe"], turtle="</a:t>
            </a:r>
            <a:r>
              <a:rPr lang="en-US" sz="3600" dirty="0" err="1">
                <a:solidFill>
                  <a:srgbClr val="FF0000"/>
                </a:solidFill>
              </a:rPr>
              <a:t>Shelldon</a:t>
            </a:r>
            <a:r>
              <a:rPr lang="en-US" sz="3600" dirty="0">
                <a:solidFill>
                  <a:srgbClr val="FF0000"/>
                </a:solidFill>
              </a:rPr>
              <a:t>")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7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3645"/>
            <a:ext cx="10515600" cy="6400800"/>
          </a:xfrm>
        </p:spPr>
        <p:txBody>
          <a:bodyPr>
            <a:normAutofit/>
          </a:bodyPr>
          <a:lstStyle/>
          <a:p>
            <a:r>
              <a:rPr lang="ru-RU" dirty="0"/>
              <a:t>Используйте общепринятые конструкции *</a:t>
            </a:r>
            <a:r>
              <a:rPr lang="ru-RU" dirty="0" err="1"/>
              <a:t>args</a:t>
            </a:r>
            <a:r>
              <a:rPr lang="ru-RU" dirty="0"/>
              <a:t> и **</a:t>
            </a:r>
            <a:r>
              <a:rPr lang="ru-RU" dirty="0" err="1"/>
              <a:t>kwargs</a:t>
            </a:r>
            <a:r>
              <a:rPr lang="ru-RU" dirty="0"/>
              <a:t> для захвата позиционных и именованных аргументов</a:t>
            </a:r>
            <a:r>
              <a:rPr lang="ru-RU" dirty="0" smtClean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Конструкцию **</a:t>
            </a:r>
            <a:r>
              <a:rPr lang="ru-RU" dirty="0" err="1"/>
              <a:t>kwargs</a:t>
            </a:r>
            <a:r>
              <a:rPr lang="ru-RU" dirty="0"/>
              <a:t> нельзя располагать до *</a:t>
            </a:r>
            <a:r>
              <a:rPr lang="ru-RU" dirty="0" err="1"/>
              <a:t>args</a:t>
            </a:r>
            <a:r>
              <a:rPr lang="ru-RU" dirty="0"/>
              <a:t>. Если это сделать — будет выдано сообщение об ошибке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Остерегайтесь конфликтов между именованными параметрами и **</a:t>
            </a:r>
            <a:r>
              <a:rPr lang="ru-RU" dirty="0" err="1"/>
              <a:t>kwargs</a:t>
            </a:r>
            <a:r>
              <a:rPr lang="ru-RU" dirty="0"/>
              <a:t>, в случаях, когда значение планируется передать как **</a:t>
            </a:r>
            <a:r>
              <a:rPr lang="ru-RU" dirty="0" err="1"/>
              <a:t>kwarg</a:t>
            </a:r>
            <a:r>
              <a:rPr lang="ru-RU" dirty="0"/>
              <a:t>-аргумент, но имя ключа этого значения совпадает с именем именованного параметра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Оператор *можно использовать не только в объявлениях функций, но и при их вызове.</a:t>
            </a:r>
          </a:p>
        </p:txBody>
      </p:sp>
    </p:spTree>
    <p:extLst>
      <p:ext uri="{BB962C8B-B14F-4D97-AF65-F5344CB8AC3E}">
        <p14:creationId xmlns:p14="http://schemas.microsoft.com/office/powerpoint/2010/main" val="110909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</a:t>
            </a:r>
            <a:r>
              <a:rPr lang="en-US" dirty="0"/>
              <a:t>(a, b):</a:t>
            </a:r>
          </a:p>
          <a:p>
            <a:pPr marL="0" indent="0">
              <a:buNone/>
            </a:pPr>
            <a:r>
              <a:rPr lang="en-US" dirty="0"/>
              <a:t>    print(a, 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(b=2</a:t>
            </a:r>
            <a:r>
              <a:rPr lang="en-US" dirty="0"/>
              <a:t>, a=4)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b=4)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(a=2</a:t>
            </a:r>
            <a:r>
              <a:rPr lang="en-US" dirty="0"/>
              <a:t>, </a:t>
            </a:r>
            <a:r>
              <a:rPr lang="en-US" dirty="0" smtClean="0"/>
              <a:t>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3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7129"/>
            <a:ext cx="10515600" cy="52198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Процедурное программирование подходит для написания небольших программ вроде этой, однако из-за того, что все состояния программы сохраняются в глобальных переменных, когда код становится больше, появляются проблемы.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Когда код вашей программы увеличивается в размере, вы используете глобальные переменные в большом количестве функций, и невозможно отследить все места, в которых глобальная переменная изменяется.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При процедурном программировании вы будете часто сталкиваться с непреднамеренными побочными эффектами, такими как случайное двукратное увеличение переменной.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Эта проблема привела к развитию парадигм объектно-ориентированного и функционального программирования, и эти парадигмы используют разные подходы к ее решению.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616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args</a:t>
            </a:r>
            <a:r>
              <a:rPr lang="en-US" dirty="0"/>
              <a:t>)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</a:t>
            </a:r>
            <a:r>
              <a:rPr lang="en-US" dirty="0" smtClean="0"/>
              <a:t>4)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(2</a:t>
            </a:r>
            <a:r>
              <a:rPr lang="en-US" dirty="0"/>
              <a:t>, 4, key=10)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00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(**</a:t>
            </a:r>
            <a:r>
              <a:rPr lang="en-US" dirty="0" err="1"/>
              <a:t>kwargs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kwargs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(a=5</a:t>
            </a:r>
            <a:r>
              <a:rPr lang="en-US" dirty="0"/>
              <a:t>, b=10, </a:t>
            </a:r>
            <a:r>
              <a:rPr lang="en-US" dirty="0" smtClean="0"/>
              <a:t>c=15)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(a=5</a:t>
            </a:r>
            <a:r>
              <a:rPr lang="en-US" dirty="0"/>
              <a:t>, b=10, 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047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3286"/>
            <a:ext cx="10515600" cy="5843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b="1" dirty="0" err="1"/>
              <a:t>my_func</a:t>
            </a:r>
            <a:r>
              <a:rPr lang="en-US" dirty="0"/>
              <a:t>(a=5, b=10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print(a</a:t>
            </a:r>
            <a:r>
              <a:rPr lang="en-US" dirty="0"/>
              <a:t>,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(a=2</a:t>
            </a:r>
            <a:r>
              <a:rPr lang="en-US" dirty="0"/>
              <a:t>, </a:t>
            </a:r>
            <a:r>
              <a:rPr lang="en-US" dirty="0" smtClean="0"/>
              <a:t>b=3)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(b=1</a:t>
            </a:r>
            <a:r>
              <a:rPr lang="en-US" dirty="0"/>
              <a:t>, </a:t>
            </a:r>
            <a:r>
              <a:rPr lang="en-US" dirty="0" smtClean="0"/>
              <a:t>a=10)</a:t>
            </a:r>
          </a:p>
          <a:p>
            <a:pPr marL="0" indent="0"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(7</a:t>
            </a:r>
            <a:r>
              <a:rPr lang="en-US" dirty="0"/>
              <a:t>, 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26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Лямбда-функция в </a:t>
            </a:r>
            <a:r>
              <a:rPr lang="ru-RU" b="1" dirty="0" err="1"/>
              <a:t>Python</a:t>
            </a:r>
            <a:r>
              <a:rPr lang="ru-RU" b="1" dirty="0"/>
              <a:t> простыми </a:t>
            </a:r>
            <a:r>
              <a:rPr lang="ru-RU" b="1" dirty="0" smtClean="0"/>
              <a:t>словами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Лямбда-функции </a:t>
            </a: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являются анонимными. Это означает, что функция безымянна.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известно, ключевое слов </a:t>
            </a:r>
            <a:r>
              <a:rPr lang="ru-RU" dirty="0" err="1"/>
              <a:t>def</a:t>
            </a:r>
            <a:r>
              <a:rPr lang="ru-RU" dirty="0"/>
              <a:t> используется в </a:t>
            </a:r>
            <a:r>
              <a:rPr lang="ru-RU" dirty="0" err="1"/>
              <a:t>Python</a:t>
            </a:r>
            <a:r>
              <a:rPr lang="ru-RU" dirty="0"/>
              <a:t> для определения обычной </a:t>
            </a:r>
            <a:r>
              <a:rPr lang="ru-RU" dirty="0" smtClean="0"/>
              <a:t>функции.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свою очередь, ключевое слово  </a:t>
            </a:r>
            <a:r>
              <a:rPr lang="ru-RU" dirty="0" err="1"/>
              <a:t>lambda</a:t>
            </a:r>
            <a:r>
              <a:rPr lang="ru-RU" dirty="0"/>
              <a:t>  используется для определения анонимной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575922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920" y="478564"/>
            <a:ext cx="11690646" cy="6067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Лямбда-функция имеет следующий синтаксис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Lambda</a:t>
            </a:r>
            <a:r>
              <a:rPr lang="ru-RU" dirty="0">
                <a:solidFill>
                  <a:srgbClr val="FF0000"/>
                </a:solidFill>
              </a:rPr>
              <a:t> аргументы: выражение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Лямбда-функции </a:t>
            </a:r>
            <a:r>
              <a:rPr lang="ru-RU" dirty="0"/>
              <a:t>могут иметь любое количество аргументов, но у каждой может быть только одно выражение. Выражение вычисляется и возвращается. Эти функции могут быть использованы везде, где требуется объект-функция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fr-FR" dirty="0"/>
              <a:t>double = </a:t>
            </a:r>
            <a:r>
              <a:rPr lang="fr-FR" b="1" dirty="0"/>
              <a:t>lambda</a:t>
            </a:r>
            <a:r>
              <a:rPr lang="fr-FR" dirty="0"/>
              <a:t> x: </a:t>
            </a:r>
            <a:r>
              <a:rPr lang="fr-FR" dirty="0" smtClean="0"/>
              <a:t>x*2</a:t>
            </a:r>
            <a:endParaRPr lang="ru-RU" dirty="0"/>
          </a:p>
          <a:p>
            <a:pPr marL="0" indent="0">
              <a:buNone/>
            </a:pPr>
            <a:r>
              <a:rPr lang="fr-FR" dirty="0" smtClean="0"/>
              <a:t>print(double(5</a:t>
            </a:r>
            <a:r>
              <a:rPr lang="fr-FR" dirty="0"/>
              <a:t>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293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255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Инструкция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double = lambda x: </a:t>
            </a:r>
            <a:r>
              <a:rPr lang="en-US" dirty="0" smtClean="0">
                <a:solidFill>
                  <a:srgbClr val="FF0000"/>
                </a:solidFill>
              </a:rPr>
              <a:t>x*2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Эквивалентна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double(x):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>
                <a:solidFill>
                  <a:srgbClr val="FF0000"/>
                </a:solidFill>
              </a:rPr>
              <a:t>x *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Эта функция может иметь любое количество аргументов, но вычисляет и возвращает только одно значение</a:t>
            </a:r>
          </a:p>
          <a:p>
            <a:r>
              <a:rPr lang="ru-RU" dirty="0"/>
              <a:t>Лямбда-функции применимы везде, где требуются объекты-функции </a:t>
            </a:r>
          </a:p>
          <a:p>
            <a:r>
              <a:rPr lang="ru-RU" dirty="0"/>
              <a:t>Вы должны помнить, что  синтаксически лямбда-функция ограничена, позволяет представить всего одно выражение</a:t>
            </a:r>
          </a:p>
          <a:p>
            <a:r>
              <a:rPr lang="ru-RU" dirty="0"/>
              <a:t>Они имеют множество вариантов применения в конкретных областях программирования, наряду  с другими типами выражений, используемых в функциях.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50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3"/>
            <a:ext cx="10515600" cy="5877860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F0000"/>
                </a:solidFill>
              </a:rPr>
              <a:t>def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defined_cube</a:t>
            </a:r>
            <a:r>
              <a:rPr lang="es-ES" dirty="0">
                <a:solidFill>
                  <a:srgbClr val="FF0000"/>
                </a:solidFill>
              </a:rPr>
              <a:t>(y</a:t>
            </a:r>
            <a:r>
              <a:rPr lang="es-ES" dirty="0" smtClean="0">
                <a:solidFill>
                  <a:srgbClr val="FF0000"/>
                </a:solidFill>
              </a:rPr>
              <a:t>):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	</a:t>
            </a:r>
            <a:r>
              <a:rPr lang="es-ES" b="1" dirty="0" smtClean="0">
                <a:solidFill>
                  <a:srgbClr val="FF0000"/>
                </a:solidFill>
              </a:rPr>
              <a:t>return</a:t>
            </a:r>
            <a:r>
              <a:rPr lang="es-ES" dirty="0" smtClean="0">
                <a:solidFill>
                  <a:srgbClr val="FF0000"/>
                </a:solidFill>
              </a:rPr>
              <a:t> y*y*y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lambda_cube </a:t>
            </a:r>
            <a:r>
              <a:rPr lang="es-ES" dirty="0">
                <a:solidFill>
                  <a:srgbClr val="FF0000"/>
                </a:solidFill>
              </a:rPr>
              <a:t>= </a:t>
            </a:r>
            <a:r>
              <a:rPr lang="es-ES" b="1" dirty="0">
                <a:solidFill>
                  <a:srgbClr val="FF0000"/>
                </a:solidFill>
              </a:rPr>
              <a:t>lambda</a:t>
            </a:r>
            <a:r>
              <a:rPr lang="es-ES" dirty="0">
                <a:solidFill>
                  <a:srgbClr val="FF0000"/>
                </a:solidFill>
              </a:rPr>
              <a:t> y: </a:t>
            </a:r>
            <a:r>
              <a:rPr lang="es-ES" dirty="0" smtClean="0">
                <a:solidFill>
                  <a:srgbClr val="FF0000"/>
                </a:solidFill>
              </a:rPr>
              <a:t>y*y*y</a:t>
            </a: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s-ES" dirty="0" smtClean="0"/>
              <a:t>print(defined_cube(2))</a:t>
            </a:r>
            <a:endParaRPr lang="ru-RU" dirty="0" smtClean="0"/>
          </a:p>
          <a:p>
            <a:pPr marL="0" indent="0">
              <a:buNone/>
            </a:pPr>
            <a:r>
              <a:rPr lang="es-ES" dirty="0" smtClean="0"/>
              <a:t>print(lambda_cube(2))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Как показано в примере выше, обе представленные функции, </a:t>
            </a:r>
            <a:r>
              <a:rPr lang="ru-RU" dirty="0" err="1"/>
              <a:t>defined_cube</a:t>
            </a:r>
            <a:r>
              <a:rPr lang="ru-RU" dirty="0"/>
              <a:t>() и  </a:t>
            </a:r>
            <a:r>
              <a:rPr lang="ru-RU" dirty="0" err="1"/>
              <a:t>lambda_cube</a:t>
            </a:r>
            <a:r>
              <a:rPr lang="ru-RU" dirty="0"/>
              <a:t>(), ведут себя одинаково, как и предполагалось.</a:t>
            </a:r>
          </a:p>
        </p:txBody>
      </p:sp>
    </p:spTree>
    <p:extLst>
      <p:ext uri="{BB962C8B-B14F-4D97-AF65-F5344CB8AC3E}">
        <p14:creationId xmlns:p14="http://schemas.microsoft.com/office/powerpoint/2010/main" val="4176515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128187"/>
            <a:ext cx="11596643" cy="6469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Разберем вышеуказанный пример подробнее: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Без использования лямбды: Здесь обе функции возвращают заданное значение, возведенное в куб. Но при использовании </a:t>
            </a:r>
            <a:r>
              <a:rPr lang="ru-RU" dirty="0" err="1"/>
              <a:t>def</a:t>
            </a:r>
            <a:r>
              <a:rPr lang="ru-RU" dirty="0"/>
              <a:t>, нам пришлось определить функцию с именем и </a:t>
            </a:r>
            <a:r>
              <a:rPr lang="ru-RU" dirty="0" err="1"/>
              <a:t>defined_cube</a:t>
            </a:r>
            <a:r>
              <a:rPr lang="ru-RU" dirty="0"/>
              <a:t>() дать ей входную величину.  После выполнения нам также понадобилось возвратить результат, из того места, откуда была вызвана функция, и мы сделали это, используя ключевое слово </a:t>
            </a:r>
            <a:r>
              <a:rPr lang="ru-RU" dirty="0" err="1"/>
              <a:t>return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применением лямбды: Определение лямбды не включает оператор </a:t>
            </a:r>
            <a:r>
              <a:rPr lang="ru-RU" dirty="0" err="1"/>
              <a:t>return</a:t>
            </a:r>
            <a:r>
              <a:rPr lang="ru-RU" dirty="0"/>
              <a:t>, а всегда содержит возвращенное выражение. Мы также можем поместить определение лямбды в любое место, где ожидается функция, и нам не нужно присваивать его переменной. Так выглядят простые лямбда-функции.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017877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Лямбда-функции и функции высшего </a:t>
            </a:r>
            <a:r>
              <a:rPr lang="ru-RU" b="1" dirty="0" smtClean="0"/>
              <a:t>порядка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Мы </a:t>
            </a:r>
            <a:r>
              <a:rPr lang="ru-RU" dirty="0"/>
              <a:t>используем лямбда-функцию, когда нам ненадолго требуется безымянная функция.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мы часто используем их как аргумент функции высшего порядка (функции, которая принимает другие функции в качестве аргументов).  Лямбда-функции используют вместе с такими встроенными функциями как </a:t>
            </a:r>
            <a:r>
              <a:rPr lang="ru-RU" dirty="0" err="1"/>
              <a:t>filter</a:t>
            </a:r>
            <a:r>
              <a:rPr lang="ru-RU" dirty="0"/>
              <a:t>(), </a:t>
            </a:r>
            <a:r>
              <a:rPr lang="ru-RU" dirty="0" err="1"/>
              <a:t>map</a:t>
            </a:r>
            <a:r>
              <a:rPr lang="ru-RU" dirty="0" smtClean="0"/>
              <a:t>(), </a:t>
            </a:r>
            <a:r>
              <a:rPr lang="ru-RU" dirty="0" err="1" smtClean="0"/>
              <a:t>reduce</a:t>
            </a:r>
            <a:r>
              <a:rPr lang="ru-RU" dirty="0"/>
              <a:t>() и др.</a:t>
            </a:r>
          </a:p>
        </p:txBody>
      </p:sp>
    </p:spTree>
    <p:extLst>
      <p:ext uri="{BB962C8B-B14F-4D97-AF65-F5344CB8AC3E}">
        <p14:creationId xmlns:p14="http://schemas.microsoft.com/office/powerpoint/2010/main" val="405477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</a:t>
            </a:r>
            <a:r>
              <a:rPr lang="en-US" b="1" dirty="0" smtClean="0"/>
              <a:t>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filter</a:t>
            </a:r>
            <a:r>
              <a:rPr lang="ru-RU" dirty="0"/>
              <a:t>() в </a:t>
            </a:r>
            <a:r>
              <a:rPr lang="ru-RU" dirty="0" err="1"/>
              <a:t>Python</a:t>
            </a:r>
            <a:r>
              <a:rPr lang="ru-RU" dirty="0"/>
              <a:t> принимает в качестве аргументов функцию и список .</a:t>
            </a:r>
          </a:p>
          <a:p>
            <a:endParaRPr lang="ru-RU" dirty="0"/>
          </a:p>
          <a:p>
            <a:r>
              <a:rPr lang="ru-RU" dirty="0"/>
              <a:t>Функция вызывается со всеми элементами в списке, и в результате возвращается новый список, содержащий элементы, для которых функция </a:t>
            </a:r>
            <a:r>
              <a:rPr lang="ru-RU" dirty="0" err="1"/>
              <a:t>результирует</a:t>
            </a:r>
            <a:r>
              <a:rPr lang="ru-RU" dirty="0"/>
              <a:t> в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94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Функциональное программирование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2426"/>
            <a:ext cx="10515600" cy="4604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	Функциональное программирование решает проблемы процедурного программирования с помощью устранения глобального состояния.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Функциональный программист полагается на функции, которые не используют и не изменяют глобальное состояние; единственное используемое ими состояние — параметры, которые вы передаете в функцию.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Результат, возвращаемый функцией, обычно передается в другую функцию. Таким образом, выполняя передачу из функции в функцию, функциональный программист избегает глобального состояния. Отказ от глобального состояния избавляет от побочных эффектов и сопутствующих им проблем.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728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290" y="367469"/>
            <a:ext cx="11246265" cy="6076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Вот пример использования функции </a:t>
            </a:r>
            <a:r>
              <a:rPr lang="ru-RU" sz="3600" dirty="0" err="1"/>
              <a:t>filter</a:t>
            </a:r>
            <a:r>
              <a:rPr lang="ru-RU" sz="3600" dirty="0"/>
              <a:t>() для отбора четных чисел из списка.</a:t>
            </a:r>
          </a:p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</a:rPr>
              <a:t/>
            </a:r>
            <a:br>
              <a:rPr lang="ru-RU" sz="3600" dirty="0" smtClean="0">
                <a:solidFill>
                  <a:srgbClr val="FF0000"/>
                </a:solidFill>
              </a:rPr>
            </a:br>
            <a:r>
              <a:rPr lang="ru-RU" sz="3600" dirty="0" smtClean="0">
                <a:solidFill>
                  <a:srgbClr val="FF0000"/>
                </a:solidFill>
              </a:rPr>
              <a:t/>
            </a:r>
            <a:br>
              <a:rPr lang="ru-RU" sz="3600" dirty="0" smtClean="0">
                <a:solidFill>
                  <a:srgbClr val="FF0000"/>
                </a:solidFill>
              </a:rPr>
            </a:br>
            <a:r>
              <a:rPr lang="en-US" sz="3600" dirty="0" err="1" smtClean="0">
                <a:solidFill>
                  <a:srgbClr val="FF0000"/>
                </a:solidFill>
              </a:rPr>
              <a:t>my_list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 [1, 3, 4, 6, 10, 11, 15, 12, </a:t>
            </a:r>
            <a:r>
              <a:rPr lang="en-US" sz="3600" dirty="0" smtClean="0">
                <a:solidFill>
                  <a:srgbClr val="FF0000"/>
                </a:solidFill>
              </a:rPr>
              <a:t>14]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FF0000"/>
                </a:solidFill>
              </a:rPr>
              <a:t>new_list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= list(filter(</a:t>
            </a:r>
            <a:r>
              <a:rPr lang="en-US" sz="3600" b="1" dirty="0">
                <a:solidFill>
                  <a:srgbClr val="FF0000"/>
                </a:solidFill>
              </a:rPr>
              <a:t>lambda</a:t>
            </a:r>
            <a:r>
              <a:rPr lang="en-US" sz="3600" dirty="0">
                <a:solidFill>
                  <a:srgbClr val="FF0000"/>
                </a:solidFill>
              </a:rPr>
              <a:t> x: (x%2 == 0) , </a:t>
            </a:r>
            <a:r>
              <a:rPr lang="en-US" sz="3600" dirty="0" err="1">
                <a:solidFill>
                  <a:srgbClr val="FF0000"/>
                </a:solidFill>
              </a:rPr>
              <a:t>my_list</a:t>
            </a:r>
            <a:r>
              <a:rPr lang="en-US" sz="3600" dirty="0" smtClean="0">
                <a:solidFill>
                  <a:srgbClr val="FF0000"/>
                </a:solidFill>
              </a:rPr>
              <a:t>))</a:t>
            </a:r>
            <a:endParaRPr lang="ru-RU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print(</a:t>
            </a:r>
            <a:r>
              <a:rPr lang="en-US" sz="3600" dirty="0" err="1" smtClean="0">
                <a:solidFill>
                  <a:srgbClr val="FF0000"/>
                </a:solidFill>
              </a:rPr>
              <a:t>new_list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11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map()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map</a:t>
            </a:r>
            <a:r>
              <a:rPr lang="ru-RU" dirty="0"/>
              <a:t>() принимает в качестве аргументов функцию и список.</a:t>
            </a:r>
          </a:p>
          <a:p>
            <a:endParaRPr lang="ru-RU" dirty="0"/>
          </a:p>
          <a:p>
            <a:r>
              <a:rPr lang="ru-RU" dirty="0"/>
              <a:t>Функция вызывается со всеми элементами в списке, и в результате возвращается новый список, содержащий элементы, возвращенные данной функцией для каждого исходного элемента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6028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FF0000"/>
                </a:solidFill>
              </a:rPr>
              <a:t>current_list</a:t>
            </a:r>
            <a:r>
              <a:rPr lang="en-US" sz="3200" dirty="0">
                <a:solidFill>
                  <a:srgbClr val="FF0000"/>
                </a:solidFill>
              </a:rPr>
              <a:t> = [1, 3, 4, 6, 10, 11, 15, 12, </a:t>
            </a:r>
            <a:r>
              <a:rPr lang="en-US" sz="3200" dirty="0" smtClean="0">
                <a:solidFill>
                  <a:srgbClr val="FF0000"/>
                </a:solidFill>
              </a:rPr>
              <a:t>14]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FF0000"/>
                </a:solidFill>
              </a:rPr>
              <a:t>new_list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= list(map(</a:t>
            </a:r>
            <a:r>
              <a:rPr lang="en-US" sz="3200" b="1" dirty="0">
                <a:solidFill>
                  <a:srgbClr val="FF0000"/>
                </a:solidFill>
              </a:rPr>
              <a:t>lambda</a:t>
            </a:r>
            <a:r>
              <a:rPr lang="en-US" sz="3200" dirty="0">
                <a:solidFill>
                  <a:srgbClr val="FF0000"/>
                </a:solidFill>
              </a:rPr>
              <a:t> x: x*2 , </a:t>
            </a:r>
            <a:r>
              <a:rPr lang="en-US" sz="3200" dirty="0" err="1">
                <a:solidFill>
                  <a:srgbClr val="FF0000"/>
                </a:solidFill>
              </a:rPr>
              <a:t>current_list</a:t>
            </a:r>
            <a:r>
              <a:rPr lang="en-US" sz="3200" dirty="0">
                <a:solidFill>
                  <a:srgbClr val="FF0000"/>
                </a:solidFill>
              </a:rPr>
              <a:t>)) </a:t>
            </a:r>
            <a:endParaRPr lang="ru-RU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print(</a:t>
            </a:r>
            <a:r>
              <a:rPr lang="en-US" sz="3200" dirty="0" err="1" smtClean="0">
                <a:solidFill>
                  <a:srgbClr val="FF0000"/>
                </a:solidFill>
              </a:rPr>
              <a:t>new_list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45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reduce()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Функция </a:t>
            </a:r>
            <a:r>
              <a:rPr lang="ru-RU" dirty="0" err="1"/>
              <a:t>reduce</a:t>
            </a:r>
            <a:r>
              <a:rPr lang="ru-RU" dirty="0"/>
              <a:t>() принимает в качестве аргументов функцию и список. Функция вызывается с помощью лямбда-функции и итерируемого объекта  и возвращается новый уменьшенный результат. Так выполняется повторяющаяся операцию над парами итерируемых объектов. Функция </a:t>
            </a:r>
            <a:r>
              <a:rPr lang="ru-RU" dirty="0" err="1"/>
              <a:t>reduce</a:t>
            </a:r>
            <a:r>
              <a:rPr lang="ru-RU" dirty="0"/>
              <a:t>() входит в состав модуля </a:t>
            </a:r>
            <a:r>
              <a:rPr lang="ru-RU" dirty="0" err="1"/>
              <a:t>functools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935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functools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import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reduce </a:t>
            </a:r>
            <a:r>
              <a:rPr lang="en-US" dirty="0" err="1">
                <a:solidFill>
                  <a:srgbClr val="FF0000"/>
                </a:solidFill>
              </a:rPr>
              <a:t>current_list</a:t>
            </a:r>
            <a:r>
              <a:rPr lang="en-US" dirty="0">
                <a:solidFill>
                  <a:srgbClr val="FF0000"/>
                </a:solidFill>
              </a:rPr>
              <a:t> = [5, 15, 20, 30, 50, 55, 75, 60, </a:t>
            </a:r>
            <a:r>
              <a:rPr lang="en-US" dirty="0" smtClean="0">
                <a:solidFill>
                  <a:srgbClr val="FF0000"/>
                </a:solidFill>
              </a:rPr>
              <a:t>70]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summa </a:t>
            </a:r>
            <a:r>
              <a:rPr lang="en-US" dirty="0">
                <a:solidFill>
                  <a:srgbClr val="FF0000"/>
                </a:solidFill>
              </a:rPr>
              <a:t>= reduce((</a:t>
            </a:r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dirty="0">
                <a:solidFill>
                  <a:srgbClr val="FF0000"/>
                </a:solidFill>
              </a:rPr>
              <a:t> x, y: x + y), </a:t>
            </a:r>
            <a:r>
              <a:rPr lang="en-US" dirty="0" err="1" smtClean="0">
                <a:solidFill>
                  <a:srgbClr val="FF0000"/>
                </a:solidFill>
              </a:rPr>
              <a:t>current_list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print(summa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654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Лямбда и  списковое </a:t>
            </a:r>
            <a:r>
              <a:rPr lang="ru-RU" b="1" dirty="0" smtClean="0"/>
              <a:t>включение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этом примере мы будем использовать лямбда-функцию со списковым включением и лямбда-функцию с циклом </a:t>
            </a:r>
            <a:r>
              <a:rPr lang="ru-RU" dirty="0" err="1"/>
              <a:t>for</a:t>
            </a:r>
            <a:r>
              <a:rPr lang="ru-RU" dirty="0"/>
              <a:t>. Мы выведем на экран  таблицу из 10 элементов.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tables</a:t>
            </a:r>
            <a:r>
              <a:rPr lang="ru-RU" dirty="0">
                <a:solidFill>
                  <a:srgbClr val="FF0000"/>
                </a:solidFill>
              </a:rPr>
              <a:t> = [</a:t>
            </a:r>
            <a:r>
              <a:rPr lang="ru-RU" dirty="0" err="1">
                <a:solidFill>
                  <a:srgbClr val="FF0000"/>
                </a:solidFill>
              </a:rPr>
              <a:t>lambda</a:t>
            </a:r>
            <a:r>
              <a:rPr lang="ru-RU" dirty="0">
                <a:solidFill>
                  <a:srgbClr val="FF0000"/>
                </a:solidFill>
              </a:rPr>
              <a:t> x = x: x*10 </a:t>
            </a: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x </a:t>
            </a:r>
            <a:r>
              <a:rPr lang="ru-RU" dirty="0" err="1">
                <a:solidFill>
                  <a:srgbClr val="FF0000"/>
                </a:solidFill>
              </a:rPr>
              <a:t>in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range</a:t>
            </a:r>
            <a:r>
              <a:rPr lang="ru-RU" dirty="0">
                <a:solidFill>
                  <a:srgbClr val="FF0000"/>
                </a:solidFill>
              </a:rPr>
              <a:t>(1, 11)]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for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table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tables</a:t>
            </a:r>
            <a:r>
              <a:rPr 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   </a:t>
            </a:r>
            <a:r>
              <a:rPr lang="ru-RU" dirty="0" err="1">
                <a:solidFill>
                  <a:srgbClr val="FF0000"/>
                </a:solidFill>
              </a:rPr>
              <a:t>print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table</a:t>
            </a:r>
            <a:r>
              <a:rPr lang="ru-RU" dirty="0">
                <a:solidFill>
                  <a:srgbClr val="FF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23733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Лямбда и условные </a:t>
            </a:r>
            <a:r>
              <a:rPr lang="ru-RU" b="1" dirty="0" smtClean="0"/>
              <a:t>операторы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max_number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lambda</a:t>
            </a:r>
            <a:r>
              <a:rPr lang="en-US" dirty="0">
                <a:solidFill>
                  <a:srgbClr val="FF0000"/>
                </a:solidFill>
              </a:rPr>
              <a:t> a, b: a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a &gt; b </a:t>
            </a:r>
            <a:r>
              <a:rPr lang="en-US" b="1" dirty="0">
                <a:solidFill>
                  <a:srgbClr val="FF0000"/>
                </a:solidFill>
              </a:rPr>
              <a:t>else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max_number</a:t>
            </a:r>
            <a:r>
              <a:rPr lang="en-US" dirty="0" smtClean="0">
                <a:solidFill>
                  <a:srgbClr val="FF0000"/>
                </a:solidFill>
              </a:rPr>
              <a:t>(3</a:t>
            </a:r>
            <a:r>
              <a:rPr lang="en-US" dirty="0">
                <a:solidFill>
                  <a:srgbClr val="FF0000"/>
                </a:solidFill>
              </a:rPr>
              <a:t>, 5))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50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Декораторы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94475"/>
            <a:ext cx="10515600" cy="338248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Декораторы</a:t>
            </a:r>
            <a:r>
              <a:rPr lang="ru-RU" dirty="0"/>
              <a:t> — это, по сути, "обёртки", которые дают нам возможность изменить поведение функции, не изменяя её код.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603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9102"/>
            <a:ext cx="10515600" cy="63409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 smtClean="0"/>
              <a:t>my_shiny_new_decorator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/>
              <a:t>):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# </a:t>
            </a:r>
            <a:r>
              <a:rPr lang="ru-RU" dirty="0">
                <a:solidFill>
                  <a:srgbClr val="7030A0"/>
                </a:solidFill>
              </a:rPr>
              <a:t>Внутри себя декоратор определяет функцию-"обёртку". Она будет обёрнута вокруг декорируемой</a:t>
            </a:r>
            <a:r>
              <a:rPr lang="ru-RU" dirty="0" smtClean="0">
                <a:solidFill>
                  <a:srgbClr val="7030A0"/>
                </a:solidFill>
              </a:rPr>
              <a:t>, </a:t>
            </a:r>
            <a:r>
              <a:rPr lang="ru-RU" dirty="0">
                <a:solidFill>
                  <a:srgbClr val="7030A0"/>
                </a:solidFill>
              </a:rPr>
              <a:t>получая возможность исполнять произвольный код до и после неё.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>
                <a:solidFill>
                  <a:srgbClr val="00B050"/>
                </a:solidFill>
              </a:rPr>
              <a:t>def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wrapper():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print("</a:t>
            </a:r>
            <a:r>
              <a:rPr lang="ru-RU" dirty="0">
                <a:solidFill>
                  <a:srgbClr val="00B0F0"/>
                </a:solidFill>
              </a:rPr>
              <a:t>Я - код, который отработает до вызова функции")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# </a:t>
            </a:r>
            <a:r>
              <a:rPr lang="ru-RU" dirty="0">
                <a:solidFill>
                  <a:srgbClr val="FF0000"/>
                </a:solidFill>
              </a:rPr>
              <a:t>Сама функция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>
                <a:solidFill>
                  <a:srgbClr val="00B0F0"/>
                </a:solidFill>
              </a:rPr>
              <a:t>print("</a:t>
            </a:r>
            <a:r>
              <a:rPr lang="ru-RU" dirty="0">
                <a:solidFill>
                  <a:srgbClr val="00B0F0"/>
                </a:solidFill>
              </a:rPr>
              <a:t>А я - код, срабатывающий после")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>
                <a:solidFill>
                  <a:srgbClr val="00B050"/>
                </a:solidFill>
              </a:rPr>
              <a:t>wrapper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stand_alone_function</a:t>
            </a:r>
            <a:r>
              <a:rPr lang="en-US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print("</a:t>
            </a:r>
            <a:r>
              <a:rPr lang="ru-RU" dirty="0">
                <a:solidFill>
                  <a:srgbClr val="FF0000"/>
                </a:solidFill>
              </a:rPr>
              <a:t>Я простая </a:t>
            </a:r>
            <a:r>
              <a:rPr lang="ru-RU" dirty="0" smtClean="0">
                <a:solidFill>
                  <a:srgbClr val="FF0000"/>
                </a:solidFill>
              </a:rPr>
              <a:t>функция")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stand_alone_function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stand_alone_function_decorated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= </a:t>
            </a:r>
            <a:r>
              <a:rPr lang="en-US" dirty="0" err="1">
                <a:solidFill>
                  <a:srgbClr val="00B050"/>
                </a:solidFill>
              </a:rPr>
              <a:t>my_shiny_new_decorator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stand_alone_function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stand_alone_function_decorated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65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107" y="615297"/>
            <a:ext cx="11442818" cy="59222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Наверное, теперь мы бы хотели, чтобы каждый раз, во время вызова </a:t>
            </a:r>
            <a:r>
              <a:rPr lang="en-US" dirty="0" err="1">
                <a:solidFill>
                  <a:srgbClr val="FF0000"/>
                </a:solidFill>
              </a:rPr>
              <a:t>stand_alone_function</a:t>
            </a:r>
            <a:r>
              <a:rPr lang="en-US" dirty="0"/>
              <a:t>, </a:t>
            </a:r>
            <a:r>
              <a:rPr lang="ru-RU" dirty="0"/>
              <a:t>вместо неё вызывалась </a:t>
            </a:r>
            <a:r>
              <a:rPr lang="en-US" dirty="0" err="1">
                <a:solidFill>
                  <a:srgbClr val="FF0000"/>
                </a:solidFill>
              </a:rPr>
              <a:t>stand_alone_function_decorated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/>
              <a:t>Для этого просто перезапишем </a:t>
            </a:r>
            <a:r>
              <a:rPr lang="en-US" dirty="0" err="1">
                <a:solidFill>
                  <a:srgbClr val="FF0000"/>
                </a:solidFill>
              </a:rPr>
              <a:t>stand_alone_function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stand_alone_function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my_shiny_new_decorator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stand_alone_function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stand_alone_function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304" y="142102"/>
            <a:ext cx="8283294" cy="6639579"/>
          </a:xfrm>
        </p:spPr>
      </p:pic>
    </p:spTree>
    <p:extLst>
      <p:ext uri="{BB962C8B-B14F-4D97-AF65-F5344CB8AC3E}">
        <p14:creationId xmlns:p14="http://schemas.microsoft.com/office/powerpoint/2010/main" val="1187070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744"/>
            <a:ext cx="10515600" cy="57582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записать еще проще можно использовать </a:t>
            </a:r>
            <a:r>
              <a:rPr lang="ru-RU" dirty="0"/>
              <a:t>синтаксис декораторов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@</a:t>
            </a:r>
            <a:r>
              <a:rPr lang="en-US" dirty="0" err="1" smtClean="0">
                <a:solidFill>
                  <a:srgbClr val="0070C0"/>
                </a:solidFill>
              </a:rPr>
              <a:t>my_shiny_new_decorator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another_stand_alone_function</a:t>
            </a:r>
            <a:r>
              <a:rPr lang="en-US" dirty="0" smtClean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print("</a:t>
            </a:r>
            <a:r>
              <a:rPr lang="ru-RU" dirty="0" smtClean="0">
                <a:solidFill>
                  <a:srgbClr val="FF0000"/>
                </a:solidFill>
              </a:rPr>
              <a:t>Я простая функция, но уже другая!!!")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another_stand_alone_function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123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834" y="211301"/>
            <a:ext cx="10980634" cy="634733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При этом, естественно, можно использовать </a:t>
            </a:r>
            <a:r>
              <a:rPr lang="ru-RU" sz="2400" dirty="0" smtClean="0"/>
              <a:t>несколько </a:t>
            </a:r>
            <a:r>
              <a:rPr lang="ru-RU" sz="2400" dirty="0"/>
              <a:t>декораторов для одной функции, например так: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27" y="999858"/>
            <a:ext cx="11097426" cy="594787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def</a:t>
            </a:r>
            <a:r>
              <a:rPr lang="en-US" sz="2400" dirty="0">
                <a:solidFill>
                  <a:srgbClr val="0070C0"/>
                </a:solidFill>
              </a:rPr>
              <a:t> bread(</a:t>
            </a:r>
            <a:r>
              <a:rPr lang="en-US" sz="2400" dirty="0" err="1">
                <a:solidFill>
                  <a:srgbClr val="0070C0"/>
                </a:solidFill>
              </a:rPr>
              <a:t>func</a:t>
            </a:r>
            <a:r>
              <a:rPr lang="en-US" sz="2400" dirty="0">
                <a:solidFill>
                  <a:srgbClr val="0070C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def</a:t>
            </a:r>
            <a:r>
              <a:rPr lang="en-US" sz="2400" dirty="0">
                <a:solidFill>
                  <a:srgbClr val="0070C0"/>
                </a:solidFill>
              </a:rPr>
              <a:t> wrapper():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print</a:t>
            </a:r>
            <a:r>
              <a:rPr lang="en-US" sz="2400" dirty="0" smtClean="0">
                <a:solidFill>
                  <a:srgbClr val="0070C0"/>
                </a:solidFill>
              </a:rPr>
              <a:t>(“_”)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func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print("&lt;\______/&gt;")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return wrapper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def</a:t>
            </a:r>
            <a:r>
              <a:rPr lang="en-US" sz="2400" dirty="0">
                <a:solidFill>
                  <a:srgbClr val="FF0000"/>
                </a:solidFill>
              </a:rPr>
              <a:t> ingredients(</a:t>
            </a:r>
            <a:r>
              <a:rPr lang="en-US" sz="2400" dirty="0" err="1">
                <a:solidFill>
                  <a:srgbClr val="FF0000"/>
                </a:solidFill>
              </a:rPr>
              <a:t>func</a:t>
            </a:r>
            <a:r>
              <a:rPr lang="en-US" sz="24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def</a:t>
            </a:r>
            <a:r>
              <a:rPr lang="en-US" sz="2400" dirty="0">
                <a:solidFill>
                  <a:srgbClr val="FF0000"/>
                </a:solidFill>
              </a:rPr>
              <a:t> wrapper():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print("#</a:t>
            </a:r>
            <a:r>
              <a:rPr lang="ru-RU" sz="2400" dirty="0">
                <a:solidFill>
                  <a:srgbClr val="FF0000"/>
                </a:solidFill>
              </a:rPr>
              <a:t>помидоры#")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FF0000"/>
                </a:solidFill>
              </a:rPr>
              <a:t>        </a:t>
            </a:r>
            <a:r>
              <a:rPr lang="en-US" sz="2400" dirty="0" err="1">
                <a:solidFill>
                  <a:srgbClr val="FF0000"/>
                </a:solidFill>
              </a:rPr>
              <a:t>func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    print("~</a:t>
            </a:r>
            <a:r>
              <a:rPr lang="ru-RU" sz="2400" dirty="0">
                <a:solidFill>
                  <a:srgbClr val="FF0000"/>
                </a:solidFill>
              </a:rPr>
              <a:t>салат~")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FF0000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return wrapper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B050"/>
                </a:solidFill>
              </a:rPr>
              <a:t>def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sandwich(food="--</a:t>
            </a:r>
            <a:r>
              <a:rPr lang="ru-RU" sz="2400" dirty="0">
                <a:solidFill>
                  <a:srgbClr val="00B050"/>
                </a:solidFill>
              </a:rPr>
              <a:t>ветчина--"):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    </a:t>
            </a:r>
            <a:r>
              <a:rPr lang="en-US" sz="2400" dirty="0">
                <a:solidFill>
                  <a:srgbClr val="00B050"/>
                </a:solidFill>
              </a:rPr>
              <a:t>print(food)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sandwich()</a:t>
            </a:r>
          </a:p>
          <a:p>
            <a:pPr marL="0" indent="0">
              <a:buNone/>
            </a:pPr>
            <a:r>
              <a:rPr lang="en-US" sz="2400" dirty="0"/>
              <a:t>sandwich = bread(ingredients(sandwich))</a:t>
            </a:r>
          </a:p>
          <a:p>
            <a:pPr marL="0" indent="0">
              <a:buNone/>
            </a:pPr>
            <a:r>
              <a:rPr lang="en-US" sz="2400" dirty="0"/>
              <a:t>sandwich()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7221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8007"/>
            <a:ext cx="10515600" cy="5988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ru-RU" sz="4000" dirty="0" smtClean="0"/>
              <a:t>--</a:t>
            </a:r>
            <a:r>
              <a:rPr lang="ru-RU" sz="4000" dirty="0"/>
              <a:t>ветчина--</a:t>
            </a:r>
          </a:p>
          <a:p>
            <a:pPr marL="0" indent="0" algn="ctr">
              <a:buNone/>
            </a:pPr>
            <a:r>
              <a:rPr lang="ru-RU" sz="4000" dirty="0"/>
              <a:t>_</a:t>
            </a:r>
          </a:p>
          <a:p>
            <a:pPr marL="0" indent="0" algn="ctr">
              <a:buNone/>
            </a:pPr>
            <a:r>
              <a:rPr lang="ru-RU" sz="4000" dirty="0"/>
              <a:t>#помидоры#</a:t>
            </a:r>
          </a:p>
          <a:p>
            <a:pPr marL="0" indent="0" algn="ctr">
              <a:buNone/>
            </a:pPr>
            <a:r>
              <a:rPr lang="ru-RU" sz="4000" dirty="0"/>
              <a:t>--ветчина--</a:t>
            </a:r>
          </a:p>
          <a:p>
            <a:pPr marL="0" indent="0" algn="ctr">
              <a:buNone/>
            </a:pPr>
            <a:r>
              <a:rPr lang="ru-RU" sz="4000" dirty="0"/>
              <a:t>~салат~</a:t>
            </a:r>
          </a:p>
          <a:p>
            <a:pPr marL="0" indent="0" algn="ctr">
              <a:buNone/>
            </a:pPr>
            <a:r>
              <a:rPr lang="ru-RU" sz="4000" dirty="0" smtClean="0"/>
              <a:t>&lt;\______/&gt;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17248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007" y="1324598"/>
            <a:ext cx="12003993" cy="485236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@bread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@ingredients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def</a:t>
            </a:r>
            <a:r>
              <a:rPr lang="en-US" dirty="0">
                <a:solidFill>
                  <a:srgbClr val="00B050"/>
                </a:solidFill>
              </a:rPr>
              <a:t> sandwich(food="--</a:t>
            </a:r>
            <a:r>
              <a:rPr lang="ru-RU" dirty="0">
                <a:solidFill>
                  <a:srgbClr val="00B050"/>
                </a:solidFill>
              </a:rPr>
              <a:t>ветчина--"):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print(food)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sandwich()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@ingredients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@bread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sandwich(food="--</a:t>
            </a:r>
            <a:r>
              <a:rPr lang="ru-RU" dirty="0">
                <a:solidFill>
                  <a:srgbClr val="FF0000"/>
                </a:solidFill>
              </a:rPr>
              <a:t>ветчина--"):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print(food)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sandwich()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06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декоратором аргументов в </a:t>
            </a:r>
            <a:r>
              <a:rPr lang="ru-RU" b="1" dirty="0" smtClean="0"/>
              <a:t>функцию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decorator(</a:t>
            </a:r>
            <a:r>
              <a:rPr lang="en-US" dirty="0" err="1"/>
              <a:t>func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result =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result</a:t>
            </a:r>
          </a:p>
          <a:p>
            <a:pPr marL="0" indent="0">
              <a:buNone/>
            </a:pPr>
            <a:r>
              <a:rPr lang="en-US" dirty="0"/>
              <a:t>    return wrapper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@decorator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pPr marL="0" indent="0">
              <a:buNone/>
            </a:pPr>
            <a:r>
              <a:rPr lang="en-US" dirty="0"/>
              <a:t>    return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print(add(3, 4))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539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39097" y="372840"/>
            <a:ext cx="10515600" cy="61048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5200" b="1" dirty="0"/>
              <a:t>Декораторы с </a:t>
            </a:r>
            <a:r>
              <a:rPr lang="ru-RU" sz="5200" b="1" dirty="0" smtClean="0"/>
              <a:t>аргументами</a:t>
            </a:r>
            <a:endParaRPr lang="en-US" sz="5200" b="1" dirty="0" smtClean="0"/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multiply_result</a:t>
            </a:r>
            <a:r>
              <a:rPr lang="en-US" dirty="0"/>
              <a:t>(multiplier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decorator(</a:t>
            </a:r>
            <a:r>
              <a:rPr lang="en-US" dirty="0" err="1"/>
              <a:t>func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wrapper(*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/>
              <a:t>result = </a:t>
            </a:r>
            <a:r>
              <a:rPr lang="en-US" dirty="0" err="1"/>
              <a:t>func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return </a:t>
            </a:r>
            <a:r>
              <a:rPr lang="en-US" dirty="0"/>
              <a:t>result * </a:t>
            </a:r>
            <a:r>
              <a:rPr lang="en-US" dirty="0" smtClean="0"/>
              <a:t>multiplier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wrapper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decorator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multiply_result</a:t>
            </a:r>
            <a:r>
              <a:rPr lang="en-US" dirty="0"/>
              <a:t>(2)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pPr marL="0" indent="0">
              <a:buNone/>
            </a:pPr>
            <a:r>
              <a:rPr lang="en-US" dirty="0"/>
              <a:t>    return a +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print(add(3</a:t>
            </a:r>
            <a:r>
              <a:rPr lang="en-US" dirty="0"/>
              <a:t>, </a:t>
            </a:r>
            <a:r>
              <a:rPr lang="en-US" dirty="0" smtClean="0"/>
              <a:t>4))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89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0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Парадигма объектно-ориентированного программирования также решает проблемы, возникающие в процедурном программировании путем устранения глобального состояния, но здесь состояние сохраняется не в функциях</a:t>
            </a:r>
            <a:r>
              <a:rPr lang="en-US" dirty="0" smtClean="0"/>
              <a:t>, </a:t>
            </a:r>
            <a:r>
              <a:rPr lang="ru-RU" dirty="0" smtClean="0"/>
              <a:t>а в объектах.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	В объектно-ориентированном программировании классы определяют набор объектов, которые могут взаимодействовать между собой. Классы являются механизмом, позволяющим программисту классифицировать и сгруппировывать похожие объекты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Говоря проще, когда перед нами стоит задача запрограммировать какой-либо объект, то намного легче сделать это описав этот объект, чем написав ряд</a:t>
            </a:r>
            <a:r>
              <a:rPr lang="en-US" dirty="0" smtClean="0"/>
              <a:t> </a:t>
            </a:r>
            <a:r>
              <a:rPr lang="ru-RU" dirty="0" smtClean="0"/>
              <a:t>функций.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41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Содержимое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24" y="1000109"/>
            <a:ext cx="7509690" cy="4768865"/>
          </a:xfrm>
        </p:spPr>
      </p:pic>
    </p:spTree>
    <p:extLst>
      <p:ext uri="{BB962C8B-B14F-4D97-AF65-F5344CB8AC3E}">
        <p14:creationId xmlns:p14="http://schemas.microsoft.com/office/powerpoint/2010/main" val="172512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Функции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802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1846</Words>
  <Application>Microsoft Office PowerPoint</Application>
  <PresentationFormat>Широкоэкранный</PresentationFormat>
  <Paragraphs>430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Тема Office</vt:lpstr>
      <vt:lpstr> </vt:lpstr>
      <vt:lpstr> </vt:lpstr>
      <vt:lpstr>Процедурное программирование</vt:lpstr>
      <vt:lpstr>Презентация PowerPoint</vt:lpstr>
      <vt:lpstr>Функциональное программирование</vt:lpstr>
      <vt:lpstr>Презентация PowerPoint</vt:lpstr>
      <vt:lpstr>Объектно-ориентированное программирование</vt:lpstr>
      <vt:lpstr> </vt:lpstr>
      <vt:lpstr>Функции</vt:lpstr>
      <vt:lpstr> </vt:lpstr>
      <vt:lpstr>Зачем нужны функции?  </vt:lpstr>
      <vt:lpstr>С функциями мы уже сталкивались ранее:</vt:lpstr>
      <vt:lpstr>Презентация PowerPoint</vt:lpstr>
      <vt:lpstr> 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 </vt:lpstr>
      <vt:lpstr> </vt:lpstr>
      <vt:lpstr>Презентация PowerPoint</vt:lpstr>
      <vt:lpstr>Презентация PowerPoint</vt:lpstr>
      <vt:lpstr>Презентация PowerPoint</vt:lpstr>
      <vt:lpstr>Именованные аргументы </vt:lpstr>
      <vt:lpstr>Презентация PowerPoint</vt:lpstr>
      <vt:lpstr>Презентация PowerPoint</vt:lpstr>
      <vt:lpstr>Презентация PowerPoint</vt:lpstr>
      <vt:lpstr>Значения по умолчанию</vt:lpstr>
      <vt:lpstr>Презентация PowerPoint</vt:lpstr>
      <vt:lpstr>Оператор «звёздочка»   *</vt:lpstr>
      <vt:lpstr>Как пользоваться *args и **kwargs</vt:lpstr>
      <vt:lpstr>Презентация PowerPoint</vt:lpstr>
      <vt:lpstr>Презентация PowerPoint</vt:lpstr>
      <vt:lpstr>Презентация PowerPoint</vt:lpstr>
      <vt:lpstr>**kwargs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Лямбда-функция в Python простыми словами</vt:lpstr>
      <vt:lpstr>Презентация PowerPoint</vt:lpstr>
      <vt:lpstr>Презентация PowerPoint</vt:lpstr>
      <vt:lpstr>Презентация PowerPoint</vt:lpstr>
      <vt:lpstr>Презентация PowerPoint</vt:lpstr>
      <vt:lpstr>Лямбда-функции и функции высшего порядка</vt:lpstr>
      <vt:lpstr>filter()</vt:lpstr>
      <vt:lpstr>Презентация PowerPoint</vt:lpstr>
      <vt:lpstr>map()</vt:lpstr>
      <vt:lpstr>Презентация PowerPoint</vt:lpstr>
      <vt:lpstr>reduce()</vt:lpstr>
      <vt:lpstr>Презентация PowerPoint</vt:lpstr>
      <vt:lpstr> Лямбда и  списковое включение</vt:lpstr>
      <vt:lpstr> Лямбда и условные операторы</vt:lpstr>
      <vt:lpstr>Декораторы</vt:lpstr>
      <vt:lpstr>Презентация PowerPoint</vt:lpstr>
      <vt:lpstr>Презентация PowerPoint</vt:lpstr>
      <vt:lpstr>Презентация PowerPoint</vt:lpstr>
      <vt:lpstr>При этом, естественно, можно использовать несколько декораторов для одной функции, например так:</vt:lpstr>
      <vt:lpstr>Презентация PowerPoint</vt:lpstr>
      <vt:lpstr>Презентация PowerPoint</vt:lpstr>
      <vt:lpstr>Передача декоратором аргументов в функцию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Виктор Мекка</dc:creator>
  <cp:lastModifiedBy>Виктор Мекка</cp:lastModifiedBy>
  <cp:revision>59</cp:revision>
  <dcterms:created xsi:type="dcterms:W3CDTF">2023-11-13T17:05:12Z</dcterms:created>
  <dcterms:modified xsi:type="dcterms:W3CDTF">2023-11-28T17:02:49Z</dcterms:modified>
</cp:coreProperties>
</file>