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8" r:id="rId10"/>
    <p:sldId id="261" r:id="rId11"/>
    <p:sldId id="262" r:id="rId12"/>
    <p:sldId id="263" r:id="rId13"/>
    <p:sldId id="264" r:id="rId14"/>
    <p:sldId id="276" r:id="rId15"/>
    <p:sldId id="259" r:id="rId16"/>
    <p:sldId id="265" r:id="rId17"/>
    <p:sldId id="266" r:id="rId18"/>
    <p:sldId id="267" r:id="rId19"/>
    <p:sldId id="279" r:id="rId20"/>
    <p:sldId id="281" r:id="rId21"/>
    <p:sldId id="277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4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1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09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2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0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2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8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DF6C-2EBD-4BB9-9FA9-CCEEFBA4FF2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раз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+ (сложение) 17+6 = </a:t>
            </a:r>
            <a:r>
              <a:rPr lang="ru-RU" dirty="0" smtClean="0"/>
              <a:t>23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- (вычитание) 17-6 = </a:t>
            </a:r>
            <a:r>
              <a:rPr lang="ru-RU" dirty="0" smtClean="0"/>
              <a:t>11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* (умножение) 17*6 = </a:t>
            </a:r>
            <a:r>
              <a:rPr lang="ru-RU" dirty="0" smtClean="0"/>
              <a:t>102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** ( возведение в степень) </a:t>
            </a:r>
            <a:r>
              <a:rPr lang="ru-RU" dirty="0" smtClean="0"/>
              <a:t>24137569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/ (деление) 17/6 = 2.8333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// </a:t>
            </a:r>
            <a:r>
              <a:rPr lang="ru-RU" dirty="0"/>
              <a:t>(деление без остатка ) 17//6 = 2 %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(</a:t>
            </a:r>
            <a:r>
              <a:rPr lang="ru-RU" dirty="0"/>
              <a:t>деление по модулю) 17%6 = 5 </a:t>
            </a:r>
          </a:p>
        </p:txBody>
      </p:sp>
    </p:spTree>
    <p:extLst>
      <p:ext uri="{BB962C8B-B14F-4D97-AF65-F5344CB8AC3E}">
        <p14:creationId xmlns:p14="http://schemas.microsoft.com/office/powerpoint/2010/main" val="113046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Цикл </a:t>
            </a:r>
            <a:r>
              <a:rPr lang="en-US" b="1" dirty="0" smtClean="0">
                <a:solidFill>
                  <a:srgbClr val="FF0000"/>
                </a:solidFill>
              </a:rPr>
              <a:t>for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2785"/>
            <a:ext cx="10515600" cy="472417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Этот вид цикла используют, когда количество итераций зависит от того, сколько </a:t>
            </a:r>
            <a:r>
              <a:rPr lang="ru-RU" sz="2400" dirty="0" smtClean="0"/>
              <a:t>в </a:t>
            </a:r>
            <a:r>
              <a:rPr lang="ru-RU" sz="2400" dirty="0"/>
              <a:t>условии задано элементов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000" dirty="0" err="1">
                <a:solidFill>
                  <a:srgbClr val="FF0000"/>
                </a:solidFill>
              </a:rPr>
              <a:t>for</a:t>
            </a:r>
            <a:r>
              <a:rPr lang="ru-RU" sz="2000" dirty="0">
                <a:solidFill>
                  <a:srgbClr val="FF0000"/>
                </a:solidFill>
              </a:rPr>
              <a:t> [элемент] </a:t>
            </a:r>
            <a:r>
              <a:rPr lang="ru-RU" sz="2000" dirty="0" err="1">
                <a:solidFill>
                  <a:srgbClr val="FF0000"/>
                </a:solidFill>
              </a:rPr>
              <a:t>in</a:t>
            </a:r>
            <a:r>
              <a:rPr lang="ru-RU" sz="2000" dirty="0">
                <a:solidFill>
                  <a:srgbClr val="FF0000"/>
                </a:solidFill>
              </a:rPr>
              <a:t> [последовательность</a:t>
            </a:r>
            <a:r>
              <a:rPr lang="ru-RU" sz="2000" dirty="0" smtClean="0">
                <a:solidFill>
                  <a:srgbClr val="FF0000"/>
                </a:solidFill>
              </a:rPr>
              <a:t>]:</a:t>
            </a:r>
            <a:r>
              <a:rPr lang="ru-RU" sz="2000" dirty="0">
                <a:solidFill>
                  <a:srgbClr val="FF0000"/>
                </a:solidFill>
              </a:rPr>
              <a:t/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 smtClean="0">
                <a:solidFill>
                  <a:srgbClr val="FF0000"/>
                </a:solidFill>
              </a:rPr>
              <a:t>	[</a:t>
            </a:r>
            <a:r>
              <a:rPr lang="ru-RU" sz="2000" dirty="0">
                <a:solidFill>
                  <a:srgbClr val="FF0000"/>
                </a:solidFill>
              </a:rPr>
              <a:t>тело цикла</a:t>
            </a:r>
            <a:r>
              <a:rPr lang="ru-RU" sz="2000" dirty="0" smtClean="0">
                <a:solidFill>
                  <a:srgbClr val="FF0000"/>
                </a:solidFill>
              </a:rPr>
              <a:t>]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message = "</a:t>
            </a:r>
            <a:r>
              <a:rPr lang="en-US" sz="2000" dirty="0" smtClean="0">
                <a:solidFill>
                  <a:srgbClr val="FF0000"/>
                </a:solidFill>
              </a:rPr>
              <a:t>Hello"</a:t>
            </a:r>
            <a:endParaRPr lang="ru-RU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for </a:t>
            </a:r>
            <a:r>
              <a:rPr lang="en-US" sz="2000" dirty="0"/>
              <a:t>c in </a:t>
            </a:r>
            <a:r>
              <a:rPr lang="en-US" sz="2000" dirty="0" smtClean="0"/>
              <a:t>message: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print(c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endParaRPr lang="ru-RU" sz="2000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36" y="1829946"/>
            <a:ext cx="4419823" cy="44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8" y="452927"/>
            <a:ext cx="10515600" cy="56727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/>
              <a:t> также может иметь дополнительный блок </a:t>
            </a:r>
            <a:r>
              <a:rPr lang="ru-RU" dirty="0" err="1">
                <a:solidFill>
                  <a:srgbClr val="FF0000"/>
                </a:solidFill>
              </a:rPr>
              <a:t>else</a:t>
            </a:r>
            <a:r>
              <a:rPr lang="ru-RU" dirty="0"/>
              <a:t>, который выполняется после </a:t>
            </a:r>
            <a:r>
              <a:rPr lang="ru-RU" dirty="0" smtClean="0"/>
              <a:t>завершения </a:t>
            </a:r>
            <a:r>
              <a:rPr lang="ru-RU" dirty="0"/>
              <a:t>цикла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message = "</a:t>
            </a:r>
            <a:r>
              <a:rPr lang="en-US" dirty="0" smtClean="0">
                <a:solidFill>
                  <a:srgbClr val="FF0000"/>
                </a:solidFill>
              </a:rPr>
              <a:t>Hello"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c in </a:t>
            </a:r>
            <a:r>
              <a:rPr lang="en-US" dirty="0" smtClean="0"/>
              <a:t>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print(c)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print(f"</a:t>
            </a:r>
            <a:r>
              <a:rPr lang="ru-RU" dirty="0">
                <a:solidFill>
                  <a:srgbClr val="00B050"/>
                </a:solidFill>
              </a:rPr>
              <a:t>Последний символ: {</a:t>
            </a:r>
            <a:r>
              <a:rPr lang="en-US" dirty="0">
                <a:solidFill>
                  <a:srgbClr val="00B050"/>
                </a:solidFill>
              </a:rPr>
              <a:t>c}. </a:t>
            </a:r>
            <a:r>
              <a:rPr lang="ru-RU" dirty="0">
                <a:solidFill>
                  <a:srgbClr val="00B050"/>
                </a:solidFill>
              </a:rPr>
              <a:t>Цикл завершен</a:t>
            </a:r>
            <a:r>
              <a:rPr lang="ru-RU" dirty="0" smtClean="0">
                <a:solidFill>
                  <a:srgbClr val="00B050"/>
                </a:solidFill>
              </a:rPr>
              <a:t>")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ru-RU" dirty="0">
                <a:solidFill>
                  <a:srgbClr val="00B050"/>
                </a:solidFill>
              </a:rPr>
              <a:t>Работа программы завершена")</a:t>
            </a:r>
          </a:p>
        </p:txBody>
      </p:sp>
    </p:spTree>
    <p:extLst>
      <p:ext uri="{BB962C8B-B14F-4D97-AF65-F5344CB8AC3E}">
        <p14:creationId xmlns:p14="http://schemas.microsoft.com/office/powerpoint/2010/main" val="140293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0198"/>
            <a:ext cx="10515600" cy="5766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magicians = ['</a:t>
            </a:r>
            <a:r>
              <a:rPr lang="en-US" sz="1800" dirty="0" err="1">
                <a:solidFill>
                  <a:srgbClr val="FF0000"/>
                </a:solidFill>
              </a:rPr>
              <a:t>alice</a:t>
            </a:r>
            <a:r>
              <a:rPr lang="en-US" sz="1800" dirty="0">
                <a:solidFill>
                  <a:srgbClr val="FF0000"/>
                </a:solidFill>
              </a:rPr>
              <a:t>', '</a:t>
            </a:r>
            <a:r>
              <a:rPr lang="en-US" sz="1800" dirty="0" err="1">
                <a:solidFill>
                  <a:srgbClr val="FF0000"/>
                </a:solidFill>
              </a:rPr>
              <a:t>david</a:t>
            </a:r>
            <a:r>
              <a:rPr lang="en-US" sz="1800" dirty="0">
                <a:solidFill>
                  <a:srgbClr val="FF0000"/>
                </a:solidFill>
              </a:rPr>
              <a:t>', '</a:t>
            </a:r>
            <a:r>
              <a:rPr lang="en-US" sz="1800" dirty="0" err="1">
                <a:solidFill>
                  <a:srgbClr val="FF0000"/>
                </a:solidFill>
              </a:rPr>
              <a:t>carolina</a:t>
            </a:r>
            <a:r>
              <a:rPr lang="en-US" sz="1800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magician in magicians: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print(f</a:t>
            </a:r>
            <a:r>
              <a:rPr lang="en-US" sz="1800" dirty="0">
                <a:solidFill>
                  <a:srgbClr val="00B050"/>
                </a:solidFill>
              </a:rPr>
              <a:t>"{</a:t>
            </a:r>
            <a:r>
              <a:rPr lang="en-US" sz="1800" dirty="0" err="1">
                <a:solidFill>
                  <a:srgbClr val="00B050"/>
                </a:solidFill>
              </a:rPr>
              <a:t>magician.title</a:t>
            </a:r>
            <a:r>
              <a:rPr lang="en-US" sz="1800" dirty="0">
                <a:solidFill>
                  <a:srgbClr val="00B050"/>
                </a:solidFill>
              </a:rPr>
              <a:t>()}, that was a great trick</a:t>
            </a:r>
            <a:r>
              <a:rPr lang="en-US" sz="1800" dirty="0" smtClean="0">
                <a:solidFill>
                  <a:srgbClr val="00B050"/>
                </a:solidFill>
              </a:rPr>
              <a:t>!“)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  <a:endParaRPr lang="ru-RU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fruits = ['</a:t>
            </a:r>
            <a:r>
              <a:rPr lang="ru-RU" sz="1800" dirty="0">
                <a:solidFill>
                  <a:srgbClr val="FF0000"/>
                </a:solidFill>
              </a:rPr>
              <a:t>банан', 'яблоко', 'манго</a:t>
            </a:r>
            <a:r>
              <a:rPr lang="ru-RU" sz="1800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index in range(</a:t>
            </a:r>
            <a:r>
              <a:rPr lang="en-US" sz="1800" dirty="0" err="1"/>
              <a:t>len</a:t>
            </a:r>
            <a:r>
              <a:rPr lang="en-US" sz="1800" dirty="0"/>
              <a:t>(fruits</a:t>
            </a:r>
            <a:r>
              <a:rPr lang="en-US" sz="1800" dirty="0" smtClean="0"/>
              <a:t>)):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print(</a:t>
            </a:r>
            <a:r>
              <a:rPr lang="en-US" sz="1800" dirty="0">
                <a:solidFill>
                  <a:srgbClr val="00B050"/>
                </a:solidFill>
              </a:rPr>
              <a:t>fruits[index] </a:t>
            </a:r>
            <a:r>
              <a:rPr lang="en-US" sz="1800" dirty="0" smtClean="0">
                <a:solidFill>
                  <a:srgbClr val="00B050"/>
                </a:solidFill>
              </a:rPr>
              <a:t>)</a:t>
            </a:r>
            <a:endParaRPr lang="ru-RU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prices </a:t>
            </a:r>
            <a:r>
              <a:rPr lang="en-US" sz="1800" dirty="0">
                <a:solidFill>
                  <a:srgbClr val="FF0000"/>
                </a:solidFill>
              </a:rPr>
              <a:t>= (200, </a:t>
            </a:r>
            <a:r>
              <a:rPr lang="en-US" sz="1800" dirty="0" smtClean="0">
                <a:solidFill>
                  <a:srgbClr val="FF0000"/>
                </a:solidFill>
              </a:rPr>
              <a:t>50)</a:t>
            </a:r>
          </a:p>
          <a:p>
            <a:pPr marL="0" indent="0">
              <a:buNone/>
            </a:pPr>
            <a:r>
              <a:rPr lang="en-US" sz="1800" dirty="0" smtClean="0"/>
              <a:t>for price </a:t>
            </a:r>
            <a:r>
              <a:rPr lang="en-US" sz="1800" dirty="0"/>
              <a:t>in prices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print(price)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user_0 = { 'username': '</a:t>
            </a:r>
            <a:r>
              <a:rPr lang="en-US" sz="1800" dirty="0" err="1">
                <a:solidFill>
                  <a:srgbClr val="FF0000"/>
                </a:solidFill>
              </a:rPr>
              <a:t>efermi</a:t>
            </a:r>
            <a:r>
              <a:rPr lang="en-US" sz="1800" dirty="0">
                <a:solidFill>
                  <a:srgbClr val="FF0000"/>
                </a:solidFill>
              </a:rPr>
              <a:t>', 'first': '</a:t>
            </a:r>
            <a:r>
              <a:rPr lang="en-US" sz="1800" dirty="0" err="1">
                <a:solidFill>
                  <a:srgbClr val="FF0000"/>
                </a:solidFill>
              </a:rPr>
              <a:t>enrico</a:t>
            </a:r>
            <a:r>
              <a:rPr lang="en-US" sz="1800" dirty="0">
                <a:solidFill>
                  <a:srgbClr val="FF0000"/>
                </a:solidFill>
              </a:rPr>
              <a:t>', 'last': 'fermi', </a:t>
            </a:r>
            <a:r>
              <a:rPr lang="en-US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/>
              <a:t>for key, value in user_0.items</a:t>
            </a:r>
            <a:r>
              <a:rPr lang="en-US" sz="1800" dirty="0" smtClean="0"/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print(f</a:t>
            </a:r>
            <a:r>
              <a:rPr lang="en-US" sz="1800" dirty="0">
                <a:solidFill>
                  <a:srgbClr val="00B050"/>
                </a:solidFill>
              </a:rPr>
              <a:t>"\</a:t>
            </a:r>
            <a:r>
              <a:rPr lang="en-US" sz="1800" dirty="0" err="1">
                <a:solidFill>
                  <a:srgbClr val="00B050"/>
                </a:solidFill>
              </a:rPr>
              <a:t>nKey</a:t>
            </a:r>
            <a:r>
              <a:rPr lang="en-US" sz="1800" dirty="0">
                <a:solidFill>
                  <a:srgbClr val="00B050"/>
                </a:solidFill>
              </a:rPr>
              <a:t>: {key</a:t>
            </a:r>
            <a:r>
              <a:rPr lang="en-US" sz="1800" dirty="0" smtClean="0">
                <a:solidFill>
                  <a:srgbClr val="00B050"/>
                </a:solidFill>
              </a:rPr>
              <a:t>}")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print(</a:t>
            </a:r>
            <a:r>
              <a:rPr lang="en-US" sz="1800" dirty="0" err="1" smtClean="0">
                <a:solidFill>
                  <a:srgbClr val="00B050"/>
                </a:solidFill>
              </a:rPr>
              <a:t>f"Value</a:t>
            </a:r>
            <a:r>
              <a:rPr lang="en-US" sz="1800" dirty="0">
                <a:solidFill>
                  <a:srgbClr val="00B050"/>
                </a:solidFill>
              </a:rPr>
              <a:t>: {value}")</a:t>
            </a:r>
            <a:endParaRPr lang="ru-RU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02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44381"/>
            <a:ext cx="10515600" cy="57325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favorite_languages</a:t>
            </a:r>
            <a:r>
              <a:rPr lang="en-US" sz="2400" dirty="0">
                <a:solidFill>
                  <a:srgbClr val="FF0000"/>
                </a:solidFill>
              </a:rPr>
              <a:t> = { '</a:t>
            </a:r>
            <a:r>
              <a:rPr lang="en-US" sz="2400" dirty="0" err="1">
                <a:solidFill>
                  <a:srgbClr val="FF0000"/>
                </a:solidFill>
              </a:rPr>
              <a:t>jen</a:t>
            </a:r>
            <a:r>
              <a:rPr lang="en-US" sz="2400" dirty="0">
                <a:solidFill>
                  <a:srgbClr val="FF0000"/>
                </a:solidFill>
              </a:rPr>
              <a:t>': 'python', '</a:t>
            </a:r>
            <a:r>
              <a:rPr lang="en-US" sz="2400" dirty="0" err="1">
                <a:solidFill>
                  <a:srgbClr val="FF0000"/>
                </a:solidFill>
              </a:rPr>
              <a:t>sarah</a:t>
            </a:r>
            <a:r>
              <a:rPr lang="en-US" sz="2400" dirty="0">
                <a:solidFill>
                  <a:srgbClr val="FF0000"/>
                </a:solidFill>
              </a:rPr>
              <a:t>': 'c', </a:t>
            </a:r>
            <a:r>
              <a:rPr lang="en-US" sz="2400" dirty="0" smtClean="0">
                <a:solidFill>
                  <a:srgbClr val="FF0000"/>
                </a:solidFill>
              </a:rPr>
              <a:t>'</a:t>
            </a:r>
            <a:r>
              <a:rPr lang="en-US" sz="2400" dirty="0" err="1" smtClean="0">
                <a:solidFill>
                  <a:srgbClr val="FF0000"/>
                </a:solidFill>
              </a:rPr>
              <a:t>edward</a:t>
            </a:r>
            <a:r>
              <a:rPr lang="en-US" sz="2400" dirty="0" smtClean="0">
                <a:solidFill>
                  <a:srgbClr val="FF0000"/>
                </a:solidFill>
              </a:rPr>
              <a:t>': </a:t>
            </a:r>
            <a:r>
              <a:rPr lang="en-US" sz="2400" dirty="0">
                <a:solidFill>
                  <a:srgbClr val="FF0000"/>
                </a:solidFill>
              </a:rPr>
              <a:t>'ruby', '</a:t>
            </a:r>
            <a:r>
              <a:rPr lang="en-US" sz="2400" dirty="0" err="1">
                <a:solidFill>
                  <a:srgbClr val="FF0000"/>
                </a:solidFill>
              </a:rPr>
              <a:t>phil</a:t>
            </a:r>
            <a:r>
              <a:rPr lang="en-US" sz="2400" dirty="0">
                <a:solidFill>
                  <a:srgbClr val="FF0000"/>
                </a:solidFill>
              </a:rPr>
              <a:t>': 'python', 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for name in </a:t>
            </a:r>
            <a:r>
              <a:rPr lang="en-US" sz="2400" dirty="0" err="1"/>
              <a:t>favorite_languages.keys</a:t>
            </a:r>
            <a:r>
              <a:rPr lang="en-US" sz="2400" dirty="0" smtClean="0"/>
              <a:t>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print(</a:t>
            </a:r>
            <a:r>
              <a:rPr lang="en-US" sz="2400" dirty="0" err="1" smtClean="0">
                <a:solidFill>
                  <a:srgbClr val="00B050"/>
                </a:solidFill>
              </a:rPr>
              <a:t>name.title</a:t>
            </a:r>
            <a:r>
              <a:rPr lang="en-US" sz="2400" dirty="0" smtClean="0">
                <a:solidFill>
                  <a:srgbClr val="00B05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for name in sorted(</a:t>
            </a:r>
            <a:r>
              <a:rPr lang="en-US" sz="2400" dirty="0" err="1"/>
              <a:t>favorite_languages.keys</a:t>
            </a:r>
            <a:r>
              <a:rPr lang="en-US" sz="2400" dirty="0" smtClean="0"/>
              <a:t>()):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print(f</a:t>
            </a:r>
            <a:r>
              <a:rPr lang="en-US" sz="2400" dirty="0">
                <a:solidFill>
                  <a:srgbClr val="00B050"/>
                </a:solidFill>
              </a:rPr>
              <a:t>"{</a:t>
            </a:r>
            <a:r>
              <a:rPr lang="en-US" sz="2400" dirty="0" err="1">
                <a:solidFill>
                  <a:srgbClr val="00B050"/>
                </a:solidFill>
              </a:rPr>
              <a:t>name.title</a:t>
            </a:r>
            <a:r>
              <a:rPr lang="en-US" sz="2400" dirty="0">
                <a:solidFill>
                  <a:srgbClr val="00B050"/>
                </a:solidFill>
              </a:rPr>
              <a:t>()}, thank you for taking the poll</a:t>
            </a:r>
            <a:r>
              <a:rPr lang="en-US" sz="2400" dirty="0" smtClean="0">
                <a:solidFill>
                  <a:srgbClr val="00B050"/>
                </a:solidFill>
              </a:rPr>
              <a:t>.")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for language in </a:t>
            </a:r>
            <a:r>
              <a:rPr lang="en-US" sz="2400" dirty="0" err="1"/>
              <a:t>favorite_languages.values</a:t>
            </a:r>
            <a:r>
              <a:rPr lang="en-US" sz="2400" dirty="0" smtClean="0"/>
              <a:t>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print(</a:t>
            </a:r>
            <a:r>
              <a:rPr lang="en-US" sz="2400" dirty="0" err="1" smtClean="0">
                <a:solidFill>
                  <a:srgbClr val="00B050"/>
                </a:solidFill>
              </a:rPr>
              <a:t>language.title</a:t>
            </a:r>
            <a:r>
              <a:rPr lang="en-US" sz="2400" dirty="0" smtClean="0">
                <a:solidFill>
                  <a:srgbClr val="00B05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alien_0 = {'color': 'green', 'points': 5}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alien_1 = {'color': 'yellow', 'points': 10}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alien_2 = {'color': 'red', 'points': 15}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aliens = [alien_0, alien_1, alien_2]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for alien in aliens: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print(alien)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3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27" y="521294"/>
            <a:ext cx="10041353" cy="56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1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Цикл </a:t>
            </a:r>
            <a:r>
              <a:rPr lang="en-US" b="1" dirty="0" smtClean="0">
                <a:solidFill>
                  <a:srgbClr val="FF0000"/>
                </a:solidFill>
              </a:rPr>
              <a:t>while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Цикл </a:t>
            </a:r>
            <a:r>
              <a:rPr lang="ru-RU" sz="2400" dirty="0" err="1"/>
              <a:t>while</a:t>
            </a:r>
            <a:r>
              <a:rPr lang="ru-RU" sz="2400" dirty="0"/>
              <a:t> с условием в </a:t>
            </a:r>
            <a:r>
              <a:rPr lang="ru-RU" sz="2400" dirty="0" err="1"/>
              <a:t>Python</a:t>
            </a:r>
            <a:r>
              <a:rPr lang="ru-RU" sz="2400" dirty="0"/>
              <a:t> используется, когда точное число повторений неизвестно и может изменяться в зависимости от поведения переменной в теле цикла.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921" y="2589039"/>
            <a:ext cx="2970909" cy="38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8744"/>
            <a:ext cx="10515600" cy="57582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(count &lt; 9</a:t>
            </a:r>
            <a:r>
              <a:rPr lang="en-US" dirty="0" smtClean="0"/>
              <a:t>):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 " </a:t>
            </a:r>
            <a:r>
              <a:rPr lang="en-US" dirty="0" err="1" smtClean="0">
                <a:solidFill>
                  <a:srgbClr val="00B050"/>
                </a:solidFill>
              </a:rPr>
              <a:t>Ко</a:t>
            </a:r>
            <a:r>
              <a:rPr lang="ru-RU" dirty="0" smtClean="0">
                <a:solidFill>
                  <a:srgbClr val="00B050"/>
                </a:solidFill>
              </a:rPr>
              <a:t>л</a:t>
            </a:r>
            <a:r>
              <a:rPr lang="en-US" dirty="0" err="1" smtClean="0">
                <a:solidFill>
                  <a:srgbClr val="00B050"/>
                </a:solidFill>
              </a:rPr>
              <a:t>ичество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{count}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ru-RU" dirty="0" smtClean="0">
                <a:solidFill>
                  <a:srgbClr val="00B05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count = </a:t>
            </a:r>
            <a:r>
              <a:rPr lang="en-US" dirty="0"/>
              <a:t>count + </a:t>
            </a:r>
            <a:r>
              <a:rPr lang="en-US" dirty="0" smtClean="0"/>
              <a:t>1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ru-RU" dirty="0" smtClean="0">
                <a:solidFill>
                  <a:srgbClr val="00B050"/>
                </a:solidFill>
              </a:rPr>
              <a:t>Сделал</a:t>
            </a:r>
            <a:r>
              <a:rPr lang="en-US" dirty="0" smtClean="0">
                <a:solidFill>
                  <a:srgbClr val="00B050"/>
                </a:solidFill>
              </a:rPr>
              <a:t>!"</a:t>
            </a:r>
            <a:r>
              <a:rPr lang="ru-RU" dirty="0" smtClean="0">
                <a:solidFill>
                  <a:srgbClr val="00B050"/>
                </a:solidFill>
              </a:rPr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Бесконечный </a:t>
            </a:r>
            <a:r>
              <a:rPr lang="ru-RU" b="1" dirty="0" smtClean="0">
                <a:solidFill>
                  <a:srgbClr val="FF0000"/>
                </a:solidFill>
              </a:rPr>
              <a:t>цикл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 err="1"/>
              <a:t>Python</a:t>
            </a:r>
            <a:r>
              <a:rPr lang="ru-RU" sz="2400" dirty="0"/>
              <a:t> цикл становится бесконечным, если условие никогда не становится ЛОЖНЫМ. Вы должны соблюдать осторожность при использовании циклов </a:t>
            </a:r>
            <a:r>
              <a:rPr lang="ru-RU" sz="2400" dirty="0" err="1">
                <a:solidFill>
                  <a:srgbClr val="FF0000"/>
                </a:solidFill>
              </a:rPr>
              <a:t>while</a:t>
            </a:r>
            <a:r>
              <a:rPr lang="ru-RU" sz="2400" dirty="0"/>
              <a:t> из-за возможности того, что это условие никогда не перейдёт в значение </a:t>
            </a:r>
            <a:r>
              <a:rPr lang="ru-RU" sz="2400" dirty="0">
                <a:solidFill>
                  <a:srgbClr val="FF0000"/>
                </a:solidFill>
              </a:rPr>
              <a:t>FALSE</a:t>
            </a:r>
            <a:r>
              <a:rPr lang="ru-RU" sz="2400" dirty="0"/>
              <a:t>. Это приводит к циклу, который никогда не заканчивается. Такой в </a:t>
            </a:r>
            <a:r>
              <a:rPr lang="ru-RU" sz="2400" dirty="0" err="1"/>
              <a:t>Python</a:t>
            </a:r>
            <a:r>
              <a:rPr lang="ru-RU" sz="2400" dirty="0"/>
              <a:t> цикл </a:t>
            </a:r>
            <a:r>
              <a:rPr lang="ru-RU" sz="2400" dirty="0" err="1">
                <a:solidFill>
                  <a:srgbClr val="FF0000"/>
                </a:solidFill>
              </a:rPr>
              <a:t>while</a:t>
            </a:r>
            <a:r>
              <a:rPr lang="ru-RU" sz="2400" dirty="0"/>
              <a:t> называется бесконечным циклом.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var</a:t>
            </a:r>
            <a:r>
              <a:rPr lang="ru-RU" dirty="0">
                <a:solidFill>
                  <a:srgbClr val="FF0000"/>
                </a:solidFill>
              </a:rPr>
              <a:t> = </a:t>
            </a:r>
            <a:r>
              <a:rPr lang="ru-RU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ru-RU" dirty="0" err="1" smtClean="0"/>
              <a:t>while</a:t>
            </a:r>
            <a:r>
              <a:rPr lang="ru-RU" dirty="0" smtClean="0"/>
              <a:t> </a:t>
            </a:r>
            <a:r>
              <a:rPr lang="ru-RU" dirty="0" err="1"/>
              <a:t>var</a:t>
            </a:r>
            <a:r>
              <a:rPr lang="ru-RU" dirty="0"/>
              <a:t> == 1 : </a:t>
            </a:r>
            <a:r>
              <a:rPr lang="ru-RU" i="1" dirty="0" smtClean="0">
                <a:solidFill>
                  <a:srgbClr val="FFC000"/>
                </a:solidFill>
              </a:rPr>
              <a:t># </a:t>
            </a:r>
            <a:r>
              <a:rPr lang="ru-RU" i="1" dirty="0">
                <a:solidFill>
                  <a:srgbClr val="FFC000"/>
                </a:solidFill>
              </a:rPr>
              <a:t>Это создает бесконечный </a:t>
            </a:r>
            <a:r>
              <a:rPr lang="ru-RU" i="1" dirty="0" smtClean="0">
                <a:solidFill>
                  <a:srgbClr val="FFC000"/>
                </a:solidFill>
              </a:rPr>
              <a:t>цикл</a:t>
            </a:r>
            <a:endParaRPr lang="ru-RU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num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input</a:t>
            </a:r>
            <a:r>
              <a:rPr lang="ru-RU" dirty="0"/>
              <a:t>("Введите число</a:t>
            </a:r>
            <a:r>
              <a:rPr lang="ru-RU" dirty="0" smtClean="0"/>
              <a:t>:")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>
                <a:solidFill>
                  <a:srgbClr val="00B050"/>
                </a:solidFill>
              </a:rPr>
              <a:t>print</a:t>
            </a:r>
            <a:r>
              <a:rPr lang="ru-RU" dirty="0" smtClean="0">
                <a:solidFill>
                  <a:srgbClr val="00B050"/>
                </a:solidFill>
              </a:rPr>
              <a:t> (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ru-RU" dirty="0" smtClean="0">
                <a:solidFill>
                  <a:srgbClr val="00B050"/>
                </a:solidFill>
              </a:rPr>
              <a:t>"Вы </a:t>
            </a:r>
            <a:r>
              <a:rPr lang="ru-RU" dirty="0">
                <a:solidFill>
                  <a:srgbClr val="00B050"/>
                </a:solidFill>
              </a:rPr>
              <a:t>ввели: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  <a:r>
              <a:rPr lang="en-US" dirty="0" err="1" smtClean="0">
                <a:solidFill>
                  <a:srgbClr val="00B050"/>
                </a:solidFill>
              </a:rPr>
              <a:t>num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  <a:r>
              <a:rPr lang="ru-RU" dirty="0" smtClean="0">
                <a:solidFill>
                  <a:srgbClr val="00B050"/>
                </a:solidFill>
              </a:rPr>
              <a:t>")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rgbClr val="00B050"/>
                </a:solidFill>
              </a:rPr>
              <a:t>print</a:t>
            </a:r>
            <a:r>
              <a:rPr lang="ru-RU" dirty="0" smtClean="0">
                <a:solidFill>
                  <a:srgbClr val="00B050"/>
                </a:solidFill>
              </a:rPr>
              <a:t> ("</a:t>
            </a:r>
            <a:r>
              <a:rPr lang="en-US" dirty="0" smtClean="0">
                <a:solidFill>
                  <a:srgbClr val="00B050"/>
                </a:solidFill>
              </a:rPr>
              <a:t>GG</a:t>
            </a:r>
            <a:r>
              <a:rPr lang="ru-RU" dirty="0" smtClean="0">
                <a:solidFill>
                  <a:srgbClr val="00B050"/>
                </a:solidFill>
              </a:rPr>
              <a:t>!")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2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rgbClr val="FF0000"/>
                </a:solidFill>
              </a:rPr>
              <a:t>Использование оператора </a:t>
            </a:r>
            <a:r>
              <a:rPr lang="ru-RU" sz="4000" b="1" dirty="0" err="1">
                <a:solidFill>
                  <a:srgbClr val="FF0000"/>
                </a:solidFill>
              </a:rPr>
              <a:t>else</a:t>
            </a:r>
            <a:r>
              <a:rPr lang="ru-RU" sz="4000" b="1" dirty="0">
                <a:solidFill>
                  <a:srgbClr val="FF0000"/>
                </a:solidFill>
              </a:rPr>
              <a:t> с циклом </a:t>
            </a:r>
            <a:r>
              <a:rPr lang="ru-RU" sz="4000" b="1" dirty="0" err="1" smtClean="0">
                <a:solidFill>
                  <a:srgbClr val="FF0000"/>
                </a:solidFill>
              </a:rPr>
              <a:t>while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count =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count &lt; </a:t>
            </a:r>
            <a:r>
              <a:rPr lang="en-US" sz="2400" dirty="0" smtClean="0"/>
              <a:t>5: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 (f"{count} </a:t>
            </a:r>
            <a:r>
              <a:rPr lang="en-US" dirty="0" err="1">
                <a:solidFill>
                  <a:srgbClr val="00B050"/>
                </a:solidFill>
              </a:rPr>
              <a:t>меньше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5")</a:t>
            </a:r>
          </a:p>
          <a:p>
            <a:pPr marL="457200" lvl="1" indent="0">
              <a:buNone/>
            </a:pPr>
            <a:r>
              <a:rPr lang="en-US" dirty="0" smtClean="0"/>
              <a:t>count </a:t>
            </a:r>
            <a:r>
              <a:rPr lang="en-US" dirty="0"/>
              <a:t>= count + </a:t>
            </a:r>
            <a:r>
              <a:rPr lang="en-US" dirty="0" smtClean="0"/>
              <a:t>1</a:t>
            </a:r>
          </a:p>
          <a:p>
            <a:pPr marL="0" lvl="1" indent="0">
              <a:buNone/>
            </a:pPr>
            <a:r>
              <a:rPr lang="en-US" dirty="0" smtClean="0"/>
              <a:t>else:</a:t>
            </a:r>
          </a:p>
          <a:p>
            <a:pPr marL="0" lvl="1" indent="0" defTabSz="44450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en-US" dirty="0">
                <a:solidFill>
                  <a:srgbClr val="00B050"/>
                </a:solidFill>
              </a:rPr>
              <a:t>(f"{count} </a:t>
            </a:r>
            <a:r>
              <a:rPr lang="ru-RU" dirty="0" smtClean="0">
                <a:solidFill>
                  <a:srgbClr val="00B050"/>
                </a:solidFill>
              </a:rPr>
              <a:t>не </a:t>
            </a:r>
            <a:r>
              <a:rPr lang="en-US" dirty="0" err="1" smtClean="0">
                <a:solidFill>
                  <a:srgbClr val="00B050"/>
                </a:solidFill>
              </a:rPr>
              <a:t>меньше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5")</a:t>
            </a:r>
          </a:p>
          <a:p>
            <a:pPr marL="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95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Генератор списка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C</a:t>
            </a:r>
            <a:r>
              <a:rPr lang="ru-RU" dirty="0" err="1" smtClean="0"/>
              <a:t>пециальная</a:t>
            </a:r>
            <a:r>
              <a:rPr lang="ru-RU" dirty="0" smtClean="0"/>
              <a:t> синтаксическая конструкция, которая позволяет по определенным правилам создавать заполненные списки.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 Такие конструкции называются </a:t>
            </a:r>
            <a:r>
              <a:rPr lang="ru-RU" b="1" dirty="0" smtClean="0"/>
              <a:t>генераторами списков</a:t>
            </a:r>
            <a:r>
              <a:rPr lang="ru-RU" dirty="0" smtClean="0"/>
              <a:t>. Их удобство заключается в более короткой записи программного кода, чем если бы создавался список обычным способом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0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= </a:t>
            </a:r>
            <a:r>
              <a:rPr lang="ru-RU" dirty="0"/>
              <a:t>приравнивание (a = 55, ‘a’ = 55 - </a:t>
            </a:r>
            <a:r>
              <a:rPr lang="ru-RU" dirty="0" err="1"/>
              <a:t>SyntaxError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== </a:t>
            </a:r>
            <a:r>
              <a:rPr lang="ru-RU" dirty="0"/>
              <a:t>сравнение равенства </a:t>
            </a:r>
            <a:r>
              <a:rPr lang="ru-RU" dirty="0" smtClean="0"/>
              <a:t>45 </a:t>
            </a:r>
            <a:r>
              <a:rPr lang="ru-RU" dirty="0"/>
              <a:t>== 45 (</a:t>
            </a:r>
            <a:r>
              <a:rPr lang="ru-RU" dirty="0" err="1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!= </a:t>
            </a:r>
            <a:r>
              <a:rPr lang="ru-RU" dirty="0"/>
              <a:t>не равно </a:t>
            </a:r>
            <a:r>
              <a:rPr lang="ru-RU" dirty="0" smtClean="0"/>
              <a:t>45 </a:t>
            </a:r>
            <a:r>
              <a:rPr lang="ru-RU" dirty="0"/>
              <a:t>!= 15 </a:t>
            </a:r>
            <a:r>
              <a:rPr lang="ru-RU" dirty="0" smtClean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&gt; </a:t>
            </a:r>
            <a:r>
              <a:rPr lang="ru-RU" dirty="0"/>
              <a:t>Больше </a:t>
            </a:r>
            <a:r>
              <a:rPr lang="ru-RU" dirty="0" smtClean="0"/>
              <a:t>45 </a:t>
            </a:r>
            <a:r>
              <a:rPr lang="ru-RU" dirty="0"/>
              <a:t>&gt; </a:t>
            </a:r>
            <a:r>
              <a:rPr lang="ru-RU" dirty="0" smtClean="0"/>
              <a:t>15 </a:t>
            </a:r>
            <a:r>
              <a:rPr lang="ru-RU" dirty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&gt;= </a:t>
            </a:r>
            <a:r>
              <a:rPr lang="ru-RU" dirty="0"/>
              <a:t>больше либо равно </a:t>
            </a:r>
            <a:r>
              <a:rPr lang="ru-RU" dirty="0" smtClean="0"/>
              <a:t>45 </a:t>
            </a:r>
            <a:r>
              <a:rPr lang="ru-RU" dirty="0"/>
              <a:t>&gt;=45 </a:t>
            </a:r>
            <a:r>
              <a:rPr lang="ru-RU" dirty="0" smtClean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&lt; </a:t>
            </a:r>
            <a:r>
              <a:rPr lang="ru-RU" dirty="0"/>
              <a:t>= </a:t>
            </a:r>
            <a:r>
              <a:rPr lang="ru-RU" dirty="0" smtClean="0"/>
              <a:t>меньше</a:t>
            </a:r>
            <a:r>
              <a:rPr lang="en-US" dirty="0" smtClean="0"/>
              <a:t>,</a:t>
            </a:r>
            <a:r>
              <a:rPr lang="ru-RU" dirty="0"/>
              <a:t> либо равно</a:t>
            </a:r>
            <a:r>
              <a:rPr lang="ru-RU" dirty="0" smtClean="0"/>
              <a:t>  </a:t>
            </a:r>
            <a:r>
              <a:rPr lang="ru-RU" dirty="0"/>
              <a:t>67 &lt; 87 </a:t>
            </a:r>
            <a:r>
              <a:rPr lang="ru-RU" dirty="0" smtClean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&lt; меньше </a:t>
            </a:r>
            <a:r>
              <a:rPr lang="ru-RU" dirty="0"/>
              <a:t>67&lt; 90 </a:t>
            </a:r>
            <a:r>
              <a:rPr lang="en-US" dirty="0" smtClean="0"/>
              <a:t>(</a:t>
            </a:r>
            <a:r>
              <a:rPr lang="ru-RU" dirty="0" err="1" smtClean="0"/>
              <a:t>True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5711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357167"/>
            <a:ext cx="8229600" cy="5768997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dirty="0" smtClean="0"/>
              <a:t>Конструкция заключается в квадратные скобки, что говорит, что будет создан список. Внутри скобок выделим три части: </a:t>
            </a:r>
          </a:p>
          <a:p>
            <a:pPr lvl="1"/>
            <a:r>
              <a:rPr lang="ru-RU" dirty="0" smtClean="0"/>
              <a:t>1) что делаем с элементом (в данном случае ничего не делаем, просто добавляем в список), </a:t>
            </a:r>
          </a:p>
          <a:p>
            <a:pPr lvl="1"/>
            <a:r>
              <a:rPr lang="ru-RU" dirty="0" smtClean="0"/>
              <a:t>2) что берем (в данном случае элемент </a:t>
            </a:r>
            <a:r>
              <a:rPr lang="ru-RU" dirty="0" err="1" smtClean="0"/>
              <a:t>i</a:t>
            </a:r>
            <a:r>
              <a:rPr lang="ru-RU" dirty="0" smtClean="0"/>
              <a:t>)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 3) откуда берем (здесь из объекта </a:t>
            </a:r>
            <a:r>
              <a:rPr lang="ru-RU" dirty="0" err="1" smtClean="0"/>
              <a:t>range</a:t>
            </a:r>
            <a:r>
              <a:rPr lang="ru-RU" dirty="0" smtClean="0"/>
              <a:t>). Части отделены друг от друга ключевыми словами </a:t>
            </a:r>
            <a:r>
              <a:rPr lang="ru-RU" b="1" dirty="0" err="1" smtClean="0"/>
              <a:t>for</a:t>
            </a:r>
            <a:r>
              <a:rPr lang="ru-RU" dirty="0" smtClean="0"/>
              <a:t> и </a:t>
            </a:r>
            <a:r>
              <a:rPr lang="ru-RU" b="1" dirty="0" err="1" smtClean="0"/>
              <a:t>in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858" y="290557"/>
            <a:ext cx="10408573" cy="576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3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endParaRPr lang="ru-RU" dirty="0"/>
          </a:p>
        </p:txBody>
      </p:sp>
      <p:pic>
        <p:nvPicPr>
          <p:cNvPr id="4" name="Содержимое 3" descr="3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785926"/>
            <a:ext cx="8229600" cy="3214710"/>
          </a:xfrm>
        </p:spPr>
      </p:pic>
    </p:spTree>
    <p:extLst>
      <p:ext uri="{BB962C8B-B14F-4D97-AF65-F5344CB8AC3E}">
        <p14:creationId xmlns:p14="http://schemas.microsoft.com/office/powerpoint/2010/main" val="9122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type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== </a:t>
            </a:r>
            <a:r>
              <a:rPr lang="en-US" dirty="0" err="1"/>
              <a:t>str</a:t>
            </a:r>
            <a:r>
              <a:rPr lang="en-US" dirty="0"/>
              <a:t> or </a:t>
            </a:r>
            <a:r>
              <a:rPr lang="en-US" dirty="0" err="1"/>
              <a:t>len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&lt; 3 True </a:t>
            </a:r>
          </a:p>
          <a:p>
            <a:pPr marL="0" indent="0" algn="ctr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type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== </a:t>
            </a:r>
            <a:r>
              <a:rPr lang="en-US" dirty="0" err="1"/>
              <a:t>str</a:t>
            </a:r>
            <a:r>
              <a:rPr lang="en-US" dirty="0"/>
              <a:t> and </a:t>
            </a:r>
            <a:r>
              <a:rPr lang="en-US" dirty="0" err="1"/>
              <a:t>len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&lt; 3 </a:t>
            </a:r>
            <a:r>
              <a:rPr lang="en-US" dirty="0" smtClean="0"/>
              <a:t>False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type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== </a:t>
            </a:r>
            <a:r>
              <a:rPr lang="en-US" dirty="0" err="1"/>
              <a:t>str</a:t>
            </a:r>
            <a:r>
              <a:rPr lang="en-US" dirty="0"/>
              <a:t> and </a:t>
            </a:r>
            <a:r>
              <a:rPr lang="en-US" dirty="0" err="1"/>
              <a:t>len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&lt;= 3 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54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0415"/>
            <a:ext cx="10515600" cy="48865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/>
              <a:t>'</a:t>
            </a:r>
            <a:r>
              <a:rPr lang="en-US" dirty="0" err="1" smtClean="0"/>
              <a:t>chr</a:t>
            </a:r>
            <a:r>
              <a:rPr lang="en-US" dirty="0"/>
              <a:t>'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('</a:t>
            </a:r>
            <a:r>
              <a:rPr lang="en-US" dirty="0" err="1" smtClean="0"/>
              <a:t>chr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15) True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'</a:t>
            </a:r>
            <a:r>
              <a:rPr lang="en-US" dirty="0" err="1" smtClean="0"/>
              <a:t>chr</a:t>
            </a:r>
            <a:r>
              <a:rPr lang="en-US" dirty="0"/>
              <a:t>' in {'</a:t>
            </a:r>
            <a:r>
              <a:rPr lang="en-US" dirty="0" err="1"/>
              <a:t>chr</a:t>
            </a:r>
            <a:r>
              <a:rPr lang="en-US" dirty="0"/>
              <a:t>': 42} True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'</a:t>
            </a:r>
            <a:r>
              <a:rPr lang="en-US" dirty="0" err="1" smtClean="0"/>
              <a:t>chr</a:t>
            </a:r>
            <a:r>
              <a:rPr lang="en-US" dirty="0"/>
              <a:t>' in {42: </a:t>
            </a:r>
            <a:r>
              <a:rPr lang="en-US" dirty="0" smtClean="0"/>
              <a:t>'</a:t>
            </a:r>
            <a:r>
              <a:rPr lang="en-US" dirty="0" err="1" smtClean="0"/>
              <a:t>chr</a:t>
            </a:r>
            <a:r>
              <a:rPr lang="en-US" dirty="0"/>
              <a:t>'</a:t>
            </a:r>
            <a:r>
              <a:rPr lang="en-US" dirty="0" smtClean="0"/>
              <a:t>} </a:t>
            </a:r>
            <a:r>
              <a:rPr lang="en-US" dirty="0"/>
              <a:t>False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NOT IN IS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type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is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smtClean="0"/>
              <a:t>True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/>
              <a:t>'</a:t>
            </a:r>
            <a:r>
              <a:rPr lang="en-US" dirty="0" err="1" smtClean="0"/>
              <a:t>chr</a:t>
            </a:r>
            <a:r>
              <a:rPr lang="en-US" dirty="0"/>
              <a:t>'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smtClean="0"/>
              <a:t>False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1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Операторы</a:t>
            </a:r>
            <a:r>
              <a:rPr lang="en-US" dirty="0"/>
              <a:t> </a:t>
            </a:r>
            <a:r>
              <a:rPr lang="en-US" dirty="0" err="1"/>
              <a:t>ветвления</a:t>
            </a:r>
            <a:r>
              <a:rPr lang="en-US" dirty="0"/>
              <a:t>: IF, ELIF, 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test1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state1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elif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test2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state2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 smtClean="0"/>
              <a:t>	state3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17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538" y="347202"/>
            <a:ext cx="10355323" cy="58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29" y="338657"/>
            <a:ext cx="10948251" cy="62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истинности в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0254"/>
            <a:ext cx="10515600" cy="43567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dirty="0" smtClean="0"/>
              <a:t>Любое </a:t>
            </a:r>
            <a:r>
              <a:rPr lang="ru-RU" sz="3200" dirty="0"/>
              <a:t>число, не равное 0, или непустой объект - </a:t>
            </a:r>
            <a:r>
              <a:rPr lang="ru-RU" sz="3200" dirty="0" smtClean="0"/>
              <a:t>истина.</a:t>
            </a:r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Числа</a:t>
            </a:r>
            <a:r>
              <a:rPr lang="ru-RU" sz="3200" dirty="0"/>
              <a:t>, равные 0, пустые объекты и значение </a:t>
            </a:r>
            <a:r>
              <a:rPr lang="ru-RU" sz="3200" dirty="0" err="1"/>
              <a:t>None</a:t>
            </a:r>
            <a:r>
              <a:rPr lang="ru-RU" sz="3200" dirty="0"/>
              <a:t> – ложь </a:t>
            </a:r>
            <a:endParaRPr lang="ru-RU" sz="3200" dirty="0" smtClean="0"/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Операции </a:t>
            </a:r>
            <a:r>
              <a:rPr lang="ru-RU" sz="3200" dirty="0"/>
              <a:t>сравнения возвращают </a:t>
            </a:r>
            <a:r>
              <a:rPr lang="ru-RU" sz="3200" dirty="0" err="1"/>
              <a:t>True</a:t>
            </a:r>
            <a:r>
              <a:rPr lang="ru-RU" sz="3200" dirty="0"/>
              <a:t> или </a:t>
            </a:r>
            <a:r>
              <a:rPr lang="ru-RU" sz="3200" dirty="0" err="1" smtClean="0"/>
              <a:t>False</a:t>
            </a:r>
            <a:endParaRPr lang="ru-RU" sz="3200" dirty="0" smtClean="0"/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Логические </a:t>
            </a:r>
            <a:r>
              <a:rPr lang="ru-RU" sz="3200" dirty="0"/>
              <a:t>операторы </a:t>
            </a:r>
            <a:r>
              <a:rPr lang="ru-RU" sz="3200" dirty="0" err="1"/>
              <a:t>and</a:t>
            </a:r>
            <a:r>
              <a:rPr lang="ru-RU" sz="3200" dirty="0"/>
              <a:t> и </a:t>
            </a:r>
            <a:r>
              <a:rPr lang="ru-RU" sz="3200" dirty="0" err="1"/>
              <a:t>or</a:t>
            </a:r>
            <a:r>
              <a:rPr lang="ru-RU" sz="3200" dirty="0"/>
              <a:t> возвращают истинный или ложный объект-операнд</a:t>
            </a:r>
          </a:p>
        </p:txBody>
      </p:sp>
    </p:spTree>
    <p:extLst>
      <p:ext uri="{BB962C8B-B14F-4D97-AF65-F5344CB8AC3E}">
        <p14:creationId xmlns:p14="http://schemas.microsoft.com/office/powerpoint/2010/main" val="146400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726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Подробнее о циклах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4852"/>
            <a:ext cx="10515600" cy="47721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Зачем использовать цикл</a:t>
            </a:r>
            <a:r>
              <a:rPr lang="en-US" dirty="0">
                <a:solidFill>
                  <a:srgbClr val="FF0000"/>
                </a:solidFill>
              </a:rPr>
              <a:t>?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dirty="0"/>
              <a:t>Чтобы не повторять определённый набор действий, отдать их выполнение машине.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" name="Рисунок 3" descr="113019102218138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39" y="2999502"/>
            <a:ext cx="4161074" cy="29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76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612</Words>
  <Application>Microsoft Office PowerPoint</Application>
  <PresentationFormat>Широкоэкранный</PresentationFormat>
  <Paragraphs>134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Тема Office</vt:lpstr>
      <vt:lpstr>Еще раз ОПЕРАТОРЫ</vt:lpstr>
      <vt:lpstr>Операторы сравнения:</vt:lpstr>
      <vt:lpstr>Условные операторы</vt:lpstr>
      <vt:lpstr>Презентация PowerPoint</vt:lpstr>
      <vt:lpstr>Операторы ветвления: IF, ELIF, ELSE</vt:lpstr>
      <vt:lpstr>Презентация PowerPoint</vt:lpstr>
      <vt:lpstr>Презентация PowerPoint</vt:lpstr>
      <vt:lpstr>Проверка истинности в Python</vt:lpstr>
      <vt:lpstr>Подробнее о циклах</vt:lpstr>
      <vt:lpstr>Цикл for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 while</vt:lpstr>
      <vt:lpstr>Презентация PowerPoint</vt:lpstr>
      <vt:lpstr>Бесконечный цикл</vt:lpstr>
      <vt:lpstr>Использование оператора else с циклом while</vt:lpstr>
      <vt:lpstr>Генератор списка</vt:lpstr>
      <vt:lpstr> </vt:lpstr>
      <vt:lpstr>Презентация PowerPoint</vt:lpstr>
      <vt:lpstr>Пример: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Виктор Мекка</dc:creator>
  <cp:lastModifiedBy>Виктор Мекка</cp:lastModifiedBy>
  <cp:revision>128</cp:revision>
  <dcterms:created xsi:type="dcterms:W3CDTF">2023-08-13T11:36:25Z</dcterms:created>
  <dcterms:modified xsi:type="dcterms:W3CDTF">2023-10-17T18:24:38Z</dcterms:modified>
</cp:coreProperties>
</file>