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  <p:sldId id="265" r:id="rId5"/>
    <p:sldId id="258" r:id="rId6"/>
    <p:sldId id="261" r:id="rId7"/>
    <p:sldId id="262" r:id="rId8"/>
    <p:sldId id="269" r:id="rId9"/>
    <p:sldId id="270" r:id="rId10"/>
    <p:sldId id="271" r:id="rId11"/>
    <p:sldId id="266" r:id="rId12"/>
    <p:sldId id="267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216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22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92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96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08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96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96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99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92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33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22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30E70-4674-4225-85C0-67806EE16295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19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27290"/>
            <a:ext cx="10515600" cy="61102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/>
              <a:t>Функция – черный ящик, принимающий данные и что-то с ними делающий. </a:t>
            </a:r>
            <a:endParaRPr lang="en-US" sz="3600" dirty="0" smtClean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ru-RU" sz="3600" dirty="0" smtClean="0"/>
              <a:t>Любые </a:t>
            </a:r>
            <a:r>
              <a:rPr lang="ru-RU" sz="3600" dirty="0"/>
              <a:t>действия, ограниченные исключительно вашей фантазией</a:t>
            </a:r>
            <a:r>
              <a:rPr lang="ru-RU" sz="3600" dirty="0" smtClean="0"/>
              <a:t>.</a:t>
            </a:r>
            <a:endParaRPr lang="en-US" sz="3600" dirty="0" smtClean="0"/>
          </a:p>
          <a:p>
            <a:pPr marL="0" indent="0" algn="ctr">
              <a:buNone/>
            </a:pPr>
            <a:r>
              <a:rPr lang="ru-RU" sz="3600" dirty="0" smtClean="0"/>
              <a:t>С </a:t>
            </a:r>
            <a:r>
              <a:rPr lang="ru-RU" sz="3600" dirty="0"/>
              <a:t>помощью функций, цепочек действий, можно построить систему любой сложности. </a:t>
            </a:r>
            <a:endParaRPr lang="en-US" sz="3600" dirty="0" smtClean="0"/>
          </a:p>
          <a:p>
            <a:pPr marL="0" indent="0" algn="ctr">
              <a:buNone/>
            </a:pPr>
            <a:r>
              <a:rPr lang="ru-RU" sz="3600" dirty="0" smtClean="0"/>
              <a:t>Это </a:t>
            </a:r>
            <a:r>
              <a:rPr lang="ru-RU" sz="3600" dirty="0"/>
              <a:t>и называется функциональным программированием. </a:t>
            </a:r>
            <a:endParaRPr lang="en-US" sz="3600" dirty="0" smtClean="0"/>
          </a:p>
          <a:p>
            <a:pPr marL="0" indent="0" algn="ctr">
              <a:buNone/>
            </a:pPr>
            <a:r>
              <a:rPr lang="ru-RU" sz="3600" dirty="0" smtClean="0"/>
              <a:t>Но </a:t>
            </a:r>
            <a:r>
              <a:rPr lang="ru-RU" sz="3600" dirty="0"/>
              <a:t>какая есть альтернатива? </a:t>
            </a:r>
          </a:p>
        </p:txBody>
      </p:sp>
    </p:spTree>
    <p:extLst>
      <p:ext uri="{BB962C8B-B14F-4D97-AF65-F5344CB8AC3E}">
        <p14:creationId xmlns:p14="http://schemas.microsoft.com/office/powerpoint/2010/main" val="277584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527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super()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0377" y="922946"/>
            <a:ext cx="11494093" cy="57171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100" b="1" dirty="0" err="1">
                <a:solidFill>
                  <a:srgbClr val="FF0000"/>
                </a:solidFill>
              </a:rPr>
              <a:t>super</a:t>
            </a:r>
            <a:r>
              <a:rPr lang="ru-RU" sz="2100" b="1" dirty="0">
                <a:solidFill>
                  <a:srgbClr val="FF0000"/>
                </a:solidFill>
              </a:rPr>
              <a:t>() </a:t>
            </a:r>
            <a:r>
              <a:rPr lang="ru-RU" sz="2100" dirty="0"/>
              <a:t>в </a:t>
            </a:r>
            <a:r>
              <a:rPr lang="ru-RU" sz="2100" dirty="0" err="1"/>
              <a:t>Python</a:t>
            </a:r>
            <a:r>
              <a:rPr lang="ru-RU" sz="2100" dirty="0"/>
              <a:t> используется для обращения к методам родительского класса. Он обеспечивает доступ к методам и атрибутам родительского класса из дочернего класса.</a:t>
            </a:r>
          </a:p>
          <a:p>
            <a:pPr marL="0" indent="0">
              <a:buNone/>
            </a:pPr>
            <a:endParaRPr lang="ru-RU" sz="2100" dirty="0"/>
          </a:p>
          <a:p>
            <a:pPr marL="0" indent="0">
              <a:buNone/>
            </a:pPr>
            <a:r>
              <a:rPr lang="ru-RU" sz="2100" dirty="0"/>
              <a:t>В примере, </a:t>
            </a:r>
            <a:r>
              <a:rPr lang="ru-RU" sz="2100" b="1" dirty="0" err="1" smtClean="0">
                <a:solidFill>
                  <a:srgbClr val="FF0000"/>
                </a:solidFill>
              </a:rPr>
              <a:t>super</a:t>
            </a:r>
            <a:r>
              <a:rPr lang="ru-RU" sz="2100" b="1" dirty="0">
                <a:solidFill>
                  <a:srgbClr val="FF0000"/>
                </a:solidFill>
              </a:rPr>
              <a:t>().__</a:t>
            </a:r>
            <a:r>
              <a:rPr lang="ru-RU" sz="2100" b="1" dirty="0" err="1">
                <a:solidFill>
                  <a:srgbClr val="FF0000"/>
                </a:solidFill>
              </a:rPr>
              <a:t>setattr</a:t>
            </a:r>
            <a:r>
              <a:rPr lang="ru-RU" sz="2100" b="1" dirty="0">
                <a:solidFill>
                  <a:srgbClr val="FF0000"/>
                </a:solidFill>
              </a:rPr>
              <a:t>__(</a:t>
            </a:r>
            <a:r>
              <a:rPr lang="ru-RU" sz="2100" b="1" dirty="0" err="1">
                <a:solidFill>
                  <a:srgbClr val="FF0000"/>
                </a:solidFill>
              </a:rPr>
              <a:t>name</a:t>
            </a:r>
            <a:r>
              <a:rPr lang="ru-RU" sz="2100" b="1" dirty="0">
                <a:solidFill>
                  <a:srgbClr val="FF0000"/>
                </a:solidFill>
              </a:rPr>
              <a:t>, </a:t>
            </a:r>
            <a:r>
              <a:rPr lang="ru-RU" sz="2100" b="1" dirty="0" err="1">
                <a:solidFill>
                  <a:srgbClr val="FF0000"/>
                </a:solidFill>
              </a:rPr>
              <a:t>value</a:t>
            </a:r>
            <a:r>
              <a:rPr lang="ru-RU" sz="2100" b="1" dirty="0">
                <a:solidFill>
                  <a:srgbClr val="FF0000"/>
                </a:solidFill>
              </a:rPr>
              <a:t>)</a:t>
            </a:r>
            <a:r>
              <a:rPr lang="ru-RU" sz="2100" dirty="0"/>
              <a:t> используется для вызова метода </a:t>
            </a:r>
            <a:r>
              <a:rPr lang="ru-RU" sz="2100" b="1" dirty="0">
                <a:solidFill>
                  <a:srgbClr val="FF0000"/>
                </a:solidFill>
              </a:rPr>
              <a:t>__</a:t>
            </a:r>
            <a:r>
              <a:rPr lang="ru-RU" sz="2100" b="1" dirty="0" err="1">
                <a:solidFill>
                  <a:srgbClr val="FF0000"/>
                </a:solidFill>
              </a:rPr>
              <a:t>setattr</a:t>
            </a:r>
            <a:r>
              <a:rPr lang="ru-RU" sz="2100" b="1" dirty="0">
                <a:solidFill>
                  <a:srgbClr val="FF0000"/>
                </a:solidFill>
              </a:rPr>
              <a:t>__ </a:t>
            </a:r>
            <a:r>
              <a:rPr lang="ru-RU" sz="2100" dirty="0"/>
              <a:t>базового класса (в данном случае, это класс </a:t>
            </a:r>
            <a:r>
              <a:rPr lang="ru-RU" sz="2100" b="1" dirty="0" err="1">
                <a:solidFill>
                  <a:srgbClr val="FF0000"/>
                </a:solidFill>
              </a:rPr>
              <a:t>object</a:t>
            </a:r>
            <a:r>
              <a:rPr lang="ru-RU" sz="2100" dirty="0"/>
              <a:t>, от которого наследуются все классы по умолчанию).</a:t>
            </a:r>
          </a:p>
          <a:p>
            <a:pPr marL="0" indent="0">
              <a:buNone/>
            </a:pPr>
            <a:endParaRPr lang="ru-RU" sz="2100" dirty="0"/>
          </a:p>
          <a:p>
            <a:pPr marL="0" indent="0">
              <a:buNone/>
            </a:pPr>
            <a:r>
              <a:rPr lang="ru-RU" sz="2100" dirty="0"/>
              <a:t>При вызове </a:t>
            </a:r>
            <a:r>
              <a:rPr lang="ru-RU" sz="2100" b="1" dirty="0" err="1">
                <a:solidFill>
                  <a:srgbClr val="FF0000"/>
                </a:solidFill>
              </a:rPr>
              <a:t>super</a:t>
            </a:r>
            <a:r>
              <a:rPr lang="ru-RU" sz="2100" b="1" dirty="0">
                <a:solidFill>
                  <a:srgbClr val="FF0000"/>
                </a:solidFill>
              </a:rPr>
              <a:t>().__</a:t>
            </a:r>
            <a:r>
              <a:rPr lang="ru-RU" sz="2100" b="1" dirty="0" err="1">
                <a:solidFill>
                  <a:srgbClr val="FF0000"/>
                </a:solidFill>
              </a:rPr>
              <a:t>setattr</a:t>
            </a:r>
            <a:r>
              <a:rPr lang="ru-RU" sz="2100" b="1" dirty="0">
                <a:solidFill>
                  <a:srgbClr val="FF0000"/>
                </a:solidFill>
              </a:rPr>
              <a:t>__(</a:t>
            </a:r>
            <a:r>
              <a:rPr lang="ru-RU" sz="2100" b="1" dirty="0" err="1">
                <a:solidFill>
                  <a:srgbClr val="FF0000"/>
                </a:solidFill>
              </a:rPr>
              <a:t>name</a:t>
            </a:r>
            <a:r>
              <a:rPr lang="ru-RU" sz="2100" b="1" dirty="0">
                <a:solidFill>
                  <a:srgbClr val="FF0000"/>
                </a:solidFill>
              </a:rPr>
              <a:t>, </a:t>
            </a:r>
            <a:r>
              <a:rPr lang="ru-RU" sz="2100" b="1" dirty="0" err="1">
                <a:solidFill>
                  <a:srgbClr val="FF0000"/>
                </a:solidFill>
              </a:rPr>
              <a:t>value</a:t>
            </a:r>
            <a:r>
              <a:rPr lang="ru-RU" sz="2100" b="1" dirty="0">
                <a:solidFill>
                  <a:srgbClr val="FF0000"/>
                </a:solidFill>
              </a:rPr>
              <a:t>)</a:t>
            </a:r>
            <a:r>
              <a:rPr lang="ru-RU" sz="2100" dirty="0"/>
              <a:t> происходит следующее</a:t>
            </a:r>
            <a:r>
              <a:rPr lang="ru-RU" sz="2100" dirty="0" smtClean="0"/>
              <a:t>:</a:t>
            </a:r>
            <a:endParaRPr lang="ru-RU" sz="2100" dirty="0"/>
          </a:p>
          <a:p>
            <a:pPr marL="0" indent="0">
              <a:buNone/>
            </a:pPr>
            <a:r>
              <a:rPr lang="ru-RU" sz="2100" b="1" dirty="0" err="1">
                <a:solidFill>
                  <a:srgbClr val="FF0000"/>
                </a:solidFill>
              </a:rPr>
              <a:t>super</a:t>
            </a:r>
            <a:r>
              <a:rPr lang="ru-RU" sz="2100" b="1" dirty="0">
                <a:solidFill>
                  <a:srgbClr val="FF0000"/>
                </a:solidFill>
              </a:rPr>
              <a:t>() </a:t>
            </a:r>
            <a:r>
              <a:rPr lang="ru-RU" sz="2100" dirty="0"/>
              <a:t>создает прокси-объект, который позволяет обращаться к родительскому классу. В этом случае, </a:t>
            </a:r>
            <a:r>
              <a:rPr lang="ru-RU" sz="2100" b="1" dirty="0" err="1">
                <a:solidFill>
                  <a:srgbClr val="FF0000"/>
                </a:solidFill>
              </a:rPr>
              <a:t>super</a:t>
            </a:r>
            <a:r>
              <a:rPr lang="ru-RU" sz="2100" b="1" dirty="0">
                <a:solidFill>
                  <a:srgbClr val="FF0000"/>
                </a:solidFill>
              </a:rPr>
              <a:t>() </a:t>
            </a:r>
            <a:r>
              <a:rPr lang="ru-RU" sz="2100" dirty="0"/>
              <a:t>ссылается на родительский класс </a:t>
            </a:r>
            <a:r>
              <a:rPr lang="ru-RU" sz="2100" b="1" dirty="0" err="1">
                <a:solidFill>
                  <a:srgbClr val="FF0000"/>
                </a:solidFill>
              </a:rPr>
              <a:t>object</a:t>
            </a:r>
            <a:r>
              <a:rPr lang="ru-RU" sz="2100" dirty="0"/>
              <a:t>.</a:t>
            </a:r>
          </a:p>
          <a:p>
            <a:pPr marL="0" indent="0">
              <a:buNone/>
            </a:pPr>
            <a:r>
              <a:rPr lang="ru-RU" sz="2100" b="1" dirty="0">
                <a:solidFill>
                  <a:srgbClr val="FF0000"/>
                </a:solidFill>
              </a:rPr>
              <a:t>__</a:t>
            </a:r>
            <a:r>
              <a:rPr lang="ru-RU" sz="2100" b="1" dirty="0" err="1">
                <a:solidFill>
                  <a:srgbClr val="FF0000"/>
                </a:solidFill>
              </a:rPr>
              <a:t>setattr</a:t>
            </a:r>
            <a:r>
              <a:rPr lang="ru-RU" sz="2100" b="1" dirty="0">
                <a:solidFill>
                  <a:srgbClr val="FF0000"/>
                </a:solidFill>
              </a:rPr>
              <a:t>__(</a:t>
            </a:r>
            <a:r>
              <a:rPr lang="ru-RU" sz="2100" b="1" dirty="0" err="1">
                <a:solidFill>
                  <a:srgbClr val="FF0000"/>
                </a:solidFill>
              </a:rPr>
              <a:t>name</a:t>
            </a:r>
            <a:r>
              <a:rPr lang="ru-RU" sz="2100" b="1" dirty="0">
                <a:solidFill>
                  <a:srgbClr val="FF0000"/>
                </a:solidFill>
              </a:rPr>
              <a:t>, </a:t>
            </a:r>
            <a:r>
              <a:rPr lang="ru-RU" sz="2100" b="1" dirty="0" err="1">
                <a:solidFill>
                  <a:srgbClr val="FF0000"/>
                </a:solidFill>
              </a:rPr>
              <a:t>value</a:t>
            </a:r>
            <a:r>
              <a:rPr lang="ru-RU" sz="2100" b="1" dirty="0">
                <a:solidFill>
                  <a:srgbClr val="FF0000"/>
                </a:solidFill>
              </a:rPr>
              <a:t>) </a:t>
            </a:r>
            <a:r>
              <a:rPr lang="ru-RU" sz="2100" dirty="0"/>
              <a:t>вызывает метод </a:t>
            </a:r>
            <a:r>
              <a:rPr lang="ru-RU" sz="2100" b="1" dirty="0">
                <a:solidFill>
                  <a:srgbClr val="FF0000"/>
                </a:solidFill>
              </a:rPr>
              <a:t>__</a:t>
            </a:r>
            <a:r>
              <a:rPr lang="ru-RU" sz="2100" b="1" dirty="0" err="1">
                <a:solidFill>
                  <a:srgbClr val="FF0000"/>
                </a:solidFill>
              </a:rPr>
              <a:t>setattr</a:t>
            </a:r>
            <a:r>
              <a:rPr lang="ru-RU" sz="2100" b="1" dirty="0">
                <a:solidFill>
                  <a:srgbClr val="FF0000"/>
                </a:solidFill>
              </a:rPr>
              <a:t>__ </a:t>
            </a:r>
            <a:r>
              <a:rPr lang="ru-RU" sz="2100" dirty="0"/>
              <a:t>у родительского класса </a:t>
            </a:r>
            <a:r>
              <a:rPr lang="ru-RU" sz="2100" b="1" dirty="0" err="1">
                <a:solidFill>
                  <a:srgbClr val="FF0000"/>
                </a:solidFill>
              </a:rPr>
              <a:t>object</a:t>
            </a:r>
            <a:r>
              <a:rPr lang="ru-RU" sz="2100" dirty="0"/>
              <a:t>, принимая </a:t>
            </a:r>
            <a:r>
              <a:rPr lang="ru-RU" sz="2100" b="1" dirty="0" err="1">
                <a:solidFill>
                  <a:srgbClr val="FF0000"/>
                </a:solidFill>
              </a:rPr>
              <a:t>name</a:t>
            </a:r>
            <a:r>
              <a:rPr lang="ru-RU" sz="2100" dirty="0"/>
              <a:t> в качестве имени атрибута и </a:t>
            </a:r>
            <a:r>
              <a:rPr lang="ru-RU" sz="2100" b="1" dirty="0" err="1">
                <a:solidFill>
                  <a:srgbClr val="FF0000"/>
                </a:solidFill>
              </a:rPr>
              <a:t>value</a:t>
            </a:r>
            <a:r>
              <a:rPr lang="ru-RU" sz="2100" dirty="0"/>
              <a:t> в качестве значения, которое мы пытаемся установить для этого атрибута.</a:t>
            </a:r>
          </a:p>
          <a:p>
            <a:pPr marL="0" indent="0">
              <a:buNone/>
            </a:pPr>
            <a:r>
              <a:rPr lang="ru-RU" sz="2100" dirty="0"/>
              <a:t>Таким образом, </a:t>
            </a:r>
            <a:r>
              <a:rPr lang="ru-RU" sz="2100" b="1" dirty="0" err="1">
                <a:solidFill>
                  <a:srgbClr val="FF0000"/>
                </a:solidFill>
              </a:rPr>
              <a:t>super</a:t>
            </a:r>
            <a:r>
              <a:rPr lang="ru-RU" sz="2100" b="1" dirty="0">
                <a:solidFill>
                  <a:srgbClr val="FF0000"/>
                </a:solidFill>
              </a:rPr>
              <a:t>().__</a:t>
            </a:r>
            <a:r>
              <a:rPr lang="ru-RU" sz="2100" b="1" dirty="0" err="1">
                <a:solidFill>
                  <a:srgbClr val="FF0000"/>
                </a:solidFill>
              </a:rPr>
              <a:t>setattr</a:t>
            </a:r>
            <a:r>
              <a:rPr lang="ru-RU" sz="2100" b="1" dirty="0">
                <a:solidFill>
                  <a:srgbClr val="FF0000"/>
                </a:solidFill>
              </a:rPr>
              <a:t>__(</a:t>
            </a:r>
            <a:r>
              <a:rPr lang="ru-RU" sz="2100" b="1" dirty="0" err="1">
                <a:solidFill>
                  <a:srgbClr val="FF0000"/>
                </a:solidFill>
              </a:rPr>
              <a:t>name</a:t>
            </a:r>
            <a:r>
              <a:rPr lang="ru-RU" sz="2100" b="1" dirty="0">
                <a:solidFill>
                  <a:srgbClr val="FF0000"/>
                </a:solidFill>
              </a:rPr>
              <a:t>, </a:t>
            </a:r>
            <a:r>
              <a:rPr lang="ru-RU" sz="2100" b="1" dirty="0" err="1">
                <a:solidFill>
                  <a:srgbClr val="FF0000"/>
                </a:solidFill>
              </a:rPr>
              <a:t>value</a:t>
            </a:r>
            <a:r>
              <a:rPr lang="ru-RU" sz="2100" b="1" dirty="0">
                <a:solidFill>
                  <a:srgbClr val="FF0000"/>
                </a:solidFill>
              </a:rPr>
              <a:t>) </a:t>
            </a:r>
            <a:r>
              <a:rPr lang="ru-RU" sz="2100" dirty="0"/>
              <a:t>позволяет установить значение атрибута </a:t>
            </a:r>
            <a:r>
              <a:rPr lang="ru-RU" sz="2100" b="1" dirty="0" err="1">
                <a:solidFill>
                  <a:srgbClr val="FF0000"/>
                </a:solidFill>
              </a:rPr>
              <a:t>name</a:t>
            </a:r>
            <a:r>
              <a:rPr lang="ru-RU" sz="2100" dirty="0"/>
              <a:t> в экземпляре класса, обращаясь к родительскому классу </a:t>
            </a:r>
            <a:r>
              <a:rPr lang="ru-RU" sz="2100" b="1" dirty="0" err="1">
                <a:solidFill>
                  <a:srgbClr val="FF0000"/>
                </a:solidFill>
              </a:rPr>
              <a:t>object</a:t>
            </a:r>
            <a:r>
              <a:rPr lang="ru-RU" sz="2100" dirty="0"/>
              <a:t>, который реализует стандартное поведение установки атрибутов.</a:t>
            </a:r>
          </a:p>
        </p:txBody>
      </p:sp>
    </p:spTree>
    <p:extLst>
      <p:ext uri="{BB962C8B-B14F-4D97-AF65-F5344CB8AC3E}">
        <p14:creationId xmlns:p14="http://schemas.microsoft.com/office/powerpoint/2010/main" val="3235732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453" y="169545"/>
            <a:ext cx="7563028" cy="655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5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8980" y="96670"/>
            <a:ext cx="8366331" cy="667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70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18744"/>
            <a:ext cx="10515600" cy="5758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rgbClr val="FF0000"/>
                </a:solidFill>
              </a:rPr>
              <a:t>КАФЕ</a:t>
            </a:r>
            <a:r>
              <a:rPr lang="ru-RU" b="1" smtClean="0">
                <a:solidFill>
                  <a:srgbClr val="FF0000"/>
                </a:solidFill>
              </a:rPr>
              <a:t>: </a:t>
            </a:r>
            <a:endParaRPr lang="en-US" b="1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514350" indent="-514350">
              <a:buAutoNum type="arabicParenR"/>
            </a:pPr>
            <a:r>
              <a:rPr lang="ru-RU" smtClean="0"/>
              <a:t>Создайте </a:t>
            </a:r>
            <a:r>
              <a:rPr lang="ru-RU" dirty="0"/>
              <a:t>класс с именем </a:t>
            </a:r>
            <a:r>
              <a:rPr lang="en-US" smtClean="0">
                <a:solidFill>
                  <a:srgbClr val="FF0000"/>
                </a:solidFill>
              </a:rPr>
              <a:t>Cafe</a:t>
            </a:r>
            <a:r>
              <a:rPr lang="ru-RU" smtClean="0"/>
              <a:t> .</a:t>
            </a:r>
            <a:endParaRPr lang="en-US" smtClean="0"/>
          </a:p>
          <a:p>
            <a:pPr marL="514350" indent="-514350">
              <a:buAutoNum type="arabicParenR"/>
            </a:pPr>
            <a:r>
              <a:rPr lang="ru-RU" smtClean="0"/>
              <a:t>Метод </a:t>
            </a:r>
            <a:r>
              <a:rPr lang="ru-RU" dirty="0">
                <a:solidFill>
                  <a:srgbClr val="FF0000"/>
                </a:solidFill>
              </a:rPr>
              <a:t>__</a:t>
            </a:r>
            <a:r>
              <a:rPr lang="ru-RU" dirty="0" err="1">
                <a:solidFill>
                  <a:srgbClr val="FF0000"/>
                </a:solidFill>
              </a:rPr>
              <a:t>init</a:t>
            </a:r>
            <a:r>
              <a:rPr lang="ru-RU" dirty="0">
                <a:solidFill>
                  <a:srgbClr val="FF0000"/>
                </a:solidFill>
              </a:rPr>
              <a:t>__() </a:t>
            </a:r>
            <a:r>
              <a:rPr lang="ru-RU" dirty="0"/>
              <a:t>класса </a:t>
            </a:r>
            <a:r>
              <a:rPr lang="en-US" dirty="0" smtClean="0">
                <a:solidFill>
                  <a:srgbClr val="FF0000"/>
                </a:solidFill>
              </a:rPr>
              <a:t>Cafe</a:t>
            </a:r>
            <a:r>
              <a:rPr lang="ru-RU" dirty="0" smtClean="0"/>
              <a:t> должен </a:t>
            </a:r>
            <a:r>
              <a:rPr lang="ru-RU" dirty="0"/>
              <a:t>содержать два атрибута: </a:t>
            </a:r>
            <a:r>
              <a:rPr lang="en-US" dirty="0" smtClean="0">
                <a:solidFill>
                  <a:srgbClr val="FF0000"/>
                </a:solidFill>
              </a:rPr>
              <a:t>cafe</a:t>
            </a:r>
            <a:r>
              <a:rPr lang="ru-RU" dirty="0" smtClean="0">
                <a:solidFill>
                  <a:srgbClr val="FF0000"/>
                </a:solidFill>
              </a:rPr>
              <a:t>_</a:t>
            </a:r>
            <a:r>
              <a:rPr lang="ru-RU" dirty="0" err="1" smtClean="0">
                <a:solidFill>
                  <a:srgbClr val="FF0000"/>
                </a:solidFill>
              </a:rPr>
              <a:t>name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/>
              <a:t>и </a:t>
            </a:r>
            <a:r>
              <a:rPr lang="en-US" dirty="0" smtClean="0">
                <a:solidFill>
                  <a:srgbClr val="FF0000"/>
                </a:solidFill>
              </a:rPr>
              <a:t>cafe</a:t>
            </a:r>
            <a:r>
              <a:rPr lang="ru-RU" dirty="0" smtClean="0">
                <a:solidFill>
                  <a:srgbClr val="FF0000"/>
                </a:solidFill>
              </a:rPr>
              <a:t>_</a:t>
            </a:r>
            <a:r>
              <a:rPr lang="ru-RU" dirty="0" err="1" smtClean="0">
                <a:solidFill>
                  <a:srgbClr val="FF0000"/>
                </a:solidFill>
              </a:rPr>
              <a:t>type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/>
              <a:t>. </a:t>
            </a:r>
            <a:endParaRPr lang="en-US" smtClean="0"/>
          </a:p>
          <a:p>
            <a:pPr marL="514350" indent="-514350">
              <a:buAutoNum type="arabicParenR"/>
            </a:pPr>
            <a:r>
              <a:rPr lang="ru-RU" smtClean="0"/>
              <a:t>Создайте </a:t>
            </a:r>
            <a:r>
              <a:rPr lang="ru-RU" dirty="0"/>
              <a:t>метод </a:t>
            </a:r>
            <a:r>
              <a:rPr lang="ru-RU" dirty="0" err="1" smtClean="0">
                <a:solidFill>
                  <a:srgbClr val="FF0000"/>
                </a:solidFill>
              </a:rPr>
              <a:t>describe</a:t>
            </a:r>
            <a:r>
              <a:rPr lang="ru-RU" dirty="0" smtClean="0">
                <a:solidFill>
                  <a:srgbClr val="FF0000"/>
                </a:solidFill>
              </a:rPr>
              <a:t>_</a:t>
            </a:r>
            <a:r>
              <a:rPr lang="en-US" dirty="0" smtClean="0">
                <a:solidFill>
                  <a:srgbClr val="FF0000"/>
                </a:solidFill>
              </a:rPr>
              <a:t>cafe</a:t>
            </a:r>
            <a:r>
              <a:rPr lang="ru-RU" dirty="0" smtClean="0">
                <a:solidFill>
                  <a:srgbClr val="FF0000"/>
                </a:solidFill>
              </a:rPr>
              <a:t>()</a:t>
            </a:r>
            <a:r>
              <a:rPr lang="ru-RU" dirty="0" smtClean="0"/>
              <a:t>, </a:t>
            </a:r>
            <a:r>
              <a:rPr lang="ru-RU" dirty="0"/>
              <a:t>который выводит два атрибута, и метод </a:t>
            </a:r>
            <a:r>
              <a:rPr lang="ru-RU" dirty="0" err="1" smtClean="0">
                <a:solidFill>
                  <a:srgbClr val="FF0000"/>
                </a:solidFill>
              </a:rPr>
              <a:t>open</a:t>
            </a:r>
            <a:r>
              <a:rPr lang="ru-RU" dirty="0" smtClean="0">
                <a:solidFill>
                  <a:srgbClr val="FF0000"/>
                </a:solidFill>
              </a:rPr>
              <a:t>_</a:t>
            </a:r>
            <a:r>
              <a:rPr lang="en-US" dirty="0" smtClean="0">
                <a:solidFill>
                  <a:srgbClr val="FF0000"/>
                </a:solidFill>
              </a:rPr>
              <a:t>cafe</a:t>
            </a:r>
            <a:r>
              <a:rPr lang="ru-RU" dirty="0" smtClean="0">
                <a:solidFill>
                  <a:srgbClr val="FF0000"/>
                </a:solidFill>
              </a:rPr>
              <a:t>()</a:t>
            </a:r>
            <a:r>
              <a:rPr lang="ru-RU" dirty="0" smtClean="0"/>
              <a:t>, </a:t>
            </a:r>
            <a:r>
              <a:rPr lang="ru-RU" dirty="0"/>
              <a:t>который выводит сообщение о том, что </a:t>
            </a:r>
            <a:r>
              <a:rPr lang="ru-RU" smtClean="0"/>
              <a:t>кафе открыто.</a:t>
            </a:r>
            <a:endParaRPr lang="en-US" smtClean="0"/>
          </a:p>
          <a:p>
            <a:pPr marL="514350" indent="-514350">
              <a:buAutoNum type="arabicParenR"/>
            </a:pPr>
            <a:r>
              <a:rPr lang="ru-RU" smtClean="0"/>
              <a:t>Создайте </a:t>
            </a:r>
            <a:r>
              <a:rPr lang="ru-RU" dirty="0"/>
              <a:t>на основе своего класса экземпляр с именем </a:t>
            </a:r>
            <a:r>
              <a:rPr lang="en-US" smtClean="0">
                <a:solidFill>
                  <a:srgbClr val="FF0000"/>
                </a:solidFill>
              </a:rPr>
              <a:t>cafe</a:t>
            </a:r>
            <a:r>
              <a:rPr lang="ru-RU" smtClean="0"/>
              <a:t>.</a:t>
            </a:r>
            <a:endParaRPr lang="en-US" smtClean="0"/>
          </a:p>
          <a:p>
            <a:pPr marL="514350" indent="-514350">
              <a:buAutoNum type="arabicParenR"/>
            </a:pPr>
            <a:r>
              <a:rPr lang="ru-RU" smtClean="0"/>
              <a:t>Выведите </a:t>
            </a:r>
            <a:r>
              <a:rPr lang="ru-RU" dirty="0"/>
              <a:t>два атрибута по отдельности, затем вызовите оба </a:t>
            </a:r>
            <a:r>
              <a:rPr lang="ru-RU" smtClean="0"/>
              <a:t>метода</a:t>
            </a:r>
            <a:r>
              <a:rPr lang="en-US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9905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250" y="0"/>
            <a:ext cx="8750894" cy="660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73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(@</a:t>
            </a:r>
            <a:r>
              <a:rPr lang="ru-RU" dirty="0" err="1" smtClean="0">
                <a:solidFill>
                  <a:srgbClr val="FF0000"/>
                </a:solidFill>
              </a:rPr>
              <a:t>staticmethod</a:t>
            </a:r>
            <a:r>
              <a:rPr lang="ru-RU" dirty="0" smtClean="0">
                <a:solidFill>
                  <a:srgbClr val="FF0000"/>
                </a:solidFill>
              </a:rPr>
              <a:t> и @</a:t>
            </a:r>
            <a:r>
              <a:rPr lang="ru-RU" dirty="0" err="1">
                <a:solidFill>
                  <a:srgbClr val="FF0000"/>
                </a:solidFill>
              </a:rPr>
              <a:t>classmethod</a:t>
            </a:r>
            <a:r>
              <a:rPr lang="ru-RU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 err="1"/>
              <a:t>Python</a:t>
            </a:r>
            <a:r>
              <a:rPr lang="ru-RU" dirty="0"/>
              <a:t> есть два типа методов, которые могут быть использованы в классах: статические методы </a:t>
            </a:r>
            <a:r>
              <a:rPr lang="ru-RU" dirty="0">
                <a:solidFill>
                  <a:srgbClr val="FF0000"/>
                </a:solidFill>
              </a:rPr>
              <a:t>(@</a:t>
            </a:r>
            <a:r>
              <a:rPr lang="ru-RU" dirty="0" err="1">
                <a:solidFill>
                  <a:srgbClr val="FF0000"/>
                </a:solidFill>
              </a:rPr>
              <a:t>staticmethod</a:t>
            </a:r>
            <a:r>
              <a:rPr lang="ru-RU" dirty="0"/>
              <a:t>) и методы класса </a:t>
            </a:r>
            <a:r>
              <a:rPr lang="ru-RU" dirty="0">
                <a:solidFill>
                  <a:srgbClr val="FF0000"/>
                </a:solidFill>
              </a:rPr>
              <a:t>(@</a:t>
            </a:r>
            <a:r>
              <a:rPr lang="ru-RU" dirty="0" err="1">
                <a:solidFill>
                  <a:srgbClr val="FF0000"/>
                </a:solidFill>
              </a:rPr>
              <a:t>classmethod</a:t>
            </a:r>
            <a:r>
              <a:rPr lang="ru-RU" dirty="0"/>
              <a:t>). Рассмотрим оба варианта с примерами.</a:t>
            </a:r>
          </a:p>
        </p:txBody>
      </p:sp>
    </p:spTree>
    <p:extLst>
      <p:ext uri="{BB962C8B-B14F-4D97-AF65-F5344CB8AC3E}">
        <p14:creationId xmlns:p14="http://schemas.microsoft.com/office/powerpoint/2010/main" val="1205790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5290"/>
          </a:xfrm>
        </p:spPr>
        <p:txBody>
          <a:bodyPr/>
          <a:lstStyle/>
          <a:p>
            <a:r>
              <a:rPr lang="ru-RU" b="1" dirty="0"/>
              <a:t>Статические методы (@</a:t>
            </a:r>
            <a:r>
              <a:rPr lang="ru-RU" b="1" dirty="0" err="1"/>
              <a:t>staticmethod</a:t>
            </a:r>
            <a:r>
              <a:rPr lang="ru-RU" b="1" dirty="0" smtClean="0"/>
              <a:t>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0416"/>
            <a:ext cx="10515600" cy="488654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Статические методы привязаны к классу, а не к экземпляру класса. Они не могут обращаться к атрибутам экземпляра или к другим методам класса, так как они не имеют доступа к </a:t>
            </a:r>
            <a:r>
              <a:rPr lang="ru-RU" dirty="0" err="1" smtClean="0"/>
              <a:t>self</a:t>
            </a:r>
            <a:r>
              <a:rPr lang="ru-RU" dirty="0" smtClean="0"/>
              <a:t>. Однако они могут быть использованы для выполнения задач, связанных с классом в целом.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2106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006" y="197124"/>
            <a:ext cx="9196966" cy="633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99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Методы класса (@</a:t>
            </a:r>
            <a:r>
              <a:rPr lang="ru-RU" b="1" dirty="0" err="1"/>
              <a:t>classmethod</a:t>
            </a:r>
            <a:r>
              <a:rPr lang="ru-RU" b="1" dirty="0" smtClean="0"/>
              <a:t>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12606"/>
            <a:ext cx="10515600" cy="466435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Методы </a:t>
            </a:r>
            <a:r>
              <a:rPr lang="ru-RU" dirty="0"/>
              <a:t>класса привязаны к классу и имеют доступ к его атрибутам. Они получают первым параметром класс, который обычно называется </a:t>
            </a:r>
            <a:r>
              <a:rPr lang="ru-RU" dirty="0" err="1"/>
              <a:t>cls</a:t>
            </a:r>
            <a:r>
              <a:rPr lang="ru-RU" dirty="0"/>
              <a:t>, и могут использоваться, например, для создания экземпляров класса.</a:t>
            </a:r>
          </a:p>
        </p:txBody>
      </p:sp>
    </p:spTree>
    <p:extLst>
      <p:ext uri="{BB962C8B-B14F-4D97-AF65-F5344CB8AC3E}">
        <p14:creationId xmlns:p14="http://schemas.microsoft.com/office/powerpoint/2010/main" val="2721490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6485" y="246885"/>
            <a:ext cx="5652954" cy="622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1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Класс – это чертеж, схема, по которой создается ОБЪЕКТ.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“</a:t>
            </a:r>
            <a:r>
              <a:rPr lang="ru-RU" dirty="0"/>
              <a:t>Человек” – это КЛАСС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«</a:t>
            </a:r>
            <a:r>
              <a:rPr lang="ru-RU" dirty="0"/>
              <a:t>Антон, 30 лет, рост – 1.80, вес – 92кг, артистичный, женат, менеджер среднего звена» - ОБЪЕКТ. 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То </a:t>
            </a:r>
            <a:r>
              <a:rPr lang="ru-RU" dirty="0"/>
              <a:t>есть, собранный по схеме «ЧЕЛОВЕК» но имеющий конкретные значения. Как чертеж стола и сам стол</a:t>
            </a:r>
          </a:p>
        </p:txBody>
      </p:sp>
    </p:spTree>
    <p:extLst>
      <p:ext uri="{BB962C8B-B14F-4D97-AF65-F5344CB8AC3E}">
        <p14:creationId xmlns:p14="http://schemas.microsoft.com/office/powerpoint/2010/main" val="2138761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Принципы ООП на </a:t>
            </a:r>
            <a:r>
              <a:rPr lang="en-US" b="1" dirty="0" smtClean="0"/>
              <a:t>Python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Наследование</a:t>
            </a:r>
          </a:p>
          <a:p>
            <a:r>
              <a:rPr lang="ru-RU" b="1" dirty="0"/>
              <a:t>Инкапсуляция</a:t>
            </a:r>
          </a:p>
          <a:p>
            <a:r>
              <a:rPr lang="ru-RU" b="1" dirty="0"/>
              <a:t>Полиморфизм</a:t>
            </a:r>
          </a:p>
          <a:p>
            <a:pPr marL="0" indent="0">
              <a:buNone/>
            </a:pPr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4785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5469"/>
          </a:xfrm>
        </p:spPr>
        <p:txBody>
          <a:bodyPr/>
          <a:lstStyle/>
          <a:p>
            <a:r>
              <a:rPr lang="ru-RU" b="1" dirty="0"/>
              <a:t>Наследование в </a:t>
            </a:r>
            <a:r>
              <a:rPr lang="ru-RU" b="1" dirty="0" err="1"/>
              <a:t>Python</a:t>
            </a:r>
            <a:r>
              <a:rPr lang="ru-RU" b="1" dirty="0" smtClean="0"/>
              <a:t>: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42445"/>
            <a:ext cx="10515600" cy="4134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Наследование </a:t>
            </a:r>
            <a:r>
              <a:rPr lang="ru-RU" dirty="0"/>
              <a:t>- это концепция объектно-ориентированного программирования, которая позволяет одному классу использовать функциональность другого класса. В </a:t>
            </a:r>
            <a:r>
              <a:rPr lang="ru-RU" dirty="0" err="1"/>
              <a:t>Python</a:t>
            </a:r>
            <a:r>
              <a:rPr lang="ru-RU" dirty="0"/>
              <a:t> класс может наследовать атрибуты и методы другого класса, чтобы повторно использовать код и создавать более обобщенные иерархии классов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3464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042" y="253198"/>
            <a:ext cx="8271341" cy="630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55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75873"/>
            <a:ext cx="10515600" cy="480109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приведенном примере </a:t>
            </a:r>
            <a:r>
              <a:rPr lang="ru-RU" dirty="0" err="1"/>
              <a:t>Animal</a:t>
            </a:r>
            <a:r>
              <a:rPr lang="ru-RU" dirty="0"/>
              <a:t> - это базовый класс, а </a:t>
            </a:r>
            <a:r>
              <a:rPr lang="ru-RU" dirty="0" err="1"/>
              <a:t>Dog</a:t>
            </a:r>
            <a:r>
              <a:rPr lang="ru-RU" dirty="0"/>
              <a:t> и </a:t>
            </a:r>
            <a:r>
              <a:rPr lang="ru-RU" dirty="0" err="1"/>
              <a:t>Cat</a:t>
            </a:r>
            <a:r>
              <a:rPr lang="ru-RU" dirty="0"/>
              <a:t> - классы-наследники (или подклассы). Классы-наследники получают атрибуты и методы от базового класса, но могут также переопределять методы или добавлять новые.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примере </a:t>
            </a:r>
            <a:r>
              <a:rPr lang="ru-RU" dirty="0" err="1"/>
              <a:t>Animal</a:t>
            </a:r>
            <a:r>
              <a:rPr lang="ru-RU" dirty="0"/>
              <a:t> имеет метод </a:t>
            </a:r>
            <a:r>
              <a:rPr lang="ru-RU" dirty="0" err="1"/>
              <a:t>speak</a:t>
            </a:r>
            <a:r>
              <a:rPr lang="ru-RU" dirty="0"/>
              <a:t>, который не реализован и поднимает исключение </a:t>
            </a:r>
            <a:r>
              <a:rPr lang="ru-RU" dirty="0" err="1"/>
              <a:t>NotImplementedError</a:t>
            </a:r>
            <a:r>
              <a:rPr lang="ru-RU" dirty="0"/>
              <a:t>. Этот метод предполагает, что подклассы должны предоставить свою реализацию.</a:t>
            </a:r>
          </a:p>
        </p:txBody>
      </p:sp>
    </p:spTree>
    <p:extLst>
      <p:ext uri="{BB962C8B-B14F-4D97-AF65-F5344CB8AC3E}">
        <p14:creationId xmlns:p14="http://schemas.microsoft.com/office/powerpoint/2010/main" val="2858428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891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Переопределение методов: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5664771" y="1034042"/>
            <a:ext cx="6290795" cy="506601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этом примере метод </a:t>
            </a:r>
            <a:r>
              <a:rPr lang="ru-RU" dirty="0" err="1"/>
              <a:t>speak</a:t>
            </a:r>
            <a:r>
              <a:rPr lang="ru-RU" dirty="0"/>
              <a:t> переопределен в каждом из подклассов (</a:t>
            </a:r>
            <a:r>
              <a:rPr lang="ru-RU" dirty="0" err="1"/>
              <a:t>Dog</a:t>
            </a:r>
            <a:r>
              <a:rPr lang="ru-RU" dirty="0"/>
              <a:t> и </a:t>
            </a:r>
            <a:r>
              <a:rPr lang="ru-RU" dirty="0" err="1"/>
              <a:t>Cat</a:t>
            </a:r>
            <a:r>
              <a:rPr lang="ru-RU" dirty="0"/>
              <a:t>). Когда объект подкласса вызывает метод, будет использована его собственная реализация.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34042"/>
            <a:ext cx="4711626" cy="564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63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828"/>
          </a:xfrm>
        </p:spPr>
        <p:txBody>
          <a:bodyPr/>
          <a:lstStyle/>
          <a:p>
            <a:r>
              <a:rPr lang="ru-RU" b="1"/>
              <a:t>Вызов метода родительского класса:</a:t>
            </a:r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110954"/>
            <a:ext cx="4938757" cy="5626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52392" y="1186962"/>
            <a:ext cx="59611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/>
              <a:t>super</a:t>
            </a:r>
            <a:r>
              <a:rPr lang="ru-RU" sz="2800" dirty="0"/>
              <a:t>() используется для вызова метода родительского класса. В этом примере, когда </a:t>
            </a:r>
            <a:r>
              <a:rPr lang="ru-RU" sz="2800" dirty="0" err="1"/>
              <a:t>speak</a:t>
            </a:r>
            <a:r>
              <a:rPr lang="ru-RU" sz="2800" dirty="0"/>
              <a:t> вызывается у объекта </a:t>
            </a:r>
            <a:r>
              <a:rPr lang="ru-RU" sz="2800" dirty="0" err="1"/>
              <a:t>Dog</a:t>
            </a:r>
            <a:r>
              <a:rPr lang="ru-RU" sz="2800" dirty="0"/>
              <a:t> или </a:t>
            </a:r>
            <a:r>
              <a:rPr lang="ru-RU" sz="2800" dirty="0" err="1"/>
              <a:t>Cat</a:t>
            </a:r>
            <a:r>
              <a:rPr lang="ru-RU" sz="2800" dirty="0"/>
              <a:t>, он сначала вызывает </a:t>
            </a:r>
            <a:r>
              <a:rPr lang="ru-RU" sz="2800" dirty="0" err="1"/>
              <a:t>speak</a:t>
            </a:r>
            <a:r>
              <a:rPr lang="ru-RU" sz="2800" dirty="0"/>
              <a:t> из класса </a:t>
            </a:r>
            <a:r>
              <a:rPr lang="ru-RU" sz="2800" dirty="0" err="1"/>
              <a:t>Animal</a:t>
            </a:r>
            <a:r>
              <a:rPr lang="ru-RU" sz="2800" dirty="0"/>
              <a:t>, а затем добавляет свой собственный звук (</a:t>
            </a:r>
            <a:r>
              <a:rPr lang="ru-RU" sz="2800" dirty="0" err="1"/>
              <a:t>Woof</a:t>
            </a:r>
            <a:r>
              <a:rPr lang="ru-RU" sz="2800" dirty="0"/>
              <a:t>! или </a:t>
            </a:r>
            <a:r>
              <a:rPr lang="ru-RU" sz="2800" dirty="0" err="1"/>
              <a:t>Meow</a:t>
            </a:r>
            <a:r>
              <a:rPr lang="ru-RU" sz="2800" dirty="0"/>
              <a:t>!).</a:t>
            </a:r>
          </a:p>
        </p:txBody>
      </p:sp>
    </p:spTree>
    <p:extLst>
      <p:ext uri="{BB962C8B-B14F-4D97-AF65-F5344CB8AC3E}">
        <p14:creationId xmlns:p14="http://schemas.microsoft.com/office/powerpoint/2010/main" val="3020631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0378"/>
            <a:ext cx="10515600" cy="618715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базовый класс </a:t>
            </a:r>
            <a:r>
              <a:rPr lang="ru-RU" dirty="0" err="1">
                <a:solidFill>
                  <a:srgbClr val="FF0000"/>
                </a:solidFill>
              </a:rPr>
              <a:t>Vehicle</a:t>
            </a:r>
            <a:r>
              <a:rPr lang="ru-RU" dirty="0"/>
              <a:t> со следующими атрибутами: </a:t>
            </a:r>
            <a:r>
              <a:rPr lang="ru-RU" dirty="0" err="1">
                <a:solidFill>
                  <a:srgbClr val="FF0000"/>
                </a:solidFill>
              </a:rPr>
              <a:t>brand</a:t>
            </a:r>
            <a:r>
              <a:rPr lang="ru-RU" dirty="0"/>
              <a:t> и </a:t>
            </a:r>
            <a:r>
              <a:rPr lang="ru-RU" dirty="0" err="1">
                <a:solidFill>
                  <a:srgbClr val="FF0000"/>
                </a:solidFill>
              </a:rPr>
              <a:t>model</a:t>
            </a:r>
            <a:r>
              <a:rPr lang="ru-RU" dirty="0"/>
              <a:t>. У этого класса должен быть метод </a:t>
            </a:r>
            <a:r>
              <a:rPr lang="ru-RU" dirty="0" err="1">
                <a:solidFill>
                  <a:srgbClr val="FF0000"/>
                </a:solidFill>
              </a:rPr>
              <a:t>display_info</a:t>
            </a:r>
            <a:r>
              <a:rPr lang="ru-RU" dirty="0"/>
              <a:t>, который выводит информацию о марке и модели транспортного средства.</a:t>
            </a:r>
          </a:p>
          <a:p>
            <a:endParaRPr lang="ru-RU" dirty="0"/>
          </a:p>
          <a:p>
            <a:r>
              <a:rPr lang="ru-RU" dirty="0"/>
              <a:t>Создайте подклассы </a:t>
            </a:r>
            <a:r>
              <a:rPr lang="ru-RU" dirty="0" err="1">
                <a:solidFill>
                  <a:srgbClr val="FF0000"/>
                </a:solidFill>
              </a:rPr>
              <a:t>Car</a:t>
            </a:r>
            <a:r>
              <a:rPr lang="ru-RU" dirty="0"/>
              <a:t> и </a:t>
            </a:r>
            <a:r>
              <a:rPr lang="ru-RU" dirty="0" err="1">
                <a:solidFill>
                  <a:srgbClr val="FF0000"/>
                </a:solidFill>
              </a:rPr>
              <a:t>Motorcycle</a:t>
            </a:r>
            <a:r>
              <a:rPr lang="ru-RU" dirty="0"/>
              <a:t>, которые наследуются от класса </a:t>
            </a:r>
            <a:r>
              <a:rPr lang="ru-RU" dirty="0" err="1">
                <a:solidFill>
                  <a:srgbClr val="FF0000"/>
                </a:solidFill>
              </a:rPr>
              <a:t>Vehicle</a:t>
            </a:r>
            <a:r>
              <a:rPr lang="ru-RU" dirty="0"/>
              <a:t>. Каждый из этих подклассов должен иметь дополнительный атрибут: </a:t>
            </a:r>
            <a:r>
              <a:rPr lang="ru-RU" dirty="0" err="1">
                <a:solidFill>
                  <a:srgbClr val="FF0000"/>
                </a:solidFill>
              </a:rPr>
              <a:t>num_wheels</a:t>
            </a:r>
            <a:r>
              <a:rPr lang="ru-RU" dirty="0"/>
              <a:t> для </a:t>
            </a:r>
            <a:r>
              <a:rPr lang="ru-RU" dirty="0" err="1">
                <a:solidFill>
                  <a:srgbClr val="FF0000"/>
                </a:solidFill>
              </a:rPr>
              <a:t>Car</a:t>
            </a:r>
            <a:r>
              <a:rPr lang="ru-RU" dirty="0"/>
              <a:t> и </a:t>
            </a:r>
            <a:r>
              <a:rPr lang="ru-RU" dirty="0" err="1">
                <a:solidFill>
                  <a:srgbClr val="FF0000"/>
                </a:solidFill>
              </a:rPr>
              <a:t>num_wheels</a:t>
            </a:r>
            <a:r>
              <a:rPr lang="ru-RU" dirty="0"/>
              <a:t> для </a:t>
            </a:r>
            <a:r>
              <a:rPr lang="ru-RU" dirty="0" err="1">
                <a:solidFill>
                  <a:srgbClr val="FF0000"/>
                </a:solidFill>
              </a:rPr>
              <a:t>Motorcycle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Переопределите метод </a:t>
            </a:r>
            <a:r>
              <a:rPr lang="ru-RU" dirty="0" err="1">
                <a:solidFill>
                  <a:srgbClr val="FF0000"/>
                </a:solidFill>
              </a:rPr>
              <a:t>display_info</a:t>
            </a:r>
            <a:r>
              <a:rPr lang="ru-RU" dirty="0"/>
              <a:t> в каждом из подклассов так, чтобы он также выводил информацию о количестве колес.</a:t>
            </a:r>
          </a:p>
          <a:p>
            <a:endParaRPr lang="ru-RU" dirty="0"/>
          </a:p>
          <a:p>
            <a:r>
              <a:rPr lang="ru-RU" dirty="0"/>
              <a:t>Создайте объекты </a:t>
            </a:r>
            <a:r>
              <a:rPr lang="ru-RU" dirty="0" err="1">
                <a:solidFill>
                  <a:srgbClr val="FF0000"/>
                </a:solidFill>
              </a:rPr>
              <a:t>Car</a:t>
            </a:r>
            <a:r>
              <a:rPr lang="ru-RU" dirty="0"/>
              <a:t> и </a:t>
            </a:r>
            <a:r>
              <a:rPr lang="ru-RU" dirty="0" err="1">
                <a:solidFill>
                  <a:srgbClr val="FF0000"/>
                </a:solidFill>
              </a:rPr>
              <a:t>Motorcycle</a:t>
            </a:r>
            <a:r>
              <a:rPr lang="ru-RU" dirty="0"/>
              <a:t>, задайте им значения для атрибутов и вызовите метод </a:t>
            </a:r>
            <a:r>
              <a:rPr lang="ru-RU" dirty="0" err="1">
                <a:solidFill>
                  <a:srgbClr val="FF0000"/>
                </a:solidFill>
              </a:rPr>
              <a:t>display_info</a:t>
            </a:r>
            <a:r>
              <a:rPr lang="ru-RU" dirty="0"/>
              <a:t> для каждого объекта.</a:t>
            </a:r>
          </a:p>
        </p:txBody>
      </p:sp>
    </p:spTree>
    <p:extLst>
      <p:ext uri="{BB962C8B-B14F-4D97-AF65-F5344CB8AC3E}">
        <p14:creationId xmlns:p14="http://schemas.microsoft.com/office/powerpoint/2010/main" val="3398845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9720" y="133558"/>
            <a:ext cx="6226094" cy="663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0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656" y="188006"/>
            <a:ext cx="11323178" cy="6366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Все в питоне – объект. </a:t>
            </a:r>
            <a:endParaRPr lang="ru-RU" sz="3200" dirty="0" smtClean="0"/>
          </a:p>
          <a:p>
            <a:pPr marL="0" indent="0">
              <a:buNone/>
            </a:pPr>
            <a:r>
              <a:rPr lang="ru-RU" sz="3200" dirty="0" smtClean="0"/>
              <a:t>Класс </a:t>
            </a:r>
            <a:r>
              <a:rPr lang="ru-RU" sz="3200" dirty="0"/>
              <a:t>и функция тоже, да. </a:t>
            </a:r>
            <a:endParaRPr lang="ru-RU" sz="3200" dirty="0" smtClean="0"/>
          </a:p>
          <a:p>
            <a:pPr marL="0" indent="0">
              <a:buNone/>
            </a:pPr>
            <a:r>
              <a:rPr lang="ru-RU" sz="3200" dirty="0" smtClean="0"/>
              <a:t>И </a:t>
            </a:r>
            <a:r>
              <a:rPr lang="ru-RU" sz="3200" dirty="0"/>
              <a:t>поэтому </a:t>
            </a:r>
            <a:r>
              <a:rPr lang="ru-RU" sz="3200" dirty="0" err="1"/>
              <a:t>Movie</a:t>
            </a:r>
            <a:r>
              <a:rPr lang="ru-RU" sz="3200" dirty="0"/>
              <a:t> и </a:t>
            </a:r>
            <a:r>
              <a:rPr lang="ru-RU" sz="3200" dirty="0" err="1"/>
              <a:t>Movie</a:t>
            </a:r>
            <a:r>
              <a:rPr lang="ru-RU" sz="3200" dirty="0"/>
              <a:t>() это разные вещи. </a:t>
            </a:r>
            <a:endParaRPr lang="ru-RU" sz="3200" dirty="0" smtClean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dirty="0" err="1" smtClean="0"/>
              <a:t>Movie</a:t>
            </a:r>
            <a:r>
              <a:rPr lang="ru-RU" sz="3200" dirty="0" smtClean="0"/>
              <a:t> </a:t>
            </a:r>
            <a:r>
              <a:rPr lang="ru-RU" sz="3200" dirty="0"/>
              <a:t>– ссылка на объект «класс», на </a:t>
            </a:r>
            <a:r>
              <a:rPr lang="ru-RU" sz="3200" dirty="0" smtClean="0"/>
              <a:t>чертеж.</a:t>
            </a:r>
          </a:p>
          <a:p>
            <a:pPr marL="0" indent="0">
              <a:buNone/>
            </a:pPr>
            <a:endParaRPr lang="ru-RU" sz="3200" dirty="0" smtClean="0"/>
          </a:p>
          <a:p>
            <a:pPr marL="0" indent="0">
              <a:buNone/>
            </a:pPr>
            <a:r>
              <a:rPr lang="ru-RU" sz="3200" dirty="0" err="1" smtClean="0"/>
              <a:t>Movie</a:t>
            </a:r>
            <a:r>
              <a:rPr lang="ru-RU" sz="3200" dirty="0" smtClean="0"/>
              <a:t>(</a:t>
            </a:r>
            <a:r>
              <a:rPr lang="ru-RU" sz="3200" dirty="0" err="1" smtClean="0"/>
              <a:t>name</a:t>
            </a:r>
            <a:r>
              <a:rPr lang="ru-RU" sz="3200" dirty="0" smtClean="0"/>
              <a:t> </a:t>
            </a:r>
            <a:r>
              <a:rPr lang="ru-RU" sz="3200" dirty="0"/>
              <a:t>= ‘</a:t>
            </a:r>
            <a:r>
              <a:rPr lang="ru-RU" sz="3200" dirty="0" err="1"/>
              <a:t>Drive</a:t>
            </a:r>
            <a:r>
              <a:rPr lang="ru-RU" sz="3200" dirty="0"/>
              <a:t> ‘) - ссылка на конкретный объект, созданный по этому чертежу. </a:t>
            </a:r>
            <a:endParaRPr lang="ru-RU" sz="3200" dirty="0" smtClean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dirty="0" smtClean="0"/>
              <a:t>Так </a:t>
            </a:r>
            <a:r>
              <a:rPr lang="ru-RU" sz="3200" dirty="0"/>
              <a:t>же ,как и функция </a:t>
            </a:r>
            <a:r>
              <a:rPr lang="ru-RU" sz="3200" dirty="0" err="1"/>
              <a:t>get_hot_dog</a:t>
            </a:r>
            <a:r>
              <a:rPr lang="ru-RU" sz="3200" dirty="0"/>
              <a:t>() будет ссылкой на конкретное исполнение А </a:t>
            </a:r>
            <a:r>
              <a:rPr lang="ru-RU" sz="3200" dirty="0" err="1"/>
              <a:t>get_hot_dog</a:t>
            </a:r>
            <a:r>
              <a:rPr lang="ru-RU" sz="3200" dirty="0"/>
              <a:t> – на </a:t>
            </a:r>
            <a:r>
              <a:rPr lang="ru-RU" sz="3200" dirty="0" smtClean="0"/>
              <a:t>схему.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3592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2203" y="1743341"/>
            <a:ext cx="10515600" cy="3349952"/>
          </a:xfrm>
        </p:spPr>
        <p:txBody>
          <a:bodyPr/>
          <a:lstStyle/>
          <a:p>
            <a:pPr marL="0" indent="0">
              <a:buNone/>
            </a:pPr>
            <a:r>
              <a:rPr lang="ru-RU" sz="3200" b="1" dirty="0"/>
              <a:t>Класс</a:t>
            </a:r>
          </a:p>
          <a:p>
            <a:pPr marL="0" indent="0">
              <a:buNone/>
            </a:pPr>
            <a:r>
              <a:rPr lang="ru-RU" sz="3200" dirty="0" smtClean="0"/>
              <a:t>	Класс </a:t>
            </a:r>
            <a:r>
              <a:rPr lang="ru-RU" sz="3200" dirty="0"/>
              <a:t>— это </a:t>
            </a:r>
            <a:r>
              <a:rPr lang="ru-RU" sz="3200" dirty="0" smtClean="0"/>
              <a:t>шаблон </a:t>
            </a:r>
            <a:r>
              <a:rPr lang="ru-RU" sz="3200" dirty="0"/>
              <a:t>объекта</a:t>
            </a:r>
            <a:r>
              <a:rPr lang="ru-RU" sz="3200" dirty="0" smtClean="0"/>
              <a:t>.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b="1" dirty="0"/>
              <a:t>Объект</a:t>
            </a:r>
          </a:p>
          <a:p>
            <a:pPr marL="0" indent="0">
              <a:buNone/>
            </a:pPr>
            <a:r>
              <a:rPr lang="ru-RU" sz="3200" dirty="0" smtClean="0"/>
              <a:t>	Объект </a:t>
            </a:r>
            <a:r>
              <a:rPr lang="ru-RU" sz="3200" dirty="0"/>
              <a:t>— это экземпляр класса. Объявленный класс — это лишь описание объекта: ему не выделяется память. 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407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82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КЛАССЫ</a:t>
            </a:r>
            <a:r>
              <a:rPr lang="ru-RU" dirty="0"/>
              <a:t> 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016950"/>
            <a:ext cx="10515600" cy="516001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Синтаксис </a:t>
            </a:r>
            <a:r>
              <a:rPr lang="ru-RU" dirty="0" smtClean="0"/>
              <a:t>класса</a:t>
            </a:r>
            <a:r>
              <a:rPr lang="en-US" dirty="0" smtClean="0"/>
              <a:t>:</a:t>
            </a:r>
          </a:p>
          <a:p>
            <a:r>
              <a:rPr lang="ru-RU" dirty="0"/>
              <a:t>Имя класса Если нет наследования – без скобочек </a:t>
            </a:r>
            <a:endParaRPr lang="en-US" dirty="0"/>
          </a:p>
          <a:p>
            <a:r>
              <a:rPr lang="ru-RU" dirty="0"/>
              <a:t>Двоеточие </a:t>
            </a:r>
            <a:endParaRPr lang="en-US" dirty="0"/>
          </a:p>
          <a:p>
            <a:r>
              <a:rPr lang="ru-RU" dirty="0"/>
              <a:t>Четыре отступа</a:t>
            </a:r>
            <a:endParaRPr lang="en-US" dirty="0"/>
          </a:p>
          <a:p>
            <a:r>
              <a:rPr lang="ru-RU" dirty="0"/>
              <a:t>Тело класса 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6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126" y="2013632"/>
            <a:ext cx="74738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7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Вызвать класс и его атрибут можно, обратившись к нему так: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4844"/>
            <a:ext cx="10515600" cy="42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62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Или так: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609" y="1825625"/>
            <a:ext cx="100207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2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3316"/>
          </a:xfrm>
        </p:spPr>
        <p:txBody>
          <a:bodyPr>
            <a:normAutofit fontScale="90000"/>
          </a:bodyPr>
          <a:lstStyle/>
          <a:p>
            <a:r>
              <a:rPr lang="ru-RU" dirty="0"/>
              <a:t>Встроенные методы – те, которые изначально внутри класса, и назначая из самому, мы их перегружаем.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33900"/>
            <a:ext cx="10515600" cy="4597636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__</a:t>
            </a:r>
            <a:r>
              <a:rPr lang="ru-RU" dirty="0" err="1"/>
              <a:t>name</a:t>
            </a:r>
            <a:r>
              <a:rPr lang="ru-RU" dirty="0"/>
              <a:t>__ - имя экземпляра </a:t>
            </a:r>
            <a:r>
              <a:rPr lang="ru-RU" dirty="0" smtClean="0"/>
              <a:t>объекта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__</a:t>
            </a:r>
            <a:r>
              <a:rPr lang="ru-RU" dirty="0" err="1"/>
              <a:t>str</a:t>
            </a:r>
            <a:r>
              <a:rPr lang="ru-RU" dirty="0"/>
              <a:t>__ - Возвращает строковое представление объекта. </a:t>
            </a:r>
            <a:endParaRPr lang="ru-RU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__</a:t>
            </a:r>
            <a:r>
              <a:rPr lang="ru-RU" dirty="0" err="1"/>
              <a:t>init</a:t>
            </a:r>
            <a:r>
              <a:rPr lang="ru-RU" dirty="0"/>
              <a:t>__ - конструктор, выделяет место в памяти при </a:t>
            </a:r>
            <a:r>
              <a:rPr lang="ru-RU" dirty="0" smtClean="0"/>
              <a:t>вызове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 </a:t>
            </a:r>
            <a:r>
              <a:rPr lang="ru-RU" dirty="0"/>
              <a:t>__</a:t>
            </a:r>
            <a:r>
              <a:rPr lang="ru-RU" dirty="0" err="1"/>
              <a:t>del</a:t>
            </a:r>
            <a:r>
              <a:rPr lang="ru-RU" dirty="0"/>
              <a:t>__ - деструктор(удаляется сборщиком мусора</a:t>
            </a:r>
            <a:r>
              <a:rPr lang="ru-RU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__</a:t>
            </a:r>
            <a:r>
              <a:rPr lang="ru-RU" dirty="0" err="1"/>
              <a:t>getattr</a:t>
            </a:r>
            <a:r>
              <a:rPr lang="ru-RU" dirty="0"/>
              <a:t>__ вызывается, когда атрибут экземпляра класса не найден в обычных местах (например, у экземпляра нет метода с таким названием</a:t>
            </a:r>
            <a:r>
              <a:rPr lang="ru-RU" dirty="0" smtClean="0"/>
              <a:t>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__</a:t>
            </a:r>
            <a:r>
              <a:rPr lang="ru-RU" dirty="0" err="1"/>
              <a:t>setattr</a:t>
            </a:r>
            <a:r>
              <a:rPr lang="ru-RU" dirty="0"/>
              <a:t>__- назначение атрибута. </a:t>
            </a:r>
          </a:p>
        </p:txBody>
      </p:sp>
    </p:spTree>
    <p:extLst>
      <p:ext uri="{BB962C8B-B14F-4D97-AF65-F5344CB8AC3E}">
        <p14:creationId xmlns:p14="http://schemas.microsoft.com/office/powerpoint/2010/main" val="359084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6467" y="126470"/>
            <a:ext cx="6716994" cy="663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864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956</Words>
  <Application>Microsoft Office PowerPoint</Application>
  <PresentationFormat>Широкоэкранный</PresentationFormat>
  <Paragraphs>85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Тема Office</vt:lpstr>
      <vt:lpstr>Презентация PowerPoint</vt:lpstr>
      <vt:lpstr>КЛАССЫ</vt:lpstr>
      <vt:lpstr>Презентация PowerPoint</vt:lpstr>
      <vt:lpstr>Презентация PowerPoint</vt:lpstr>
      <vt:lpstr>КЛАССЫ </vt:lpstr>
      <vt:lpstr>Вызвать класс и его атрибут можно, обратившись к нему так:</vt:lpstr>
      <vt:lpstr>Или так:</vt:lpstr>
      <vt:lpstr>Встроенные методы – те, которые изначально внутри класса, и назначая из самому, мы их перегружаем.</vt:lpstr>
      <vt:lpstr>Презентация PowerPoint</vt:lpstr>
      <vt:lpstr>super()</vt:lpstr>
      <vt:lpstr>Презентация PowerPoint</vt:lpstr>
      <vt:lpstr>Презентация PowerPoint</vt:lpstr>
      <vt:lpstr>Презентация PowerPoint</vt:lpstr>
      <vt:lpstr>Презентация PowerPoint</vt:lpstr>
      <vt:lpstr>(@staticmethod и @classmethod)</vt:lpstr>
      <vt:lpstr>Статические методы (@staticmethod)</vt:lpstr>
      <vt:lpstr>Презентация PowerPoint</vt:lpstr>
      <vt:lpstr>Методы класса (@classmethod)</vt:lpstr>
      <vt:lpstr>Презентация PowerPoint</vt:lpstr>
      <vt:lpstr>Принципы ООП на Python</vt:lpstr>
      <vt:lpstr>Наследование в Python:</vt:lpstr>
      <vt:lpstr>Презентация PowerPoint</vt:lpstr>
      <vt:lpstr>Презентация PowerPoint</vt:lpstr>
      <vt:lpstr>Переопределение методов:</vt:lpstr>
      <vt:lpstr>Вызов метода родительского класса: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работы с файлами в Python </dc:title>
  <dc:creator>Виктор Мекка</dc:creator>
  <cp:lastModifiedBy>Виктор Мекка</cp:lastModifiedBy>
  <cp:revision>48</cp:revision>
  <dcterms:created xsi:type="dcterms:W3CDTF">2023-11-26T11:37:07Z</dcterms:created>
  <dcterms:modified xsi:type="dcterms:W3CDTF">2024-01-14T11:31:34Z</dcterms:modified>
</cp:coreProperties>
</file>