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57" r:id="rId23"/>
    <p:sldId id="259" r:id="rId24"/>
    <p:sldId id="258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70" r:id="rId35"/>
    <p:sldId id="269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C0EF3-81B6-4F0B-BADB-D4E825E60431}" v="781" dt="2023-08-09T14:03:53.802"/>
    <p1510:client id="{95F374BA-491D-4CC9-A5A0-4A8DE523BBA9}" v="13" dt="2023-08-09T18:03:51.402"/>
    <p1510:client id="{C9B8DFAB-EC8D-4A89-A7DF-F36E4BC90065}" v="1150" dt="2023-08-09T12:12:11.699"/>
    <p1510:client id="{D3691FF9-4287-4021-8C0C-74D040C5374F}" v="719" dt="2023-08-09T08:57:39.179"/>
    <p1510:client id="{E2EBF859-75FA-445F-B8B0-D8169D889245}" v="3" dt="2023-08-11T06:51:21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 Мекка" userId="c8ae8fae66794ee2" providerId="Windows Live" clId="Web-{C9B8DFAB-EC8D-4A89-A7DF-F36E4BC90065}"/>
    <pc:docChg chg="addSld modSld">
      <pc:chgData name="Виктор Мекка" userId="c8ae8fae66794ee2" providerId="Windows Live" clId="Web-{C9B8DFAB-EC8D-4A89-A7DF-F36E4BC90065}" dt="2023-08-09T12:12:11.699" v="1160" actId="14100"/>
      <pc:docMkLst>
        <pc:docMk/>
      </pc:docMkLst>
      <pc:sldChg chg="modSp new">
        <pc:chgData name="Виктор Мекка" userId="c8ae8fae66794ee2" providerId="Windows Live" clId="Web-{C9B8DFAB-EC8D-4A89-A7DF-F36E4BC90065}" dt="2023-08-09T11:47:31.974" v="819" actId="20577"/>
        <pc:sldMkLst>
          <pc:docMk/>
          <pc:sldMk cId="3835950545" sldId="271"/>
        </pc:sldMkLst>
        <pc:spChg chg="mod">
          <ac:chgData name="Виктор Мекка" userId="c8ae8fae66794ee2" providerId="Windows Live" clId="Web-{C9B8DFAB-EC8D-4A89-A7DF-F36E4BC90065}" dt="2023-08-09T10:11:48.517" v="42" actId="20577"/>
          <ac:spMkLst>
            <pc:docMk/>
            <pc:sldMk cId="3835950545" sldId="271"/>
            <ac:spMk id="2" creationId="{2AEA8E4E-AD8C-0B79-2AB4-B9368C4B1F62}"/>
          </ac:spMkLst>
        </pc:spChg>
        <pc:spChg chg="mod">
          <ac:chgData name="Виктор Мекка" userId="c8ae8fae66794ee2" providerId="Windows Live" clId="Web-{C9B8DFAB-EC8D-4A89-A7DF-F36E4BC90065}" dt="2023-08-09T11:47:31.974" v="819" actId="20577"/>
          <ac:spMkLst>
            <pc:docMk/>
            <pc:sldMk cId="3835950545" sldId="271"/>
            <ac:spMk id="3" creationId="{80D6BD55-E7A7-0C25-3F32-A04194AB796E}"/>
          </ac:spMkLst>
        </pc:spChg>
      </pc:sldChg>
      <pc:sldChg chg="addSp delSp modSp new">
        <pc:chgData name="Виктор Мекка" userId="c8ae8fae66794ee2" providerId="Windows Live" clId="Web-{C9B8DFAB-EC8D-4A89-A7DF-F36E4BC90065}" dt="2023-08-09T12:12:11.699" v="1160" actId="14100"/>
        <pc:sldMkLst>
          <pc:docMk/>
          <pc:sldMk cId="1501825111" sldId="272"/>
        </pc:sldMkLst>
        <pc:spChg chg="del mod">
          <ac:chgData name="Виктор Мекка" userId="c8ae8fae66794ee2" providerId="Windows Live" clId="Web-{C9B8DFAB-EC8D-4A89-A7DF-F36E4BC90065}" dt="2023-08-09T11:46:26.594" v="775"/>
          <ac:spMkLst>
            <pc:docMk/>
            <pc:sldMk cId="1501825111" sldId="272"/>
            <ac:spMk id="2" creationId="{CF12969F-4044-F2EC-0353-B4D8DFF3FF27}"/>
          </ac:spMkLst>
        </pc:spChg>
        <pc:spChg chg="add del mod">
          <ac:chgData name="Виктор Мекка" userId="c8ae8fae66794ee2" providerId="Windows Live" clId="Web-{C9B8DFAB-EC8D-4A89-A7DF-F36E4BC90065}" dt="2023-08-09T12:12:11.699" v="1160" actId="14100"/>
          <ac:spMkLst>
            <pc:docMk/>
            <pc:sldMk cId="1501825111" sldId="272"/>
            <ac:spMk id="3" creationId="{CCB6ACC4-B2A5-8B3B-4EC7-F5928080243D}"/>
          </ac:spMkLst>
        </pc:spChg>
      </pc:sldChg>
    </pc:docChg>
  </pc:docChgLst>
  <pc:docChgLst>
    <pc:chgData name="Виктор Мекка" userId="c8ae8fae66794ee2" providerId="Windows Live" clId="Web-{E2EBF859-75FA-445F-B8B0-D8169D889245}"/>
    <pc:docChg chg="sldOrd">
      <pc:chgData name="Виктор Мекка" userId="c8ae8fae66794ee2" providerId="Windows Live" clId="Web-{E2EBF859-75FA-445F-B8B0-D8169D889245}" dt="2023-08-11T06:51:21.952" v="2"/>
      <pc:docMkLst>
        <pc:docMk/>
      </pc:docMkLst>
      <pc:sldChg chg="ord">
        <pc:chgData name="Виктор Мекка" userId="c8ae8fae66794ee2" providerId="Windows Live" clId="Web-{E2EBF859-75FA-445F-B8B0-D8169D889245}" dt="2023-08-11T06:51:21.952" v="2"/>
        <pc:sldMkLst>
          <pc:docMk/>
          <pc:sldMk cId="2025989626" sldId="269"/>
        </pc:sldMkLst>
      </pc:sldChg>
      <pc:sldChg chg="ord">
        <pc:chgData name="Виктор Мекка" userId="c8ae8fae66794ee2" providerId="Windows Live" clId="Web-{E2EBF859-75FA-445F-B8B0-D8169D889245}" dt="2023-08-11T06:51:05.388" v="1"/>
        <pc:sldMkLst>
          <pc:docMk/>
          <pc:sldMk cId="3835950545" sldId="271"/>
        </pc:sldMkLst>
      </pc:sldChg>
    </pc:docChg>
  </pc:docChgLst>
  <pc:docChgLst>
    <pc:chgData name="Виктор Мекка" userId="c8ae8fae66794ee2" providerId="Windows Live" clId="Web-{10AC0EF3-81B6-4F0B-BADB-D4E825E60431}"/>
    <pc:docChg chg="addSld modSld">
      <pc:chgData name="Виктор Мекка" userId="c8ae8fae66794ee2" providerId="Windows Live" clId="Web-{10AC0EF3-81B6-4F0B-BADB-D4E825E60431}" dt="2023-08-09T14:03:53.802" v="788" actId="14100"/>
      <pc:docMkLst>
        <pc:docMk/>
      </pc:docMkLst>
      <pc:sldChg chg="modSp">
        <pc:chgData name="Виктор Мекка" userId="c8ae8fae66794ee2" providerId="Windows Live" clId="Web-{10AC0EF3-81B6-4F0B-BADB-D4E825E60431}" dt="2023-08-09T13:39:49.746" v="190" actId="20577"/>
        <pc:sldMkLst>
          <pc:docMk/>
          <pc:sldMk cId="1501825111" sldId="272"/>
        </pc:sldMkLst>
        <pc:spChg chg="mod">
          <ac:chgData name="Виктор Мекка" userId="c8ae8fae66794ee2" providerId="Windows Live" clId="Web-{10AC0EF3-81B6-4F0B-BADB-D4E825E60431}" dt="2023-08-09T13:39:49.746" v="190" actId="20577"/>
          <ac:spMkLst>
            <pc:docMk/>
            <pc:sldMk cId="1501825111" sldId="272"/>
            <ac:spMk id="3" creationId="{CCB6ACC4-B2A5-8B3B-4EC7-F5928080243D}"/>
          </ac:spMkLst>
        </pc:spChg>
      </pc:sldChg>
      <pc:sldChg chg="delSp modSp new">
        <pc:chgData name="Виктор Мекка" userId="c8ae8fae66794ee2" providerId="Windows Live" clId="Web-{10AC0EF3-81B6-4F0B-BADB-D4E825E60431}" dt="2023-08-09T13:48:08.031" v="248" actId="20577"/>
        <pc:sldMkLst>
          <pc:docMk/>
          <pc:sldMk cId="1283821070" sldId="273"/>
        </pc:sldMkLst>
        <pc:spChg chg="del">
          <ac:chgData name="Виктор Мекка" userId="c8ae8fae66794ee2" providerId="Windows Live" clId="Web-{10AC0EF3-81B6-4F0B-BADB-D4E825E60431}" dt="2023-08-09T13:39:55.575" v="192"/>
          <ac:spMkLst>
            <pc:docMk/>
            <pc:sldMk cId="1283821070" sldId="273"/>
            <ac:spMk id="2" creationId="{D4F4925D-6864-E411-1B07-FD016C6405CB}"/>
          </ac:spMkLst>
        </pc:spChg>
        <pc:spChg chg="mod">
          <ac:chgData name="Виктор Мекка" userId="c8ae8fae66794ee2" providerId="Windows Live" clId="Web-{10AC0EF3-81B6-4F0B-BADB-D4E825E60431}" dt="2023-08-09T13:48:08.031" v="248" actId="20577"/>
          <ac:spMkLst>
            <pc:docMk/>
            <pc:sldMk cId="1283821070" sldId="273"/>
            <ac:spMk id="3" creationId="{8119AD3F-1ECF-936C-02AB-7660A6149522}"/>
          </ac:spMkLst>
        </pc:spChg>
      </pc:sldChg>
      <pc:sldChg chg="delSp modSp new">
        <pc:chgData name="Виктор Мекка" userId="c8ae8fae66794ee2" providerId="Windows Live" clId="Web-{10AC0EF3-81B6-4F0B-BADB-D4E825E60431}" dt="2023-08-09T14:03:53.802" v="788" actId="14100"/>
        <pc:sldMkLst>
          <pc:docMk/>
          <pc:sldMk cId="2833231767" sldId="274"/>
        </pc:sldMkLst>
        <pc:spChg chg="del">
          <ac:chgData name="Виктор Мекка" userId="c8ae8fae66794ee2" providerId="Windows Live" clId="Web-{10AC0EF3-81B6-4F0B-BADB-D4E825E60431}" dt="2023-08-09T13:48:45.737" v="250"/>
          <ac:spMkLst>
            <pc:docMk/>
            <pc:sldMk cId="2833231767" sldId="274"/>
            <ac:spMk id="2" creationId="{DFCE1F84-361B-C608-4F64-D9E8B7F3E0AF}"/>
          </ac:spMkLst>
        </pc:spChg>
        <pc:spChg chg="mod">
          <ac:chgData name="Виктор Мекка" userId="c8ae8fae66794ee2" providerId="Windows Live" clId="Web-{10AC0EF3-81B6-4F0B-BADB-D4E825E60431}" dt="2023-08-09T14:03:53.802" v="788" actId="14100"/>
          <ac:spMkLst>
            <pc:docMk/>
            <pc:sldMk cId="2833231767" sldId="274"/>
            <ac:spMk id="3" creationId="{94747F92-B32B-2060-DA4C-E7460651F590}"/>
          </ac:spMkLst>
        </pc:spChg>
      </pc:sldChg>
    </pc:docChg>
  </pc:docChgLst>
  <pc:docChgLst>
    <pc:chgData name="Виктор Мекка" userId="c8ae8fae66794ee2" providerId="Windows Live" clId="Web-{95F374BA-491D-4CC9-A5A0-4A8DE523BBA9}"/>
    <pc:docChg chg="modSld">
      <pc:chgData name="Виктор Мекка" userId="c8ae8fae66794ee2" providerId="Windows Live" clId="Web-{95F374BA-491D-4CC9-A5A0-4A8DE523BBA9}" dt="2023-08-09T18:03:51.402" v="12" actId="20577"/>
      <pc:docMkLst>
        <pc:docMk/>
      </pc:docMkLst>
      <pc:sldChg chg="modSp">
        <pc:chgData name="Виктор Мекка" userId="c8ae8fae66794ee2" providerId="Windows Live" clId="Web-{95F374BA-491D-4CC9-A5A0-4A8DE523BBA9}" dt="2023-08-09T18:03:02.836" v="2" actId="20577"/>
        <pc:sldMkLst>
          <pc:docMk/>
          <pc:sldMk cId="1305398288" sldId="259"/>
        </pc:sldMkLst>
        <pc:spChg chg="mod">
          <ac:chgData name="Виктор Мекка" userId="c8ae8fae66794ee2" providerId="Windows Live" clId="Web-{95F374BA-491D-4CC9-A5A0-4A8DE523BBA9}" dt="2023-08-09T18:03:02.836" v="2" actId="20577"/>
          <ac:spMkLst>
            <pc:docMk/>
            <pc:sldMk cId="1305398288" sldId="259"/>
            <ac:spMk id="3" creationId="{66790A1F-4DE0-AA92-F5A2-D90492198F0C}"/>
          </ac:spMkLst>
        </pc:spChg>
      </pc:sldChg>
      <pc:sldChg chg="modSp">
        <pc:chgData name="Виктор Мекка" userId="c8ae8fae66794ee2" providerId="Windows Live" clId="Web-{95F374BA-491D-4CC9-A5A0-4A8DE523BBA9}" dt="2023-08-09T18:03:25.290" v="4" actId="20577"/>
        <pc:sldMkLst>
          <pc:docMk/>
          <pc:sldMk cId="1989254889" sldId="267"/>
        </pc:sldMkLst>
        <pc:spChg chg="mod">
          <ac:chgData name="Виктор Мекка" userId="c8ae8fae66794ee2" providerId="Windows Live" clId="Web-{95F374BA-491D-4CC9-A5A0-4A8DE523BBA9}" dt="2023-08-09T18:03:25.290" v="4" actId="20577"/>
          <ac:spMkLst>
            <pc:docMk/>
            <pc:sldMk cId="1989254889" sldId="267"/>
            <ac:spMk id="3" creationId="{2DCF1650-E0DD-0901-01CC-5BF23A9463D3}"/>
          </ac:spMkLst>
        </pc:spChg>
      </pc:sldChg>
      <pc:sldChg chg="modSp">
        <pc:chgData name="Виктор Мекка" userId="c8ae8fae66794ee2" providerId="Windows Live" clId="Web-{95F374BA-491D-4CC9-A5A0-4A8DE523BBA9}" dt="2023-08-09T18:03:32.369" v="6" actId="20577"/>
        <pc:sldMkLst>
          <pc:docMk/>
          <pc:sldMk cId="415264120" sldId="268"/>
        </pc:sldMkLst>
        <pc:spChg chg="mod">
          <ac:chgData name="Виктор Мекка" userId="c8ae8fae66794ee2" providerId="Windows Live" clId="Web-{95F374BA-491D-4CC9-A5A0-4A8DE523BBA9}" dt="2023-08-09T18:03:32.369" v="6" actId="20577"/>
          <ac:spMkLst>
            <pc:docMk/>
            <pc:sldMk cId="415264120" sldId="268"/>
            <ac:spMk id="3" creationId="{4B9983CC-EEEF-7A2C-0D1D-6876EA696AC8}"/>
          </ac:spMkLst>
        </pc:spChg>
      </pc:sldChg>
      <pc:sldChg chg="modSp">
        <pc:chgData name="Виктор Мекка" userId="c8ae8fae66794ee2" providerId="Windows Live" clId="Web-{95F374BA-491D-4CC9-A5A0-4A8DE523BBA9}" dt="2023-08-09T18:03:51.402" v="12" actId="20577"/>
        <pc:sldMkLst>
          <pc:docMk/>
          <pc:sldMk cId="243057293" sldId="270"/>
        </pc:sldMkLst>
        <pc:spChg chg="mod">
          <ac:chgData name="Виктор Мекка" userId="c8ae8fae66794ee2" providerId="Windows Live" clId="Web-{95F374BA-491D-4CC9-A5A0-4A8DE523BBA9}" dt="2023-08-09T18:03:51.402" v="12" actId="20577"/>
          <ac:spMkLst>
            <pc:docMk/>
            <pc:sldMk cId="243057293" sldId="270"/>
            <ac:spMk id="3" creationId="{29FDB36F-DD4F-B3DC-0735-5117550495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db.info/tech/" TargetMode="External"/><Relationship Id="rId2" Type="http://schemas.openxmlformats.org/officeDocument/2006/relationships/hyperlink" Target="https://itch.io/game-development/engines/most-proj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store.steampowered.com/chart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01963"/>
            <a:ext cx="9144000" cy="855134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Жизненный цикл разработки игры</a:t>
            </a:r>
            <a:endParaRPr lang="ru-RU" sz="4400" b="1">
              <a:latin typeface="Calibri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1652"/>
            <a:ext cx="10515600" cy="6067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CONCEPT DOCUMENT</a:t>
            </a:r>
          </a:p>
          <a:p>
            <a:pPr marL="0" indent="0" algn="ctr">
              <a:buNone/>
            </a:pPr>
            <a:r>
              <a:rPr lang="ru-RU" dirty="0"/>
              <a:t>название игры</a:t>
            </a:r>
          </a:p>
          <a:p>
            <a:pPr marL="0" indent="0" algn="ctr">
              <a:buNone/>
            </a:pPr>
            <a:r>
              <a:rPr lang="ru-RU" dirty="0"/>
              <a:t>основная идея</a:t>
            </a:r>
          </a:p>
          <a:p>
            <a:pPr marL="0" indent="0" algn="ctr">
              <a:buNone/>
            </a:pPr>
            <a:r>
              <a:rPr lang="ru-RU" dirty="0"/>
              <a:t>жанр</a:t>
            </a:r>
          </a:p>
          <a:p>
            <a:pPr marL="0" indent="0" algn="ctr">
              <a:buNone/>
            </a:pPr>
            <a:r>
              <a:rPr lang="ru-RU" dirty="0"/>
              <a:t>аудитория</a:t>
            </a:r>
          </a:p>
          <a:p>
            <a:pPr marL="0" indent="0" algn="ctr">
              <a:buNone/>
            </a:pPr>
            <a:r>
              <a:rPr lang="ru-RU" dirty="0"/>
              <a:t>особенности</a:t>
            </a:r>
          </a:p>
          <a:p>
            <a:pPr marL="0" indent="0" algn="ctr">
              <a:buNone/>
            </a:pPr>
            <a:r>
              <a:rPr lang="ru-RU" dirty="0"/>
              <a:t>сюжет</a:t>
            </a:r>
          </a:p>
          <a:p>
            <a:pPr marL="0" indent="0" algn="ctr">
              <a:buNone/>
            </a:pPr>
            <a:r>
              <a:rPr lang="ru-RU" dirty="0" smtClean="0"/>
              <a:t>механики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мир и персонаже</a:t>
            </a:r>
          </a:p>
          <a:p>
            <a:pPr marL="0" indent="0" algn="ctr">
              <a:buNone/>
            </a:pPr>
            <a:r>
              <a:rPr lang="ru-RU" dirty="0"/>
              <a:t>платформы</a:t>
            </a:r>
          </a:p>
          <a:p>
            <a:pPr marL="0" indent="0" algn="ctr">
              <a:buNone/>
            </a:pPr>
            <a:r>
              <a:rPr lang="ru-RU" dirty="0"/>
              <a:t>требования</a:t>
            </a:r>
          </a:p>
          <a:p>
            <a:pPr marL="0" indent="0" algn="ctr">
              <a:buNone/>
            </a:pPr>
            <a:r>
              <a:rPr lang="ru-RU" dirty="0"/>
              <a:t>сроки и бюджет</a:t>
            </a:r>
          </a:p>
          <a:p>
            <a:pPr marL="0" indent="0" algn="ctr">
              <a:buNone/>
            </a:pPr>
            <a:r>
              <a:rPr lang="ru-RU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42374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5316"/>
            <a:ext cx="10515600" cy="5383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VISION DOCUMENT</a:t>
            </a:r>
          </a:p>
          <a:p>
            <a:pPr marL="0" indent="0" algn="ctr">
              <a:buNone/>
            </a:pPr>
            <a:r>
              <a:rPr lang="ru-RU" dirty="0" smtClean="0"/>
              <a:t>Полное описание игры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Целевая аудитория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Анализ и исследование рынка</a:t>
            </a:r>
          </a:p>
          <a:p>
            <a:pPr marL="0" indent="0" algn="ctr">
              <a:buNone/>
            </a:pPr>
            <a:r>
              <a:rPr lang="ru-RU" dirty="0" smtClean="0"/>
              <a:t>Конкуренты</a:t>
            </a:r>
          </a:p>
          <a:p>
            <a:pPr marL="0" indent="0" algn="ctr">
              <a:buNone/>
            </a:pPr>
            <a:r>
              <a:rPr lang="ru-RU" dirty="0" smtClean="0"/>
              <a:t>Стиль и арты</a:t>
            </a:r>
          </a:p>
          <a:p>
            <a:pPr marL="0" indent="0" algn="ctr">
              <a:buNone/>
            </a:pPr>
            <a:r>
              <a:rPr lang="ru-RU" dirty="0" smtClean="0"/>
              <a:t>Монетизация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22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74078"/>
            <a:ext cx="10515600" cy="4495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FEATURE LIST</a:t>
            </a:r>
          </a:p>
          <a:p>
            <a:pPr marL="0" indent="0" algn="ctr">
              <a:buNone/>
            </a:pPr>
            <a:r>
              <a:rPr lang="ru-RU" dirty="0" smtClean="0"/>
              <a:t>Особенности</a:t>
            </a:r>
          </a:p>
          <a:p>
            <a:pPr marL="0" indent="0" algn="ctr">
              <a:buNone/>
            </a:pPr>
            <a:r>
              <a:rPr lang="ru-RU" dirty="0" smtClean="0"/>
              <a:t>Уникальность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26288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64022"/>
            <a:ext cx="10515600" cy="5612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ВЫБОР ДВИЖКА: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itch.io/game-development/engines/most-projects</a:t>
            </a:r>
            <a:endParaRPr lang="ru-RU" dirty="0"/>
          </a:p>
          <a:p>
            <a:r>
              <a:rPr lang="en-US" dirty="0">
                <a:hlinkClick r:id="rId3"/>
              </a:rPr>
              <a:t>https://steamdb.info/tech</a:t>
            </a:r>
            <a:r>
              <a:rPr lang="en-US" dirty="0" smtClean="0">
                <a:hlinkClick r:id="rId3"/>
              </a:rPr>
              <a:t>/</a:t>
            </a:r>
            <a:endParaRPr lang="ru-RU" dirty="0">
              <a:hlinkClick r:id="rId4"/>
            </a:endParaRPr>
          </a:p>
          <a:p>
            <a:r>
              <a:rPr lang="en-US" dirty="0">
                <a:hlinkClick r:id="rId4"/>
              </a:rPr>
              <a:t>https://store.steampowered.com/charts</a:t>
            </a:r>
            <a:r>
              <a:rPr lang="en-US" dirty="0" smtClean="0">
                <a:hlinkClick r:id="rId4"/>
              </a:rPr>
              <a:t>/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371" y="1093105"/>
            <a:ext cx="6379257" cy="33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РЕФЕРЕНСОВ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756" y="1690688"/>
            <a:ext cx="84344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ПРОЕКТИРОВАНИЕ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Работа художников с концептами</a:t>
            </a:r>
          </a:p>
          <a:p>
            <a:r>
              <a:rPr lang="ru-RU" dirty="0" smtClean="0"/>
              <a:t>Создание игровых объектов</a:t>
            </a:r>
          </a:p>
          <a:p>
            <a:r>
              <a:rPr lang="ru-RU" dirty="0" smtClean="0"/>
              <a:t>3д моделирование</a:t>
            </a:r>
          </a:p>
          <a:p>
            <a:r>
              <a:rPr lang="ru-RU" dirty="0" smtClean="0"/>
              <a:t>Создание персонажа</a:t>
            </a:r>
          </a:p>
          <a:p>
            <a:pPr marL="457200" lvl="1" indent="0">
              <a:buNone/>
            </a:pPr>
            <a:r>
              <a:rPr lang="ru-RU" dirty="0" smtClean="0"/>
              <a:t>А) подбор </a:t>
            </a:r>
            <a:r>
              <a:rPr lang="ru-RU" dirty="0" err="1" smtClean="0"/>
              <a:t>референсов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Б) концепт</a:t>
            </a:r>
          </a:p>
          <a:p>
            <a:pPr marL="457200" lvl="1" indent="0">
              <a:buNone/>
            </a:pPr>
            <a:r>
              <a:rPr lang="ru-RU" dirty="0" smtClean="0"/>
              <a:t>В) </a:t>
            </a:r>
            <a:r>
              <a:rPr lang="ru-RU" dirty="0" err="1" smtClean="0"/>
              <a:t>скульптинг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Г) </a:t>
            </a:r>
            <a:r>
              <a:rPr lang="ru-RU" dirty="0" err="1" smtClean="0"/>
              <a:t>репотология</a:t>
            </a:r>
            <a:r>
              <a:rPr lang="ru-RU" dirty="0" smtClean="0"/>
              <a:t> (полигоны модели)</a:t>
            </a:r>
          </a:p>
          <a:p>
            <a:pPr marL="457200" lvl="1" indent="0">
              <a:buNone/>
            </a:pPr>
            <a:r>
              <a:rPr lang="ru-RU" dirty="0" smtClean="0"/>
              <a:t>Д) </a:t>
            </a:r>
            <a:r>
              <a:rPr lang="en-US" dirty="0" err="1" smtClean="0"/>
              <a:t>uv</a:t>
            </a:r>
            <a:r>
              <a:rPr lang="en-US" dirty="0" smtClean="0"/>
              <a:t>-</a:t>
            </a:r>
            <a:r>
              <a:rPr lang="ru-RU" dirty="0" err="1" smtClean="0"/>
              <a:t>разветка</a:t>
            </a:r>
            <a:r>
              <a:rPr lang="ru-RU" dirty="0" smtClean="0"/>
              <a:t> (карта текстур)</a:t>
            </a:r>
          </a:p>
          <a:p>
            <a:pPr marL="457200" lvl="1" indent="0">
              <a:buNone/>
            </a:pPr>
            <a:r>
              <a:rPr lang="ru-RU" dirty="0" smtClean="0"/>
              <a:t>Е) </a:t>
            </a:r>
            <a:r>
              <a:rPr lang="ru-RU" dirty="0" err="1" smtClean="0"/>
              <a:t>текстурирование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Ё) </a:t>
            </a:r>
            <a:r>
              <a:rPr lang="ru-RU" dirty="0" err="1" smtClean="0"/>
              <a:t>сетап</a:t>
            </a:r>
            <a:r>
              <a:rPr lang="ru-RU" dirty="0" smtClean="0"/>
              <a:t> (построение скелета для анимации)</a:t>
            </a:r>
          </a:p>
          <a:p>
            <a:pPr marL="457200" lvl="1" indent="0">
              <a:buNone/>
            </a:pPr>
            <a:r>
              <a:rPr lang="ru-RU" dirty="0" smtClean="0"/>
              <a:t>Ж) анимация (4 основных типа анимации)</a:t>
            </a:r>
          </a:p>
          <a:p>
            <a:pPr marL="457200" lvl="1" indent="0">
              <a:buNone/>
            </a:pPr>
            <a:r>
              <a:rPr lang="ru-RU" dirty="0" smtClean="0"/>
              <a:t>З) настройка в движке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19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644"/>
            <a:ext cx="10515600" cy="6204247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Создание левел-дизайнерами игровых </a:t>
            </a:r>
            <a:r>
              <a:rPr lang="ru-RU" sz="2000" dirty="0" smtClean="0"/>
              <a:t>уровней</a:t>
            </a:r>
          </a:p>
          <a:p>
            <a:pPr marL="457200" lvl="1" indent="0">
              <a:buNone/>
            </a:pPr>
            <a:r>
              <a:rPr lang="ru-RU" sz="1800" dirty="0" smtClean="0"/>
              <a:t>А) Подбор </a:t>
            </a:r>
            <a:r>
              <a:rPr lang="ru-RU" sz="1800" dirty="0" err="1" smtClean="0"/>
              <a:t>референсов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smtClean="0"/>
              <a:t>Б) Схема уровня (кол-во уровней, отмечаются </a:t>
            </a:r>
            <a:r>
              <a:rPr lang="ru-RU" sz="1800" dirty="0" err="1" smtClean="0"/>
              <a:t>ивенты</a:t>
            </a:r>
            <a:r>
              <a:rPr lang="ru-RU" sz="1800" dirty="0" smtClean="0"/>
              <a:t>, враги, события и т.д.)</a:t>
            </a:r>
          </a:p>
          <a:p>
            <a:pPr marL="0" indent="0">
              <a:buNone/>
            </a:pPr>
            <a:r>
              <a:rPr lang="ru-RU" sz="1600" dirty="0" smtClean="0"/>
              <a:t>	виды уровней (линейный, </a:t>
            </a:r>
            <a:r>
              <a:rPr lang="ru-RU" sz="1600" dirty="0" err="1" smtClean="0"/>
              <a:t>класнерный</a:t>
            </a:r>
            <a:r>
              <a:rPr lang="ru-RU" sz="1600" dirty="0" smtClean="0"/>
              <a:t>, паутина)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баланс уровней</a:t>
            </a:r>
          </a:p>
          <a:p>
            <a:pPr marL="444500" indent="0">
              <a:buNone/>
            </a:pPr>
            <a:r>
              <a:rPr lang="ru-RU" sz="1800" dirty="0" smtClean="0"/>
              <a:t>Г) Метрики</a:t>
            </a:r>
          </a:p>
          <a:p>
            <a:pPr marL="444500" indent="0">
              <a:buNone/>
            </a:pPr>
            <a:r>
              <a:rPr lang="ru-RU" sz="1800" dirty="0" smtClean="0"/>
              <a:t>Д) </a:t>
            </a:r>
            <a:r>
              <a:rPr lang="ru-RU" sz="1800" dirty="0" err="1" smtClean="0"/>
              <a:t>Грейбоксы</a:t>
            </a:r>
            <a:r>
              <a:rPr lang="ru-RU" sz="1800" dirty="0" smtClean="0"/>
              <a:t> (примитивная карта, проверка </a:t>
            </a:r>
            <a:r>
              <a:rPr lang="ru-RU" sz="1800" dirty="0" err="1" smtClean="0"/>
              <a:t>геймплея</a:t>
            </a:r>
            <a:r>
              <a:rPr lang="ru-RU" sz="1800" dirty="0" smtClean="0"/>
              <a:t>, добавление триггеров, </a:t>
            </a:r>
            <a:r>
              <a:rPr lang="ru-RU" sz="1800" dirty="0" err="1" smtClean="0"/>
              <a:t>спавнеры</a:t>
            </a:r>
            <a:r>
              <a:rPr lang="ru-RU" sz="1800" dirty="0" smtClean="0"/>
              <a:t> и т.д.)</a:t>
            </a:r>
          </a:p>
          <a:p>
            <a:pPr marL="444500" indent="0">
              <a:buNone/>
            </a:pPr>
            <a:endParaRPr lang="ru-RU" sz="1800" dirty="0"/>
          </a:p>
          <a:p>
            <a:pPr marL="444500" indent="0">
              <a:buNone/>
            </a:pPr>
            <a:endParaRPr lang="ru-RU" sz="1800" dirty="0" smtClean="0"/>
          </a:p>
          <a:p>
            <a:pPr marL="444500" indent="0">
              <a:buNone/>
            </a:pPr>
            <a:endParaRPr lang="ru-RU" sz="1800" dirty="0"/>
          </a:p>
          <a:p>
            <a:pPr marL="444500" indent="0">
              <a:buNone/>
            </a:pPr>
            <a:endParaRPr lang="ru-RU" sz="1800" dirty="0" smtClean="0"/>
          </a:p>
          <a:p>
            <a:pPr marL="444500" indent="0">
              <a:buNone/>
            </a:pPr>
            <a:endParaRPr lang="ru-RU" sz="1800" dirty="0" smtClean="0"/>
          </a:p>
          <a:p>
            <a:pPr marL="444500" indent="0">
              <a:buNone/>
            </a:pPr>
            <a:endParaRPr lang="ru-RU" sz="1800" dirty="0"/>
          </a:p>
          <a:p>
            <a:pPr marL="444500" indent="0">
              <a:buNone/>
            </a:pPr>
            <a:endParaRPr lang="ru-RU" sz="1800" dirty="0" smtClean="0"/>
          </a:p>
          <a:p>
            <a:pPr marL="444500" indent="0">
              <a:buNone/>
            </a:pPr>
            <a:endParaRPr lang="ru-RU" sz="1800" dirty="0" smtClean="0"/>
          </a:p>
          <a:p>
            <a:pPr marL="444500" indent="0">
              <a:buNone/>
            </a:pPr>
            <a:endParaRPr lang="ru-RU" sz="1800" dirty="0"/>
          </a:p>
          <a:p>
            <a:pPr marL="447675" indent="0">
              <a:buNone/>
            </a:pPr>
            <a:r>
              <a:rPr lang="ru-RU" sz="1800" dirty="0" smtClean="0"/>
              <a:t>Е</a:t>
            </a:r>
            <a:r>
              <a:rPr lang="ru-RU" sz="1800" dirty="0"/>
              <a:t>) </a:t>
            </a:r>
            <a:r>
              <a:rPr lang="ru-RU" sz="1800" dirty="0" err="1"/>
              <a:t>Геймплейтест</a:t>
            </a:r>
            <a:r>
              <a:rPr lang="ru-RU" sz="1800" dirty="0"/>
              <a:t> (проверка </a:t>
            </a:r>
            <a:r>
              <a:rPr lang="ru-RU" sz="1800" dirty="0" err="1"/>
              <a:t>играбельности</a:t>
            </a:r>
            <a:r>
              <a:rPr lang="ru-RU" sz="1800" dirty="0"/>
              <a:t> игры)</a:t>
            </a:r>
          </a:p>
          <a:p>
            <a:pPr marL="447675" indent="0">
              <a:buNone/>
            </a:pPr>
            <a:r>
              <a:rPr lang="ru-RU" sz="1800" dirty="0"/>
              <a:t>Ё) </a:t>
            </a:r>
            <a:r>
              <a:rPr lang="en-US" sz="1800" dirty="0"/>
              <a:t>White box </a:t>
            </a:r>
            <a:r>
              <a:rPr lang="ru-RU" sz="1800" dirty="0"/>
              <a:t>(проработка художественной части уровней</a:t>
            </a:r>
            <a:r>
              <a:rPr lang="ru-RU" sz="1800" dirty="0" smtClean="0"/>
              <a:t>)</a:t>
            </a:r>
          </a:p>
          <a:p>
            <a:pPr marL="447675" indent="0">
              <a:buNone/>
            </a:pPr>
            <a:r>
              <a:rPr lang="ru-RU" sz="1800" dirty="0" smtClean="0"/>
              <a:t>Ж) Тонкая настройка окружения (настройка окружения художниками по окружению, </a:t>
            </a:r>
            <a:r>
              <a:rPr lang="ru-RU" sz="1800" dirty="0" err="1" smtClean="0"/>
              <a:t>текстурирование</a:t>
            </a:r>
            <a:r>
              <a:rPr lang="ru-RU" sz="1800" dirty="0"/>
              <a:t> </a:t>
            </a:r>
            <a:r>
              <a:rPr lang="ru-RU" sz="1800" dirty="0" smtClean="0"/>
              <a:t>т.д.) </a:t>
            </a:r>
            <a:endParaRPr lang="ru-RU" sz="1800" dirty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885" y="2418855"/>
            <a:ext cx="5328230" cy="28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5314"/>
            <a:ext cx="10515600" cy="6198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З) Добавление повествования </a:t>
            </a:r>
            <a:r>
              <a:rPr lang="ru-RU" sz="2400" dirty="0" err="1" smtClean="0"/>
              <a:t>нарративным</a:t>
            </a:r>
            <a:r>
              <a:rPr lang="ru-RU" sz="2400" dirty="0" smtClean="0"/>
              <a:t> дизайнером – занимается повествованием через окружение, добавляет композиции, записки, записи диктофона, отсылки.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И) Удаление визуального шума</a:t>
            </a:r>
          </a:p>
          <a:p>
            <a:pPr marL="0" indent="0">
              <a:buNone/>
            </a:pPr>
            <a:r>
              <a:rPr lang="ru-RU" sz="2400" dirty="0" smtClean="0"/>
              <a:t>Й) Добавление освещения</a:t>
            </a:r>
          </a:p>
          <a:p>
            <a:pPr marL="0" indent="0">
              <a:buNone/>
            </a:pPr>
            <a:r>
              <a:rPr lang="ru-RU" sz="2400" dirty="0" smtClean="0"/>
              <a:t>К) Запекание уровня, оптимизация удаление ненужных </a:t>
            </a:r>
            <a:r>
              <a:rPr lang="ru-RU" sz="2400" dirty="0" err="1" smtClean="0"/>
              <a:t>ассетов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540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3917"/>
            <a:ext cx="10515600" cy="1325563"/>
          </a:xfrm>
        </p:spPr>
        <p:txBody>
          <a:bodyPr/>
          <a:lstStyle/>
          <a:p>
            <a:r>
              <a:rPr lang="ru-RU" dirty="0" smtClean="0"/>
              <a:t>ЗВУК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Сбор музыкального сопровождения, запись звуков, создание звуков</a:t>
            </a:r>
          </a:p>
          <a:p>
            <a:pPr marL="0" indent="0">
              <a:buNone/>
            </a:pPr>
            <a:r>
              <a:rPr lang="ru-RU" dirty="0" smtClean="0"/>
              <a:t>2) Озвучка актерами</a:t>
            </a:r>
          </a:p>
          <a:p>
            <a:pPr marL="0" indent="0">
              <a:buNone/>
            </a:pPr>
            <a:r>
              <a:rPr lang="ru-RU" dirty="0" smtClean="0"/>
              <a:t>3) Подключение и настройка аудио-программистами</a:t>
            </a:r>
          </a:p>
        </p:txBody>
      </p:sp>
    </p:spTree>
    <p:extLst>
      <p:ext uri="{BB962C8B-B14F-4D97-AF65-F5344CB8AC3E}">
        <p14:creationId xmlns:p14="http://schemas.microsoft.com/office/powerpoint/2010/main" val="117256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Вертикальный срез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 err="1" smtClean="0"/>
              <a:t>демо</a:t>
            </a:r>
            <a:r>
              <a:rPr lang="ru-RU" dirty="0"/>
              <a:t> </a:t>
            </a:r>
            <a:r>
              <a:rPr lang="ru-RU" dirty="0" smtClean="0"/>
              <a:t>версия игры, кусочек игры, пару уровней, пару персонажей.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Демонстрация инвесторам.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1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A8E4E-AD8C-0B79-2AB4-B9368C4B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alibri"/>
                <a:cs typeface="Arial"/>
              </a:rPr>
              <a:t>Этапы производство игры, сотрудники и их 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6BD55-E7A7-0C25-3F32-A04194AB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4400" dirty="0">
                <a:solidFill>
                  <a:srgbClr val="FF0000"/>
                </a:solidFill>
                <a:latin typeface="+mj-lt"/>
              </a:rPr>
              <a:t>Разработка:</a:t>
            </a:r>
            <a:endParaRPr lang="ru-RU" sz="4400" dirty="0">
              <a:solidFill>
                <a:srgbClr val="FF0000"/>
              </a:solidFill>
              <a:latin typeface="+mj-lt"/>
              <a:cs typeface="Calibri"/>
            </a:endParaRPr>
          </a:p>
          <a:p>
            <a:r>
              <a:rPr lang="ru-RU" sz="1400" b="1" dirty="0"/>
              <a:t>HR (</a:t>
            </a:r>
            <a:r>
              <a:rPr lang="ru-RU" sz="1400" b="1" dirty="0" err="1"/>
              <a:t>human</a:t>
            </a:r>
            <a:r>
              <a:rPr lang="ru-RU" sz="1400" b="1" dirty="0"/>
              <a:t> </a:t>
            </a:r>
            <a:r>
              <a:rPr lang="ru-RU" sz="1400" b="1" dirty="0" err="1"/>
              <a:t>resources</a:t>
            </a:r>
            <a:r>
              <a:rPr lang="ru-RU" sz="1400" b="1" dirty="0"/>
              <a:t>)</a:t>
            </a:r>
            <a:r>
              <a:rPr lang="ru-RU" sz="1400" dirty="0"/>
              <a:t> - </a:t>
            </a:r>
            <a:r>
              <a:rPr lang="ru-RU" sz="1400" dirty="0" smtClean="0"/>
              <a:t>относится </a:t>
            </a:r>
            <a:r>
              <a:rPr lang="ru-RU" sz="1400" dirty="0"/>
              <a:t>к отделу кадров он управляет персоналом, оформляет людей на работу, переводит на другие должности,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 о</a:t>
            </a:r>
            <a:r>
              <a:rPr lang="ru-RU" sz="1400" dirty="0">
                <a:solidFill>
                  <a:srgbClr val="374151"/>
                </a:solidFill>
                <a:ea typeface="+mn-lt"/>
                <a:cs typeface="+mn-lt"/>
              </a:rPr>
              <a:t>рганизовывает вводные программы для новых сотрудников</a:t>
            </a:r>
            <a:r>
              <a:rPr lang="ru-RU" sz="1400" dirty="0">
                <a:solidFill>
                  <a:srgbClr val="374151"/>
                </a:solidFill>
              </a:rPr>
              <a:t>,</a:t>
            </a:r>
            <a:r>
              <a:rPr lang="ru-RU" sz="1400" dirty="0">
                <a:solidFill>
                  <a:srgbClr val="374151"/>
                </a:solidFill>
                <a:ea typeface="+mn-lt"/>
                <a:cs typeface="+mn-lt"/>
              </a:rPr>
              <a:t> знакомит их с корпоративной культурой, политиками и процедурами, разрабатывает и внедряет системы оценки производительности, 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у</a:t>
            </a:r>
            <a:r>
              <a:rPr lang="ru-RU" sz="1400" dirty="0">
                <a:solidFill>
                  <a:srgbClr val="374151"/>
                </a:solidFill>
                <a:ea typeface="+mn-lt"/>
                <a:cs typeface="+mn-lt"/>
              </a:rPr>
              <a:t>правляет процессами повышения, премирования и наград, решает конфликты и споры в коллективе и так далее.</a:t>
            </a:r>
          </a:p>
          <a:p>
            <a:r>
              <a:rPr lang="ru-RU" sz="1400" b="1" dirty="0" smtClean="0">
                <a:solidFill>
                  <a:srgbClr val="374151"/>
                </a:solidFill>
                <a:cs typeface="Calibri"/>
              </a:rPr>
              <a:t>Художники</a:t>
            </a:r>
            <a:r>
              <a:rPr lang="en-US" sz="1400" b="1" dirty="0" smtClean="0">
                <a:solidFill>
                  <a:srgbClr val="374151"/>
                </a:solidFill>
                <a:cs typeface="Calibri"/>
              </a:rPr>
              <a:t> (</a:t>
            </a:r>
            <a:r>
              <a:rPr lang="en-US" sz="1400" b="1" dirty="0" smtClean="0"/>
              <a:t>ARTIST</a:t>
            </a:r>
            <a:r>
              <a:rPr lang="en-US" sz="1400" b="1" dirty="0" smtClean="0">
                <a:solidFill>
                  <a:srgbClr val="374151"/>
                </a:solidFill>
                <a:cs typeface="Calibri"/>
              </a:rPr>
              <a:t>)</a:t>
            </a:r>
            <a:r>
              <a:rPr lang="ru-RU" sz="1400" b="1" dirty="0" smtClean="0">
                <a:solidFill>
                  <a:srgbClr val="374151"/>
                </a:solidFill>
                <a:cs typeface="Calibri"/>
              </a:rPr>
              <a:t> </a:t>
            </a:r>
            <a:r>
              <a:rPr lang="ru-RU" sz="1400" dirty="0">
                <a:solidFill>
                  <a:srgbClr val="374151"/>
                </a:solidFill>
                <a:cs typeface="Calibri"/>
              </a:rPr>
              <a:t>- 2D и 3D, художник по материалам, аниматор, дизайнеры, арт директор</a:t>
            </a:r>
          </a:p>
          <a:p>
            <a:pPr lvl="1">
              <a:buAutoNum type="alphaLcParenR"/>
            </a:pPr>
            <a:r>
              <a:rPr lang="ru-RU" sz="1200" b="1" dirty="0">
                <a:solidFill>
                  <a:srgbClr val="374151"/>
                </a:solidFill>
                <a:cs typeface="Calibri"/>
              </a:rPr>
              <a:t>2D</a:t>
            </a:r>
            <a:r>
              <a:rPr lang="ru-RU" sz="1200" dirty="0">
                <a:solidFill>
                  <a:srgbClr val="374151"/>
                </a:solidFill>
                <a:cs typeface="Calibri"/>
              </a:rPr>
              <a:t> - </a:t>
            </a:r>
            <a:r>
              <a:rPr lang="ru-RU" sz="1200" dirty="0">
                <a:ea typeface="+mn-lt"/>
                <a:cs typeface="+mn-lt"/>
              </a:rPr>
              <a:t>создают иконки интерфейса (UI), спрайты, текстуры и также могут работать с двухмерной скелетной </a:t>
            </a:r>
            <a:r>
              <a:rPr lang="ru-RU" sz="1200" dirty="0" smtClean="0">
                <a:ea typeface="+mn-lt"/>
                <a:cs typeface="+mn-lt"/>
              </a:rPr>
              <a:t>анимацией или покадровой анимацией. </a:t>
            </a:r>
            <a:r>
              <a:rPr lang="ru-RU" sz="1200" dirty="0">
                <a:ea typeface="+mn-lt"/>
                <a:cs typeface="+mn-lt"/>
              </a:rPr>
              <a:t>Рисуют концепт-арты которые впоследствии отдаются 3d художнику.</a:t>
            </a:r>
            <a:endParaRPr lang="ru-RU" sz="1200" b="1" dirty="0">
              <a:solidFill>
                <a:srgbClr val="000000"/>
              </a:solidFill>
              <a:cs typeface="Calibri"/>
            </a:endParaRPr>
          </a:p>
          <a:p>
            <a:pPr lvl="1">
              <a:buAutoNum type="alphaLcParenR"/>
            </a:pPr>
            <a:r>
              <a:rPr lang="ru-RU" sz="1200" b="1" dirty="0">
                <a:solidFill>
                  <a:srgbClr val="000000"/>
                </a:solidFill>
                <a:cs typeface="Calibri"/>
              </a:rPr>
              <a:t>3D </a:t>
            </a:r>
            <a:r>
              <a:rPr lang="ru-RU" sz="1200" dirty="0">
                <a:solidFill>
                  <a:srgbClr val="000000"/>
                </a:solidFill>
                <a:cs typeface="Calibri"/>
              </a:rPr>
              <a:t>- </a:t>
            </a:r>
            <a:r>
              <a:rPr lang="ru-RU" sz="1200" dirty="0">
                <a:ea typeface="+mn-lt"/>
                <a:cs typeface="+mn-lt"/>
              </a:rPr>
              <a:t>создает 3d модели по концепциям, если это персонаж прикрепляет к ней скелет. После чего эта модель переходит в руки художника и обретает внешний вид. 3d художники могут делиться на тех кто создает органику и на тех кто создает </a:t>
            </a:r>
            <a:r>
              <a:rPr lang="ru-RU" sz="1200" dirty="0" err="1">
                <a:ea typeface="+mn-lt"/>
                <a:cs typeface="+mn-lt"/>
              </a:rPr>
              <a:t>хардсерфейс</a:t>
            </a:r>
            <a:r>
              <a:rPr lang="ru-RU" sz="1200" dirty="0">
                <a:ea typeface="+mn-lt"/>
                <a:cs typeface="+mn-lt"/>
              </a:rPr>
              <a:t>(статика)</a:t>
            </a:r>
          </a:p>
          <a:p>
            <a:pPr lvl="1">
              <a:buAutoNum type="alphaLcParenR"/>
            </a:pPr>
            <a:r>
              <a:rPr lang="ru-RU" sz="1200" b="1" dirty="0">
                <a:solidFill>
                  <a:srgbClr val="000000"/>
                </a:solidFill>
                <a:cs typeface="Calibri"/>
              </a:rPr>
              <a:t>Художник по материалам </a:t>
            </a:r>
            <a:r>
              <a:rPr lang="ru-RU" sz="1200" dirty="0">
                <a:solidFill>
                  <a:srgbClr val="000000"/>
                </a:solidFill>
                <a:cs typeface="Calibri"/>
              </a:rPr>
              <a:t>раскрашивает модели, создает текстуры, обязан уметь работать со светом, понимать физику падения лучей и прочее.</a:t>
            </a:r>
          </a:p>
          <a:p>
            <a:pPr lvl="1">
              <a:buFont typeface="Arial" panose="020B0604020202020204" pitchFamily="34" charset="0"/>
              <a:buAutoNum type="alphaLcParenR"/>
            </a:pPr>
            <a:r>
              <a:rPr lang="ru-RU" sz="1200" b="1" dirty="0" smtClean="0">
                <a:cs typeface="Calibri"/>
              </a:rPr>
              <a:t>Аниматор </a:t>
            </a:r>
            <a:r>
              <a:rPr lang="ru-RU" sz="1200" b="1" dirty="0">
                <a:cs typeface="Calibri"/>
              </a:rPr>
              <a:t>и </a:t>
            </a:r>
            <a:r>
              <a:rPr lang="ru-RU" sz="1200" b="1" dirty="0" err="1">
                <a:ea typeface="+mn-lt"/>
                <a:cs typeface="+mn-lt"/>
              </a:rPr>
              <a:t>Сinematic</a:t>
            </a:r>
            <a:r>
              <a:rPr lang="ru-RU" sz="1200" b="1" dirty="0">
                <a:ea typeface="+mn-lt"/>
                <a:cs typeface="+mn-lt"/>
              </a:rPr>
              <a:t> аниматор</a:t>
            </a:r>
            <a:r>
              <a:rPr lang="en-US" sz="1200" b="1" dirty="0">
                <a:ea typeface="+mn-lt"/>
                <a:cs typeface="+mn-lt"/>
              </a:rPr>
              <a:t> (</a:t>
            </a:r>
            <a:r>
              <a:rPr lang="en-US" sz="1200" b="1" dirty="0"/>
              <a:t>Animator</a:t>
            </a:r>
            <a:r>
              <a:rPr lang="en-US" sz="1200" b="1" dirty="0">
                <a:ea typeface="+mn-lt"/>
                <a:cs typeface="+mn-lt"/>
              </a:rPr>
              <a:t>)</a:t>
            </a:r>
            <a:r>
              <a:rPr lang="ru-RU" sz="1200" b="1" dirty="0">
                <a:ea typeface="+mn-lt"/>
                <a:cs typeface="+mn-lt"/>
              </a:rPr>
              <a:t> </a:t>
            </a:r>
            <a:r>
              <a:rPr lang="ru-RU" sz="1200" dirty="0">
                <a:ea typeface="+mn-lt"/>
                <a:cs typeface="+mn-lt"/>
              </a:rPr>
              <a:t>- анимация 3d моделей, создание сцен, выставление света, рендеринг </a:t>
            </a:r>
            <a:endParaRPr lang="en-US" sz="1200" dirty="0">
              <a:ea typeface="+mn-lt"/>
              <a:cs typeface="+mn-lt"/>
            </a:endParaRPr>
          </a:p>
          <a:p>
            <a:pPr lvl="1">
              <a:buAutoNum type="alphaLcParenR"/>
            </a:pPr>
            <a:r>
              <a:rPr lang="ru-RU" sz="1200" b="1" dirty="0" err="1" smtClean="0">
                <a:solidFill>
                  <a:srgbClr val="000000"/>
                </a:solidFill>
                <a:cs typeface="Calibri"/>
              </a:rPr>
              <a:t>Моушен</a:t>
            </a:r>
            <a:r>
              <a:rPr lang="ru-RU" sz="1200" b="1" dirty="0" smtClean="0">
                <a:solidFill>
                  <a:srgbClr val="000000"/>
                </a:solidFill>
                <a:cs typeface="Calibri"/>
              </a:rPr>
              <a:t> дизайнер</a:t>
            </a:r>
            <a:r>
              <a:rPr lang="en-US" sz="1200" b="1" dirty="0" smtClean="0">
                <a:solidFill>
                  <a:srgbClr val="000000"/>
                </a:solidFill>
                <a:cs typeface="Calibri"/>
              </a:rPr>
              <a:t> (</a:t>
            </a:r>
            <a:r>
              <a:rPr lang="en-US" sz="1200" b="1" dirty="0"/>
              <a:t>Motion Designer</a:t>
            </a:r>
            <a:r>
              <a:rPr lang="en-US" sz="1200" b="1" dirty="0" smtClean="0">
                <a:solidFill>
                  <a:srgbClr val="000000"/>
                </a:solidFill>
                <a:cs typeface="Calibri"/>
              </a:rPr>
              <a:t>)</a:t>
            </a:r>
            <a:r>
              <a:rPr lang="ru-RU" sz="1200" b="1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ru-RU" sz="1200" dirty="0">
                <a:solidFill>
                  <a:srgbClr val="000000"/>
                </a:solidFill>
                <a:cs typeface="Calibri"/>
              </a:rPr>
              <a:t>- создает кат сцены, рекламу и прочие ролики</a:t>
            </a:r>
          </a:p>
          <a:p>
            <a:pPr lvl="1">
              <a:buAutoNum type="alphaLcParenR"/>
            </a:pPr>
            <a:r>
              <a:rPr lang="ru-RU" sz="1200" b="1" dirty="0">
                <a:ea typeface="+mn-lt"/>
                <a:cs typeface="+mn-lt"/>
              </a:rPr>
              <a:t>Технический дизайнер </a:t>
            </a:r>
            <a:r>
              <a:rPr lang="ru-RU" sz="1200" dirty="0">
                <a:ea typeface="+mn-lt"/>
                <a:cs typeface="+mn-lt"/>
              </a:rPr>
              <a:t>- обычно этот человек умеет все из вышеперечисленного</a:t>
            </a:r>
            <a:endParaRPr lang="ru-RU" sz="1200" dirty="0">
              <a:solidFill>
                <a:srgbClr val="000000"/>
              </a:solidFill>
              <a:cs typeface="Calibri"/>
            </a:endParaRPr>
          </a:p>
          <a:p>
            <a:pPr lvl="1">
              <a:buAutoNum type="alphaLcParenR"/>
            </a:pPr>
            <a:r>
              <a:rPr lang="ru-RU" sz="1200" b="1" dirty="0">
                <a:ea typeface="+mn-lt"/>
                <a:cs typeface="+mn-lt"/>
              </a:rPr>
              <a:t>Арт-директор</a:t>
            </a:r>
            <a:r>
              <a:rPr lang="ru-RU" sz="1200" dirty="0">
                <a:ea typeface="+mn-lt"/>
                <a:cs typeface="+mn-lt"/>
              </a:rPr>
              <a:t> -главный художник следящий за качеством</a:t>
            </a:r>
            <a:endParaRPr lang="ru-RU" sz="1200" dirty="0">
              <a:solidFill>
                <a:srgbClr val="000000"/>
              </a:solidFill>
              <a:cs typeface="Calibri"/>
            </a:endParaRPr>
          </a:p>
          <a:p>
            <a:endParaRPr lang="ru-RU" sz="1400" dirty="0">
              <a:solidFill>
                <a:srgbClr val="37415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34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ПРОИЗВОДСТВО </a:t>
            </a:r>
            <a:r>
              <a:rPr lang="ru-RU" dirty="0" smtClean="0">
                <a:solidFill>
                  <a:srgbClr val="FF0000"/>
                </a:solidFill>
              </a:rPr>
              <a:t>КОНТЕНТА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4419"/>
            <a:ext cx="10515600" cy="479254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Основная разработка игры, наполнение контентом, больше уровней, настройка физики и </a:t>
            </a:r>
            <a:r>
              <a:rPr lang="en-US" sz="2400" dirty="0" smtClean="0"/>
              <a:t>AI</a:t>
            </a:r>
            <a:r>
              <a:rPr lang="ru-RU" sz="2400" dirty="0" smtClean="0"/>
              <a:t>, добавление звуков и </a:t>
            </a:r>
            <a:r>
              <a:rPr lang="en-US" sz="2400" dirty="0" smtClean="0"/>
              <a:t>UI</a:t>
            </a:r>
            <a:r>
              <a:rPr lang="ru-RU" sz="2400" dirty="0" smtClean="0"/>
              <a:t>, программирование </a:t>
            </a:r>
            <a:r>
              <a:rPr lang="en-US" sz="2400" dirty="0" smtClean="0"/>
              <a:t>UI</a:t>
            </a:r>
            <a:r>
              <a:rPr lang="ru-RU" sz="2400" dirty="0" smtClean="0"/>
              <a:t>, работа над ошибками, создание альфы.</a:t>
            </a:r>
            <a:endParaRPr lang="ru-RU" sz="2400" dirty="0"/>
          </a:p>
          <a:p>
            <a:pPr marL="0" indent="0">
              <a:buNone/>
            </a:pPr>
            <a:r>
              <a:rPr lang="ru-RU" sz="4400" dirty="0" smtClean="0">
                <a:solidFill>
                  <a:srgbClr val="FF0000"/>
                </a:solidFill>
                <a:latin typeface="+mj-lt"/>
              </a:rPr>
              <a:t>ТЕСТИРОВАНИЕ</a:t>
            </a:r>
          </a:p>
          <a:p>
            <a:pPr marL="0" indent="0">
              <a:buNone/>
            </a:pPr>
            <a:r>
              <a:rPr lang="ru-RU" sz="2400" dirty="0" smtClean="0"/>
              <a:t>Поиск ошибок, возможность пройти игру</a:t>
            </a:r>
          </a:p>
          <a:p>
            <a:pPr marL="0" indent="0">
              <a:buNone/>
            </a:pPr>
            <a:r>
              <a:rPr lang="ru-RU" sz="4400" dirty="0" smtClean="0">
                <a:solidFill>
                  <a:srgbClr val="FF0000"/>
                </a:solidFill>
                <a:latin typeface="+mj-lt"/>
              </a:rPr>
              <a:t>ПОДГОТОВКА К РЕЛИЗУ</a:t>
            </a:r>
            <a:endParaRPr lang="ru-RU" sz="44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400" dirty="0" smtClean="0"/>
              <a:t>Бета тесты, пиар игры, трейлеры, рекламы, выставки и т.д. </a:t>
            </a:r>
          </a:p>
          <a:p>
            <a:pPr marL="0" indent="0">
              <a:buNone/>
            </a:pPr>
            <a:r>
              <a:rPr lang="ru-RU" sz="4400" dirty="0" smtClean="0">
                <a:solidFill>
                  <a:srgbClr val="FF0000"/>
                </a:solidFill>
                <a:latin typeface="+mj-lt"/>
              </a:rPr>
              <a:t>ОПЕРИРОВАНИЕ</a:t>
            </a:r>
            <a:endParaRPr lang="ru-RU" sz="44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400" dirty="0" smtClean="0"/>
              <a:t>Продвижение игры и ее дальнейшая поддержка, локализация и </a:t>
            </a:r>
            <a:r>
              <a:rPr lang="ru-RU" sz="2400" dirty="0" err="1" smtClean="0"/>
              <a:t>деплой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306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34E3-D33E-84FF-A7EB-72542721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>
                <a:latin typeface="Calibri"/>
                <a:cs typeface="Calibri"/>
              </a:rPr>
              <a:t>Отличия между инди-разработчиками и студиями разработки игр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D8A4F-C316-08F5-C431-C00E525E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827"/>
            <a:ext cx="10515600" cy="49849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000" b="1" dirty="0">
                <a:ea typeface="+mn-lt"/>
                <a:cs typeface="+mn-lt"/>
              </a:rPr>
              <a:t>Размер и структура: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Инди-разработчики: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Инди-разработчики - это небольшие команды или даже одиночные разработчики, часто работающие в небольших бюджетных рамках. Они могут создавать игры на платформах с ограниченными ресурсами и фокусируются на инновациях и творчестве.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Студии разработки игр: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Студии разработки игр - это более крупные организации с обширными командами. Они имеют возможность обеспечивать более высокое качество визуальных эффектов, масштабных сюжетов и функциональности.</a:t>
            </a:r>
            <a:endParaRPr lang="ru-RU" sz="1000" dirty="0">
              <a:cs typeface="Calibri"/>
            </a:endParaRPr>
          </a:p>
          <a:p>
            <a:pPr marL="0" indent="0">
              <a:buNone/>
            </a:pPr>
            <a:r>
              <a:rPr lang="ru-RU" sz="1000" b="1" dirty="0">
                <a:ea typeface="+mn-lt"/>
                <a:cs typeface="+mn-lt"/>
              </a:rPr>
              <a:t>Бюджет и ресурсы: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Инди-разработчики: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Они часто работают на ограниченном бюджете и могут полагаться на собственные средства или небольшие инвестиции. Это может ограничивать область применения технологий и масштаб проекта.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Студии разработки игр: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Крупные студии могут иметь доступ к большим инвестициям, что позволяет им создавать более амбициозные и дорогостоящие проекты с более качественной графикой, звуком и функциональностью.</a:t>
            </a:r>
            <a:endParaRPr lang="ru-RU" sz="1000" dirty="0">
              <a:cs typeface="Calibri"/>
            </a:endParaRPr>
          </a:p>
          <a:p>
            <a:pPr marL="0" indent="0">
              <a:buNone/>
            </a:pPr>
            <a:r>
              <a:rPr lang="ru-RU" sz="1000" b="1" dirty="0">
                <a:ea typeface="+mn-lt"/>
                <a:cs typeface="+mn-lt"/>
              </a:rPr>
              <a:t>Креативность и инновации: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Инди-разработчики: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Инди-разработчики часто более свободно могут экспериментировать и внедрять новые идеи в свои проекты. Они могут сосредотачиваться на уникальных механиках игры и арт-стиле.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Студии разработки игр: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Студии, работающие над крупными проектами, могут иметь ограничения в инновациях из-за потребностей рынка и коммерческих целей. Однако они также могут использовать значительные ресурсы для создания более впечатляющих и масштабных проектов.</a:t>
            </a:r>
            <a:endParaRPr lang="ru-RU" sz="1000" dirty="0">
              <a:cs typeface="Calibri"/>
            </a:endParaRPr>
          </a:p>
          <a:p>
            <a:pPr marL="0" indent="0">
              <a:buNone/>
            </a:pPr>
            <a:r>
              <a:rPr lang="ru-RU" sz="1000" b="1" dirty="0">
                <a:ea typeface="+mn-lt"/>
                <a:cs typeface="+mn-lt"/>
              </a:rPr>
              <a:t>Коммуникация и общество: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Инди-разработчики: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Инди-разработчики часто более близко взаимодействуют с сообществом игроков и могут более прямо воспринимать их обратную связь.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Студии разработки игр: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Крупные студии часто имеют меньше контакта с отдельными игроками, но могут обеспечивать поддержку и обновления в более широком масштабе благодаря своим ресурсам.</a:t>
            </a:r>
            <a:endParaRPr lang="ru-RU" sz="1000" dirty="0">
              <a:cs typeface="Calibri"/>
            </a:endParaRPr>
          </a:p>
          <a:p>
            <a:pPr marL="0" indent="0">
              <a:buNone/>
            </a:pPr>
            <a:r>
              <a:rPr lang="ru-RU" sz="1000" b="1" dirty="0">
                <a:ea typeface="+mn-lt"/>
                <a:cs typeface="+mn-lt"/>
              </a:rPr>
              <a:t>Суть и философия: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Инди-разработчики: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Они часто стремятся к творческой свободе, инновациям и уникальности, предоставляя игрокам новые и неожиданные игровые опыты.</a:t>
            </a:r>
            <a:endParaRPr lang="ru-RU" sz="1000" dirty="0">
              <a:cs typeface="Calibri"/>
            </a:endParaRPr>
          </a:p>
          <a:p>
            <a:r>
              <a:rPr lang="ru-RU" sz="1000" b="1" dirty="0">
                <a:ea typeface="+mn-lt"/>
                <a:cs typeface="+mn-lt"/>
              </a:rPr>
              <a:t>Студии разработки игр:</a:t>
            </a:r>
            <a:r>
              <a:rPr lang="ru-RU" sz="1000" dirty="0">
                <a:solidFill>
                  <a:srgbClr val="374151"/>
                </a:solidFill>
                <a:ea typeface="+mn-lt"/>
                <a:cs typeface="+mn-lt"/>
              </a:rPr>
              <a:t> Крупные студии могут воплощать более коммерчески ориентированные проекты с учетом требований рынка и желания создать продукты, которые привлекут широкую аудиторию.</a:t>
            </a:r>
            <a:endParaRPr lang="ru-RU" sz="1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15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B9CD6-A992-6C48-5CAD-0605DF73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6134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03030"/>
                </a:solidFill>
                <a:latin typeface="Calibri"/>
                <a:ea typeface="Calibri"/>
                <a:cs typeface="Calibri"/>
              </a:rPr>
              <a:t>Модели жизненного цикла проекта</a:t>
            </a:r>
            <a:endParaRPr lang="ru-RU" b="1">
              <a:latin typeface="Calibri"/>
              <a:ea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6594A-73AF-0F5E-1D48-6E449B5F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222222"/>
                </a:solidFill>
              </a:rPr>
              <a:t>Waterfall</a:t>
            </a:r>
            <a:r>
              <a:rPr lang="ru-RU" sz="1800" b="1" dirty="0">
                <a:solidFill>
                  <a:srgbClr val="222222"/>
                </a:solidFill>
              </a:rPr>
              <a:t> (каскадная модель)</a:t>
            </a:r>
            <a:endParaRPr lang="ru-RU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Основная суть модели </a:t>
            </a:r>
            <a:r>
              <a:rPr lang="ru-RU" sz="1400" b="1" err="1">
                <a:solidFill>
                  <a:srgbClr val="222222"/>
                </a:solidFill>
                <a:ea typeface="+mn-lt"/>
                <a:cs typeface="+mn-lt"/>
              </a:rPr>
              <a:t>Waterfall</a:t>
            </a:r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 в том, что этапы зависят друг от друга и следующий начинается, когда закончен предыдущий, образуя таким образом поступательное (каскадное) движение вперед. </a:t>
            </a:r>
            <a:endParaRPr lang="ru-RU" sz="1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Рисунок 5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4095D46-CDA8-4AF7-3D3D-ED09FD13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98" y="2846404"/>
            <a:ext cx="3916166" cy="30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2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790A1F-4DE0-AA92-F5A2-D9049219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245"/>
            <a:ext cx="10515600" cy="4642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Параллелизм этапов в каскадной модели, хоть и ограничен, но возможен для абсолютно независимых между собой работ. При этом интеграция параллельных кусков все равно происходит на каком-то следующем этапе, а не в рамках одного.</a:t>
            </a:r>
            <a:endParaRPr lang="ru-RU" sz="1400">
              <a:ea typeface="Calibri" panose="020F0502020204030204"/>
              <a:cs typeface="Calibri" panose="020F0502020204030204"/>
            </a:endParaRPr>
          </a:p>
          <a:p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Команды разных этапов между собой не коммуницируют, каждая команда отвечает четко за свой этап.</a:t>
            </a:r>
            <a:endParaRPr lang="ru-RU" sz="1400" dirty="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Для заказчиков данная модель выглядит линейно и со стороны достаточно просто: из завершенного этапа проектирования следует программирование, а затем тестирование - и так шаг за шагом пока не будет достигнута финальная точка и цель, ради которой ведется разработка. </a:t>
            </a:r>
            <a:endParaRPr lang="ru-RU" sz="140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Данная модель понятно и чисто укладывается в документы, например в договора и </a:t>
            </a:r>
            <a:r>
              <a:rPr lang="ru-RU" sz="1400" dirty="0" err="1">
                <a:solidFill>
                  <a:srgbClr val="222222"/>
                </a:solidFill>
                <a:ea typeface="+mn-lt"/>
                <a:cs typeface="+mn-lt"/>
              </a:rPr>
              <a:t>роадмапы</a:t>
            </a:r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 при наличии четко обозначенных контрольных точек. В любой момент времени можно легко понять была ли пройдена та или иная точка контроля или нет, и соблюдены ли сроки. По этим причинам долговременные и особо крупные проекты, рассчитанные на десятилетия и вовлечение большого числа организаций-участников, руководствуются преимущественно </a:t>
            </a:r>
            <a:r>
              <a:rPr lang="ru-RU" sz="1400" b="1" dirty="0" err="1">
                <a:solidFill>
                  <a:srgbClr val="222222"/>
                </a:solidFill>
                <a:ea typeface="+mn-lt"/>
                <a:cs typeface="+mn-lt"/>
              </a:rPr>
              <a:t>Waterfall</a:t>
            </a:r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. </a:t>
            </a:r>
            <a:endParaRPr lang="ru-RU" sz="1400" dirty="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Однако представление о простоте каскадной модели является иллюзорным. Оно появляется из-за ограниченного видения клиентом всего процесса, ведь данная модель не подразумевает вовлечение заказчика в детали процессов разработки, и демонстрирует понятный и конечный результат работы только на контрольных точках и в конце проекта. </a:t>
            </a:r>
            <a:endParaRPr lang="ru-RU" sz="140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Недостатками этой модели являются получение результата  по прохождению всех этапов и сложность выявления ошибок. Возвращаться назад трудно. Не понятно что возвращать: если произошел сбой на каком-то этапе, его последствия видны только в конце. </a:t>
            </a:r>
          </a:p>
          <a:p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В реальности каскадную модель нельзя назвать простой, на практике ею сложно управлять.  Внесение заказчиком значительных изменений в процессе разработки по </a:t>
            </a:r>
            <a:r>
              <a:rPr lang="ru-RU" sz="1400" err="1">
                <a:solidFill>
                  <a:srgbClr val="222222"/>
                </a:solidFill>
                <a:ea typeface="+mn-lt"/>
                <a:cs typeface="+mn-lt"/>
              </a:rPr>
              <a:t>waterfall</a:t>
            </a:r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 или срабатывание серьезных не предусмотренных проектом рисков несут разрушительный характер для всего процесса - модель приходиться перестраивать, графики перепланировать. </a:t>
            </a:r>
            <a:endParaRPr lang="ru-RU" sz="1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539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3E611A-FCFB-8D15-BEE9-1F708701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386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222222"/>
                </a:solidFill>
                <a:ea typeface="+mn-lt"/>
                <a:cs typeface="+mn-lt"/>
              </a:rPr>
              <a:t>Итерационная модель</a:t>
            </a:r>
            <a:endParaRPr lang="ru-RU" sz="14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300" b="1" dirty="0">
                <a:solidFill>
                  <a:srgbClr val="222222"/>
                </a:solidFill>
                <a:ea typeface="+mn-lt"/>
                <a:cs typeface="+mn-lt"/>
              </a:rPr>
              <a:t/>
            </a:r>
            <a:br>
              <a:rPr lang="ru-RU" sz="1300" b="1" dirty="0">
                <a:solidFill>
                  <a:srgbClr val="222222"/>
                </a:solidFill>
                <a:ea typeface="+mn-lt"/>
                <a:cs typeface="+mn-lt"/>
              </a:rPr>
            </a:br>
            <a:r>
              <a:rPr lang="ru-RU" sz="1400" b="1" dirty="0">
                <a:solidFill>
                  <a:srgbClr val="222222"/>
                </a:solidFill>
                <a:ea typeface="+mn-lt"/>
                <a:cs typeface="+mn-lt"/>
              </a:rPr>
              <a:t>Итерационная модель</a:t>
            </a:r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 предполагает разбиение проекта на части (этапы, итерации) и прохождение этапов жизненного цикла на каждом их них. Каждый этап является законченным сам по себе, совокупность этапов формирует конечный результат.</a:t>
            </a:r>
            <a:endParaRPr lang="ru-RU" sz="1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Рисунок 4" descr="Изображение выглядит как диаграмма, текст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785BB4E-381A-EC55-F3EB-561AA1A5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83" y="1715303"/>
            <a:ext cx="5380232" cy="42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2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A51A0E-9DE0-950A-12CB-5DAE3AF5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91"/>
            <a:ext cx="10515600" cy="60208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300" dirty="0">
                <a:solidFill>
                  <a:srgbClr val="222222"/>
                </a:solidFill>
                <a:ea typeface="Calibri"/>
                <a:cs typeface="Calibri"/>
              </a:rPr>
              <a:t>Пример разбиения на этапы на основе постройки автомобиля</a:t>
            </a:r>
            <a:r>
              <a:rPr lang="ru-RU" sz="1300" dirty="0">
                <a:ea typeface="Calibri"/>
                <a:cs typeface="Calibri"/>
              </a:rPr>
              <a:t/>
            </a:r>
            <a:br>
              <a:rPr lang="ru-RU" sz="1300" dirty="0">
                <a:ea typeface="Calibri"/>
                <a:cs typeface="Calibri"/>
              </a:rPr>
            </a:br>
            <a:r>
              <a:rPr lang="ru-RU" sz="1300" dirty="0">
                <a:ea typeface="Calibri"/>
                <a:cs typeface="Calibri"/>
              </a:rPr>
              <a:t/>
            </a:r>
            <a:br>
              <a:rPr lang="ru-RU" sz="1300" dirty="0">
                <a:ea typeface="Calibri"/>
                <a:cs typeface="Calibri"/>
              </a:rPr>
            </a:br>
            <a:r>
              <a:rPr lang="ru-RU" sz="1300" b="1" dirty="0">
                <a:solidFill>
                  <a:srgbClr val="000000"/>
                </a:solidFill>
                <a:ea typeface="Calibri"/>
                <a:cs typeface="Calibri"/>
              </a:rPr>
              <a:t>Итерация</a:t>
            </a:r>
            <a:r>
              <a:rPr lang="ru-RU" sz="1300" b="1" dirty="0">
                <a:ea typeface="+mn-lt"/>
                <a:cs typeface="+mn-lt"/>
              </a:rPr>
              <a:t> 1: Анализ и проектирование</a:t>
            </a:r>
            <a:endParaRPr lang="ru-RU" sz="1300">
              <a:ea typeface="+mn-lt"/>
              <a:cs typeface="+mn-lt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В первой итерации команда производит анализ требований заказчика и определяет основные характеристики автомобиля.</a:t>
            </a: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Проектируются общие чертежи, включая габариты, расположение двигателя, колеса и другие ключевые компоненты.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300" b="1" dirty="0">
                <a:ea typeface="+mn-lt"/>
                <a:cs typeface="+mn-lt"/>
              </a:rPr>
              <a:t>Итерация 2: Модель и прототип</a:t>
            </a:r>
            <a:endParaRPr lang="ru-RU" sz="1300">
              <a:ea typeface="Calibri" panose="020F0502020204030204"/>
              <a:cs typeface="Calibri" panose="020F0502020204030204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Вторая итерация начинается с создания более детальных чертежей и 3D-модели автомобиля.</a:t>
            </a: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Строится физический макет или прототип автомобиля для визуальной оценки его внешнего вида и пропорций.</a:t>
            </a:r>
            <a:endParaRPr lang="ru-RU" sz="1300"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300" b="1" dirty="0">
                <a:ea typeface="+mn-lt"/>
                <a:cs typeface="+mn-lt"/>
              </a:rPr>
              <a:t>Итерация 3: Двигатель и системы</a:t>
            </a:r>
            <a:endParaRPr lang="ru-RU" sz="1300">
              <a:ea typeface="Calibri" panose="020F0502020204030204"/>
              <a:cs typeface="Calibri" panose="020F0502020204030204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В этой итерации разрабатывается двигатель и соответствующие системы (топливная, система охлаждения и др.).</a:t>
            </a:r>
            <a:endParaRPr lang="ru-RU" sz="1300">
              <a:ea typeface="Calibri"/>
              <a:cs typeface="Calibri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Производится тестирование двигателя на стенде для определения производительности.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300" b="1" dirty="0">
                <a:ea typeface="+mn-lt"/>
                <a:cs typeface="+mn-lt"/>
              </a:rPr>
              <a:t>Итерация 4: Комфорт и безопасность</a:t>
            </a:r>
            <a:endParaRPr lang="ru-RU" sz="1300">
              <a:ea typeface="Calibri" panose="020F0502020204030204"/>
              <a:cs typeface="Calibri" panose="020F0502020204030204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В четвёртой итерации добавляются элементы комфорта, такие как интерьер, системы климат-контроля и аудиосистема.</a:t>
            </a:r>
            <a:endParaRPr lang="ru-RU" sz="1300">
              <a:ea typeface="Calibri"/>
              <a:cs typeface="Calibri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Разрабатываются и интегрируются системы безопасности, такие как подушки безопасности и системы стабилизации.</a:t>
            </a:r>
            <a:endParaRPr lang="ru-RU" sz="1300"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300" b="1" dirty="0">
                <a:ea typeface="+mn-lt"/>
                <a:cs typeface="+mn-lt"/>
              </a:rPr>
              <a:t>Итерация 5: Тестирование и доработка</a:t>
            </a:r>
            <a:endParaRPr lang="ru-RU" sz="1300">
              <a:ea typeface="Calibri" panose="020F0502020204030204"/>
              <a:cs typeface="Calibri" panose="020F0502020204030204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В этой итерации автомобиль проходит тестирование на различных дорожных условиях и в разных климатических условиях.</a:t>
            </a:r>
            <a:endParaRPr lang="ru-RU" sz="1300">
              <a:ea typeface="Calibri"/>
              <a:cs typeface="Calibri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Выявленные недостатки и проблемы подлежат исправлению и доработке.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300" b="1" dirty="0">
                <a:ea typeface="+mn-lt"/>
                <a:cs typeface="+mn-lt"/>
              </a:rPr>
              <a:t>Итерация 6: Финальная подготовка и выпуск</a:t>
            </a:r>
            <a:endParaRPr lang="ru-RU" sz="1300">
              <a:ea typeface="Calibri" panose="020F0502020204030204"/>
              <a:cs typeface="Calibri" panose="020F0502020204030204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После успешного тестирования и корректировок проводится финальная сборка автомобиля с учетом всех доработок.</a:t>
            </a:r>
            <a:endParaRPr lang="ru-RU" sz="1300">
              <a:ea typeface="Calibri"/>
              <a:cs typeface="Calibri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ru-RU" sz="1300" dirty="0">
                <a:solidFill>
                  <a:srgbClr val="374151"/>
                </a:solidFill>
                <a:ea typeface="+mn-lt"/>
                <a:cs typeface="+mn-lt"/>
              </a:rPr>
              <a:t>Готовый автомобиль выпускается на рынок или передается заказчику.</a:t>
            </a:r>
            <a:endParaRPr lang="ru-RU" sz="1300"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300" i="1" dirty="0">
                <a:solidFill>
                  <a:srgbClr val="374151"/>
                </a:solidFill>
                <a:ea typeface="+mn-lt"/>
                <a:cs typeface="+mn-lt"/>
              </a:rPr>
              <a:t>Каждая итерация вносит новые детали и улучшения в автомобиль, с учетом обратной связи и результатов предыдущих этапов. Этот подход позволяет постепенно развивать и уточнять продукт, что особенно полезно в сферах, где требования могут меняться или уточняться в процессе разработки.</a:t>
            </a:r>
            <a:endParaRPr lang="ru-RU" sz="1300" i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845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11FC07-5106-C557-4B3B-22752805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97" y="370119"/>
            <a:ext cx="10684933" cy="61632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222222"/>
                </a:solidFill>
                <a:ea typeface="+mn-lt"/>
                <a:cs typeface="+mn-lt"/>
              </a:rPr>
              <a:t>Спиральная модель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В спиральной модели все этапы жизненного цикла идут витками, на каждом из которых происходят проектирование, кодирование, дизайн, тестирование и т. д. Такой процесс отображает суть названия: поднимаясь, проходится один виток (цикл) спирали для достижения конечного результата. Причем не обязательно, что один и тот же набор процессов будет повторятся от витка к витку. Но результаты каждого из витков ведут к главной цели.</a:t>
            </a:r>
            <a:r>
              <a:rPr lang="en-US" dirty="0"/>
              <a:t/>
            </a:r>
            <a:br>
              <a:rPr lang="en-US" dirty="0"/>
            </a:br>
            <a:r>
              <a:rPr lang="ru-RU" sz="1800" b="1" dirty="0">
                <a:solidFill>
                  <a:srgbClr val="222222"/>
                </a:solidFill>
                <a:ea typeface="+mn-lt"/>
                <a:cs typeface="+mn-lt"/>
              </a:rPr>
              <a:t/>
            </a:r>
            <a:br>
              <a:rPr lang="ru-RU" sz="1800" b="1" dirty="0">
                <a:solidFill>
                  <a:srgbClr val="222222"/>
                </a:solidFill>
                <a:ea typeface="+mn-lt"/>
                <a:cs typeface="+mn-lt"/>
              </a:rPr>
            </a:br>
            <a:endParaRPr lang="ru-RU" sz="1800" b="1">
              <a:solidFill>
                <a:srgbClr val="22222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374151"/>
                </a:solidFill>
                <a:ea typeface="+mn-lt"/>
                <a:cs typeface="+mn-lt"/>
              </a:rPr>
              <a:t>Эта модель призвана учитывать риски, возникающие во время разработки, и позволяет итеративно уточнять и расширять функциональность продукта, учитывая риски на каждой итерации.</a:t>
            </a:r>
            <a:endParaRPr lang="ru-RU" dirty="0"/>
          </a:p>
        </p:txBody>
      </p:sp>
      <p:pic>
        <p:nvPicPr>
          <p:cNvPr id="4" name="Рисунок 4" descr="Изображение выглядит как круг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948D98E-2BB7-BE36-03AF-58E21C78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06" y="1543136"/>
            <a:ext cx="3775182" cy="38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6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42D3C7-2BF8-A840-B77B-F0912868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603"/>
            <a:ext cx="10515600" cy="5841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1200" b="1" dirty="0">
                <a:ea typeface="+mn-lt"/>
                <a:cs typeface="+mn-lt"/>
              </a:rPr>
              <a:t>Цикл 1: Планирование и анализ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Планирование: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Определяются общие требования к автомобилю, бюджет и ресурсы.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Риск-анализ: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Идентифицируются потенциальные риски, связанные с выбранными технологиями, дизайном и производственными процессами.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Разработка: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Создаются общие чертежи и концепции автомобиля.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200" b="1" dirty="0">
                <a:ea typeface="+mn-lt"/>
                <a:cs typeface="+mn-lt"/>
              </a:rPr>
              <a:t>Цикл 2: Прототип и тестирование</a:t>
            </a:r>
            <a:endParaRPr lang="ru-RU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Планирование: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Оценивается, какие особенности и аспекты автомобиля будут реализованы в этом цикле.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Риск-анализ: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Оцениваются риски, связанные с технической реализацией прототипа.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Разработка: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Создается рабочий прототип автомобиля, который будет тестироваться.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Тестирование: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Прототип подвергается различным тестам, чтобы проверить работоспособность и соответствие требованиям.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200" b="1" dirty="0">
                <a:ea typeface="+mn-lt"/>
                <a:cs typeface="+mn-lt"/>
              </a:rPr>
              <a:t>Цикл 3: Доработка и производство</a:t>
            </a:r>
            <a:endParaRPr lang="ru-RU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Планирование: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Определяются особенности, которые будут улучшены на этом этапе.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Риск-анализ: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Рассматриваются риски, связанные с производственными процессами и интеграцией доработок.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Разработка: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Внедряются улучшения и доработки в рабочий прототип.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Тестирование: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Проводится повторное тестирование, чтобы убедиться, что доработки не вызвали новых проблем.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200" b="1" dirty="0">
                <a:ea typeface="+mn-lt"/>
                <a:cs typeface="+mn-lt"/>
              </a:rPr>
              <a:t>Цикл 4: Окончательное производство и внедрение</a:t>
            </a:r>
            <a:endParaRPr lang="ru-RU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Планирование: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Определяются детали окончательного производства и внедрения на рынок.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Риск-анализ: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Рассматриваются риски, связанные с производственной масштабируемостью и коммерческой успешностью продукта.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Разработка: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Готовится окончательная версия автомобиля с учетом всех улучшений.</a:t>
            </a:r>
            <a:endParaRPr lang="ru-RU" dirty="0"/>
          </a:p>
          <a:p>
            <a:pPr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Тестирование: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Проводится заключительное тестирование перед выпуском на рынок</a:t>
            </a:r>
            <a:endParaRPr lang="ru-RU" dirty="0"/>
          </a:p>
          <a:p>
            <a:pPr marL="0" indent="0">
              <a:buNone/>
            </a:pPr>
            <a:endParaRPr lang="ru-RU" sz="1400" dirty="0">
              <a:solidFill>
                <a:srgbClr val="37415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63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D1B7DD-FB9D-DC8B-5909-4996C2BB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2658"/>
            <a:ext cx="10515600" cy="5524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cs typeface="Calibri"/>
              </a:rPr>
              <a:t>Инкрементная модель</a:t>
            </a:r>
            <a:br>
              <a:rPr lang="ru-RU" sz="1800" b="1" dirty="0">
                <a:cs typeface="Calibri"/>
              </a:rPr>
            </a:br>
            <a:endParaRPr lang="ru-RU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222222"/>
                </a:solidFill>
                <a:ea typeface="+mn-lt"/>
                <a:cs typeface="+mn-lt"/>
              </a:rPr>
              <a:t>Принцип, который лежит в основе инкрементной модели, подразумевает расширение возможностей, достраивание модулей и функций приложения. Буквальный перевод слова инкремент: «увеличение на один». Это «увеличение на один» применяется в том числе для обозначения версий продукта.</a:t>
            </a:r>
            <a:endParaRPr lang="ru-RU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sz="1400" dirty="0">
              <a:solidFill>
                <a:srgbClr val="22222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>
                <a:solidFill>
                  <a:srgbClr val="222222"/>
                </a:solidFill>
                <a:ea typeface="+mn-lt"/>
                <a:cs typeface="+mn-lt"/>
              </a:rPr>
              <a:t>Пример соцсети:</a:t>
            </a:r>
            <a:endParaRPr lang="ru-RU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Выпускается соцсеть в которой есть только чат</a:t>
            </a:r>
          </a:p>
          <a:p>
            <a:pPr>
              <a:buFont typeface="Arial"/>
              <a:buChar char="•"/>
            </a:pPr>
            <a:r>
              <a:rPr lang="ru-RU" sz="1400" dirty="0">
                <a:solidFill>
                  <a:srgbClr val="000000"/>
                </a:solidFill>
                <a:cs typeface="Calibri"/>
              </a:rPr>
              <a:t>Соцсеть нравится заказчику и пользователям</a:t>
            </a:r>
            <a:endParaRPr lang="ru-RU" sz="14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Дописывается модуль для загрузки фотографий</a:t>
            </a:r>
          </a:p>
          <a:p>
            <a:pPr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ea typeface="+mn-lt"/>
                <a:cs typeface="+mn-lt"/>
              </a:rPr>
              <a:t>Дописывается модуль для обмена документами</a:t>
            </a:r>
            <a:endParaRPr lang="ru-RU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И так далее инкремент за инкрементом улучшается и развивается продукт приближаясь к описанному в ТЗ.</a:t>
            </a:r>
          </a:p>
        </p:txBody>
      </p:sp>
    </p:spTree>
    <p:extLst>
      <p:ext uri="{BB962C8B-B14F-4D97-AF65-F5344CB8AC3E}">
        <p14:creationId xmlns:p14="http://schemas.microsoft.com/office/powerpoint/2010/main" val="160580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B27A5-E7DF-0A1E-5BC2-09720974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alibri"/>
                <a:cs typeface="Calibri"/>
              </a:rPr>
              <a:t>Что такое </a:t>
            </a:r>
            <a:r>
              <a:rPr lang="ru-RU" b="1" dirty="0" err="1">
                <a:latin typeface="Calibri"/>
                <a:cs typeface="Calibri"/>
              </a:rPr>
              <a:t>Agile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0888E-5E27-FAFE-FA51-15934941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1800" b="1" dirty="0">
              <a:cs typeface="Calibri"/>
            </a:endParaRPr>
          </a:p>
          <a:p>
            <a:r>
              <a:rPr lang="ru-RU" sz="1800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-подход — это не про документы, отчеты и планирование на годы вперед. А про постоянное общение с клиентом и готовность быстро реагировать на изменения.</a:t>
            </a:r>
            <a:endParaRPr lang="ru-RU" sz="1800" dirty="0">
              <a:cs typeface="Calibri"/>
            </a:endParaRPr>
          </a:p>
          <a:p>
            <a:endParaRPr lang="ru-RU" sz="1800" dirty="0">
              <a:solidFill>
                <a:srgbClr val="35373A"/>
              </a:solidFill>
              <a:cs typeface="Calibri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Как правило, для </a:t>
            </a:r>
            <a:r>
              <a:rPr lang="ru-RU" sz="140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-команды характерна работа небольшими порциями — итерациями на 2-3 недели. Внутри каждой итерации собрано несколько задач для реализации продукта:</a:t>
            </a:r>
            <a:endParaRPr lang="ru-RU" sz="1400" dirty="0">
              <a:solidFill>
                <a:srgbClr val="35373A"/>
              </a:solidFill>
              <a:cs typeface="Calibri"/>
            </a:endParaRPr>
          </a:p>
          <a:p>
            <a:r>
              <a:rPr lang="ru-RU" sz="1400">
                <a:solidFill>
                  <a:srgbClr val="35373A"/>
                </a:solidFill>
                <a:ea typeface="+mn-lt"/>
                <a:cs typeface="+mn-lt"/>
              </a:rPr>
              <a:t>анализ,</a:t>
            </a:r>
            <a:endParaRPr lang="ru-RU" sz="1400">
              <a:cs typeface="Calibri"/>
            </a:endParaRPr>
          </a:p>
          <a:p>
            <a:r>
              <a:rPr lang="ru-RU" sz="1400">
                <a:solidFill>
                  <a:srgbClr val="35373A"/>
                </a:solidFill>
                <a:ea typeface="+mn-lt"/>
                <a:cs typeface="+mn-lt"/>
              </a:rPr>
              <a:t>проектирование,</a:t>
            </a:r>
            <a:endParaRPr lang="ru-RU" sz="1400">
              <a:cs typeface="Calibri"/>
            </a:endParaRPr>
          </a:p>
          <a:p>
            <a:r>
              <a:rPr lang="ru-RU" sz="1400">
                <a:solidFill>
                  <a:srgbClr val="35373A"/>
                </a:solidFill>
                <a:ea typeface="+mn-lt"/>
                <a:cs typeface="+mn-lt"/>
              </a:rPr>
              <a:t>работа,</a:t>
            </a:r>
            <a:endParaRPr lang="ru-RU" sz="140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тестирование,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запуск продукта.</a:t>
            </a: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После каждой итерации команда анализирует результаты и использует данные для улучшения следующего цикла.</a:t>
            </a:r>
            <a:endParaRPr lang="ru-RU" sz="1400" dirty="0">
              <a:cs typeface="Calibri" panose="020F0502020204030204"/>
            </a:endParaRPr>
          </a:p>
          <a:p>
            <a:endParaRPr lang="ru-RU" sz="1800" dirty="0">
              <a:solidFill>
                <a:srgbClr val="35373A"/>
              </a:solidFill>
              <a:cs typeface="Calibri"/>
            </a:endParaRPr>
          </a:p>
          <a:p>
            <a:endParaRPr lang="ru-RU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17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B6ACC4-B2A5-8B3B-4EC7-F5928080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251"/>
            <a:ext cx="10515600" cy="553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Программисты </a:t>
            </a:r>
            <a:r>
              <a:rPr lang="ru-RU" sz="1400" dirty="0">
                <a:cs typeface="Calibri"/>
              </a:rPr>
              <a:t>- геймплей программист, AI программист, программист анимации, UI программист, сетевой программист, Tools программист, </a:t>
            </a:r>
            <a:r>
              <a:rPr lang="ru-RU" sz="1400" dirty="0" err="1">
                <a:cs typeface="Calibri"/>
              </a:rPr>
              <a:t>Dev</a:t>
            </a:r>
            <a:r>
              <a:rPr lang="ru-RU" sz="1400" dirty="0">
                <a:cs typeface="Calibri"/>
              </a:rPr>
              <a:t> </a:t>
            </a:r>
            <a:r>
              <a:rPr lang="ru-RU" sz="1400" dirty="0" err="1">
                <a:cs typeface="Calibri"/>
              </a:rPr>
              <a:t>Ops</a:t>
            </a:r>
            <a:r>
              <a:rPr lang="ru-RU" sz="1400" dirty="0">
                <a:cs typeface="Calibri"/>
              </a:rPr>
              <a:t>, программист игрового движка</a:t>
            </a:r>
            <a:endParaRPr lang="ru-RU" dirty="0">
              <a:cs typeface="Calibri"/>
            </a:endParaRPr>
          </a:p>
          <a:p>
            <a:r>
              <a:rPr lang="ru-RU" sz="1200" b="1" dirty="0">
                <a:cs typeface="Calibri"/>
              </a:rPr>
              <a:t>a)</a:t>
            </a:r>
            <a:r>
              <a:rPr lang="ru-RU" sz="1200" dirty="0">
                <a:cs typeface="Calibri"/>
              </a:rPr>
              <a:t> </a:t>
            </a:r>
            <a:r>
              <a:rPr lang="ru-RU" sz="1200" b="1" dirty="0">
                <a:cs typeface="Calibri"/>
              </a:rPr>
              <a:t>Геймплей программист</a:t>
            </a:r>
            <a:r>
              <a:rPr lang="ru-RU" sz="1200" dirty="0">
                <a:cs typeface="Calibri"/>
              </a:rPr>
              <a:t> - </a:t>
            </a:r>
            <a:r>
              <a:rPr lang="ru-RU" sz="1200" dirty="0">
                <a:ea typeface="+mn-lt"/>
                <a:cs typeface="+mn-lt"/>
              </a:rPr>
              <a:t>он отвечает за фактическое создание игры это механики, математические вычисления, оптимизация и работа со сторонними библиотеками.</a:t>
            </a:r>
          </a:p>
          <a:p>
            <a:r>
              <a:rPr lang="ru-RU" sz="1200" b="1" dirty="0">
                <a:cs typeface="Calibri"/>
              </a:rPr>
              <a:t>b) AI программист</a:t>
            </a:r>
            <a:r>
              <a:rPr lang="ru-RU" sz="1200" dirty="0">
                <a:cs typeface="Calibri"/>
              </a:rPr>
              <a:t> - </a:t>
            </a:r>
            <a:r>
              <a:rPr lang="ru-RU" sz="1200" dirty="0">
                <a:ea typeface="+mn-lt"/>
                <a:cs typeface="+mn-lt"/>
              </a:rPr>
              <a:t>его задачи входит алгоритмы поиска пути и работа с деревом поведений и т.д. обычно необходимый инструментарий уже интегрирован в движок.</a:t>
            </a:r>
          </a:p>
          <a:p>
            <a:r>
              <a:rPr lang="ru-RU" sz="1200" b="1" dirty="0">
                <a:ea typeface="+mn-lt"/>
                <a:cs typeface="+mn-lt"/>
              </a:rPr>
              <a:t>c</a:t>
            </a:r>
            <a:r>
              <a:rPr lang="ru-RU" sz="1200" b="1" dirty="0">
                <a:cs typeface="Calibri"/>
              </a:rPr>
              <a:t>)</a:t>
            </a:r>
            <a:r>
              <a:rPr lang="ru-RU" sz="1200" dirty="0">
                <a:cs typeface="Calibri"/>
              </a:rPr>
              <a:t> </a:t>
            </a:r>
            <a:r>
              <a:rPr lang="ru-RU" sz="1200" b="1" dirty="0">
                <a:cs typeface="Calibri"/>
              </a:rPr>
              <a:t>Программист анимации </a:t>
            </a:r>
            <a:r>
              <a:rPr lang="ru-RU" sz="1200" dirty="0">
                <a:cs typeface="Calibri"/>
              </a:rPr>
              <a:t>- его задача </a:t>
            </a:r>
            <a:r>
              <a:rPr lang="ru-RU" sz="1200" dirty="0">
                <a:ea typeface="+mn-lt"/>
                <a:cs typeface="+mn-lt"/>
              </a:rPr>
              <a:t>обеспечить плавное, реалистичное и эффективное отображение анимаций персонажей, объектов и окружения в игре. </a:t>
            </a:r>
          </a:p>
          <a:p>
            <a:r>
              <a:rPr lang="ru-RU" sz="1200" b="1" dirty="0">
                <a:cs typeface="Calibri"/>
              </a:rPr>
              <a:t>d) UI программист </a:t>
            </a:r>
            <a:r>
              <a:rPr lang="ru-RU" sz="1200" dirty="0">
                <a:cs typeface="Calibri"/>
              </a:rPr>
              <a:t>- придает функциональность для того что нарисовал UI художник</a:t>
            </a:r>
            <a:endParaRPr lang="ru-RU" sz="1200" b="1" dirty="0">
              <a:cs typeface="Calibri"/>
            </a:endParaRPr>
          </a:p>
          <a:p>
            <a:r>
              <a:rPr lang="ru-RU" sz="1200" b="1" dirty="0">
                <a:cs typeface="Calibri"/>
              </a:rPr>
              <a:t>e) Сетевой программист </a:t>
            </a:r>
            <a:r>
              <a:rPr lang="ru-RU" sz="1200" dirty="0">
                <a:cs typeface="Calibri"/>
              </a:rPr>
              <a:t>- работает с серверной частью (бек программист</a:t>
            </a:r>
            <a:r>
              <a:rPr lang="ru-RU" sz="1200" dirty="0" smtClean="0">
                <a:cs typeface="Calibri"/>
              </a:rPr>
              <a:t>) </a:t>
            </a:r>
            <a:r>
              <a:rPr lang="en-US" sz="1200" dirty="0" err="1" smtClean="0">
                <a:cs typeface="Calibri"/>
              </a:rPr>
              <a:t>dedicaited</a:t>
            </a:r>
            <a:r>
              <a:rPr lang="en-US" sz="1200" dirty="0" smtClean="0">
                <a:cs typeface="Calibri"/>
              </a:rPr>
              <a:t> </a:t>
            </a:r>
            <a:r>
              <a:rPr lang="ru-RU" sz="1200" dirty="0" smtClean="0">
                <a:cs typeface="Calibri"/>
              </a:rPr>
              <a:t>и </a:t>
            </a:r>
            <a:r>
              <a:rPr lang="en-US" sz="1200" dirty="0" smtClean="0">
                <a:cs typeface="Calibri"/>
              </a:rPr>
              <a:t>client listen servers</a:t>
            </a:r>
            <a:endParaRPr lang="ru-RU" sz="1200" b="1" dirty="0">
              <a:cs typeface="Calibri"/>
            </a:endParaRPr>
          </a:p>
          <a:p>
            <a:r>
              <a:rPr lang="ru-RU" sz="1200" b="1" dirty="0">
                <a:cs typeface="Calibri"/>
              </a:rPr>
              <a:t>f) Tools программист - </a:t>
            </a:r>
            <a:r>
              <a:rPr lang="ru-RU" sz="1200" dirty="0">
                <a:cs typeface="Calibri"/>
              </a:rPr>
              <a:t>создает инструментарий для разработки и отладки игры </a:t>
            </a:r>
          </a:p>
          <a:p>
            <a:r>
              <a:rPr lang="ru-RU" sz="1200" b="1" dirty="0">
                <a:cs typeface="Calibri"/>
              </a:rPr>
              <a:t>g) </a:t>
            </a:r>
            <a:r>
              <a:rPr lang="ru-RU" sz="1200" b="1" dirty="0" err="1">
                <a:cs typeface="Calibri"/>
              </a:rPr>
              <a:t>Dev</a:t>
            </a:r>
            <a:r>
              <a:rPr lang="ru-RU" sz="1200" b="1" dirty="0">
                <a:cs typeface="Calibri"/>
              </a:rPr>
              <a:t> </a:t>
            </a:r>
            <a:r>
              <a:rPr lang="ru-RU" sz="1200" b="1" dirty="0" err="1">
                <a:cs typeface="Calibri"/>
              </a:rPr>
              <a:t>Ops</a:t>
            </a:r>
            <a:r>
              <a:rPr lang="ru-RU" sz="1200" b="1" dirty="0">
                <a:cs typeface="Calibri"/>
              </a:rPr>
              <a:t> - </a:t>
            </a:r>
            <a:r>
              <a:rPr lang="ru-RU" sz="1200" dirty="0">
                <a:cs typeface="Calibri"/>
              </a:rPr>
              <a:t>специалист по информационному и техническому обслуживанию, загрузка в маркеты, деплой на хостинг, настройка серверов, написание </a:t>
            </a:r>
            <a:r>
              <a:rPr lang="ru-RU" sz="1200" dirty="0" err="1">
                <a:cs typeface="Calibri"/>
              </a:rPr>
              <a:t>лаунчера</a:t>
            </a:r>
            <a:r>
              <a:rPr lang="ru-RU" sz="1200" dirty="0">
                <a:cs typeface="Calibri"/>
              </a:rPr>
              <a:t>.</a:t>
            </a:r>
          </a:p>
          <a:p>
            <a:r>
              <a:rPr lang="ru-RU" sz="1200" b="1" dirty="0">
                <a:cs typeface="Calibri"/>
              </a:rPr>
              <a:t>i) Программисты движков </a:t>
            </a:r>
            <a:r>
              <a:rPr lang="ru-RU" sz="1200" dirty="0">
                <a:cs typeface="Calibri"/>
              </a:rPr>
              <a:t>- 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занимаются разработкой, оптимизацией и поддержкой программного обеспечения, которое обеспечивает основную функциональность игры. </a:t>
            </a:r>
            <a:endParaRPr lang="en-US" sz="1200" dirty="0" smtClean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j</a:t>
            </a:r>
            <a:r>
              <a:rPr lang="en-US" sz="1200" b="1" dirty="0" smtClean="0">
                <a:ea typeface="+mn-lt"/>
                <a:cs typeface="+mn-lt"/>
              </a:rPr>
              <a:t>)Render </a:t>
            </a:r>
            <a:r>
              <a:rPr lang="ru-RU" sz="1200" b="1" dirty="0" smtClean="0">
                <a:ea typeface="+mn-lt"/>
                <a:cs typeface="+mn-lt"/>
              </a:rPr>
              <a:t>программист – </a:t>
            </a:r>
            <a:r>
              <a:rPr lang="ru-RU" sz="1200" dirty="0" smtClean="0">
                <a:ea typeface="+mn-lt"/>
                <a:cs typeface="+mn-lt"/>
              </a:rPr>
              <a:t>блики, тени выпуклости и прочее.</a:t>
            </a:r>
            <a:endParaRPr lang="ru-RU" sz="1200" b="1" dirty="0">
              <a:ea typeface="+mn-lt"/>
              <a:cs typeface="+mn-lt"/>
            </a:endParaRPr>
          </a:p>
          <a:p>
            <a:endParaRPr lang="ru-RU" sz="1200" dirty="0">
              <a:solidFill>
                <a:srgbClr val="37415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374151"/>
                </a:solidFill>
                <a:ea typeface="+mn-lt"/>
                <a:cs typeface="+mn-lt"/>
              </a:rPr>
              <a:t>Аудио инженеры</a:t>
            </a:r>
            <a:r>
              <a:rPr lang="ru-RU" sz="1400" b="1" dirty="0">
                <a:solidFill>
                  <a:srgbClr val="374151"/>
                </a:solidFill>
                <a:ea typeface="+mn-lt"/>
                <a:cs typeface="+mn-lt"/>
              </a:rPr>
              <a:t>  - </a:t>
            </a:r>
            <a:r>
              <a:rPr lang="ru-RU" sz="1400" dirty="0">
                <a:solidFill>
                  <a:srgbClr val="374151"/>
                </a:solidFill>
                <a:ea typeface="+mn-lt"/>
                <a:cs typeface="+mn-lt"/>
              </a:rPr>
              <a:t>Sound </a:t>
            </a:r>
            <a:r>
              <a:rPr lang="ru-RU" sz="1400" dirty="0" err="1">
                <a:solidFill>
                  <a:srgbClr val="374151"/>
                </a:solidFill>
                <a:ea typeface="+mn-lt"/>
                <a:cs typeface="+mn-lt"/>
              </a:rPr>
              <a:t>Designer</a:t>
            </a:r>
            <a:r>
              <a:rPr lang="ru-RU" sz="1400" dirty="0">
                <a:solidFill>
                  <a:srgbClr val="374151"/>
                </a:solidFill>
                <a:ea typeface="+mn-lt"/>
                <a:cs typeface="+mn-lt"/>
              </a:rPr>
              <a:t>, </a:t>
            </a:r>
            <a:r>
              <a:rPr lang="ru-RU" sz="1200" dirty="0" err="1">
                <a:solidFill>
                  <a:srgbClr val="374151"/>
                </a:solidFill>
                <a:ea typeface="+mn-lt"/>
                <a:cs typeface="+mn-lt"/>
              </a:rPr>
              <a:t>Technical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ru-RU" sz="1200" dirty="0" err="1">
                <a:solidFill>
                  <a:srgbClr val="374151"/>
                </a:solidFill>
                <a:ea typeface="+mn-lt"/>
                <a:cs typeface="+mn-lt"/>
              </a:rPr>
              <a:t>sound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ru-RU" sz="1200" dirty="0" err="1">
                <a:solidFill>
                  <a:srgbClr val="374151"/>
                </a:solidFill>
                <a:ea typeface="+mn-lt"/>
                <a:cs typeface="+mn-lt"/>
              </a:rPr>
              <a:t>designer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, Аудио программист</a:t>
            </a:r>
          </a:p>
          <a:p>
            <a:r>
              <a:rPr lang="ru-RU" sz="1200" b="1" dirty="0">
                <a:solidFill>
                  <a:srgbClr val="374151"/>
                </a:solidFill>
                <a:ea typeface="+mn-lt"/>
                <a:cs typeface="+mn-lt"/>
              </a:rPr>
              <a:t>a) Sound </a:t>
            </a:r>
            <a:r>
              <a:rPr lang="ru-RU" sz="1200" b="1" dirty="0" err="1">
                <a:solidFill>
                  <a:srgbClr val="374151"/>
                </a:solidFill>
                <a:ea typeface="+mn-lt"/>
                <a:cs typeface="+mn-lt"/>
              </a:rPr>
              <a:t>Designer</a:t>
            </a:r>
            <a:r>
              <a:rPr lang="ru-RU" sz="1200" b="1" dirty="0">
                <a:solidFill>
                  <a:srgbClr val="374151"/>
                </a:solidFill>
                <a:ea typeface="+mn-lt"/>
                <a:cs typeface="+mn-lt"/>
              </a:rPr>
              <a:t> - 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все что связано с звуковым сопровождением </a:t>
            </a:r>
            <a:r>
              <a:rPr lang="ru-RU" sz="1200" dirty="0" smtClean="0">
                <a:solidFill>
                  <a:srgbClr val="374151"/>
                </a:solidFill>
                <a:ea typeface="+mn-lt"/>
                <a:cs typeface="+mn-lt"/>
              </a:rPr>
              <a:t>игры (актеры озвучки)</a:t>
            </a:r>
            <a:endParaRPr lang="ru-RU" sz="12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ru-RU" sz="1200" b="1" dirty="0">
                <a:solidFill>
                  <a:srgbClr val="374151"/>
                </a:solidFill>
                <a:ea typeface="+mn-lt"/>
                <a:cs typeface="+mn-lt"/>
              </a:rPr>
              <a:t>b) </a:t>
            </a:r>
            <a:r>
              <a:rPr lang="ru-RU" sz="1200" b="1" dirty="0" err="1">
                <a:solidFill>
                  <a:srgbClr val="374151"/>
                </a:solidFill>
                <a:ea typeface="+mn-lt"/>
                <a:cs typeface="+mn-lt"/>
              </a:rPr>
              <a:t>Technical</a:t>
            </a:r>
            <a:r>
              <a:rPr lang="ru-RU" sz="12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200" b="1" dirty="0" err="1">
                <a:solidFill>
                  <a:srgbClr val="374151"/>
                </a:solidFill>
                <a:ea typeface="+mn-lt"/>
                <a:cs typeface="+mn-lt"/>
              </a:rPr>
              <a:t>sound</a:t>
            </a:r>
            <a:r>
              <a:rPr lang="ru-RU" sz="12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200" b="1" dirty="0" err="1">
                <a:solidFill>
                  <a:srgbClr val="374151"/>
                </a:solidFill>
                <a:ea typeface="+mn-lt"/>
                <a:cs typeface="+mn-lt"/>
              </a:rPr>
              <a:t>designer</a:t>
            </a:r>
            <a:r>
              <a:rPr lang="ru-RU" sz="12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- оптимизация работы звука, логика звуковой картины в игре</a:t>
            </a:r>
          </a:p>
          <a:p>
            <a:r>
              <a:rPr lang="ru-RU" sz="1200" b="1" dirty="0">
                <a:solidFill>
                  <a:srgbClr val="374151"/>
                </a:solidFill>
                <a:ea typeface="+mn-lt"/>
                <a:cs typeface="+mn-lt"/>
              </a:rPr>
              <a:t>c) Аудио программист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 -логика работы звуков в игре</a:t>
            </a:r>
          </a:p>
          <a:p>
            <a:pPr>
              <a:buAutoNum type="alphaLcParenR"/>
            </a:pPr>
            <a:endParaRPr lang="ru-RU" sz="1200" dirty="0">
              <a:solidFill>
                <a:srgbClr val="37415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sz="1400" dirty="0">
              <a:solidFill>
                <a:srgbClr val="374151"/>
              </a:solidFill>
              <a:ea typeface="+mn-lt"/>
              <a:cs typeface="+mn-lt"/>
            </a:endParaRPr>
          </a:p>
          <a:p>
            <a:endParaRPr lang="ru-RU" sz="1200" dirty="0">
              <a:solidFill>
                <a:srgbClr val="37415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7223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A4EED-F82C-03B6-F4B4-FB8C319D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474"/>
          </a:xfrm>
        </p:spPr>
        <p:txBody>
          <a:bodyPr/>
          <a:lstStyle/>
          <a:p>
            <a:r>
              <a:rPr lang="ru-RU" b="1" dirty="0">
                <a:latin typeface="Calibri"/>
                <a:cs typeface="Calibri"/>
              </a:rPr>
              <a:t>Как появился </a:t>
            </a:r>
            <a:r>
              <a:rPr lang="ru-RU" b="1" dirty="0" err="1">
                <a:latin typeface="Calibri"/>
                <a:cs typeface="Calibri"/>
              </a:rPr>
              <a:t>Agile</a:t>
            </a:r>
            <a:r>
              <a:rPr lang="ru-RU" b="1" dirty="0">
                <a:latin typeface="Calibri"/>
                <a:cs typeface="Calibri"/>
              </a:rPr>
              <a:t>-метод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26B5F-B08A-A6CB-A8E5-6FAAA1BB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64"/>
            <a:ext cx="10515600" cy="52075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1400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Ранее для реализации проектов применялся водопадный (он же каскадный) метод разработки. Суть в том, что проект разбит на «вытекающие» друг из друга этапы, которые заранее планируются и выполняются в строгой последовательности, а возможности откатиться и переделать работу прошлого этапа — нет.</a:t>
            </a: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На первый взгляд может показаться, что такое скрупулезное планирование — неплохой вариант. Но на деле появляется огромное количество подводных камней, которые тяжело предвидеть. Например:</a:t>
            </a:r>
            <a:endParaRPr lang="ru-RU" sz="140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Сложно реагировать на изменения рынка, ведь заранее предугадать проблемы невозможно, а менять план нельзя.</a:t>
            </a:r>
            <a:endParaRPr lang="ru-RU" sz="140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Проект может растянуться. Из-за зависимости каждого этапа друг от друга в этом случае семеро одного ждут.</a:t>
            </a:r>
            <a:endParaRPr lang="ru-RU" sz="140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Легко опоздать. Например, к концу проекта можно узнать, что продукт не решает проблему клиента или вообще не работает. А тестирование — самый последний этап каскадного метода разработки программного обеспечения.</a:t>
            </a:r>
            <a:endParaRPr lang="ru-RU" sz="140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Разработчики просто устали от излишней строгости и поняли, что создавать инновационные технологии по старым методологиям просто нельзя. В качестве альтернативы в 2001 и появилась </a:t>
            </a:r>
            <a:r>
              <a:rPr lang="ru-RU" sz="140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-концепция. В американском штате Юта 17 разработчиков со всего света собрались и подписали манифест об основных принципах </a:t>
            </a:r>
            <a:r>
              <a:rPr lang="ru-RU" sz="140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.</a:t>
            </a:r>
            <a:endParaRPr lang="ru-RU" sz="1400">
              <a:cs typeface="Calibri"/>
            </a:endParaRPr>
          </a:p>
          <a:p>
            <a:endParaRPr lang="ru-RU" sz="1400" dirty="0">
              <a:solidFill>
                <a:srgbClr val="35373A"/>
              </a:solidFill>
              <a:cs typeface="Calibri"/>
            </a:endParaRPr>
          </a:p>
          <a:p>
            <a:endParaRPr lang="ru-RU" sz="14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Рисунок 4" descr="Изображение выглядит как велосипед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B5F635-4A55-C403-B77E-65C6DCE4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429803"/>
            <a:ext cx="2743200" cy="19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9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42F62-7BB4-FA8D-9C96-9C1287EF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2"/>
          </a:xfrm>
        </p:spPr>
        <p:txBody>
          <a:bodyPr/>
          <a:lstStyle/>
          <a:p>
            <a:r>
              <a:rPr lang="ru-RU" b="1" dirty="0">
                <a:latin typeface="Calibri"/>
                <a:cs typeface="Calibri"/>
              </a:rPr>
              <a:t>Ценности и принципы </a:t>
            </a:r>
            <a:r>
              <a:rPr lang="ru-RU" b="1" dirty="0" err="1">
                <a:latin typeface="Calibri"/>
                <a:cs typeface="Calibri"/>
              </a:rPr>
              <a:t>Agile</a:t>
            </a:r>
            <a:endParaRPr lang="ru-RU" dirty="0" err="1">
              <a:latin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5E5A1-B500-19ED-4727-882C8846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Главная задача продукта — удовлетворить клиента.</a:t>
            </a:r>
            <a:endParaRPr lang="ru-RU" dirty="0">
              <a:cs typeface="Calibri" panose="020F0502020204030204"/>
            </a:endParaRPr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Изменять процесс разработки в ходе работы — хорошо.</a:t>
            </a:r>
            <a:endParaRPr lang="ru-RU" dirty="0">
              <a:ea typeface="+mn-lt"/>
              <a:cs typeface="+mn-lt"/>
            </a:endParaRPr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Рабочее ПО нужно доставлять клиенту часто, в рамках 2-16 недель.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Руководители и разработчики трудятся вместе на протяжении всего процесса.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Над проектом работают заинтересованные, мотивированные сотрудники с комфортными условиями для работы.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Лучший способ передать информацию — личная встреча.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Главный показатель успешности проекта — работающий продукт, а не трудозатраты и другие показатели.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Гибкие методологии разработки помогают постоянному развитию, поддержанию рабочего темпа как на спринтерской, так и на марафонской дистанции.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Нужно уделять внимание технической стороне и качественному дизайну продукта.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Важно сокращать до минимума лишнюю работу и не усложнять.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Самые лучшие команды — </a:t>
            </a:r>
            <a:r>
              <a:rPr lang="ru-RU" sz="1600" dirty="0" err="1">
                <a:solidFill>
                  <a:srgbClr val="35373A"/>
                </a:solidFill>
                <a:ea typeface="+mn-lt"/>
                <a:cs typeface="+mn-lt"/>
              </a:rPr>
              <a:t>самоорганизованные</a:t>
            </a:r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sz="1600" dirty="0">
                <a:solidFill>
                  <a:srgbClr val="35373A"/>
                </a:solidFill>
                <a:ea typeface="+mn-lt"/>
                <a:cs typeface="+mn-lt"/>
              </a:rPr>
              <a:t>Сотрудники должны регулярно оценивать проделанную работу и улучшать, корректировать ее для большей эффективности.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684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FD374-135B-E97D-9604-FB07C133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Calibri"/>
                <a:cs typeface="Calibri"/>
              </a:rPr>
              <a:t>Agile</a:t>
            </a:r>
            <a:r>
              <a:rPr lang="ru-RU" b="1" dirty="0">
                <a:latin typeface="Calibri"/>
                <a:cs typeface="Calibri"/>
              </a:rPr>
              <a:t>-разработка: плюсы и минусы</a:t>
            </a:r>
            <a:endParaRPr lang="ru-RU" b="1">
              <a:latin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F1650-E0DD-0901-01CC-5BF23A94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➕ Гибкость и открытость к любым изменениям.</a:t>
            </a:r>
            <a:endParaRPr lang="ru-RU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Команда может оперативно вносить изменения в проект, дорабатывать продукт по комментариям заказчика и реагировать на изменения рынка.</a:t>
            </a:r>
            <a:endParaRPr lang="ru-RU" sz="14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➕ Небольшие риски потерпеть неудачу.</a:t>
            </a:r>
            <a:endParaRPr lang="ru-RU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В каждом цикле работы присутствует тестирование, аналитика и общение с заказчиком. Так можно быстрее выявить проблему и исправить ее, не перебирая этап за этапом, как в каскадном подходе.</a:t>
            </a: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➕ Устойчивость к срыву дедлайнов.</a:t>
            </a:r>
            <a:endParaRPr lang="ru-RU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В </a:t>
            </a:r>
            <a:r>
              <a:rPr lang="ru-RU" sz="1400" b="1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-подходе выставляются гибкие сроки с запасом на задержки и изменения.</a:t>
            </a: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➕ Вовлеченность команды.</a:t>
            </a:r>
            <a:endParaRPr lang="ru-RU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Тесное общение с руководством, коллегами и самоорганизация помогают работать эффективнее и чувствовать свое влияние на проект.</a:t>
            </a: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➕ Минимум рутинной работы</a:t>
            </a: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.</a:t>
            </a:r>
            <a:endParaRPr lang="ru-RU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Разработчикам не нужно тратить огромное время на аналитику, планирование и заполнение отчетов. Главное — работа над продуктом.</a:t>
            </a:r>
            <a:endParaRPr lang="ru-RU" sz="1400" dirty="0">
              <a:cs typeface="Calibri"/>
            </a:endParaRPr>
          </a:p>
          <a:p>
            <a:endParaRPr lang="ru-RU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254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9983CC-EEEF-7A2C-0D1D-6876EA69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➖ </a:t>
            </a: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Проект непредсказуем</a:t>
            </a: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.</a:t>
            </a:r>
            <a:endParaRPr lang="ru-RU" sz="1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В конце ожидания могут совсем не совпасть с реальностью. Возможно, это станет минусом для заказчиков с четким ТЗ.</a:t>
            </a:r>
            <a:endParaRPr lang="ru-RU" sz="14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➖ </a:t>
            </a: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Потребность в тесном взаимодействии</a:t>
            </a: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.</a:t>
            </a:r>
            <a:endParaRPr lang="ru-RU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Команде нужно постоянно общаться с заказчиком, чтобы отслеживать промежуточные результаты и вовремя обновлять продукт.</a:t>
            </a:r>
            <a:endParaRPr lang="ru-RU" sz="1400">
              <a:cs typeface="Calibri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➖ </a:t>
            </a: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Тяжелое погружение новых сотрудников</a:t>
            </a: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.</a:t>
            </a:r>
            <a:endParaRPr lang="ru-RU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Поменять руководителя или важного сотрудника в процессе работы над проектом — задачка не из простых. Придется уделить приличное количество времени для </a:t>
            </a:r>
            <a:r>
              <a:rPr lang="ru-RU" sz="1400" dirty="0" err="1">
                <a:solidFill>
                  <a:srgbClr val="35373A"/>
                </a:solidFill>
                <a:ea typeface="+mn-lt"/>
                <a:cs typeface="+mn-lt"/>
              </a:rPr>
              <a:t>онбординга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 нового коллеги.</a:t>
            </a:r>
            <a:endParaRPr lang="ru-RU" sz="1400">
              <a:cs typeface="Calibri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➖ </a:t>
            </a: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Непростое внедрение системы </a:t>
            </a:r>
            <a:r>
              <a:rPr lang="ru-RU" sz="18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.</a:t>
            </a:r>
            <a:endParaRPr lang="ru-RU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Если компания уже работает по другой методологии, перестроиться на </a:t>
            </a:r>
            <a:r>
              <a:rPr lang="ru-RU" sz="14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-подход будет сложно. Скорее всего потребуется специалист, который хорошо разбирается в гибких методологиях. А на это нужно заложить и время, и бюджет.</a:t>
            </a:r>
            <a:endParaRPr lang="ru-RU" sz="1400">
              <a:cs typeface="Calibri"/>
            </a:endParaRPr>
          </a:p>
          <a:p>
            <a:endParaRPr lang="ru-RU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4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6A8F4-A91F-8B8E-6F9A-7F7CC048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alibri"/>
                <a:cs typeface="Calibri"/>
              </a:rPr>
              <a:t>В каком случае применять </a:t>
            </a:r>
            <a:r>
              <a:rPr lang="ru-RU" b="1" dirty="0" err="1">
                <a:latin typeface="Calibri"/>
                <a:cs typeface="Calibri"/>
              </a:rPr>
              <a:t>Agile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DB36F-DD4F-B3DC-0735-51175504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Вам стоит попробовать </a:t>
            </a:r>
            <a:r>
              <a:rPr lang="ru-RU" sz="18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, если:</a:t>
            </a:r>
            <a:endParaRPr lang="ru-RU" sz="1800" b="1" dirty="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Команда теряется в потоке задач: не понимает, как распределять задачи, кто за что отвечает и на каком этапе работы они находится.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Вы ограничены по времени. К примеру, вам нужно выпустить новый более востребованный и полезный пользователям продукт раньше, чем конкуренты. С помощью </a:t>
            </a:r>
            <a:r>
              <a:rPr lang="ru-RU" sz="14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b="1" dirty="0">
                <a:solidFill>
                  <a:srgbClr val="35373A"/>
                </a:solidFill>
                <a:ea typeface="+mn-lt"/>
                <a:cs typeface="+mn-lt"/>
              </a:rPr>
              <a:t> 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можно минимизировать время на реализацию продукта и исправление ошибок, появляющихся в ходе работы.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Результат проекта неизвестен заранее: например, вы что‑то изобретаете или запускаете инновационный стартап. </a:t>
            </a:r>
            <a:r>
              <a:rPr lang="ru-RU" sz="14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b="1" dirty="0">
                <a:solidFill>
                  <a:srgbClr val="35373A"/>
                </a:solidFill>
                <a:ea typeface="+mn-lt"/>
                <a:cs typeface="+mn-lt"/>
              </a:rPr>
              <a:t> 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позволит проложить оптимальный путь к работоспособному продукту, несмотря на меняющуюся в процессе работы цель.</a:t>
            </a: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Вам не нужно использовать </a:t>
            </a:r>
            <a:r>
              <a:rPr lang="ru-RU" sz="1800" b="1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800" b="1" dirty="0">
                <a:solidFill>
                  <a:srgbClr val="35373A"/>
                </a:solidFill>
                <a:ea typeface="+mn-lt"/>
                <a:cs typeface="+mn-lt"/>
              </a:rPr>
              <a:t>, если:</a:t>
            </a:r>
            <a:endParaRPr lang="ru-RU" sz="1800" b="1" dirty="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Нужен четкий и неизменный результат проекта строго по ТЗ. Например, если вы работаете в сфере с жесткими регулятивными нормами или заранее известными требованиями к проекту.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Проект предполагает многократное повторение полученного результата. Методология </a:t>
            </a:r>
            <a:r>
              <a:rPr lang="ru-RU" sz="14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b="1" dirty="0">
                <a:solidFill>
                  <a:srgbClr val="35373A"/>
                </a:solidFill>
                <a:ea typeface="+mn-lt"/>
                <a:cs typeface="+mn-lt"/>
              </a:rPr>
              <a:t> 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не очень хорошо подходит для повторного воспроизведения. Переводя на жизненные примеры, если вам нужно построить 5 одинаковых домов, то с </a:t>
            </a:r>
            <a:r>
              <a:rPr lang="ru-RU" sz="14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b="1" dirty="0">
                <a:solidFill>
                  <a:srgbClr val="35373A"/>
                </a:solidFill>
                <a:ea typeface="+mn-lt"/>
                <a:cs typeface="+mn-lt"/>
              </a:rPr>
              <a:t> 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вы получите 5 уникальных домов, каждый из которых будет отвечать на запросы разных клиентов.</a:t>
            </a:r>
            <a:endParaRPr lang="ru-RU" sz="1400" dirty="0">
              <a:cs typeface="Calibri"/>
            </a:endParaRPr>
          </a:p>
          <a:p>
            <a:r>
              <a:rPr lang="ru-RU" sz="14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-проект требует постоянного контактирования с заинтересованными лицами. У заказчиков может просто не быть времени, возможности или желания использовать </a:t>
            </a:r>
            <a:r>
              <a:rPr lang="ru-RU" sz="1400" b="1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400" dirty="0">
                <a:solidFill>
                  <a:srgbClr val="35373A"/>
                </a:solidFill>
                <a:ea typeface="+mn-lt"/>
                <a:cs typeface="+mn-lt"/>
              </a:rPr>
              <a:t>-менеджмент.</a:t>
            </a:r>
            <a:endParaRPr lang="ru-RU" sz="1400" dirty="0">
              <a:cs typeface="Calibri"/>
            </a:endParaRPr>
          </a:p>
          <a:p>
            <a:endParaRPr lang="ru-RU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57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9B071-DCDE-5622-FFB4-0A8ABDAB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/>
                <a:cs typeface="Calibri"/>
              </a:rPr>
              <a:t>Методы управления проектами по </a:t>
            </a:r>
            <a:r>
              <a:rPr lang="ru-RU" b="1" dirty="0" err="1">
                <a:latin typeface="Calibri"/>
                <a:cs typeface="Calibri"/>
              </a:rPr>
              <a:t>Agile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78AF6-E409-A0A7-5C2D-926EB98E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В семейство </a:t>
            </a:r>
            <a:r>
              <a:rPr lang="ru-RU" sz="1800" dirty="0" err="1">
                <a:solidFill>
                  <a:srgbClr val="35373A"/>
                </a:solidFill>
                <a:ea typeface="+mn-lt"/>
                <a:cs typeface="+mn-lt"/>
              </a:rPr>
              <a:t>Agile</a:t>
            </a:r>
            <a:r>
              <a:rPr lang="ru-RU" sz="1800">
                <a:solidFill>
                  <a:srgbClr val="35373A"/>
                </a:solidFill>
                <a:ea typeface="+mn-lt"/>
                <a:cs typeface="+mn-lt"/>
              </a:rPr>
              <a:t> входит несколько разных видов управления проектов — фреймворков. В СНГ наибольшей популярностью пользуются два — </a:t>
            </a:r>
            <a:r>
              <a:rPr lang="ru-RU" sz="1800" err="1">
                <a:solidFill>
                  <a:srgbClr val="35373A"/>
                </a:solidFill>
                <a:ea typeface="+mn-lt"/>
                <a:cs typeface="+mn-lt"/>
              </a:rPr>
              <a:t>Scrum</a:t>
            </a:r>
            <a:r>
              <a:rPr lang="ru-RU" sz="1800">
                <a:solidFill>
                  <a:srgbClr val="35373A"/>
                </a:solidFill>
                <a:ea typeface="+mn-lt"/>
                <a:cs typeface="+mn-lt"/>
              </a:rPr>
              <a:t> и </a:t>
            </a:r>
            <a:r>
              <a:rPr lang="ru-RU" sz="1800" err="1">
                <a:solidFill>
                  <a:srgbClr val="35373A"/>
                </a:solidFill>
                <a:ea typeface="+mn-lt"/>
                <a:cs typeface="+mn-lt"/>
              </a:rPr>
              <a:t>Kanban</a:t>
            </a:r>
            <a:r>
              <a:rPr lang="ru-RU" sz="1800" dirty="0">
                <a:solidFill>
                  <a:srgbClr val="35373A"/>
                </a:solidFill>
                <a:ea typeface="+mn-lt"/>
                <a:cs typeface="+mn-lt"/>
              </a:rPr>
              <a:t>.</a:t>
            </a:r>
            <a:endParaRPr lang="ru-RU" sz="1800" dirty="0">
              <a:cs typeface="Calibri" panose="020F0502020204030204"/>
            </a:endParaRPr>
          </a:p>
          <a:p>
            <a:r>
              <a:rPr lang="ru-RU" sz="1600">
                <a:solidFill>
                  <a:srgbClr val="35373A"/>
                </a:solidFill>
                <a:ea typeface="+mn-lt"/>
                <a:cs typeface="+mn-lt"/>
              </a:rPr>
              <a:t>Kanban — это метод управления рабочим процессом, основанный на визуализации цели, задач и прогресса. В основе инструмента — канбан-доска.</a:t>
            </a:r>
            <a:endParaRPr lang="ru-RU"/>
          </a:p>
          <a:p>
            <a:r>
              <a:rPr lang="ru-RU" sz="1600">
                <a:solidFill>
                  <a:srgbClr val="35373A"/>
                </a:solidFill>
                <a:ea typeface="+mn-lt"/>
                <a:cs typeface="+mn-lt"/>
              </a:rPr>
              <a:t>Scrum — метод деления работы на итерации (временные отрезки) для достижения цели. Цель — получить функциональный результат.</a:t>
            </a:r>
            <a:endParaRPr lang="ru-RU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98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19AD3F-1ECF-936C-02AB-7660A614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749"/>
            <a:ext cx="10515600" cy="58582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ru-RU" sz="1800" b="1" dirty="0">
              <a:cs typeface="Calibri"/>
            </a:endParaRPr>
          </a:p>
          <a:p>
            <a:pPr marL="0" indent="0">
              <a:buNone/>
            </a:pPr>
            <a:r>
              <a:rPr lang="ru-RU" sz="1800" b="1" dirty="0">
                <a:cs typeface="Calibri"/>
              </a:rPr>
              <a:t>Game </a:t>
            </a:r>
            <a:r>
              <a:rPr lang="ru-RU" sz="1800" b="1" dirty="0" err="1">
                <a:cs typeface="Calibri"/>
              </a:rPr>
              <a:t>Designer</a:t>
            </a:r>
            <a:r>
              <a:rPr lang="ru-RU" sz="1800" dirty="0">
                <a:solidFill>
                  <a:srgbClr val="374151"/>
                </a:solidFill>
                <a:cs typeface="Calibri"/>
              </a:rPr>
              <a:t> </a:t>
            </a:r>
            <a:r>
              <a:rPr lang="ru-RU" sz="1800" dirty="0">
                <a:solidFill>
                  <a:srgbClr val="374151"/>
                </a:solidFill>
                <a:ea typeface="+mn-lt"/>
                <a:cs typeface="+mn-lt"/>
              </a:rPr>
              <a:t>- </a:t>
            </a:r>
            <a:r>
              <a:rPr lang="ru-RU" sz="1400" dirty="0">
                <a:solidFill>
                  <a:srgbClr val="374151"/>
                </a:solidFill>
                <a:ea typeface="+mn-lt"/>
                <a:cs typeface="+mn-lt"/>
              </a:rPr>
              <a:t>это специалист, ответственный за создание и определение игрового опыта, механик, сюжета и многих других аспектов игры. Геймдизайнер играет ключевую роль в формировании основных элементов игры и обеспечении увлекательного, сбалансированного и интересного игрового процесса.</a:t>
            </a:r>
            <a:endParaRPr lang="ru-RU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b="1" dirty="0"/>
              <a:t>Концепт-художник:</a:t>
            </a:r>
            <a:r>
              <a:rPr lang="ru-RU" sz="2400" dirty="0"/>
              <a:t> </a:t>
            </a:r>
            <a:r>
              <a:rPr lang="ru-RU" sz="1800" dirty="0"/>
              <a:t>этот человек зарисовывает свои идеи в виде концепт-артов, по этим эскизам 3d </a:t>
            </a:r>
            <a:r>
              <a:rPr lang="ru-RU" sz="1800" dirty="0" err="1"/>
              <a:t>модеры</a:t>
            </a:r>
            <a:r>
              <a:rPr lang="ru-RU" sz="1800" dirty="0"/>
              <a:t> создают окружение и персонажей, программисты все это программируют.</a:t>
            </a:r>
          </a:p>
          <a:p>
            <a:pPr marL="0" indent="0">
              <a:buNone/>
            </a:pPr>
            <a:r>
              <a:rPr lang="ru-RU" sz="2400" b="1" dirty="0">
                <a:cs typeface="Calibri"/>
              </a:rPr>
              <a:t>Сценарист: </a:t>
            </a:r>
            <a:r>
              <a:rPr lang="ru-RU" sz="1800" dirty="0"/>
              <a:t>придумывает сюжет, </a:t>
            </a:r>
            <a:r>
              <a:rPr lang="ru-RU" sz="1800" dirty="0">
                <a:cs typeface="Calibri"/>
              </a:rPr>
              <a:t>пишет </a:t>
            </a:r>
            <a:r>
              <a:rPr lang="ru-RU" sz="1800" dirty="0">
                <a:ea typeface="+mn-lt"/>
                <a:cs typeface="+mn-lt"/>
              </a:rPr>
              <a:t>сценарий, это последовательность и описание действий, диалоги, лор, описание персонажей и окружения.</a:t>
            </a:r>
          </a:p>
          <a:p>
            <a:pPr marL="0" indent="0">
              <a:buNone/>
            </a:pPr>
            <a:r>
              <a:rPr lang="ru-RU" sz="2400" b="1" dirty="0" err="1">
                <a:ea typeface="+mn-lt"/>
                <a:cs typeface="+mn-lt"/>
              </a:rPr>
              <a:t>Нарративный</a:t>
            </a:r>
            <a:r>
              <a:rPr lang="ru-RU" sz="2400" b="1" dirty="0">
                <a:ea typeface="+mn-lt"/>
                <a:cs typeface="+mn-lt"/>
              </a:rPr>
              <a:t> дизайнер:</a:t>
            </a:r>
            <a:r>
              <a:rPr lang="ru-RU" sz="1800" dirty="0">
                <a:ea typeface="+mn-lt"/>
                <a:cs typeface="+mn-lt"/>
              </a:rPr>
              <a:t> его цель повествование через игровой процесс, это различные записки, дневники запись на диктофон, разговоры НПС и прочее, которые можно найти в игре. Обычно большинство игроков пропускают все это или просто </a:t>
            </a:r>
            <a:r>
              <a:rPr lang="ru-RU" sz="1800" dirty="0" err="1">
                <a:ea typeface="+mn-lt"/>
                <a:cs typeface="+mn-lt"/>
              </a:rPr>
              <a:t>скипают</a:t>
            </a:r>
            <a:r>
              <a:rPr lang="ru-RU" sz="1800" dirty="0">
                <a:ea typeface="+mn-lt"/>
                <a:cs typeface="+mn-lt"/>
              </a:rPr>
              <a:t>. Так же работа </a:t>
            </a:r>
            <a:r>
              <a:rPr lang="ru-RU" sz="1800" dirty="0" err="1">
                <a:ea typeface="+mn-lt"/>
                <a:cs typeface="+mn-lt"/>
              </a:rPr>
              <a:t>нарративного</a:t>
            </a:r>
            <a:r>
              <a:rPr lang="ru-RU" sz="1800" dirty="0">
                <a:ea typeface="+mn-lt"/>
                <a:cs typeface="+mn-lt"/>
              </a:rPr>
              <a:t> дизайнера заключается в отсылках, </a:t>
            </a:r>
            <a:r>
              <a:rPr lang="ru-RU" sz="1800" dirty="0" err="1">
                <a:ea typeface="+mn-lt"/>
                <a:cs typeface="+mn-lt"/>
              </a:rPr>
              <a:t>пасхалках</a:t>
            </a:r>
            <a:r>
              <a:rPr lang="ru-RU" sz="1800" dirty="0">
                <a:ea typeface="+mn-lt"/>
                <a:cs typeface="+mn-lt"/>
              </a:rPr>
              <a:t> и любых других донесений для игрока. Все это внедряется с сценарий который придумал сценарист.</a:t>
            </a:r>
          </a:p>
          <a:p>
            <a:pPr marL="0" indent="0">
              <a:buNone/>
            </a:pPr>
            <a:r>
              <a:rPr lang="ru-RU" sz="2400" b="1" dirty="0"/>
              <a:t>Левел дизайнер:</a:t>
            </a:r>
            <a:r>
              <a:rPr lang="ru-RU" sz="1800" b="1" dirty="0">
                <a:cs typeface="Calibri"/>
              </a:rPr>
              <a:t> </a:t>
            </a:r>
            <a:r>
              <a:rPr lang="ru-RU" sz="1800" dirty="0">
                <a:cs typeface="Calibri"/>
              </a:rPr>
              <a:t>баланс уровней, окружение, пути движения по уровням</a:t>
            </a:r>
          </a:p>
          <a:p>
            <a:pPr marL="0" indent="0">
              <a:buNone/>
            </a:pPr>
            <a:r>
              <a:rPr lang="ru-RU" sz="2400" b="1" dirty="0"/>
              <a:t>UX дизайнер: </a:t>
            </a:r>
            <a:r>
              <a:rPr lang="ru-RU" sz="1800" dirty="0"/>
              <a:t>объяснение игровых правил </a:t>
            </a:r>
            <a:r>
              <a:rPr lang="ru-RU" sz="1800" dirty="0" smtClean="0"/>
              <a:t>игроку</a:t>
            </a:r>
            <a:endParaRPr lang="ru-RU" sz="1800" dirty="0">
              <a:cs typeface="Calibri"/>
            </a:endParaRPr>
          </a:p>
          <a:p>
            <a:pPr marL="0" indent="0">
              <a:buNone/>
            </a:pPr>
            <a:r>
              <a:rPr lang="ru-RU" sz="1200" b="1" dirty="0">
                <a:ea typeface="+mn-lt"/>
                <a:cs typeface="+mn-lt"/>
              </a:rPr>
              <a:t>Дизайн-документ -</a:t>
            </a:r>
            <a:r>
              <a:rPr lang="ru-RU" sz="1200" dirty="0">
                <a:solidFill>
                  <a:srgbClr val="374151"/>
                </a:solidFill>
                <a:ea typeface="+mn-lt"/>
                <a:cs typeface="+mn-lt"/>
              </a:rPr>
              <a:t> это документ в котором описываются все аспекты игры, включая игровую механику, уровни, персонажей, сценарий и другие детали. Дизайн-документ служит важным ресурсом для всей команды разработки и позволяет согласовать идеи и планы.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37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47F92-B32B-2060-DA4C-E7460651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54"/>
            <a:ext cx="10515600" cy="63067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ru-RU" sz="1600" dirty="0">
              <a:cs typeface="Calibri"/>
            </a:endParaRPr>
          </a:p>
          <a:p>
            <a:pPr marL="285750" indent="-285750"/>
            <a:r>
              <a:rPr lang="ru-RU" sz="1600" b="1" dirty="0">
                <a:ea typeface="+mn-lt"/>
                <a:cs typeface="+mn-lt"/>
              </a:rPr>
              <a:t>Создание игровой механики: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rgbClr val="374151"/>
                </a:solidFill>
                <a:ea typeface="+mn-lt"/>
                <a:cs typeface="+mn-lt"/>
              </a:rPr>
              <a:t>Геймдизайнер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разрабатывает основные правила, механики и системы игры. Он определяет, как игрок будет взаимодействовать с игровым миром, какие действия ему доступны и какие последствия они будут иметь.</a:t>
            </a:r>
            <a:endParaRPr lang="ru-RU" sz="1600" dirty="0">
              <a:cs typeface="Calibri"/>
            </a:endParaRPr>
          </a:p>
          <a:p>
            <a:pPr marL="285750" indent="-285750"/>
            <a:r>
              <a:rPr lang="ru-RU" sz="1600" b="1" dirty="0">
                <a:ea typeface="+mn-lt"/>
                <a:cs typeface="+mn-lt"/>
              </a:rPr>
              <a:t>Дизайн уровней и сценариев: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rgbClr val="374151"/>
                </a:solidFill>
                <a:ea typeface="+mn-lt"/>
                <a:cs typeface="+mn-lt"/>
              </a:rPr>
              <a:t>Геймдизайнер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разрабатывает уровни, миссии и сценарии, определяя структуру и цель каждой части игры. Он создает интересные задачи и вызовы для игроков, обеспечивая разнообразие и динамику игрового опыта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r>
              <a:rPr lang="ru-RU" sz="1600" b="1" dirty="0">
                <a:ea typeface="+mn-lt"/>
                <a:cs typeface="+mn-lt"/>
              </a:rPr>
              <a:t>Создание баланса и сложности: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rgbClr val="374151"/>
                </a:solidFill>
                <a:ea typeface="+mn-lt"/>
                <a:cs typeface="+mn-lt"/>
              </a:rPr>
              <a:t>Геймдизайнер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управляет балансом игры, чтобы она была интересной и честной для игроков. Он создает сложность, которая стимулирует игроков развивать навыки и стратегии, сохраняя при этом приемлемый уровень вызова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r>
              <a:rPr lang="ru-RU" sz="1600" b="1" dirty="0">
                <a:ea typeface="+mn-lt"/>
                <a:cs typeface="+mn-lt"/>
              </a:rPr>
              <a:t>Дизайн персонажей и монстров: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rgbClr val="374151"/>
                </a:solidFill>
                <a:ea typeface="+mn-lt"/>
                <a:cs typeface="+mn-lt"/>
              </a:rPr>
              <a:t>Геймдизайнер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определяет характеристики, способности и поведение персонажей, монстров и врагов в игре. Он создает уникальные и разнообразные враги, чтобы обогатить игровой мир.</a:t>
            </a:r>
            <a:endParaRPr lang="ru-RU" sz="1600" dirty="0">
              <a:ea typeface="+mn-lt"/>
              <a:cs typeface="+mn-lt"/>
            </a:endParaRPr>
          </a:p>
          <a:p>
            <a:pPr marL="285750" indent="-285750"/>
            <a:r>
              <a:rPr lang="ru-RU" sz="1600" b="1" dirty="0">
                <a:ea typeface="+mn-lt"/>
                <a:cs typeface="+mn-lt"/>
              </a:rPr>
              <a:t>Разработка игрового сюжета: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rgbClr val="374151"/>
                </a:solidFill>
                <a:ea typeface="+mn-lt"/>
                <a:cs typeface="+mn-lt"/>
              </a:rPr>
              <a:t>Геймдизайнер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может создавать сюжет и мир игры, определяя персонажей, события и мотивации. Он строит интересные и увлекательные истории, которые привлекают игроков и вносят элементы нарратива.</a:t>
            </a:r>
            <a:endParaRPr lang="ru-RU" sz="1600" dirty="0">
              <a:ea typeface="+mn-lt"/>
              <a:cs typeface="+mn-lt"/>
            </a:endParaRPr>
          </a:p>
          <a:p>
            <a:pPr marL="285750" indent="-285750"/>
            <a:r>
              <a:rPr lang="ru-RU" sz="1600" b="1" dirty="0">
                <a:ea typeface="+mn-lt"/>
                <a:cs typeface="+mn-lt"/>
              </a:rPr>
              <a:t>Исследование и тестирование: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rgbClr val="374151"/>
                </a:solidFill>
                <a:ea typeface="+mn-lt"/>
                <a:cs typeface="+mn-lt"/>
              </a:rPr>
              <a:t>Геймдизайнер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тестирует игровые механики и уровни, исследуя, как они взаимодействуют, и корректируя их при необходимости. Он анализирует данные, полученные в результате тестирования, чтобы сделать игру более увлекательной и балансированной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r>
              <a:rPr lang="ru-RU" sz="1600" b="1" dirty="0">
                <a:ea typeface="+mn-lt"/>
                <a:cs typeface="+mn-lt"/>
              </a:rPr>
              <a:t>Работа в команде: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rgbClr val="374151"/>
                </a:solidFill>
                <a:ea typeface="+mn-lt"/>
                <a:cs typeface="+mn-lt"/>
              </a:rPr>
              <a:t>Геймдизайнер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взаимодействует с различными членами команды разработки, включая художников, программистов, звукорежиссеров и других, чтобы обеспечить согласованность и качество всех аспектов игры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r>
              <a:rPr lang="ru-RU" sz="1600" b="1" dirty="0">
                <a:ea typeface="+mn-lt"/>
                <a:cs typeface="+mn-lt"/>
              </a:rPr>
              <a:t>Поддержка и обновления: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После выпуска игры </a:t>
            </a:r>
            <a:r>
              <a:rPr lang="ru-RU" sz="1600" dirty="0" err="1">
                <a:solidFill>
                  <a:srgbClr val="374151"/>
                </a:solidFill>
                <a:ea typeface="+mn-lt"/>
                <a:cs typeface="+mn-lt"/>
              </a:rPr>
              <a:t>геймдизайнер</a:t>
            </a:r>
            <a:r>
              <a:rPr lang="ru-RU" sz="1600" dirty="0">
                <a:solidFill>
                  <a:srgbClr val="374151"/>
                </a:solidFill>
                <a:ea typeface="+mn-lt"/>
                <a:cs typeface="+mn-lt"/>
              </a:rPr>
              <a:t> может продолжать работать над обновлениями, дополнениями и улучшениями, чтобы поддерживать интерес игроков и развивать игровой опыт.</a:t>
            </a:r>
            <a:endParaRPr lang="ru-RU" sz="1600" dirty="0">
              <a:cs typeface="Calibri"/>
            </a:endParaRPr>
          </a:p>
          <a:p>
            <a:pPr marL="0" indent="0">
              <a:buNone/>
            </a:pPr>
            <a:endParaRPr lang="ru-R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0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825"/>
            <a:ext cx="10515600" cy="100840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ПОСТПРОДАКШЕН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5496"/>
            <a:ext cx="10515600" cy="5151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Account Manager - </a:t>
            </a:r>
            <a:r>
              <a:rPr lang="ru-RU" sz="1400" dirty="0"/>
              <a:t>ответствен за управление и поддержку отношений с ключевыми клиентами или партнерами компании</a:t>
            </a:r>
            <a:r>
              <a:rPr lang="ru-RU" sz="1400" dirty="0" smtClean="0"/>
              <a:t>. В </a:t>
            </a:r>
            <a:r>
              <a:rPr lang="ru-RU" sz="1400" dirty="0"/>
              <a:t>его </a:t>
            </a:r>
            <a:r>
              <a:rPr lang="ru-RU" sz="1400" dirty="0" smtClean="0"/>
              <a:t>задачи входит </a:t>
            </a:r>
            <a:r>
              <a:rPr lang="ru-RU" sz="1400" dirty="0"/>
              <a:t>поддержка лояльности и общение </a:t>
            </a:r>
            <a:r>
              <a:rPr lang="ru-RU" sz="1400" dirty="0" smtClean="0"/>
              <a:t>с заказчиками, сбор отзывов и предложений и передача их команде.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Project </a:t>
            </a:r>
            <a:r>
              <a:rPr lang="en-US" sz="1400" b="1" dirty="0"/>
              <a:t>Manager - </a:t>
            </a:r>
            <a:r>
              <a:rPr lang="ru-RU" sz="1400" dirty="0"/>
              <a:t>специалист, ответственный за управление и координацию всеми аспектами процесса разработки игры, начиная от планирования и заканчивая выпуском готового продукта. Роль </a:t>
            </a:r>
            <a:r>
              <a:rPr lang="ru-RU" sz="1400" dirty="0" err="1"/>
              <a:t>Project</a:t>
            </a:r>
            <a:r>
              <a:rPr lang="ru-RU" sz="1400" dirty="0"/>
              <a:t> </a:t>
            </a:r>
            <a:r>
              <a:rPr lang="ru-RU" sz="1400" dirty="0" err="1"/>
              <a:t>Manager</a:t>
            </a:r>
            <a:r>
              <a:rPr lang="ru-RU" sz="1400" dirty="0"/>
              <a:t> особенно важна для обеспечения соблюдения сроков, бюджета и высокого качества игрового </a:t>
            </a:r>
            <a:r>
              <a:rPr lang="ru-RU" sz="1400" dirty="0" smtClean="0"/>
              <a:t>продукта.</a:t>
            </a:r>
          </a:p>
          <a:p>
            <a:pPr marL="0" indent="0">
              <a:buNone/>
            </a:pPr>
            <a:r>
              <a:rPr lang="en-US" sz="1400" b="1" dirty="0" smtClean="0"/>
              <a:t>Community </a:t>
            </a:r>
            <a:r>
              <a:rPr lang="en-US" sz="1400" b="1" dirty="0"/>
              <a:t>Manager - </a:t>
            </a:r>
            <a:r>
              <a:rPr lang="ru-RU" sz="1400" dirty="0"/>
              <a:t>специалист, ответственный за поддержание и управление взаимодействием между разработчиками игры и игровым сообществом. Их целью является создание позитивной и активной игровой общности, обеспечение обратной связи с игроками, а также управление контентом и мероприятиями, связанными с игрой.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Support – </a:t>
            </a:r>
            <a:r>
              <a:rPr lang="ru-RU" sz="1400" dirty="0" smtClean="0"/>
              <a:t>специалист </a:t>
            </a:r>
            <a:r>
              <a:rPr lang="ru-RU" sz="1400" dirty="0"/>
              <a:t>или </a:t>
            </a:r>
            <a:r>
              <a:rPr lang="ru-RU" sz="1400" dirty="0" smtClean="0"/>
              <a:t>служба, </a:t>
            </a:r>
            <a:r>
              <a:rPr lang="ru-RU" sz="1400" dirty="0"/>
              <a:t>которая обеспечивает помощь и техническую поддержку для игроков, решает проблемы и отвечает на запросы, связанные с игрой. Эта роль очень важна для создания положительного опыта игроков и поддержания уровня удовлетворенности пользователей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 smtClean="0"/>
              <a:t>QA – </a:t>
            </a:r>
            <a:r>
              <a:rPr lang="ru-RU" sz="1400" dirty="0"/>
              <a:t>отдел контроля </a:t>
            </a:r>
            <a:r>
              <a:rPr lang="en-US" sz="1400" dirty="0" smtClean="0"/>
              <a:t>- </a:t>
            </a:r>
            <a:r>
              <a:rPr lang="ru-RU" sz="1400" dirty="0" smtClean="0"/>
              <a:t>это </a:t>
            </a:r>
            <a:r>
              <a:rPr lang="ru-RU" sz="1400" dirty="0"/>
              <a:t>группа специалистов, которая отвечает за тестирование игры на наличие ошибок, багов, неполадок и недоработок, а также за обеспечение высокого качества </a:t>
            </a:r>
            <a:r>
              <a:rPr lang="ru-RU" sz="1400" dirty="0" err="1"/>
              <a:t>геймплея</a:t>
            </a:r>
            <a:r>
              <a:rPr lang="ru-RU" sz="1400" dirty="0"/>
              <a:t> и пользовательского опыта. Они играют ключевую роль в обнаружении и исправлении проблем до релиза игры, а также в процессе её </a:t>
            </a:r>
            <a:r>
              <a:rPr lang="ru-RU" sz="1400" dirty="0" err="1"/>
              <a:t>постпродакшн</a:t>
            </a:r>
            <a:r>
              <a:rPr lang="ru-RU" sz="1400" dirty="0"/>
              <a:t> поддержки.</a:t>
            </a:r>
            <a:endParaRPr lang="ru-RU" sz="1400" b="1" dirty="0" smtClean="0"/>
          </a:p>
          <a:p>
            <a:pPr marL="0" indent="0">
              <a:buNone/>
            </a:pPr>
            <a:r>
              <a:rPr lang="en-US" sz="1400" b="1" dirty="0" smtClean="0"/>
              <a:t>Localizer – </a:t>
            </a:r>
            <a:r>
              <a:rPr lang="ru-RU" sz="1400" dirty="0"/>
              <a:t>это специалист или команда, которая занимается локализацией игрового контента на различные языки и культуры, чтобы сделать игру доступной и понятной для игроков из разных регионов мира. Локализация включает в себя перевод текстов, адаптацию культурных нюансов и контекстных различий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/>
              <a:t>Analyst – </a:t>
            </a:r>
            <a:r>
              <a:rPr lang="ru-RU" sz="1400" dirty="0"/>
              <a:t>это специалист, который занимается анализом данных и информации, собранных в ходе разработки и эксплуатации игры. Они используют статистику и метрики, чтобы выявить тенденции, проблемы, успехи и потенциальные области улучшения в игре, что помогает принимать информированные решения и оптимизировать игровой процесс.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Marketer – </a:t>
            </a:r>
            <a:r>
              <a:rPr lang="ru-RU" sz="1400" dirty="0"/>
              <a:t>это специалист, который занимается планированием, разработкой и реализацией маркетинговых стратегий и активностей для продвижения и распространения игры на рынке. Они отвечают за привлечение внимания к игре, создание интереса у потенциальных игроков и стимулирование продаж.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3480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ИЗДАТЕЛЬ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 KIT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MARKETING</a:t>
            </a:r>
            <a:endParaRPr lang="ru-RU" dirty="0" smtClean="0"/>
          </a:p>
          <a:p>
            <a:r>
              <a:rPr lang="en-US" dirty="0" smtClean="0"/>
              <a:t>INVESTMENTS</a:t>
            </a:r>
          </a:p>
          <a:p>
            <a:r>
              <a:rPr lang="en-US" dirty="0" smtClean="0"/>
              <a:t>PORTING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Без издателя: больше прибыль и больше риски</a:t>
            </a:r>
            <a:br>
              <a:rPr lang="ru-RU" dirty="0" smtClean="0"/>
            </a:br>
            <a:r>
              <a:rPr lang="ru-RU" dirty="0" smtClean="0"/>
              <a:t>С издателем: наоборот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83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РАЗРАБОТКА ИГР. ЭТАПЫ: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КОНЦЕПЦИЯ</a:t>
            </a:r>
          </a:p>
          <a:p>
            <a:r>
              <a:rPr lang="ru-RU" dirty="0" smtClean="0"/>
              <a:t>ПРОЕКТИРОВАНИЕ</a:t>
            </a:r>
          </a:p>
          <a:p>
            <a:r>
              <a:rPr lang="ru-RU" dirty="0" smtClean="0"/>
              <a:t>ВЕРТИКАЛЬНЫЙ СРЕЗ</a:t>
            </a:r>
          </a:p>
          <a:p>
            <a:r>
              <a:rPr lang="ru-RU" dirty="0" smtClean="0"/>
              <a:t>ПРОИЗВОДСТВО КОНТЕНТА</a:t>
            </a:r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ПОДГОТОВКА К РЕЛИЗУ</a:t>
            </a:r>
          </a:p>
          <a:p>
            <a:r>
              <a:rPr lang="ru-RU" dirty="0" smtClean="0"/>
              <a:t>ОПЕРИРОВАНИЕ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29324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6465"/>
            <a:ext cx="10515600" cy="52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71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2553</Words>
  <Application>Microsoft Office PowerPoint</Application>
  <PresentationFormat>Широкоэкранный</PresentationFormat>
  <Paragraphs>312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Жизненный цикл разработки игры</vt:lpstr>
      <vt:lpstr>Этапы производство игры, сотрудники и их роли</vt:lpstr>
      <vt:lpstr>Презентация PowerPoint</vt:lpstr>
      <vt:lpstr>Презентация PowerPoint</vt:lpstr>
      <vt:lpstr>Презентация PowerPoint</vt:lpstr>
      <vt:lpstr>ПОСТПРОДАКШЕН</vt:lpstr>
      <vt:lpstr>ИЗДАТЕЛЬ</vt:lpstr>
      <vt:lpstr>РАЗРАБОТКА ИГР. ЭТАПЫ: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СБОР РЕФЕРЕНСОВ</vt:lpstr>
      <vt:lpstr>ПРОЕКТИРОВАНИЕ</vt:lpstr>
      <vt:lpstr>Презентация PowerPoint</vt:lpstr>
      <vt:lpstr>Презентация PowerPoint</vt:lpstr>
      <vt:lpstr>ЗВУК</vt:lpstr>
      <vt:lpstr>Вертикальный срез</vt:lpstr>
      <vt:lpstr>ПРОИЗВОДСТВО КОНТЕНТА</vt:lpstr>
      <vt:lpstr>Отличия между инди-разработчиками и студиями разработки игр</vt:lpstr>
      <vt:lpstr>Модели жизненного цикла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такое Agile</vt:lpstr>
      <vt:lpstr>Как появился Agile-метод</vt:lpstr>
      <vt:lpstr>Ценности и принципы Agile</vt:lpstr>
      <vt:lpstr>Agile-разработка: плюсы и минусы</vt:lpstr>
      <vt:lpstr>Презентация PowerPoint</vt:lpstr>
      <vt:lpstr>В каком случае применять Agile</vt:lpstr>
      <vt:lpstr>Методы управления проектами по 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Виктор Мекка</cp:lastModifiedBy>
  <cp:revision>706</cp:revision>
  <dcterms:created xsi:type="dcterms:W3CDTF">2023-08-09T06:27:43Z</dcterms:created>
  <dcterms:modified xsi:type="dcterms:W3CDTF">2023-10-08T12:51:04Z</dcterms:modified>
</cp:coreProperties>
</file>