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58" r:id="rId5"/>
    <p:sldId id="259" r:id="rId6"/>
    <p:sldId id="260" r:id="rId7"/>
    <p:sldId id="285" r:id="rId8"/>
    <p:sldId id="286" r:id="rId9"/>
    <p:sldId id="287" r:id="rId10"/>
    <p:sldId id="288" r:id="rId11"/>
    <p:sldId id="289" r:id="rId12"/>
    <p:sldId id="290" r:id="rId13"/>
    <p:sldId id="261" r:id="rId14"/>
    <p:sldId id="262" r:id="rId15"/>
    <p:sldId id="263" r:id="rId16"/>
    <p:sldId id="264" r:id="rId17"/>
    <p:sldId id="296" r:id="rId18"/>
    <p:sldId id="265" r:id="rId19"/>
    <p:sldId id="266" r:id="rId20"/>
    <p:sldId id="267" r:id="rId21"/>
    <p:sldId id="268" r:id="rId22"/>
    <p:sldId id="269" r:id="rId23"/>
    <p:sldId id="29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04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1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1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09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2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0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2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78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DF6C-2EBD-4BB9-9FA9-CCEEFBA4FF2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Списки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Список представляет собой набор элементов, следующих в определенном порядке. Вы можете создать список для хранения букв алфавита, цифр от 0 до 9 или имен всех членов вашей семьи. В список можно поместить любую информацию, причем данные в списке даже не обязаны быть как-то связаны друг с другом.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языке </a:t>
            </a:r>
            <a:r>
              <a:rPr lang="ru-RU" sz="2400" dirty="0" err="1"/>
              <a:t>Python</a:t>
            </a:r>
            <a:r>
              <a:rPr lang="ru-RU" sz="2400" dirty="0"/>
              <a:t> список обозначается квадратными скобками ([]), а отдельные элементы списка разделяются запятыми.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err="1" smtClean="0">
                <a:solidFill>
                  <a:srgbClr val="FF0000"/>
                </a:solidFill>
              </a:rPr>
              <a:t>bicycles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= [</a:t>
            </a:r>
            <a:r>
              <a:rPr lang="ru-RU" sz="2400" dirty="0" smtClean="0">
                <a:solidFill>
                  <a:srgbClr val="FF0000"/>
                </a:solidFill>
              </a:rPr>
              <a:t>'</a:t>
            </a:r>
            <a:r>
              <a:rPr lang="ru-RU" sz="2400" dirty="0" err="1" smtClean="0">
                <a:solidFill>
                  <a:srgbClr val="FF0000"/>
                </a:solidFill>
              </a:rPr>
              <a:t>trek</a:t>
            </a:r>
            <a:r>
              <a:rPr lang="ru-RU" sz="2400" dirty="0" smtClean="0">
                <a:solidFill>
                  <a:srgbClr val="FF0000"/>
                </a:solidFill>
              </a:rPr>
              <a:t>', </a:t>
            </a:r>
            <a:r>
              <a:rPr lang="ru-RU" sz="2400" dirty="0">
                <a:solidFill>
                  <a:srgbClr val="FF0000"/>
                </a:solidFill>
              </a:rPr>
              <a:t>'</a:t>
            </a:r>
            <a:r>
              <a:rPr lang="ru-RU" sz="2400" dirty="0" err="1">
                <a:solidFill>
                  <a:srgbClr val="FF0000"/>
                </a:solidFill>
              </a:rPr>
              <a:t>redline</a:t>
            </a:r>
            <a:r>
              <a:rPr lang="ru-RU" sz="2400" dirty="0">
                <a:solidFill>
                  <a:srgbClr val="FF0000"/>
                </a:solidFill>
              </a:rPr>
              <a:t>', '</a:t>
            </a:r>
            <a:r>
              <a:rPr lang="ru-RU" sz="2400" dirty="0" err="1">
                <a:solidFill>
                  <a:srgbClr val="FF0000"/>
                </a:solidFill>
              </a:rPr>
              <a:t>specialized</a:t>
            </a:r>
            <a:r>
              <a:rPr lang="ru-RU" sz="2400" dirty="0">
                <a:solidFill>
                  <a:srgbClr val="FF0000"/>
                </a:solidFill>
              </a:rPr>
              <a:t>'] 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 err="1" smtClean="0">
                <a:solidFill>
                  <a:srgbClr val="92D050"/>
                </a:solidFill>
              </a:rPr>
              <a:t>print</a:t>
            </a:r>
            <a:r>
              <a:rPr lang="ru-RU" sz="2400" dirty="0" smtClean="0">
                <a:solidFill>
                  <a:srgbClr val="92D050"/>
                </a:solidFill>
              </a:rPr>
              <a:t>(</a:t>
            </a:r>
            <a:r>
              <a:rPr lang="ru-RU" sz="2400" dirty="0" err="1" smtClean="0">
                <a:solidFill>
                  <a:srgbClr val="92D050"/>
                </a:solidFill>
              </a:rPr>
              <a:t>bicycles</a:t>
            </a:r>
            <a:r>
              <a:rPr lang="ru-RU" sz="2400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339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Получение части </a:t>
            </a:r>
            <a:r>
              <a:rPr lang="ru-RU" dirty="0" smtClean="0">
                <a:solidFill>
                  <a:srgbClr val="FF0000"/>
                </a:solidFill>
              </a:rPr>
              <a:t>списка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Если необходимо получить какую-то определенную часть списка, то мы можем применять специальный синтаксис, который может принимать следующие формы:</a:t>
            </a:r>
          </a:p>
          <a:p>
            <a:endParaRPr lang="ru-RU" dirty="0"/>
          </a:p>
          <a:p>
            <a:r>
              <a:rPr lang="ru-RU" dirty="0" err="1"/>
              <a:t>list</a:t>
            </a:r>
            <a:r>
              <a:rPr lang="ru-RU" dirty="0"/>
              <a:t>[:</a:t>
            </a:r>
            <a:r>
              <a:rPr lang="ru-RU" dirty="0" err="1"/>
              <a:t>end</a:t>
            </a:r>
            <a:r>
              <a:rPr lang="ru-RU" dirty="0"/>
              <a:t>]: через параметр </a:t>
            </a:r>
            <a:r>
              <a:rPr lang="ru-RU" dirty="0" err="1">
                <a:solidFill>
                  <a:srgbClr val="FF0000"/>
                </a:solidFill>
              </a:rPr>
              <a:t>end</a:t>
            </a:r>
            <a:r>
              <a:rPr lang="ru-RU" dirty="0"/>
              <a:t> передается индекс элемента, до которого нужно копировать список</a:t>
            </a:r>
          </a:p>
          <a:p>
            <a:endParaRPr lang="ru-RU" dirty="0"/>
          </a:p>
          <a:p>
            <a:r>
              <a:rPr lang="ru-RU" dirty="0" err="1"/>
              <a:t>list</a:t>
            </a:r>
            <a:r>
              <a:rPr lang="ru-RU" dirty="0"/>
              <a:t>[</a:t>
            </a:r>
            <a:r>
              <a:rPr lang="ru-RU" dirty="0" err="1"/>
              <a:t>start:end</a:t>
            </a:r>
            <a:r>
              <a:rPr lang="ru-RU" dirty="0"/>
              <a:t>]: параметр </a:t>
            </a:r>
            <a:r>
              <a:rPr lang="ru-RU" dirty="0" err="1">
                <a:solidFill>
                  <a:srgbClr val="FF0000"/>
                </a:solidFill>
              </a:rPr>
              <a:t>start</a:t>
            </a:r>
            <a:r>
              <a:rPr lang="ru-RU" dirty="0"/>
              <a:t> указывает на индекс элемента, начиная с которого надо скопировать элементы</a:t>
            </a:r>
          </a:p>
          <a:p>
            <a:endParaRPr lang="ru-RU" dirty="0"/>
          </a:p>
          <a:p>
            <a:r>
              <a:rPr lang="ru-RU" dirty="0" err="1"/>
              <a:t>list</a:t>
            </a:r>
            <a:r>
              <a:rPr lang="ru-RU" dirty="0"/>
              <a:t>[</a:t>
            </a:r>
            <a:r>
              <a:rPr lang="ru-RU" dirty="0" err="1"/>
              <a:t>start:end:step</a:t>
            </a:r>
            <a:r>
              <a:rPr lang="ru-RU" dirty="0"/>
              <a:t>]: параметр </a:t>
            </a:r>
            <a:r>
              <a:rPr lang="ru-RU" dirty="0" err="1">
                <a:solidFill>
                  <a:srgbClr val="FF0000"/>
                </a:solidFill>
              </a:rPr>
              <a:t>step</a:t>
            </a:r>
            <a:r>
              <a:rPr lang="ru-RU" dirty="0"/>
              <a:t> указывает на шаг, через который будут копироваться элементы из списка. По умолчанию этот параметр равен 1.</a:t>
            </a:r>
          </a:p>
        </p:txBody>
      </p:sp>
    </p:spTree>
    <p:extLst>
      <p:ext uri="{BB962C8B-B14F-4D97-AF65-F5344CB8AC3E}">
        <p14:creationId xmlns:p14="http://schemas.microsoft.com/office/powerpoint/2010/main" val="58493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6194"/>
            <a:ext cx="10515600" cy="58607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people = ["Tom", "Bob", "Alice", "Sam", "Tim", "Bill"]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slice_people1 = people[:3]   # </a:t>
            </a:r>
            <a:r>
              <a:rPr lang="ru-RU" dirty="0">
                <a:solidFill>
                  <a:srgbClr val="FF0000"/>
                </a:solidFill>
              </a:rPr>
              <a:t>с 0 по 3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print(slice_people1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slice_people2 = people[1:3]   # </a:t>
            </a:r>
            <a:r>
              <a:rPr lang="ru-RU" dirty="0">
                <a:solidFill>
                  <a:srgbClr val="FF0000"/>
                </a:solidFill>
              </a:rPr>
              <a:t>с 1 по 3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print(slice_people2)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slice_people3 = people[1:6:2] </a:t>
            </a:r>
            <a:r>
              <a:rPr lang="ru-RU" dirty="0">
                <a:solidFill>
                  <a:srgbClr val="FF0000"/>
                </a:solidFill>
              </a:rPr>
              <a:t># с 1 по 6 с шагом 2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print(slice_people3)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6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Подсчет </a:t>
            </a:r>
            <a:r>
              <a:rPr lang="ru-RU" dirty="0" smtClean="0">
                <a:solidFill>
                  <a:srgbClr val="FF0000"/>
                </a:solidFill>
              </a:rPr>
              <a:t>вхождений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people = ["Tom", "Bob", "Alice", "Tom", "Bill", "Tom"]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people_count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people.count</a:t>
            </a:r>
            <a:r>
              <a:rPr lang="en-US" dirty="0">
                <a:solidFill>
                  <a:srgbClr val="FF0000"/>
                </a:solidFill>
              </a:rPr>
              <a:t>("Tom")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people_count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6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Изменение, добавление и 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Синтаксис изменения элемента напоминает синтаксис обращения к элементу списка. Чтобы изменить элемент, укажите имя списка и индекс изменяемого элемента в квадратных скобках; далее задайте новое значение, которое должно быть присвоено элементу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motorcycles </a:t>
            </a:r>
            <a:r>
              <a:rPr lang="en-US" dirty="0">
                <a:solidFill>
                  <a:srgbClr val="FF0000"/>
                </a:solidFill>
              </a:rPr>
              <a:t>= ['</a:t>
            </a:r>
            <a:r>
              <a:rPr lang="en-US" dirty="0" err="1">
                <a:solidFill>
                  <a:srgbClr val="FF0000"/>
                </a:solidFill>
              </a:rPr>
              <a:t>honda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yamaha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suzuki</a:t>
            </a:r>
            <a:r>
              <a:rPr lang="en-US" dirty="0" smtClean="0">
                <a:solidFill>
                  <a:srgbClr val="FF0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print(motorcycles)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motorcycles[0] = 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err="1" smtClean="0">
                <a:solidFill>
                  <a:srgbClr val="FF0000"/>
                </a:solidFill>
              </a:rPr>
              <a:t>ducati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print(motorcycles)</a:t>
            </a:r>
          </a:p>
        </p:txBody>
      </p:sp>
    </p:spTree>
    <p:extLst>
      <p:ext uri="{BB962C8B-B14F-4D97-AF65-F5344CB8AC3E}">
        <p14:creationId xmlns:p14="http://schemas.microsoft.com/office/powerpoint/2010/main" val="106590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Добавление элементов в список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Простейший способ добавления новых элементов в список — </a:t>
            </a:r>
            <a:r>
              <a:rPr lang="ru-RU" sz="2400" dirty="0">
                <a:solidFill>
                  <a:srgbClr val="FF0000"/>
                </a:solidFill>
              </a:rPr>
              <a:t>присоединение элемента в конец списка</a:t>
            </a:r>
            <a:r>
              <a:rPr lang="ru-RU" sz="2400" dirty="0"/>
              <a:t>. Используя список из предыдущего примера, добавим новый элемент '</a:t>
            </a:r>
            <a:r>
              <a:rPr lang="en-US" sz="2400" dirty="0" err="1"/>
              <a:t>ducati</a:t>
            </a:r>
            <a:r>
              <a:rPr lang="en-US" sz="2400" dirty="0"/>
              <a:t>' </a:t>
            </a:r>
            <a:r>
              <a:rPr lang="ru-RU" sz="2400" dirty="0"/>
              <a:t>в конец списка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motorcycles </a:t>
            </a:r>
            <a:r>
              <a:rPr lang="en-US" sz="2400" dirty="0">
                <a:solidFill>
                  <a:srgbClr val="FF0000"/>
                </a:solidFill>
              </a:rPr>
              <a:t>= ['</a:t>
            </a:r>
            <a:r>
              <a:rPr lang="en-US" sz="2400" dirty="0" err="1">
                <a:solidFill>
                  <a:srgbClr val="FF0000"/>
                </a:solidFill>
              </a:rPr>
              <a:t>honda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yamaha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suzuki</a:t>
            </a:r>
            <a:r>
              <a:rPr lang="en-US" sz="2400" dirty="0" smtClean="0">
                <a:solidFill>
                  <a:srgbClr val="FF0000"/>
                </a:solidFill>
              </a:rPr>
              <a:t>']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motorcycles.append</a:t>
            </a:r>
            <a:r>
              <a:rPr lang="en-US" sz="2400" dirty="0">
                <a:solidFill>
                  <a:srgbClr val="FF0000"/>
                </a:solidFill>
              </a:rPr>
              <a:t>('</a:t>
            </a:r>
            <a:r>
              <a:rPr lang="en-US" sz="2400" dirty="0" err="1">
                <a:solidFill>
                  <a:srgbClr val="FF0000"/>
                </a:solidFill>
              </a:rPr>
              <a:t>ducati</a:t>
            </a:r>
            <a:r>
              <a:rPr lang="en-US" sz="2400" dirty="0" smtClean="0">
                <a:solidFill>
                  <a:srgbClr val="FF0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print(motorcycles</a:t>
            </a:r>
            <a:r>
              <a:rPr lang="ru-RU" sz="2400" dirty="0" smtClean="0">
                <a:solidFill>
                  <a:srgbClr val="92D050"/>
                </a:solidFill>
              </a:rPr>
              <a:t>)</a:t>
            </a:r>
            <a:endParaRPr lang="en-US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7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Вставка элементов в список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ru-RU" sz="2400" dirty="0" err="1">
                <a:solidFill>
                  <a:srgbClr val="FF0000"/>
                </a:solidFill>
              </a:rPr>
              <a:t>insert</a:t>
            </a:r>
            <a:r>
              <a:rPr lang="ru-RU" sz="2400" dirty="0">
                <a:solidFill>
                  <a:srgbClr val="FF0000"/>
                </a:solidFill>
              </a:rPr>
              <a:t>() </a:t>
            </a:r>
            <a:r>
              <a:rPr lang="ru-RU" sz="2400" dirty="0"/>
              <a:t>позволяет добавить новый элемент в произвольную позицию списка. Для этого следует указать индекс и значение нового элемента.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err="1" smtClean="0">
                <a:solidFill>
                  <a:srgbClr val="FF0000"/>
                </a:solidFill>
              </a:rPr>
              <a:t>motorcycles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= ['</a:t>
            </a:r>
            <a:r>
              <a:rPr lang="ru-RU" sz="2400" dirty="0" err="1">
                <a:solidFill>
                  <a:srgbClr val="FF0000"/>
                </a:solidFill>
              </a:rPr>
              <a:t>honda</a:t>
            </a:r>
            <a:r>
              <a:rPr lang="ru-RU" sz="2400" dirty="0">
                <a:solidFill>
                  <a:srgbClr val="FF0000"/>
                </a:solidFill>
              </a:rPr>
              <a:t>', '</a:t>
            </a:r>
            <a:r>
              <a:rPr lang="ru-RU" sz="2400" dirty="0" err="1">
                <a:solidFill>
                  <a:srgbClr val="FF0000"/>
                </a:solidFill>
              </a:rPr>
              <a:t>yamaha</a:t>
            </a:r>
            <a:r>
              <a:rPr lang="ru-RU" sz="2400" dirty="0">
                <a:solidFill>
                  <a:srgbClr val="FF0000"/>
                </a:solidFill>
              </a:rPr>
              <a:t>', '</a:t>
            </a:r>
            <a:r>
              <a:rPr lang="ru-RU" sz="2400" dirty="0" err="1">
                <a:solidFill>
                  <a:srgbClr val="FF0000"/>
                </a:solidFill>
              </a:rPr>
              <a:t>suzuki</a:t>
            </a:r>
            <a:r>
              <a:rPr lang="ru-RU" sz="2400" dirty="0">
                <a:solidFill>
                  <a:srgbClr val="FF0000"/>
                </a:solidFill>
              </a:rPr>
              <a:t>']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 err="1" smtClean="0">
                <a:solidFill>
                  <a:srgbClr val="FF0000"/>
                </a:solidFill>
              </a:rPr>
              <a:t>motorcycles.insert</a:t>
            </a:r>
            <a:r>
              <a:rPr lang="ru-RU" sz="2400" dirty="0" smtClean="0">
                <a:solidFill>
                  <a:srgbClr val="FF0000"/>
                </a:solidFill>
              </a:rPr>
              <a:t>(0</a:t>
            </a:r>
            <a:r>
              <a:rPr lang="ru-RU" sz="2400" dirty="0">
                <a:solidFill>
                  <a:srgbClr val="FF0000"/>
                </a:solidFill>
              </a:rPr>
              <a:t>, '</a:t>
            </a:r>
            <a:r>
              <a:rPr lang="ru-RU" sz="2400" dirty="0" err="1">
                <a:solidFill>
                  <a:srgbClr val="FF0000"/>
                </a:solidFill>
              </a:rPr>
              <a:t>ducati</a:t>
            </a:r>
            <a:r>
              <a:rPr lang="ru-RU" sz="2400" dirty="0">
                <a:solidFill>
                  <a:srgbClr val="FF0000"/>
                </a:solidFill>
              </a:rPr>
              <a:t>')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 err="1" smtClean="0">
                <a:solidFill>
                  <a:srgbClr val="92D050"/>
                </a:solidFill>
              </a:rPr>
              <a:t>print</a:t>
            </a:r>
            <a:r>
              <a:rPr lang="ru-RU" sz="2400" dirty="0" smtClean="0">
                <a:solidFill>
                  <a:srgbClr val="92D050"/>
                </a:solidFill>
              </a:rPr>
              <a:t>(</a:t>
            </a:r>
            <a:r>
              <a:rPr lang="ru-RU" sz="2400" dirty="0" err="1" smtClean="0">
                <a:solidFill>
                  <a:srgbClr val="92D050"/>
                </a:solidFill>
              </a:rPr>
              <a:t>motorcycles</a:t>
            </a:r>
            <a:r>
              <a:rPr lang="ru-RU" sz="2400" dirty="0">
                <a:solidFill>
                  <a:srgbClr val="92D050"/>
                </a:solidFill>
              </a:rPr>
              <a:t>) </a:t>
            </a:r>
            <a:endParaRPr lang="en-US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ru-RU" sz="2400" dirty="0" err="1">
                <a:solidFill>
                  <a:srgbClr val="FF0000"/>
                </a:solidFill>
              </a:rPr>
              <a:t>insert</a:t>
            </a:r>
            <a:r>
              <a:rPr lang="ru-RU" sz="2400" dirty="0">
                <a:solidFill>
                  <a:srgbClr val="FF0000"/>
                </a:solidFill>
              </a:rPr>
              <a:t>() </a:t>
            </a:r>
            <a:r>
              <a:rPr lang="ru-RU" sz="2400" dirty="0"/>
              <a:t>выделяет свободное место в позиции 0 и сохраняет в нем значение </a:t>
            </a:r>
            <a:r>
              <a:rPr lang="ru-RU" sz="2400" dirty="0">
                <a:solidFill>
                  <a:srgbClr val="FF0000"/>
                </a:solidFill>
              </a:rPr>
              <a:t>'</a:t>
            </a:r>
            <a:r>
              <a:rPr lang="ru-RU" sz="2400" dirty="0" err="1">
                <a:solidFill>
                  <a:srgbClr val="FF0000"/>
                </a:solidFill>
              </a:rPr>
              <a:t>ducati</a:t>
            </a:r>
            <a:r>
              <a:rPr lang="ru-RU" sz="2400" dirty="0" smtClean="0">
                <a:solidFill>
                  <a:srgbClr val="FF0000"/>
                </a:solidFill>
              </a:rPr>
              <a:t>'.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Все </a:t>
            </a:r>
            <a:r>
              <a:rPr lang="ru-RU" sz="2400" dirty="0"/>
              <a:t>остальные значения списка при этом сдвигаются на одну позицию </a:t>
            </a:r>
            <a:r>
              <a:rPr lang="ru-RU" sz="2400" dirty="0" smtClean="0"/>
              <a:t>вправо</a:t>
            </a:r>
            <a:endParaRPr lang="ru-RU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Удаление элементов из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Если вам известна позиция </a:t>
            </a:r>
            <a:r>
              <a:rPr lang="ru-RU" sz="2400" dirty="0" smtClean="0"/>
              <a:t>элемента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index</a:t>
            </a:r>
            <a:r>
              <a:rPr lang="en-US" sz="2400" dirty="0" smtClean="0"/>
              <a:t>)</a:t>
            </a:r>
            <a:r>
              <a:rPr lang="ru-RU" sz="2400" dirty="0" smtClean="0"/>
              <a:t>, </a:t>
            </a:r>
            <a:r>
              <a:rPr lang="ru-RU" sz="2400" dirty="0"/>
              <a:t>который должен быть удален из списка, воспользуйтесь командой </a:t>
            </a:r>
            <a:r>
              <a:rPr lang="en-US" sz="2400" dirty="0"/>
              <a:t>del.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motorcycles </a:t>
            </a:r>
            <a:r>
              <a:rPr lang="en-US" sz="2400" dirty="0">
                <a:solidFill>
                  <a:srgbClr val="FF0000"/>
                </a:solidFill>
              </a:rPr>
              <a:t>= ['</a:t>
            </a:r>
            <a:r>
              <a:rPr lang="en-US" sz="2400" dirty="0" err="1">
                <a:solidFill>
                  <a:srgbClr val="FF0000"/>
                </a:solidFill>
              </a:rPr>
              <a:t>honda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yamaha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suzuki</a:t>
            </a:r>
            <a:r>
              <a:rPr lang="en-US" sz="2400" dirty="0" smtClean="0">
                <a:solidFill>
                  <a:srgbClr val="FF0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print(motorcycles)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del motorcycles[0]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print(motorcycles)</a:t>
            </a:r>
          </a:p>
        </p:txBody>
      </p:sp>
    </p:spTree>
    <p:extLst>
      <p:ext uri="{BB962C8B-B14F-4D97-AF65-F5344CB8AC3E}">
        <p14:creationId xmlns:p14="http://schemas.microsoft.com/office/powerpoint/2010/main" val="275869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index()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index</a:t>
            </a:r>
            <a:r>
              <a:rPr lang="ru-RU" dirty="0"/>
              <a:t>() возвращает индекс указанного элемента в списке.</a:t>
            </a:r>
            <a:br>
              <a:rPr lang="ru-RU" dirty="0"/>
            </a:br>
            <a:r>
              <a:rPr lang="ru-RU" dirty="0" err="1">
                <a:solidFill>
                  <a:srgbClr val="FF0000"/>
                </a:solidFill>
              </a:rPr>
              <a:t>motorcycles</a:t>
            </a:r>
            <a:r>
              <a:rPr lang="ru-RU" dirty="0">
                <a:solidFill>
                  <a:srgbClr val="FF0000"/>
                </a:solidFill>
              </a:rPr>
              <a:t> = ['</a:t>
            </a:r>
            <a:r>
              <a:rPr lang="ru-RU" dirty="0" err="1">
                <a:solidFill>
                  <a:srgbClr val="FF0000"/>
                </a:solidFill>
              </a:rPr>
              <a:t>honda</a:t>
            </a:r>
            <a:r>
              <a:rPr lang="ru-RU" dirty="0">
                <a:solidFill>
                  <a:srgbClr val="FF0000"/>
                </a:solidFill>
              </a:rPr>
              <a:t>', '</a:t>
            </a:r>
            <a:r>
              <a:rPr lang="ru-RU" dirty="0" err="1">
                <a:solidFill>
                  <a:srgbClr val="FF0000"/>
                </a:solidFill>
              </a:rPr>
              <a:t>yamaha</a:t>
            </a:r>
            <a:r>
              <a:rPr lang="ru-RU" dirty="0">
                <a:solidFill>
                  <a:srgbClr val="FF0000"/>
                </a:solidFill>
              </a:rPr>
              <a:t>', '</a:t>
            </a:r>
            <a:r>
              <a:rPr lang="ru-RU" dirty="0" err="1">
                <a:solidFill>
                  <a:srgbClr val="FF0000"/>
                </a:solidFill>
              </a:rPr>
              <a:t>suzuki</a:t>
            </a:r>
            <a:r>
              <a:rPr lang="ru-RU" dirty="0">
                <a:solidFill>
                  <a:srgbClr val="FF0000"/>
                </a:solidFill>
              </a:rPr>
              <a:t>']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index = </a:t>
            </a:r>
            <a:r>
              <a:rPr lang="ru-RU" dirty="0" err="1" smtClean="0">
                <a:solidFill>
                  <a:srgbClr val="FF0000"/>
                </a:solidFill>
              </a:rPr>
              <a:t>motorcycles</a:t>
            </a:r>
            <a:r>
              <a:rPr lang="en-US" dirty="0" smtClean="0">
                <a:solidFill>
                  <a:srgbClr val="FF0000"/>
                </a:solidFill>
              </a:rPr>
              <a:t>.index('</a:t>
            </a:r>
            <a:r>
              <a:rPr lang="ru-RU" dirty="0" err="1" smtClean="0">
                <a:solidFill>
                  <a:srgbClr val="FF0000"/>
                </a:solidFill>
              </a:rPr>
              <a:t>yamaha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print(</a:t>
            </a:r>
            <a:r>
              <a:rPr lang="en-US" dirty="0">
                <a:solidFill>
                  <a:srgbClr val="00B050"/>
                </a:solidFill>
              </a:rPr>
              <a:t>index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list.index</a:t>
            </a:r>
            <a:r>
              <a:rPr lang="en-US" dirty="0">
                <a:solidFill>
                  <a:srgbClr val="0070C0"/>
                </a:solidFill>
              </a:rPr>
              <a:t>(element, </a:t>
            </a:r>
            <a:r>
              <a:rPr lang="en-US" dirty="0" smtClean="0">
                <a:solidFill>
                  <a:srgbClr val="0070C0"/>
                </a:solidFill>
              </a:rPr>
              <a:t>start</a:t>
            </a:r>
            <a:r>
              <a:rPr lang="en-US" dirty="0">
                <a:solidFill>
                  <a:srgbClr val="0070C0"/>
                </a:solidFill>
              </a:rPr>
              <a:t>, end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other </a:t>
            </a:r>
            <a:r>
              <a:rPr lang="en-US" dirty="0">
                <a:solidFill>
                  <a:srgbClr val="FF0000"/>
                </a:solidFill>
              </a:rPr>
              <a:t>= ['a', 'e', '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', 'o', 'g', 'l', '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', 'u</a:t>
            </a:r>
            <a:r>
              <a:rPr lang="en-US" dirty="0" smtClean="0">
                <a:solidFill>
                  <a:srgbClr val="FF0000"/>
                </a:solidFill>
              </a:rPr>
              <a:t>']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index = other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', 4) 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print(index)</a:t>
            </a:r>
          </a:p>
        </p:txBody>
      </p:sp>
    </p:spTree>
    <p:extLst>
      <p:ext uri="{BB962C8B-B14F-4D97-AF65-F5344CB8AC3E}">
        <p14:creationId xmlns:p14="http://schemas.microsoft.com/office/powerpoint/2010/main" val="274665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Удаление элемента с использованием метода </a:t>
            </a:r>
            <a:r>
              <a:rPr lang="ru-RU" dirty="0" err="1">
                <a:solidFill>
                  <a:srgbClr val="FF0000"/>
                </a:solidFill>
              </a:rPr>
              <a:t>pop</a:t>
            </a:r>
            <a:r>
              <a:rPr lang="ru-RU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509" y="1825625"/>
            <a:ext cx="11021291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 smtClean="0"/>
              <a:t>Иногда </a:t>
            </a:r>
            <a:r>
              <a:rPr lang="ru-RU" dirty="0"/>
              <a:t>значение, удаляемое из списка, должно как-то использоваться. </a:t>
            </a:r>
            <a:r>
              <a:rPr lang="ru-RU" dirty="0" smtClean="0"/>
              <a:t>Допустим</a:t>
            </a:r>
            <a:r>
              <a:rPr lang="en-US" dirty="0" smtClean="0"/>
              <a:t> </a:t>
            </a:r>
            <a:r>
              <a:rPr lang="ru-RU" dirty="0" smtClean="0"/>
              <a:t>вам необходимо пользователя, удаленного </a:t>
            </a:r>
            <a:r>
              <a:rPr lang="ru-RU" dirty="0"/>
              <a:t>из списка активных участников, </a:t>
            </a:r>
            <a:r>
              <a:rPr lang="ru-RU" dirty="0" smtClean="0"/>
              <a:t>добавить </a:t>
            </a:r>
            <a:r>
              <a:rPr lang="ru-RU" dirty="0"/>
              <a:t>в список </a:t>
            </a:r>
            <a:r>
              <a:rPr lang="ru-RU" dirty="0" smtClean="0"/>
              <a:t>неактивных. </a:t>
            </a:r>
            <a:br>
              <a:rPr lang="ru-RU" dirty="0" smtClean="0"/>
            </a:br>
            <a:r>
              <a:rPr lang="ru-RU" dirty="0" smtClean="0"/>
              <a:t>Метод </a:t>
            </a:r>
            <a:r>
              <a:rPr lang="ru-RU" dirty="0" err="1">
                <a:solidFill>
                  <a:srgbClr val="FF0000"/>
                </a:solidFill>
              </a:rPr>
              <a:t>pop</a:t>
            </a:r>
            <a:r>
              <a:rPr lang="ru-RU" dirty="0">
                <a:solidFill>
                  <a:srgbClr val="FF0000"/>
                </a:solidFill>
              </a:rPr>
              <a:t>()</a:t>
            </a:r>
            <a:r>
              <a:rPr lang="ru-RU" dirty="0"/>
              <a:t> удаляет последний элемент из списка, но позволяет работать с ним после </a:t>
            </a:r>
            <a:r>
              <a:rPr lang="ru-RU" dirty="0" smtClean="0"/>
              <a:t>удаления.</a:t>
            </a:r>
            <a:br>
              <a:rPr lang="ru-RU" dirty="0" smtClean="0"/>
            </a:br>
            <a:r>
              <a:rPr lang="ru-RU" dirty="0" smtClean="0"/>
              <a:t>Удалим </a:t>
            </a:r>
            <a:r>
              <a:rPr lang="ru-RU" dirty="0"/>
              <a:t>мотоцикл из </a:t>
            </a:r>
            <a:r>
              <a:rPr lang="ru-RU" dirty="0" smtClean="0"/>
              <a:t>списка:</a:t>
            </a: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 err="1" smtClean="0">
                <a:solidFill>
                  <a:srgbClr val="FF0000"/>
                </a:solidFill>
              </a:rPr>
              <a:t>motorcycles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= ['</a:t>
            </a:r>
            <a:r>
              <a:rPr lang="ru-RU" dirty="0" err="1">
                <a:solidFill>
                  <a:srgbClr val="FF0000"/>
                </a:solidFill>
              </a:rPr>
              <a:t>honda</a:t>
            </a:r>
            <a:r>
              <a:rPr lang="ru-RU" dirty="0">
                <a:solidFill>
                  <a:srgbClr val="FF0000"/>
                </a:solidFill>
              </a:rPr>
              <a:t>', '</a:t>
            </a:r>
            <a:r>
              <a:rPr lang="ru-RU" dirty="0" err="1">
                <a:solidFill>
                  <a:srgbClr val="FF0000"/>
                </a:solidFill>
              </a:rPr>
              <a:t>yamaha</a:t>
            </a:r>
            <a:r>
              <a:rPr lang="ru-RU" dirty="0">
                <a:solidFill>
                  <a:srgbClr val="FF0000"/>
                </a:solidFill>
              </a:rPr>
              <a:t>', '</a:t>
            </a:r>
            <a:r>
              <a:rPr lang="ru-RU" dirty="0" err="1">
                <a:solidFill>
                  <a:srgbClr val="FF0000"/>
                </a:solidFill>
              </a:rPr>
              <a:t>suzuki</a:t>
            </a:r>
            <a:r>
              <a:rPr lang="ru-RU" dirty="0" smtClean="0">
                <a:solidFill>
                  <a:srgbClr val="FF0000"/>
                </a:solidFill>
              </a:rPr>
              <a:t>']</a:t>
            </a:r>
          </a:p>
          <a:p>
            <a:pPr marL="457200" lvl="1" indent="0">
              <a:buNone/>
            </a:pPr>
            <a:r>
              <a:rPr lang="ru-RU" dirty="0" err="1" smtClean="0">
                <a:solidFill>
                  <a:srgbClr val="FF0000"/>
                </a:solidFill>
              </a:rPr>
              <a:t>popped_motorcycle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= </a:t>
            </a:r>
            <a:r>
              <a:rPr lang="ru-RU" dirty="0" err="1">
                <a:solidFill>
                  <a:srgbClr val="FF0000"/>
                </a:solidFill>
              </a:rPr>
              <a:t>motorcycles.pop</a:t>
            </a:r>
            <a:r>
              <a:rPr lang="ru-RU" dirty="0">
                <a:solidFill>
                  <a:srgbClr val="FF0000"/>
                </a:solidFill>
              </a:rPr>
              <a:t>() </a:t>
            </a:r>
            <a:endParaRPr lang="ru-RU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ru-RU" dirty="0" err="1" smtClean="0">
                <a:solidFill>
                  <a:srgbClr val="92D050"/>
                </a:solidFill>
              </a:rPr>
              <a:t>print</a:t>
            </a:r>
            <a:r>
              <a:rPr lang="ru-RU" dirty="0" smtClean="0">
                <a:solidFill>
                  <a:srgbClr val="92D050"/>
                </a:solidFill>
              </a:rPr>
              <a:t>(</a:t>
            </a:r>
            <a:r>
              <a:rPr lang="ru-RU" dirty="0" err="1" smtClean="0">
                <a:solidFill>
                  <a:srgbClr val="92D050"/>
                </a:solidFill>
              </a:rPr>
              <a:t>popped_motorcycle</a:t>
            </a:r>
            <a:r>
              <a:rPr lang="ru-RU" dirty="0">
                <a:solidFill>
                  <a:srgbClr val="92D050"/>
                </a:solidFill>
              </a:rPr>
              <a:t>)</a:t>
            </a:r>
            <a:endParaRPr lang="ru-RU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23949"/>
            <a:ext cx="10515600" cy="5753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Вызов </a:t>
            </a:r>
            <a:r>
              <a:rPr lang="ru-RU" sz="2400" dirty="0" err="1"/>
              <a:t>pop</a:t>
            </a:r>
            <a:r>
              <a:rPr lang="ru-RU" sz="2400" dirty="0"/>
              <a:t>() может использоваться для удаления элемента в произвольной позиции списка; для этого следует указать индекс удаляемого элемента в </a:t>
            </a:r>
            <a:r>
              <a:rPr lang="ru-RU" sz="2400" dirty="0" smtClean="0"/>
              <a:t>круглых </a:t>
            </a:r>
            <a:r>
              <a:rPr lang="ru-RU" sz="2400" dirty="0"/>
              <a:t>скобках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motorcycles = ['</a:t>
            </a:r>
            <a:r>
              <a:rPr lang="en-US" sz="2400" dirty="0" err="1">
                <a:solidFill>
                  <a:srgbClr val="FF0000"/>
                </a:solidFill>
              </a:rPr>
              <a:t>honda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yamaha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suzuki</a:t>
            </a:r>
            <a:r>
              <a:rPr lang="en-US" sz="2400" dirty="0">
                <a:solidFill>
                  <a:srgbClr val="FF0000"/>
                </a:solidFill>
              </a:rPr>
              <a:t>'] </a:t>
            </a: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first_owned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err="1" smtClean="0">
                <a:solidFill>
                  <a:srgbClr val="FF0000"/>
                </a:solidFill>
              </a:rPr>
              <a:t>motorcycles.pop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ru-RU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print(</a:t>
            </a:r>
            <a:r>
              <a:rPr lang="en-US" sz="2400" dirty="0" err="1" smtClean="0">
                <a:solidFill>
                  <a:srgbClr val="92D050"/>
                </a:solidFill>
              </a:rPr>
              <a:t>f"The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first motorcycle I owned was a {</a:t>
            </a:r>
            <a:r>
              <a:rPr lang="en-US" sz="2400" dirty="0" err="1" smtClean="0">
                <a:solidFill>
                  <a:srgbClr val="92D050"/>
                </a:solidFill>
              </a:rPr>
              <a:t>first_owned.title</a:t>
            </a:r>
            <a:r>
              <a:rPr lang="en-US" sz="2400" dirty="0" smtClean="0">
                <a:solidFill>
                  <a:srgbClr val="92D050"/>
                </a:solidFill>
              </a:rPr>
              <a:t>()}."</a:t>
            </a:r>
            <a:r>
              <a:rPr lang="ru-RU" sz="2400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6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Создание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списка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создания списка применяются квадратные скобки </a:t>
            </a:r>
            <a:r>
              <a:rPr lang="ru-RU" b="1" dirty="0"/>
              <a:t>[]</a:t>
            </a:r>
            <a:r>
              <a:rPr lang="ru-RU" dirty="0"/>
              <a:t>, внутри которых через запятую перечисляются элементы списка.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numbers = [1, </a:t>
            </a:r>
            <a:r>
              <a:rPr lang="en-US" dirty="0" smtClean="0">
                <a:solidFill>
                  <a:srgbClr val="FF0000"/>
                </a:solidFill>
              </a:rPr>
              <a:t>2, </a:t>
            </a:r>
            <a:r>
              <a:rPr lang="en-US" dirty="0">
                <a:solidFill>
                  <a:srgbClr val="FF0000"/>
                </a:solidFill>
              </a:rPr>
              <a:t>3, 4, 5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Также для создания списка можно использовать функцию-конструктор </a:t>
            </a:r>
            <a:r>
              <a:rPr lang="ru-RU" b="1" dirty="0" err="1"/>
              <a:t>list</a:t>
            </a:r>
            <a:r>
              <a:rPr lang="ru-RU" b="1" dirty="0" smtClean="0"/>
              <a:t>()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numbers1 </a:t>
            </a:r>
            <a:r>
              <a:rPr lang="en-US" dirty="0">
                <a:solidFill>
                  <a:srgbClr val="FF0000"/>
                </a:solidFill>
              </a:rPr>
              <a:t>= []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numbers2 = list()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60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Удаление элементов по значению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Иногда позиция удаляемого элемента неизвестна. Если вы знаете только значение элемента, используйте метод </a:t>
            </a:r>
            <a:r>
              <a:rPr lang="en-US" dirty="0"/>
              <a:t>remove</a:t>
            </a:r>
            <a:r>
              <a:rPr lang="en-US" dirty="0" smtClean="0"/>
              <a:t>().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Допустим</a:t>
            </a:r>
            <a:r>
              <a:rPr lang="ru-RU" dirty="0"/>
              <a:t>, из списка нужно удалить значение '</a:t>
            </a:r>
            <a:r>
              <a:rPr lang="en-US" dirty="0" err="1"/>
              <a:t>ducati</a:t>
            </a:r>
            <a:r>
              <a:rPr lang="en-US" dirty="0" smtClean="0"/>
              <a:t>':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motorcycles </a:t>
            </a:r>
            <a:r>
              <a:rPr lang="en-US" dirty="0">
                <a:solidFill>
                  <a:srgbClr val="FF0000"/>
                </a:solidFill>
              </a:rPr>
              <a:t>= ['</a:t>
            </a:r>
            <a:r>
              <a:rPr lang="en-US" dirty="0" err="1">
                <a:solidFill>
                  <a:srgbClr val="FF0000"/>
                </a:solidFill>
              </a:rPr>
              <a:t>honda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yamaha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suzuki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ducati</a:t>
            </a:r>
            <a:r>
              <a:rPr lang="en-US" dirty="0" smtClean="0">
                <a:solidFill>
                  <a:srgbClr val="FF0000"/>
                </a:solidFill>
              </a:rPr>
              <a:t>']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motorcycles.remove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ducati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print(motorcycles</a:t>
            </a:r>
            <a:r>
              <a:rPr lang="en-US" dirty="0">
                <a:solidFill>
                  <a:srgbClr val="92D050"/>
                </a:solidFill>
              </a:rPr>
              <a:t>)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52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Упорядочение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Постоянная сортировка списка методом </a:t>
            </a:r>
            <a:r>
              <a:rPr lang="ru-RU" sz="2400" dirty="0" err="1">
                <a:solidFill>
                  <a:srgbClr val="FF0000"/>
                </a:solidFill>
              </a:rPr>
              <a:t>sort</a:t>
            </a:r>
            <a:r>
              <a:rPr lang="ru-RU" sz="2400" dirty="0">
                <a:solidFill>
                  <a:srgbClr val="FF0000"/>
                </a:solidFill>
              </a:rPr>
              <a:t>() 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ru-RU" sz="2400" dirty="0" err="1">
                <a:solidFill>
                  <a:srgbClr val="FF0000"/>
                </a:solidFill>
              </a:rPr>
              <a:t>sort</a:t>
            </a:r>
            <a:r>
              <a:rPr lang="ru-RU" sz="2400" dirty="0">
                <a:solidFill>
                  <a:srgbClr val="FF0000"/>
                </a:solidFill>
              </a:rPr>
              <a:t>() </a:t>
            </a:r>
            <a:r>
              <a:rPr lang="ru-RU" sz="2400" dirty="0"/>
              <a:t>позволяет относительно легко отсортировать список. Предположим, имеется список машин и вы хотите переупорядочить эти элементы по алфавиту. Чтобы упростить задачу, предположим, что все значения в списке состоят из </a:t>
            </a:r>
            <a:r>
              <a:rPr lang="ru-RU" sz="2400" dirty="0" smtClean="0"/>
              <a:t>символов </a:t>
            </a:r>
            <a:r>
              <a:rPr lang="ru-RU" sz="2400" dirty="0"/>
              <a:t>нижнего регистра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cars = ['</a:t>
            </a:r>
            <a:r>
              <a:rPr lang="en-US" sz="2400" dirty="0" err="1">
                <a:solidFill>
                  <a:srgbClr val="FF0000"/>
                </a:solidFill>
              </a:rPr>
              <a:t>bmw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audi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toyota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subaru</a:t>
            </a:r>
            <a:r>
              <a:rPr lang="en-US" sz="2400" dirty="0" smtClean="0">
                <a:solidFill>
                  <a:srgbClr val="FF0000"/>
                </a:solidFill>
              </a:rPr>
              <a:t>']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cars.sort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print(cars)</a:t>
            </a:r>
            <a:endParaRPr lang="ru-RU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cars.sort</a:t>
            </a:r>
            <a:r>
              <a:rPr lang="en-US" sz="2400" dirty="0" smtClean="0">
                <a:solidFill>
                  <a:srgbClr val="FF0000"/>
                </a:solidFill>
              </a:rPr>
              <a:t>(reverse=True)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print(cars)</a:t>
            </a:r>
            <a:endParaRPr lang="ru-RU" sz="24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66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82385"/>
            <a:ext cx="10515600" cy="5794578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Временная </a:t>
            </a:r>
            <a:r>
              <a:rPr lang="ru-RU" u="sng" dirty="0" smtClean="0"/>
              <a:t>сортировка </a:t>
            </a:r>
            <a:r>
              <a:rPr lang="ru-RU" u="sng" dirty="0"/>
              <a:t>списка </a:t>
            </a:r>
            <a:r>
              <a:rPr lang="ru-RU" u="sng" dirty="0" smtClean="0"/>
              <a:t>функцией</a:t>
            </a:r>
            <a:r>
              <a:rPr lang="ru-RU" dirty="0" smtClean="0"/>
              <a:t> </a:t>
            </a:r>
            <a:r>
              <a:rPr lang="ru-RU" dirty="0" err="1" smtClean="0">
                <a:solidFill>
                  <a:srgbClr val="FF0000"/>
                </a:solidFill>
              </a:rPr>
              <a:t>sorted</a:t>
            </a:r>
            <a:r>
              <a:rPr lang="ru-RU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400" dirty="0"/>
              <a:t>Чтобы сохранить исходный порядок элементов списка, но временно представить их в отсортированном порядке, можно воспользоваться функцией </a:t>
            </a:r>
            <a:r>
              <a:rPr lang="ru-RU" sz="2400" dirty="0" err="1"/>
              <a:t>sorted</a:t>
            </a:r>
            <a:r>
              <a:rPr lang="ru-RU" sz="2400" dirty="0"/>
              <a:t>(). Функция </a:t>
            </a:r>
            <a:r>
              <a:rPr lang="ru-RU" sz="2400" dirty="0" err="1"/>
              <a:t>sorted</a:t>
            </a:r>
            <a:r>
              <a:rPr lang="ru-RU" sz="2400" dirty="0"/>
              <a:t>() позволяет представить список в определенном порядке, но не изменяет фактический порядок элементов в списке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cars </a:t>
            </a:r>
            <a:r>
              <a:rPr lang="en-US" sz="2400" dirty="0">
                <a:solidFill>
                  <a:srgbClr val="FF0000"/>
                </a:solidFill>
              </a:rPr>
              <a:t>= ['</a:t>
            </a:r>
            <a:r>
              <a:rPr lang="en-US" sz="2400" dirty="0" err="1">
                <a:solidFill>
                  <a:srgbClr val="FF0000"/>
                </a:solidFill>
              </a:rPr>
              <a:t>bmw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audi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toyota</a:t>
            </a:r>
            <a:r>
              <a:rPr lang="en-US" sz="2400" dirty="0">
                <a:solidFill>
                  <a:srgbClr val="FF0000"/>
                </a:solidFill>
              </a:rPr>
              <a:t>', '</a:t>
            </a:r>
            <a:r>
              <a:rPr lang="en-US" sz="2400" dirty="0" err="1">
                <a:solidFill>
                  <a:srgbClr val="FF0000"/>
                </a:solidFill>
              </a:rPr>
              <a:t>subaru</a:t>
            </a:r>
            <a:r>
              <a:rPr lang="en-US" sz="2400" dirty="0">
                <a:solidFill>
                  <a:srgbClr val="FF0000"/>
                </a:solidFill>
              </a:rPr>
              <a:t>'] </a:t>
            </a: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print(</a:t>
            </a:r>
            <a:r>
              <a:rPr lang="en-US" sz="2400" dirty="0" err="1">
                <a:solidFill>
                  <a:srgbClr val="92D050"/>
                </a:solidFill>
              </a:rPr>
              <a:t>f</a:t>
            </a:r>
            <a:r>
              <a:rPr lang="en-US" sz="2400" dirty="0" err="1" smtClean="0">
                <a:solidFill>
                  <a:srgbClr val="92D050"/>
                </a:solidFill>
              </a:rPr>
              <a:t>"Here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is the original list</a:t>
            </a:r>
            <a:r>
              <a:rPr lang="en-US" sz="2400" dirty="0" smtClean="0">
                <a:solidFill>
                  <a:srgbClr val="92D050"/>
                </a:solidFill>
              </a:rPr>
              <a:t>:</a:t>
            </a:r>
            <a:r>
              <a:rPr lang="ru-RU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{cars}")</a:t>
            </a:r>
            <a:endParaRPr lang="ru-RU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print</a:t>
            </a:r>
            <a:r>
              <a:rPr lang="en-US" sz="2400" dirty="0">
                <a:solidFill>
                  <a:srgbClr val="00B0F0"/>
                </a:solidFill>
              </a:rPr>
              <a:t>("\</a:t>
            </a:r>
            <a:r>
              <a:rPr lang="en-US" sz="2400" dirty="0" err="1">
                <a:solidFill>
                  <a:srgbClr val="00B0F0"/>
                </a:solidFill>
              </a:rPr>
              <a:t>nHere</a:t>
            </a:r>
            <a:r>
              <a:rPr lang="en-US" sz="2400" dirty="0">
                <a:solidFill>
                  <a:srgbClr val="00B0F0"/>
                </a:solidFill>
              </a:rPr>
              <a:t> is the sorted list:") </a:t>
            </a:r>
            <a:endParaRPr lang="ru-RU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print(sorted(cars</a:t>
            </a:r>
            <a:r>
              <a:rPr lang="en-US" sz="2400" dirty="0">
                <a:solidFill>
                  <a:srgbClr val="00B0F0"/>
                </a:solidFill>
              </a:rPr>
              <a:t>)) </a:t>
            </a:r>
            <a:endParaRPr lang="ru-RU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print</a:t>
            </a:r>
            <a:r>
              <a:rPr lang="en-US" sz="2400" dirty="0">
                <a:solidFill>
                  <a:srgbClr val="FFC000"/>
                </a:solidFill>
              </a:rPr>
              <a:t>("\</a:t>
            </a:r>
            <a:r>
              <a:rPr lang="en-US" sz="2400" dirty="0" err="1">
                <a:solidFill>
                  <a:srgbClr val="FFC000"/>
                </a:solidFill>
              </a:rPr>
              <a:t>nHere</a:t>
            </a:r>
            <a:r>
              <a:rPr lang="en-US" sz="2400" dirty="0">
                <a:solidFill>
                  <a:srgbClr val="FFC000"/>
                </a:solidFill>
              </a:rPr>
              <a:t> is the original list again</a:t>
            </a:r>
            <a:r>
              <a:rPr lang="en-US" sz="2400" dirty="0" smtClean="0">
                <a:solidFill>
                  <a:srgbClr val="FFC000"/>
                </a:solidFill>
              </a:rPr>
              <a:t>:")</a:t>
            </a:r>
            <a:endParaRPr lang="ru-RU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print(cars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  <a:endParaRPr lang="ru-RU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09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5656"/>
            <a:ext cx="10515600" cy="56813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people </a:t>
            </a:r>
            <a:r>
              <a:rPr lang="en-US" dirty="0">
                <a:solidFill>
                  <a:srgbClr val="FF0000"/>
                </a:solidFill>
              </a:rPr>
              <a:t>= ["Tom", "bob", "</a:t>
            </a:r>
            <a:r>
              <a:rPr lang="en-US" dirty="0" err="1">
                <a:solidFill>
                  <a:srgbClr val="FF0000"/>
                </a:solidFill>
              </a:rPr>
              <a:t>alice</a:t>
            </a:r>
            <a:r>
              <a:rPr lang="en-US" dirty="0">
                <a:solidFill>
                  <a:srgbClr val="FF0000"/>
                </a:solidFill>
              </a:rPr>
              <a:t>", "Sam", "Bill"]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people.sort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print(people)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people.sort</a:t>
            </a:r>
            <a:r>
              <a:rPr lang="en-US" dirty="0">
                <a:solidFill>
                  <a:srgbClr val="FF0000"/>
                </a:solidFill>
              </a:rPr>
              <a:t>(key=</a:t>
            </a:r>
            <a:r>
              <a:rPr lang="en-US" dirty="0" err="1">
                <a:solidFill>
                  <a:srgbClr val="FF0000"/>
                </a:solidFill>
              </a:rPr>
              <a:t>str.lower</a:t>
            </a:r>
            <a:r>
              <a:rPr lang="en-US" dirty="0" smtClean="0">
                <a:solidFill>
                  <a:srgbClr val="FF0000"/>
                </a:solidFill>
              </a:rPr>
              <a:t>)   	#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print(people)			#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Кроме метода </a:t>
            </a:r>
            <a:r>
              <a:rPr lang="ru-RU" dirty="0" err="1"/>
              <a:t>sort</a:t>
            </a:r>
            <a:r>
              <a:rPr lang="ru-RU" dirty="0"/>
              <a:t> мы можем использовать встроенную функцию </a:t>
            </a:r>
            <a:r>
              <a:rPr lang="ru-RU" dirty="0" err="1"/>
              <a:t>sorted</a:t>
            </a:r>
            <a:r>
              <a:rPr lang="ru-RU" dirty="0"/>
              <a:t>, которая имеет две формы:</a:t>
            </a: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sorted</a:t>
            </a:r>
            <a:r>
              <a:rPr lang="ru-RU" dirty="0">
                <a:solidFill>
                  <a:srgbClr val="0070C0"/>
                </a:solidFill>
              </a:rPr>
              <a:t>(</a:t>
            </a:r>
            <a:r>
              <a:rPr lang="ru-RU" dirty="0" err="1">
                <a:solidFill>
                  <a:srgbClr val="0070C0"/>
                </a:solidFill>
              </a:rPr>
              <a:t>list</a:t>
            </a:r>
            <a:r>
              <a:rPr lang="ru-RU" dirty="0">
                <a:solidFill>
                  <a:srgbClr val="0070C0"/>
                </a:solidFill>
              </a:rPr>
              <a:t>): сортирует список </a:t>
            </a:r>
            <a:r>
              <a:rPr lang="ru-RU" dirty="0" err="1" smtClean="0">
                <a:solidFill>
                  <a:srgbClr val="0070C0"/>
                </a:solidFill>
              </a:rPr>
              <a:t>list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sorted</a:t>
            </a:r>
            <a:r>
              <a:rPr lang="ru-RU" dirty="0">
                <a:solidFill>
                  <a:srgbClr val="0070C0"/>
                </a:solidFill>
              </a:rPr>
              <a:t>(</a:t>
            </a:r>
            <a:r>
              <a:rPr lang="ru-RU" dirty="0" err="1">
                <a:solidFill>
                  <a:srgbClr val="0070C0"/>
                </a:solidFill>
              </a:rPr>
              <a:t>list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ru-RU" dirty="0" err="1">
                <a:solidFill>
                  <a:srgbClr val="0070C0"/>
                </a:solidFill>
              </a:rPr>
              <a:t>key</a:t>
            </a:r>
            <a:r>
              <a:rPr lang="ru-RU" dirty="0">
                <a:solidFill>
                  <a:srgbClr val="0070C0"/>
                </a:solidFill>
              </a:rPr>
              <a:t>): сортирует список </a:t>
            </a:r>
            <a:r>
              <a:rPr lang="ru-RU" dirty="0" err="1">
                <a:solidFill>
                  <a:srgbClr val="0070C0"/>
                </a:solidFill>
              </a:rPr>
              <a:t>list</a:t>
            </a:r>
            <a:r>
              <a:rPr lang="ru-RU" dirty="0">
                <a:solidFill>
                  <a:srgbClr val="0070C0"/>
                </a:solidFill>
              </a:rPr>
              <a:t>, применяя к элементам функцию </a:t>
            </a:r>
            <a:r>
              <a:rPr lang="ru-RU" dirty="0" err="1" smtClean="0">
                <a:solidFill>
                  <a:srgbClr val="0070C0"/>
                </a:solidFill>
              </a:rPr>
              <a:t>key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sorted_people</a:t>
            </a:r>
            <a:r>
              <a:rPr lang="en-US" dirty="0">
                <a:solidFill>
                  <a:srgbClr val="FF0000"/>
                </a:solidFill>
              </a:rPr>
              <a:t> = sorted(people, key=</a:t>
            </a:r>
            <a:r>
              <a:rPr lang="en-US" dirty="0" err="1">
                <a:solidFill>
                  <a:srgbClr val="FF0000"/>
                </a:solidFill>
              </a:rPr>
              <a:t>str.lower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print(</a:t>
            </a:r>
            <a:r>
              <a:rPr lang="en-US" dirty="0" err="1" smtClean="0">
                <a:solidFill>
                  <a:srgbClr val="00B050"/>
                </a:solidFill>
              </a:rPr>
              <a:t>sorted_people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8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52030"/>
            <a:ext cx="10515600" cy="54249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необязательно должен содержать только однотипные объекты. Мы можем поместить в один и тот же список одновременно строки, </a:t>
            </a:r>
            <a:r>
              <a:rPr lang="ru-RU" dirty="0" smtClean="0"/>
              <a:t>числа</a:t>
            </a:r>
            <a:r>
              <a:rPr lang="ru-RU" dirty="0"/>
              <a:t>, объекты других типов данных</a:t>
            </a:r>
            <a:r>
              <a:rPr lang="ru-RU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objects = [1, 2.6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"Hello", True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numbers1 </a:t>
            </a:r>
            <a:r>
              <a:rPr lang="en-US" dirty="0">
                <a:solidFill>
                  <a:srgbClr val="FF0000"/>
                </a:solidFill>
              </a:rPr>
              <a:t>= [1, 2, 3, 4, 5]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numbers2 = list(numbers1)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letters = list("Hello")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print(letters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Обращение к элементам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3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Списки представляют собой упорядоченные наборы данных, поэтому для обращения к любому элементу списка следует сообщить </a:t>
            </a:r>
            <a:r>
              <a:rPr lang="ru-RU" sz="2400" dirty="0" err="1"/>
              <a:t>Python</a:t>
            </a:r>
            <a:r>
              <a:rPr lang="ru-RU" sz="2400" dirty="0"/>
              <a:t> позицию (индекс) нужного элемента. Чтобы обратиться к элементу в списке, укажите имя списка, за которым следует индекс элемента в квадратных скобках.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err="1" smtClean="0">
                <a:solidFill>
                  <a:srgbClr val="FF0000"/>
                </a:solidFill>
              </a:rPr>
              <a:t>bicycles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= ['</a:t>
            </a:r>
            <a:r>
              <a:rPr lang="ru-RU" sz="2400" dirty="0" err="1">
                <a:solidFill>
                  <a:srgbClr val="FF0000"/>
                </a:solidFill>
              </a:rPr>
              <a:t>trek</a:t>
            </a:r>
            <a:r>
              <a:rPr lang="ru-RU" sz="2400" dirty="0">
                <a:solidFill>
                  <a:srgbClr val="FF0000"/>
                </a:solidFill>
              </a:rPr>
              <a:t>', '</a:t>
            </a:r>
            <a:r>
              <a:rPr lang="ru-RU" sz="2400" dirty="0" err="1">
                <a:solidFill>
                  <a:srgbClr val="FF0000"/>
                </a:solidFill>
              </a:rPr>
              <a:t>cannondale</a:t>
            </a:r>
            <a:r>
              <a:rPr lang="ru-RU" sz="2400" dirty="0">
                <a:solidFill>
                  <a:srgbClr val="FF0000"/>
                </a:solidFill>
              </a:rPr>
              <a:t>', '</a:t>
            </a:r>
            <a:r>
              <a:rPr lang="ru-RU" sz="2400" dirty="0" err="1">
                <a:solidFill>
                  <a:srgbClr val="FF0000"/>
                </a:solidFill>
              </a:rPr>
              <a:t>redline</a:t>
            </a:r>
            <a:r>
              <a:rPr lang="ru-RU" sz="2400" dirty="0">
                <a:solidFill>
                  <a:srgbClr val="FF0000"/>
                </a:solidFill>
              </a:rPr>
              <a:t>', '</a:t>
            </a:r>
            <a:r>
              <a:rPr lang="ru-RU" sz="2400" dirty="0" err="1">
                <a:solidFill>
                  <a:srgbClr val="FF0000"/>
                </a:solidFill>
              </a:rPr>
              <a:t>specialized</a:t>
            </a:r>
            <a:r>
              <a:rPr lang="ru-RU" sz="2400" dirty="0">
                <a:solidFill>
                  <a:srgbClr val="FF0000"/>
                </a:solidFill>
              </a:rPr>
              <a:t>'] 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 err="1" smtClean="0">
                <a:solidFill>
                  <a:srgbClr val="92D050"/>
                </a:solidFill>
              </a:rPr>
              <a:t>print</a:t>
            </a:r>
            <a:r>
              <a:rPr lang="ru-RU" sz="2400" dirty="0" smtClean="0">
                <a:solidFill>
                  <a:srgbClr val="92D050"/>
                </a:solidFill>
              </a:rPr>
              <a:t>(</a:t>
            </a:r>
            <a:r>
              <a:rPr lang="ru-RU" sz="2400" dirty="0" err="1" smtClean="0">
                <a:solidFill>
                  <a:srgbClr val="92D050"/>
                </a:solidFill>
              </a:rPr>
              <a:t>bicycles</a:t>
            </a:r>
            <a:r>
              <a:rPr lang="ru-RU" sz="2400" dirty="0" smtClean="0">
                <a:solidFill>
                  <a:srgbClr val="92D050"/>
                </a:solidFill>
              </a:rPr>
              <a:t>[0])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обращения к элементам с конца можно использовать отрицательные индексы, начиная с -1. То есть у последнего элемента будет индекс -1, у предпоследнего - -2 и так далее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print(</a:t>
            </a:r>
            <a:r>
              <a:rPr lang="ru-RU" sz="2400" dirty="0" err="1">
                <a:solidFill>
                  <a:srgbClr val="92D050"/>
                </a:solidFill>
              </a:rPr>
              <a:t>bicycles</a:t>
            </a:r>
            <a:r>
              <a:rPr lang="en-US" sz="2400" dirty="0" smtClean="0">
                <a:solidFill>
                  <a:srgbClr val="92D050"/>
                </a:solidFill>
              </a:rPr>
              <a:t>[-</a:t>
            </a:r>
            <a:r>
              <a:rPr lang="en-US" sz="2400" dirty="0">
                <a:solidFill>
                  <a:srgbClr val="92D050"/>
                </a:solidFill>
              </a:rPr>
              <a:t>2</a:t>
            </a:r>
            <a:r>
              <a:rPr lang="en-US" sz="2400" dirty="0" smtClean="0">
                <a:solidFill>
                  <a:srgbClr val="92D050"/>
                </a:solidFill>
              </a:rPr>
              <a:t>])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print(</a:t>
            </a:r>
            <a:r>
              <a:rPr lang="ru-RU" sz="2400" dirty="0" err="1">
                <a:solidFill>
                  <a:srgbClr val="92D050"/>
                </a:solidFill>
              </a:rPr>
              <a:t>bicycles</a:t>
            </a:r>
            <a:r>
              <a:rPr lang="en-US" sz="2400" dirty="0" smtClean="0">
                <a:solidFill>
                  <a:srgbClr val="92D050"/>
                </a:solidFill>
              </a:rPr>
              <a:t>[-</a:t>
            </a:r>
            <a:r>
              <a:rPr lang="en-US" sz="2400" dirty="0">
                <a:solidFill>
                  <a:srgbClr val="92D050"/>
                </a:solidFill>
              </a:rPr>
              <a:t>1</a:t>
            </a:r>
            <a:r>
              <a:rPr lang="en-US" sz="2400" dirty="0" smtClean="0">
                <a:solidFill>
                  <a:srgbClr val="92D050"/>
                </a:solidFill>
              </a:rPr>
              <a:t>])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print(</a:t>
            </a:r>
            <a:r>
              <a:rPr lang="ru-RU" sz="2400" dirty="0" err="1">
                <a:solidFill>
                  <a:srgbClr val="92D050"/>
                </a:solidFill>
              </a:rPr>
              <a:t>bicycles</a:t>
            </a:r>
            <a:r>
              <a:rPr lang="en-US" sz="2400" dirty="0" smtClean="0">
                <a:solidFill>
                  <a:srgbClr val="92D050"/>
                </a:solidFill>
              </a:rPr>
              <a:t>[3])</a:t>
            </a:r>
            <a:endParaRPr lang="ru-RU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6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Индексы начинаются с 0, а не с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err="1"/>
              <a:t>Python</a:t>
            </a:r>
            <a:r>
              <a:rPr lang="ru-RU" sz="2400" dirty="0"/>
              <a:t> считает, что первый элемент списка находится в позиции 0, а не в позиции 1. Этот принцип встречается в большинстве языков программирования и объясняется особенностями низкоуровневой </a:t>
            </a:r>
            <a:r>
              <a:rPr lang="ru-RU" sz="2400" dirty="0" smtClean="0"/>
              <a:t>реализации </a:t>
            </a:r>
            <a:r>
              <a:rPr lang="ru-RU" sz="2400" dirty="0"/>
              <a:t>операций со </a:t>
            </a:r>
            <a:r>
              <a:rPr lang="ru-RU" sz="2400" dirty="0" smtClean="0"/>
              <a:t>списками.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bicycles = ['trek', '</a:t>
            </a:r>
            <a:r>
              <a:rPr lang="en-US" sz="2400" dirty="0" err="1">
                <a:solidFill>
                  <a:srgbClr val="FF0000"/>
                </a:solidFill>
              </a:rPr>
              <a:t>cannondale</a:t>
            </a:r>
            <a:r>
              <a:rPr lang="en-US" sz="2400" dirty="0">
                <a:solidFill>
                  <a:srgbClr val="FF0000"/>
                </a:solidFill>
              </a:rPr>
              <a:t>', 'redline', 'specialized</a:t>
            </a:r>
            <a:r>
              <a:rPr lang="en-US" sz="2400" dirty="0" smtClean="0">
                <a:solidFill>
                  <a:srgbClr val="FF0000"/>
                </a:solidFill>
              </a:rPr>
              <a:t>']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print(bicycles[1])</a:t>
            </a:r>
            <a:endParaRPr lang="ru-RU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print(bicycles[3])</a:t>
            </a:r>
            <a:endParaRPr lang="ru-RU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Какой будет ответ?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Если запросить элемент с индексом </a:t>
            </a:r>
            <a:r>
              <a:rPr lang="ru-RU" sz="2400" dirty="0">
                <a:solidFill>
                  <a:srgbClr val="FF0000"/>
                </a:solidFill>
              </a:rPr>
              <a:t>–1</a:t>
            </a:r>
            <a:r>
              <a:rPr lang="ru-RU" sz="2400" dirty="0"/>
              <a:t>, </a:t>
            </a:r>
            <a:r>
              <a:rPr lang="ru-RU" sz="2400" dirty="0" err="1"/>
              <a:t>Python</a:t>
            </a:r>
            <a:r>
              <a:rPr lang="ru-RU" sz="2400" dirty="0"/>
              <a:t> всегда возвращает последний элемент в </a:t>
            </a:r>
            <a:r>
              <a:rPr lang="ru-RU" sz="2400" dirty="0" smtClean="0"/>
              <a:t>списке.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514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Вопросы: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bicycles = ['trek', '</a:t>
            </a:r>
            <a:r>
              <a:rPr lang="en-US" dirty="0" err="1">
                <a:solidFill>
                  <a:srgbClr val="FF0000"/>
                </a:solidFill>
              </a:rPr>
              <a:t>cannondale</a:t>
            </a:r>
            <a:r>
              <a:rPr lang="en-US" dirty="0">
                <a:solidFill>
                  <a:srgbClr val="FF0000"/>
                </a:solidFill>
              </a:rPr>
              <a:t>', 'redline', 'specialized']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1) </a:t>
            </a:r>
            <a:r>
              <a:rPr lang="en-US" dirty="0" smtClean="0">
                <a:solidFill>
                  <a:srgbClr val="92D050"/>
                </a:solidFill>
              </a:rPr>
              <a:t>print(bicycles[-</a:t>
            </a:r>
            <a:r>
              <a:rPr lang="ru-RU" dirty="0" smtClean="0">
                <a:solidFill>
                  <a:srgbClr val="92D050"/>
                </a:solidFill>
              </a:rPr>
              <a:t>2</a:t>
            </a:r>
            <a:r>
              <a:rPr lang="en-US" dirty="0" smtClean="0">
                <a:solidFill>
                  <a:srgbClr val="92D050"/>
                </a:solidFill>
              </a:rPr>
              <a:t>])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2) </a:t>
            </a:r>
            <a:r>
              <a:rPr lang="en-US" dirty="0" smtClean="0">
                <a:solidFill>
                  <a:srgbClr val="92D050"/>
                </a:solidFill>
              </a:rPr>
              <a:t>print(bicycles[</a:t>
            </a:r>
            <a:r>
              <a:rPr lang="ru-RU" dirty="0" smtClean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]) 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3) </a:t>
            </a:r>
            <a:r>
              <a:rPr lang="en-US" dirty="0" smtClean="0">
                <a:solidFill>
                  <a:srgbClr val="92D050"/>
                </a:solidFill>
              </a:rPr>
              <a:t>message </a:t>
            </a:r>
            <a:r>
              <a:rPr lang="en-US" dirty="0">
                <a:solidFill>
                  <a:srgbClr val="92D050"/>
                </a:solidFill>
              </a:rPr>
              <a:t>= </a:t>
            </a:r>
            <a:r>
              <a:rPr lang="en-US" dirty="0" err="1">
                <a:solidFill>
                  <a:srgbClr val="92D050"/>
                </a:solidFill>
              </a:rPr>
              <a:t>f"My</a:t>
            </a:r>
            <a:r>
              <a:rPr lang="en-US" dirty="0">
                <a:solidFill>
                  <a:srgbClr val="92D050"/>
                </a:solidFill>
              </a:rPr>
              <a:t> first bicycle was a {</a:t>
            </a:r>
            <a:r>
              <a:rPr lang="en-US" dirty="0" smtClean="0">
                <a:solidFill>
                  <a:srgbClr val="92D050"/>
                </a:solidFill>
              </a:rPr>
              <a:t>bicycles[1].</a:t>
            </a:r>
            <a:r>
              <a:rPr lang="en-US" dirty="0">
                <a:solidFill>
                  <a:srgbClr val="92D050"/>
                </a:solidFill>
              </a:rPr>
              <a:t>title</a:t>
            </a:r>
            <a:r>
              <a:rPr lang="en-US" dirty="0" smtClean="0">
                <a:solidFill>
                  <a:srgbClr val="92D050"/>
                </a:solidFill>
              </a:rPr>
              <a:t>()}.</a:t>
            </a:r>
            <a:r>
              <a:rPr lang="en-US" dirty="0">
                <a:solidFill>
                  <a:srgbClr val="92D050"/>
                </a:solidFill>
              </a:rPr>
              <a:t> "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	print(message)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4)</a:t>
            </a:r>
            <a:r>
              <a:rPr lang="en-US" dirty="0" smtClean="0">
                <a:solidFill>
                  <a:srgbClr val="92D050"/>
                </a:solidFill>
              </a:rPr>
              <a:t>print(bicycles)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6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Разложение </a:t>
            </a:r>
            <a:r>
              <a:rPr lang="ru-RU" dirty="0">
                <a:solidFill>
                  <a:srgbClr val="FF0000"/>
                </a:solidFill>
              </a:rPr>
              <a:t>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ru-RU" dirty="0"/>
              <a:t>позволяет разложить список на отдельные элементы: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people = ["Tom", "Bob", "Sam</a:t>
            </a:r>
            <a:r>
              <a:rPr lang="en-US" dirty="0" smtClean="0">
                <a:solidFill>
                  <a:srgbClr val="FF0000"/>
                </a:solidFill>
              </a:rPr>
              <a:t>"]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tom, bob, </a:t>
            </a:r>
            <a:r>
              <a:rPr lang="en-US" dirty="0" err="1">
                <a:solidFill>
                  <a:srgbClr val="FF0000"/>
                </a:solidFill>
              </a:rPr>
              <a:t>sam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people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print(tom)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print(bob)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print(</a:t>
            </a:r>
            <a:r>
              <a:rPr lang="en-US" dirty="0" err="1" smtClean="0">
                <a:solidFill>
                  <a:srgbClr val="92D050"/>
                </a:solidFill>
              </a:rPr>
              <a:t>sam</a:t>
            </a:r>
            <a:r>
              <a:rPr lang="en-US" dirty="0">
                <a:solidFill>
                  <a:srgbClr val="92D050"/>
                </a:solidFill>
              </a:rPr>
              <a:t>)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65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Перебор </a:t>
            </a:r>
            <a:r>
              <a:rPr lang="ru-RU" b="1" dirty="0" smtClean="0"/>
              <a:t>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перебора элементов можно использовать как цикл </a:t>
            </a:r>
            <a:r>
              <a:rPr lang="ru-RU" dirty="0" err="1"/>
              <a:t>for</a:t>
            </a:r>
            <a:r>
              <a:rPr lang="ru-RU" dirty="0"/>
              <a:t>, так и цикл </a:t>
            </a:r>
            <a:r>
              <a:rPr lang="ru-RU" dirty="0" err="1"/>
              <a:t>while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Перебор с помощью цикла </a:t>
            </a:r>
            <a:r>
              <a:rPr lang="ru-RU" dirty="0" err="1"/>
              <a:t>for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people = ["Tom", "Sam", "Bob"]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person in people: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print(person)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4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00755"/>
            <a:ext cx="10515600" cy="54762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Перебор также можно сделать с помощью цикла </a:t>
            </a:r>
            <a:r>
              <a:rPr lang="ru-RU" b="1" dirty="0" err="1"/>
              <a:t>while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people = ["Tom", "Sam", "Bob"]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while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(people):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print(people[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])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Для перебора с помощью функции </a:t>
            </a:r>
            <a:r>
              <a:rPr lang="ru-RU" b="1" dirty="0" err="1"/>
              <a:t>len</a:t>
            </a:r>
            <a:r>
              <a:rPr lang="ru-RU" b="1" dirty="0"/>
              <a:t>()</a:t>
            </a:r>
            <a:r>
              <a:rPr lang="ru-RU" dirty="0"/>
              <a:t> получаем длину списка. С помощью счетчика </a:t>
            </a:r>
            <a:r>
              <a:rPr lang="ru-RU" dirty="0">
                <a:solidFill>
                  <a:srgbClr val="FF0000"/>
                </a:solidFill>
              </a:rPr>
              <a:t>i</a:t>
            </a:r>
            <a:r>
              <a:rPr lang="ru-RU" dirty="0"/>
              <a:t> выводит по элементу, пока значение счетчика не станет равно длине списка.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36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1167</Words>
  <Application>Microsoft Office PowerPoint</Application>
  <PresentationFormat>Широкоэкранный</PresentationFormat>
  <Paragraphs>177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Списки</vt:lpstr>
      <vt:lpstr>Создание списка</vt:lpstr>
      <vt:lpstr>Презентация PowerPoint</vt:lpstr>
      <vt:lpstr>Обращение к элементам списка</vt:lpstr>
      <vt:lpstr>Индексы начинаются с 0, а не с 1</vt:lpstr>
      <vt:lpstr>Презентация PowerPoint</vt:lpstr>
      <vt:lpstr>Разложение списка</vt:lpstr>
      <vt:lpstr>Перебор элементов</vt:lpstr>
      <vt:lpstr>Презентация PowerPoint</vt:lpstr>
      <vt:lpstr>Получение части списка</vt:lpstr>
      <vt:lpstr>Презентация PowerPoint</vt:lpstr>
      <vt:lpstr>Подсчет вхождений</vt:lpstr>
      <vt:lpstr>Изменение, добавление и удаление элементов</vt:lpstr>
      <vt:lpstr>Добавление элементов в список</vt:lpstr>
      <vt:lpstr>Вставка элементов в список</vt:lpstr>
      <vt:lpstr>Удаление элементов из списка</vt:lpstr>
      <vt:lpstr>Метод index()</vt:lpstr>
      <vt:lpstr>Удаление элемента с использованием метода pop()</vt:lpstr>
      <vt:lpstr>Презентация PowerPoint</vt:lpstr>
      <vt:lpstr>Удаление элементов по значению</vt:lpstr>
      <vt:lpstr>Упорядочение списка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Виктор Мекка</dc:creator>
  <cp:lastModifiedBy>Виктор Мекка</cp:lastModifiedBy>
  <cp:revision>99</cp:revision>
  <dcterms:created xsi:type="dcterms:W3CDTF">2023-08-13T11:36:25Z</dcterms:created>
  <dcterms:modified xsi:type="dcterms:W3CDTF">2023-10-04T17:18:51Z</dcterms:modified>
</cp:coreProperties>
</file>