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84" r:id="rId4"/>
    <p:sldId id="258" r:id="rId5"/>
    <p:sldId id="259" r:id="rId6"/>
    <p:sldId id="260" r:id="rId7"/>
    <p:sldId id="285" r:id="rId8"/>
    <p:sldId id="286" r:id="rId9"/>
    <p:sldId id="287" r:id="rId10"/>
    <p:sldId id="288" r:id="rId11"/>
    <p:sldId id="289" r:id="rId12"/>
    <p:sldId id="290" r:id="rId13"/>
    <p:sldId id="261" r:id="rId14"/>
    <p:sldId id="262" r:id="rId15"/>
    <p:sldId id="263" r:id="rId16"/>
    <p:sldId id="264" r:id="rId17"/>
    <p:sldId id="265" r:id="rId18"/>
    <p:sldId id="266" r:id="rId19"/>
    <p:sldId id="267" r:id="rId20"/>
    <p:sldId id="268" r:id="rId21"/>
    <p:sldId id="269" r:id="rId22"/>
    <p:sldId id="291" r:id="rId23"/>
    <p:sldId id="292" r:id="rId24"/>
    <p:sldId id="293" r:id="rId25"/>
    <p:sldId id="294" r:id="rId26"/>
    <p:sldId id="295" r:id="rId27"/>
    <p:sldId id="270" r:id="rId28"/>
    <p:sldId id="271" r:id="rId29"/>
    <p:sldId id="272" r:id="rId30"/>
    <p:sldId id="281" r:id="rId31"/>
    <p:sldId id="282" r:id="rId32"/>
    <p:sldId id="274" r:id="rId33"/>
    <p:sldId id="275" r:id="rId34"/>
    <p:sldId id="276" r:id="rId35"/>
    <p:sldId id="277" r:id="rId36"/>
    <p:sldId id="278" r:id="rId37"/>
    <p:sldId id="279" r:id="rId38"/>
    <p:sldId id="280"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26.09.2023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16804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26.09.2023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178081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26.09.2023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152141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4AFDF6C-2EBD-4BB9-9FA9-CCEEFBA4FF24}" type="datetimeFigureOut">
              <a:rPr lang="ru-RU" smtClean="0"/>
              <a:t>26.09.2023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45764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4AFDF6C-2EBD-4BB9-9FA9-CCEEFBA4FF24}" type="datetimeFigureOut">
              <a:rPr lang="ru-RU" smtClean="0"/>
              <a:t>26.09.2023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222809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4AFDF6C-2EBD-4BB9-9FA9-CCEEFBA4FF24}" type="datetimeFigureOut">
              <a:rPr lang="ru-RU" smtClean="0"/>
              <a:t>26.09.2023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17112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4AFDF6C-2EBD-4BB9-9FA9-CCEEFBA4FF24}" type="datetimeFigureOut">
              <a:rPr lang="ru-RU" smtClean="0"/>
              <a:t>26.09.2023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34460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4AFDF6C-2EBD-4BB9-9FA9-CCEEFBA4FF24}" type="datetimeFigureOut">
              <a:rPr lang="ru-RU" smtClean="0"/>
              <a:t>26.09.2023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92025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4AFDF6C-2EBD-4BB9-9FA9-CCEEFBA4FF24}" type="datetimeFigureOut">
              <a:rPr lang="ru-RU" smtClean="0"/>
              <a:t>26.09.2023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70578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4AFDF6C-2EBD-4BB9-9FA9-CCEEFBA4FF24}" type="datetimeFigureOut">
              <a:rPr lang="ru-RU" smtClean="0"/>
              <a:t>26.09.2023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408032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4AFDF6C-2EBD-4BB9-9FA9-CCEEFBA4FF24}" type="datetimeFigureOut">
              <a:rPr lang="ru-RU" smtClean="0"/>
              <a:t>26.09.2023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3C4336-CC08-4780-AD34-6699A8F7415E}" type="slidenum">
              <a:rPr lang="ru-RU" smtClean="0"/>
              <a:t>‹#›</a:t>
            </a:fld>
            <a:endParaRPr lang="ru-RU"/>
          </a:p>
        </p:txBody>
      </p:sp>
    </p:spTree>
    <p:extLst>
      <p:ext uri="{BB962C8B-B14F-4D97-AF65-F5344CB8AC3E}">
        <p14:creationId xmlns:p14="http://schemas.microsoft.com/office/powerpoint/2010/main" val="358274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FDF6C-2EBD-4BB9-9FA9-CCEEFBA4FF24}" type="datetimeFigureOut">
              <a:rPr lang="ru-RU" smtClean="0"/>
              <a:t>26.09.2023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C4336-CC08-4780-AD34-6699A8F7415E}" type="slidenum">
              <a:rPr lang="ru-RU" smtClean="0"/>
              <a:t>‹#›</a:t>
            </a:fld>
            <a:endParaRPr lang="ru-RU"/>
          </a:p>
        </p:txBody>
      </p:sp>
    </p:spTree>
    <p:extLst>
      <p:ext uri="{BB962C8B-B14F-4D97-AF65-F5344CB8AC3E}">
        <p14:creationId xmlns:p14="http://schemas.microsoft.com/office/powerpoint/2010/main" val="418963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Списки</a:t>
            </a:r>
          </a:p>
        </p:txBody>
      </p:sp>
      <p:sp>
        <p:nvSpPr>
          <p:cNvPr id="3" name="Объект 2"/>
          <p:cNvSpPr>
            <a:spLocks noGrp="1"/>
          </p:cNvSpPr>
          <p:nvPr>
            <p:ph idx="1"/>
          </p:nvPr>
        </p:nvSpPr>
        <p:spPr/>
        <p:txBody>
          <a:bodyPr>
            <a:noAutofit/>
          </a:bodyPr>
          <a:lstStyle/>
          <a:p>
            <a:pPr marL="0" indent="0">
              <a:buNone/>
            </a:pPr>
            <a:r>
              <a:rPr lang="ru-RU" sz="2400" dirty="0"/>
              <a:t>Список представляет собой набор элементов, следующих в определенном порядке. Вы можете создать список для хранения букв алфавита, цифр от 0 до 9 или имен всех членов вашей семьи. В список можно поместить любую информацию, причем данные в списке даже не обязаны быть как-то связаны друг с другом. </a:t>
            </a:r>
            <a:endParaRPr lang="ru-RU" sz="2400" dirty="0" smtClean="0"/>
          </a:p>
          <a:p>
            <a:pPr marL="0" indent="0">
              <a:buNone/>
            </a:pPr>
            <a:r>
              <a:rPr lang="ru-RU" sz="2400" dirty="0" smtClean="0"/>
              <a:t>В </a:t>
            </a:r>
            <a:r>
              <a:rPr lang="ru-RU" sz="2400" dirty="0"/>
              <a:t>языке </a:t>
            </a:r>
            <a:r>
              <a:rPr lang="ru-RU" sz="2400" dirty="0" err="1"/>
              <a:t>Python</a:t>
            </a:r>
            <a:r>
              <a:rPr lang="ru-RU" sz="2400" dirty="0"/>
              <a:t> список обозначается квадратными скобками ([]), а отдельные элементы списка разделяются запятыми. </a:t>
            </a:r>
            <a:endParaRPr lang="ru-RU" sz="2400" dirty="0" smtClean="0"/>
          </a:p>
          <a:p>
            <a:pPr marL="0" indent="0">
              <a:buNone/>
            </a:pPr>
            <a:r>
              <a:rPr lang="ru-RU" sz="2400" dirty="0" err="1" smtClean="0">
                <a:solidFill>
                  <a:srgbClr val="FF0000"/>
                </a:solidFill>
              </a:rPr>
              <a:t>bicycles</a:t>
            </a:r>
            <a:r>
              <a:rPr lang="ru-RU" sz="2400" dirty="0" smtClean="0">
                <a:solidFill>
                  <a:srgbClr val="FF0000"/>
                </a:solidFill>
              </a:rPr>
              <a:t> </a:t>
            </a:r>
            <a:r>
              <a:rPr lang="ru-RU" sz="2400" dirty="0">
                <a:solidFill>
                  <a:srgbClr val="FF0000"/>
                </a:solidFill>
              </a:rPr>
              <a:t>= [</a:t>
            </a:r>
            <a:r>
              <a:rPr lang="ru-RU" sz="2400" dirty="0" smtClean="0">
                <a:solidFill>
                  <a:srgbClr val="FF0000"/>
                </a:solidFill>
              </a:rPr>
              <a:t>'</a:t>
            </a:r>
            <a:r>
              <a:rPr lang="ru-RU" sz="2400" dirty="0" err="1" smtClean="0">
                <a:solidFill>
                  <a:srgbClr val="FF0000"/>
                </a:solidFill>
              </a:rPr>
              <a:t>trek</a:t>
            </a:r>
            <a:r>
              <a:rPr lang="ru-RU" sz="2400" dirty="0" smtClean="0">
                <a:solidFill>
                  <a:srgbClr val="FF0000"/>
                </a:solidFill>
              </a:rPr>
              <a:t>', </a:t>
            </a:r>
            <a:r>
              <a:rPr lang="ru-RU" sz="2400" dirty="0">
                <a:solidFill>
                  <a:srgbClr val="FF0000"/>
                </a:solidFill>
              </a:rPr>
              <a:t>'</a:t>
            </a:r>
            <a:r>
              <a:rPr lang="ru-RU" sz="2400" dirty="0" err="1">
                <a:solidFill>
                  <a:srgbClr val="FF0000"/>
                </a:solidFill>
              </a:rPr>
              <a:t>redline</a:t>
            </a:r>
            <a:r>
              <a:rPr lang="ru-RU" sz="2400" dirty="0">
                <a:solidFill>
                  <a:srgbClr val="FF0000"/>
                </a:solidFill>
              </a:rPr>
              <a:t>', '</a:t>
            </a:r>
            <a:r>
              <a:rPr lang="ru-RU" sz="2400" dirty="0" err="1">
                <a:solidFill>
                  <a:srgbClr val="FF0000"/>
                </a:solidFill>
              </a:rPr>
              <a:t>specialized</a:t>
            </a:r>
            <a:r>
              <a:rPr lang="ru-RU" sz="2400" dirty="0">
                <a:solidFill>
                  <a:srgbClr val="FF0000"/>
                </a:solidFill>
              </a:rPr>
              <a:t>'] </a:t>
            </a:r>
            <a:endParaRPr lang="ru-RU" sz="2400" dirty="0" smtClean="0">
              <a:solidFill>
                <a:srgbClr val="FF0000"/>
              </a:solidFill>
            </a:endParaRP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bicycles</a:t>
            </a:r>
            <a:r>
              <a:rPr lang="ru-RU" sz="2400" dirty="0" smtClean="0">
                <a:solidFill>
                  <a:srgbClr val="92D050"/>
                </a:solidFill>
              </a:rPr>
              <a:t>)</a:t>
            </a:r>
          </a:p>
        </p:txBody>
      </p:sp>
    </p:spTree>
    <p:extLst>
      <p:ext uri="{BB962C8B-B14F-4D97-AF65-F5344CB8AC3E}">
        <p14:creationId xmlns:p14="http://schemas.microsoft.com/office/powerpoint/2010/main" val="3593391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Получение части </a:t>
            </a:r>
            <a:r>
              <a:rPr lang="ru-RU" dirty="0" smtClean="0">
                <a:solidFill>
                  <a:srgbClr val="FF0000"/>
                </a:solidFill>
              </a:rPr>
              <a:t>списка</a:t>
            </a:r>
            <a:endParaRPr lang="ru-RU" dirty="0">
              <a:solidFill>
                <a:srgbClr val="FF0000"/>
              </a:solidFill>
            </a:endParaRPr>
          </a:p>
        </p:txBody>
      </p:sp>
      <p:sp>
        <p:nvSpPr>
          <p:cNvPr id="3" name="Объект 2"/>
          <p:cNvSpPr>
            <a:spLocks noGrp="1"/>
          </p:cNvSpPr>
          <p:nvPr>
            <p:ph idx="1"/>
          </p:nvPr>
        </p:nvSpPr>
        <p:spPr/>
        <p:txBody>
          <a:bodyPr>
            <a:normAutofit fontScale="85000" lnSpcReduction="20000"/>
          </a:bodyPr>
          <a:lstStyle/>
          <a:p>
            <a:r>
              <a:rPr lang="ru-RU" dirty="0"/>
              <a:t>Если необходимо получить какую-то определенную часть списка, то мы можем применять специальный синтаксис, который может принимать следующие формы:</a:t>
            </a:r>
          </a:p>
          <a:p>
            <a:endParaRPr lang="ru-RU" dirty="0"/>
          </a:p>
          <a:p>
            <a:r>
              <a:rPr lang="ru-RU" dirty="0" err="1"/>
              <a:t>list</a:t>
            </a:r>
            <a:r>
              <a:rPr lang="ru-RU" dirty="0"/>
              <a:t>[:</a:t>
            </a:r>
            <a:r>
              <a:rPr lang="ru-RU" dirty="0" err="1"/>
              <a:t>end</a:t>
            </a:r>
            <a:r>
              <a:rPr lang="ru-RU" dirty="0"/>
              <a:t>]: через параметр </a:t>
            </a:r>
            <a:r>
              <a:rPr lang="ru-RU" dirty="0" err="1">
                <a:solidFill>
                  <a:srgbClr val="FF0000"/>
                </a:solidFill>
              </a:rPr>
              <a:t>end</a:t>
            </a:r>
            <a:r>
              <a:rPr lang="ru-RU" dirty="0"/>
              <a:t> передается индекс элемента, до которого нужно копировать список</a:t>
            </a:r>
          </a:p>
          <a:p>
            <a:endParaRPr lang="ru-RU" dirty="0"/>
          </a:p>
          <a:p>
            <a:r>
              <a:rPr lang="ru-RU" dirty="0" err="1"/>
              <a:t>list</a:t>
            </a:r>
            <a:r>
              <a:rPr lang="ru-RU" dirty="0"/>
              <a:t>[</a:t>
            </a:r>
            <a:r>
              <a:rPr lang="ru-RU" dirty="0" err="1"/>
              <a:t>start:end</a:t>
            </a:r>
            <a:r>
              <a:rPr lang="ru-RU" dirty="0"/>
              <a:t>]: параметр </a:t>
            </a:r>
            <a:r>
              <a:rPr lang="ru-RU" dirty="0" err="1">
                <a:solidFill>
                  <a:srgbClr val="FF0000"/>
                </a:solidFill>
              </a:rPr>
              <a:t>start</a:t>
            </a:r>
            <a:r>
              <a:rPr lang="ru-RU" dirty="0"/>
              <a:t> указывает на индекс элемента, начиная с которого надо скопировать элементы</a:t>
            </a:r>
          </a:p>
          <a:p>
            <a:endParaRPr lang="ru-RU" dirty="0"/>
          </a:p>
          <a:p>
            <a:r>
              <a:rPr lang="ru-RU" dirty="0" err="1"/>
              <a:t>list</a:t>
            </a:r>
            <a:r>
              <a:rPr lang="ru-RU" dirty="0"/>
              <a:t>[</a:t>
            </a:r>
            <a:r>
              <a:rPr lang="ru-RU" dirty="0" err="1"/>
              <a:t>start:end:step</a:t>
            </a:r>
            <a:r>
              <a:rPr lang="ru-RU" dirty="0"/>
              <a:t>]: параметр </a:t>
            </a:r>
            <a:r>
              <a:rPr lang="ru-RU" dirty="0" err="1">
                <a:solidFill>
                  <a:srgbClr val="FF0000"/>
                </a:solidFill>
              </a:rPr>
              <a:t>step</a:t>
            </a:r>
            <a:r>
              <a:rPr lang="ru-RU" dirty="0"/>
              <a:t> указывает на шаг, через который будут копироваться элементы из списка. По умолчанию этот параметр равен 1.</a:t>
            </a:r>
          </a:p>
        </p:txBody>
      </p:sp>
    </p:spTree>
    <p:extLst>
      <p:ext uri="{BB962C8B-B14F-4D97-AF65-F5344CB8AC3E}">
        <p14:creationId xmlns:p14="http://schemas.microsoft.com/office/powerpoint/2010/main" val="58493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16194"/>
            <a:ext cx="10515600" cy="5860769"/>
          </a:xfrm>
        </p:spPr>
        <p:txBody>
          <a:bodyPr/>
          <a:lstStyle/>
          <a:p>
            <a:pPr marL="0" indent="0">
              <a:buNone/>
            </a:pPr>
            <a:r>
              <a:rPr lang="en-US" dirty="0">
                <a:solidFill>
                  <a:srgbClr val="FF0000"/>
                </a:solidFill>
              </a:rPr>
              <a:t>people = ["Tom", "Bob", "Alice", "Sam", "Tim", "Bill"]</a:t>
            </a:r>
          </a:p>
          <a:p>
            <a:pPr marL="0" indent="0">
              <a:buNone/>
            </a:pPr>
            <a:r>
              <a:rPr lang="en-US" dirty="0"/>
              <a:t> </a:t>
            </a:r>
          </a:p>
          <a:p>
            <a:pPr marL="0" indent="0">
              <a:buNone/>
            </a:pPr>
            <a:r>
              <a:rPr lang="en-US" dirty="0">
                <a:solidFill>
                  <a:srgbClr val="FF0000"/>
                </a:solidFill>
              </a:rPr>
              <a:t>slice_people1 = people[:3]   # </a:t>
            </a:r>
            <a:r>
              <a:rPr lang="ru-RU" dirty="0">
                <a:solidFill>
                  <a:srgbClr val="FF0000"/>
                </a:solidFill>
              </a:rPr>
              <a:t>с 0 по 3</a:t>
            </a:r>
          </a:p>
          <a:p>
            <a:pPr marL="0" indent="0">
              <a:buNone/>
            </a:pPr>
            <a:r>
              <a:rPr lang="en-US" dirty="0">
                <a:solidFill>
                  <a:srgbClr val="00B050"/>
                </a:solidFill>
              </a:rPr>
              <a:t>print(slice_people1</a:t>
            </a:r>
            <a:r>
              <a:rPr lang="en-US" dirty="0" smtClean="0">
                <a:solidFill>
                  <a:srgbClr val="00B050"/>
                </a:solidFill>
              </a:rPr>
              <a:t>)</a:t>
            </a:r>
          </a:p>
          <a:p>
            <a:pPr marL="0" indent="0">
              <a:buNone/>
            </a:pPr>
            <a:endParaRPr lang="en-US" dirty="0">
              <a:solidFill>
                <a:srgbClr val="FF0000"/>
              </a:solidFill>
            </a:endParaRPr>
          </a:p>
          <a:p>
            <a:pPr marL="0" indent="0">
              <a:buNone/>
            </a:pPr>
            <a:r>
              <a:rPr lang="en-US" dirty="0">
                <a:solidFill>
                  <a:srgbClr val="FF0000"/>
                </a:solidFill>
              </a:rPr>
              <a:t>slice_people2 = people[1:3]   # </a:t>
            </a:r>
            <a:r>
              <a:rPr lang="ru-RU" dirty="0">
                <a:solidFill>
                  <a:srgbClr val="FF0000"/>
                </a:solidFill>
              </a:rPr>
              <a:t>с 1 по 3</a:t>
            </a:r>
          </a:p>
          <a:p>
            <a:pPr marL="0" indent="0">
              <a:buNone/>
            </a:pPr>
            <a:r>
              <a:rPr lang="en-US" dirty="0">
                <a:solidFill>
                  <a:srgbClr val="00B050"/>
                </a:solidFill>
              </a:rPr>
              <a:t>print(slice_people2) </a:t>
            </a:r>
            <a:endParaRPr lang="en-US" dirty="0" smtClean="0">
              <a:solidFill>
                <a:srgbClr val="00B050"/>
              </a:solidFill>
            </a:endParaRPr>
          </a:p>
          <a:p>
            <a:pPr marL="0" indent="0">
              <a:buNone/>
            </a:pPr>
            <a:endParaRPr lang="en-US" dirty="0">
              <a:solidFill>
                <a:srgbClr val="FF0000"/>
              </a:solidFill>
            </a:endParaRPr>
          </a:p>
          <a:p>
            <a:pPr marL="0" indent="0">
              <a:buNone/>
            </a:pPr>
            <a:r>
              <a:rPr lang="en-US" dirty="0">
                <a:solidFill>
                  <a:srgbClr val="FF0000"/>
                </a:solidFill>
              </a:rPr>
              <a:t>slice_people3 = people[1:6:2] </a:t>
            </a:r>
            <a:r>
              <a:rPr lang="ru-RU" dirty="0">
                <a:solidFill>
                  <a:srgbClr val="FF0000"/>
                </a:solidFill>
              </a:rPr>
              <a:t># с 1 по 6 с шагом 2</a:t>
            </a:r>
            <a:endParaRPr lang="en-US" dirty="0" smtClean="0">
              <a:solidFill>
                <a:srgbClr val="FF0000"/>
              </a:solidFill>
            </a:endParaRPr>
          </a:p>
          <a:p>
            <a:pPr marL="0" indent="0">
              <a:buNone/>
            </a:pPr>
            <a:r>
              <a:rPr lang="en-US" dirty="0" smtClean="0">
                <a:solidFill>
                  <a:srgbClr val="00B050"/>
                </a:solidFill>
              </a:rPr>
              <a:t>print(slice_people3)</a:t>
            </a:r>
            <a:endParaRPr lang="ru-RU" dirty="0">
              <a:solidFill>
                <a:srgbClr val="00B050"/>
              </a:solidFill>
            </a:endParaRPr>
          </a:p>
        </p:txBody>
      </p:sp>
    </p:spTree>
    <p:extLst>
      <p:ext uri="{BB962C8B-B14F-4D97-AF65-F5344CB8AC3E}">
        <p14:creationId xmlns:p14="http://schemas.microsoft.com/office/powerpoint/2010/main" val="163866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Подсчет </a:t>
            </a:r>
            <a:r>
              <a:rPr lang="ru-RU" dirty="0" smtClean="0">
                <a:solidFill>
                  <a:srgbClr val="FF0000"/>
                </a:solidFill>
              </a:rPr>
              <a:t>вхождений</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en-US" dirty="0">
                <a:solidFill>
                  <a:srgbClr val="FF0000"/>
                </a:solidFill>
              </a:rPr>
              <a:t>people = ["Tom", "Bob", "Alice", "Tom", "Bill", "Tom"]</a:t>
            </a:r>
          </a:p>
          <a:p>
            <a:pPr marL="0" indent="0">
              <a:buNone/>
            </a:pPr>
            <a:r>
              <a:rPr lang="en-US" dirty="0"/>
              <a:t> </a:t>
            </a:r>
          </a:p>
          <a:p>
            <a:pPr marL="0" indent="0">
              <a:buNone/>
            </a:pPr>
            <a:r>
              <a:rPr lang="en-US" dirty="0" err="1">
                <a:solidFill>
                  <a:srgbClr val="FF0000"/>
                </a:solidFill>
              </a:rPr>
              <a:t>people_count</a:t>
            </a:r>
            <a:r>
              <a:rPr lang="en-US" dirty="0">
                <a:solidFill>
                  <a:srgbClr val="FF0000"/>
                </a:solidFill>
              </a:rPr>
              <a:t> = </a:t>
            </a:r>
            <a:r>
              <a:rPr lang="en-US" dirty="0" err="1">
                <a:solidFill>
                  <a:srgbClr val="FF0000"/>
                </a:solidFill>
              </a:rPr>
              <a:t>people.count</a:t>
            </a:r>
            <a:r>
              <a:rPr lang="en-US" dirty="0">
                <a:solidFill>
                  <a:srgbClr val="FF0000"/>
                </a:solidFill>
              </a:rPr>
              <a:t>("Tom")</a:t>
            </a:r>
          </a:p>
          <a:p>
            <a:pPr marL="0" indent="0">
              <a:buNone/>
            </a:pPr>
            <a:r>
              <a:rPr lang="en-US" dirty="0">
                <a:solidFill>
                  <a:srgbClr val="00B050"/>
                </a:solidFill>
              </a:rPr>
              <a:t>print(</a:t>
            </a:r>
            <a:r>
              <a:rPr lang="en-US" dirty="0" err="1">
                <a:solidFill>
                  <a:srgbClr val="00B050"/>
                </a:solidFill>
              </a:rPr>
              <a:t>people_count</a:t>
            </a:r>
            <a:r>
              <a:rPr lang="en-US"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84136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Изменение, добавление и удаление элементов</a:t>
            </a:r>
          </a:p>
        </p:txBody>
      </p:sp>
      <p:sp>
        <p:nvSpPr>
          <p:cNvPr id="3" name="Объект 2"/>
          <p:cNvSpPr>
            <a:spLocks noGrp="1"/>
          </p:cNvSpPr>
          <p:nvPr>
            <p:ph idx="1"/>
          </p:nvPr>
        </p:nvSpPr>
        <p:spPr/>
        <p:txBody>
          <a:bodyPr>
            <a:normAutofit lnSpcReduction="10000"/>
          </a:bodyPr>
          <a:lstStyle/>
          <a:p>
            <a:pPr marL="0" indent="0">
              <a:buNone/>
            </a:pPr>
            <a:r>
              <a:rPr lang="ru-RU" dirty="0"/>
              <a:t>Синтаксис изменения элемента напоминает синтаксис обращения к элементу списка. Чтобы изменить элемент, укажите имя списка и индекс изменяемого элемента в квадратных скобках; далее задайте новое значение, которое должно быть присвоено элементу</a:t>
            </a:r>
            <a:r>
              <a:rPr lang="ru-RU" dirty="0" smtClean="0"/>
              <a:t>.</a:t>
            </a:r>
            <a:endParaRPr lang="en-US" dirty="0" smtClean="0"/>
          </a:p>
          <a:p>
            <a:pPr marL="0" indent="0">
              <a:buNone/>
            </a:pPr>
            <a:endParaRPr lang="en-US" dirty="0" smtClean="0"/>
          </a:p>
          <a:p>
            <a:pPr marL="0" indent="0">
              <a:buNone/>
            </a:pPr>
            <a:r>
              <a:rPr lang="en-US" dirty="0" smtClean="0">
                <a:solidFill>
                  <a:srgbClr val="FF0000"/>
                </a:solidFill>
              </a:rPr>
              <a:t>motorcycles </a:t>
            </a:r>
            <a:r>
              <a:rPr lang="en-US" dirty="0">
                <a:solidFill>
                  <a:srgbClr val="FF0000"/>
                </a:solidFill>
              </a:rPr>
              <a:t>= ['</a:t>
            </a:r>
            <a:r>
              <a:rPr lang="en-US" dirty="0" err="1">
                <a:solidFill>
                  <a:srgbClr val="FF0000"/>
                </a:solidFill>
              </a:rPr>
              <a:t>honda</a:t>
            </a:r>
            <a:r>
              <a:rPr lang="en-US" dirty="0">
                <a:solidFill>
                  <a:srgbClr val="FF0000"/>
                </a:solidFill>
              </a:rPr>
              <a:t>', '</a:t>
            </a:r>
            <a:r>
              <a:rPr lang="en-US" dirty="0" err="1">
                <a:solidFill>
                  <a:srgbClr val="FF0000"/>
                </a:solidFill>
              </a:rPr>
              <a:t>yamaha</a:t>
            </a:r>
            <a:r>
              <a:rPr lang="en-US" dirty="0">
                <a:solidFill>
                  <a:srgbClr val="FF0000"/>
                </a:solidFill>
              </a:rPr>
              <a:t>', '</a:t>
            </a:r>
            <a:r>
              <a:rPr lang="en-US" dirty="0" err="1">
                <a:solidFill>
                  <a:srgbClr val="FF0000"/>
                </a:solidFill>
              </a:rPr>
              <a:t>suzuki</a:t>
            </a:r>
            <a:r>
              <a:rPr lang="en-US" dirty="0" smtClean="0">
                <a:solidFill>
                  <a:srgbClr val="FF0000"/>
                </a:solidFill>
              </a:rPr>
              <a:t>']</a:t>
            </a:r>
          </a:p>
          <a:p>
            <a:pPr marL="0" indent="0">
              <a:buNone/>
            </a:pPr>
            <a:r>
              <a:rPr lang="en-US" dirty="0" smtClean="0">
                <a:solidFill>
                  <a:srgbClr val="92D050"/>
                </a:solidFill>
              </a:rPr>
              <a:t>print(motorcycles)</a:t>
            </a:r>
          </a:p>
          <a:p>
            <a:pPr marL="0" indent="0">
              <a:buNone/>
            </a:pPr>
            <a:r>
              <a:rPr lang="en-US" dirty="0">
                <a:solidFill>
                  <a:srgbClr val="FF0000"/>
                </a:solidFill>
              </a:rPr>
              <a:t>motorcycles[0] = </a:t>
            </a:r>
            <a:r>
              <a:rPr lang="en-US" dirty="0" smtClean="0">
                <a:solidFill>
                  <a:srgbClr val="FF0000"/>
                </a:solidFill>
              </a:rPr>
              <a:t>'</a:t>
            </a:r>
            <a:r>
              <a:rPr lang="en-US" dirty="0" err="1" smtClean="0">
                <a:solidFill>
                  <a:srgbClr val="FF0000"/>
                </a:solidFill>
              </a:rPr>
              <a:t>ducati</a:t>
            </a:r>
            <a:r>
              <a:rPr lang="en-US" dirty="0">
                <a:solidFill>
                  <a:srgbClr val="FF0000"/>
                </a:solidFill>
              </a:rPr>
              <a:t>'</a:t>
            </a:r>
            <a:r>
              <a:rPr lang="en-US" dirty="0" smtClean="0">
                <a:solidFill>
                  <a:srgbClr val="FF0000"/>
                </a:solidFill>
              </a:rPr>
              <a:t> </a:t>
            </a:r>
          </a:p>
          <a:p>
            <a:pPr marL="0" indent="0">
              <a:buNone/>
            </a:pPr>
            <a:r>
              <a:rPr lang="en-US" dirty="0" smtClean="0">
                <a:solidFill>
                  <a:srgbClr val="92D050"/>
                </a:solidFill>
              </a:rPr>
              <a:t>print(motorcycles)</a:t>
            </a:r>
          </a:p>
        </p:txBody>
      </p:sp>
    </p:spTree>
    <p:extLst>
      <p:ext uri="{BB962C8B-B14F-4D97-AF65-F5344CB8AC3E}">
        <p14:creationId xmlns:p14="http://schemas.microsoft.com/office/powerpoint/2010/main" val="106590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Добавление элементов в список</a:t>
            </a:r>
          </a:p>
        </p:txBody>
      </p:sp>
      <p:sp>
        <p:nvSpPr>
          <p:cNvPr id="3" name="Объект 2"/>
          <p:cNvSpPr>
            <a:spLocks noGrp="1"/>
          </p:cNvSpPr>
          <p:nvPr>
            <p:ph idx="1"/>
          </p:nvPr>
        </p:nvSpPr>
        <p:spPr/>
        <p:txBody>
          <a:bodyPr>
            <a:normAutofit/>
          </a:bodyPr>
          <a:lstStyle/>
          <a:p>
            <a:pPr marL="0" indent="0">
              <a:buNone/>
            </a:pPr>
            <a:r>
              <a:rPr lang="ru-RU" sz="2400" dirty="0"/>
              <a:t>Простейший способ добавления новых элементов в список — </a:t>
            </a:r>
            <a:r>
              <a:rPr lang="ru-RU" sz="2400" dirty="0">
                <a:solidFill>
                  <a:srgbClr val="FF0000"/>
                </a:solidFill>
              </a:rPr>
              <a:t>присоединение элемента в конец списка</a:t>
            </a:r>
            <a:r>
              <a:rPr lang="ru-RU" sz="2400" dirty="0"/>
              <a:t>. Используя список из предыдущего примера, добавим новый элемент '</a:t>
            </a:r>
            <a:r>
              <a:rPr lang="en-US" sz="2400" dirty="0" err="1"/>
              <a:t>ducati</a:t>
            </a:r>
            <a:r>
              <a:rPr lang="en-US" sz="2400" dirty="0"/>
              <a:t>' </a:t>
            </a:r>
            <a:r>
              <a:rPr lang="ru-RU" sz="2400" dirty="0"/>
              <a:t>в конец списка</a:t>
            </a:r>
            <a:r>
              <a:rPr lang="ru-RU" sz="2400" dirty="0" smtClean="0"/>
              <a:t>:</a:t>
            </a:r>
            <a:endParaRPr lang="en-US" sz="2400" dirty="0" smtClean="0"/>
          </a:p>
          <a:p>
            <a:pPr marL="0" indent="0">
              <a:buNone/>
            </a:pPr>
            <a:r>
              <a:rPr lang="en-US" sz="2400" dirty="0" smtClean="0">
                <a:solidFill>
                  <a:srgbClr val="FF0000"/>
                </a:solidFill>
              </a:rPr>
              <a:t>motorcycles </a:t>
            </a:r>
            <a:r>
              <a:rPr lang="en-US" sz="2400" dirty="0">
                <a:solidFill>
                  <a:srgbClr val="FF0000"/>
                </a:solidFill>
              </a:rPr>
              <a:t>= ['</a:t>
            </a:r>
            <a:r>
              <a:rPr lang="en-US" sz="2400" dirty="0" err="1">
                <a:solidFill>
                  <a:srgbClr val="FF0000"/>
                </a:solidFill>
              </a:rPr>
              <a:t>honda</a:t>
            </a:r>
            <a:r>
              <a:rPr lang="en-US" sz="2400" dirty="0">
                <a:solidFill>
                  <a:srgbClr val="FF0000"/>
                </a:solidFill>
              </a:rPr>
              <a:t>', '</a:t>
            </a:r>
            <a:r>
              <a:rPr lang="en-US" sz="2400" dirty="0" err="1">
                <a:solidFill>
                  <a:srgbClr val="FF0000"/>
                </a:solidFill>
              </a:rPr>
              <a:t>yamaha</a:t>
            </a:r>
            <a:r>
              <a:rPr lang="en-US" sz="2400" dirty="0">
                <a:solidFill>
                  <a:srgbClr val="FF0000"/>
                </a:solidFill>
              </a:rPr>
              <a:t>', '</a:t>
            </a:r>
            <a:r>
              <a:rPr lang="en-US" sz="2400" dirty="0" err="1">
                <a:solidFill>
                  <a:srgbClr val="FF0000"/>
                </a:solidFill>
              </a:rPr>
              <a:t>suzuki</a:t>
            </a:r>
            <a:r>
              <a:rPr lang="en-US" sz="2400" dirty="0" smtClean="0">
                <a:solidFill>
                  <a:srgbClr val="FF0000"/>
                </a:solidFill>
              </a:rPr>
              <a:t>']</a:t>
            </a:r>
            <a:endParaRPr lang="ru-RU" sz="2400" dirty="0" smtClean="0">
              <a:solidFill>
                <a:srgbClr val="FF0000"/>
              </a:solidFill>
            </a:endParaRPr>
          </a:p>
          <a:p>
            <a:pPr marL="0" indent="0">
              <a:buNone/>
            </a:pPr>
            <a:r>
              <a:rPr lang="en-US" sz="2400" dirty="0" err="1" smtClean="0">
                <a:solidFill>
                  <a:srgbClr val="FF0000"/>
                </a:solidFill>
              </a:rPr>
              <a:t>motorcycles.append</a:t>
            </a:r>
            <a:r>
              <a:rPr lang="en-US" sz="2400" dirty="0">
                <a:solidFill>
                  <a:srgbClr val="FF0000"/>
                </a:solidFill>
              </a:rPr>
              <a:t>('</a:t>
            </a:r>
            <a:r>
              <a:rPr lang="en-US" sz="2400" dirty="0" err="1">
                <a:solidFill>
                  <a:srgbClr val="FF0000"/>
                </a:solidFill>
              </a:rPr>
              <a:t>ducati</a:t>
            </a:r>
            <a:r>
              <a:rPr lang="en-US" sz="2400" dirty="0" smtClean="0">
                <a:solidFill>
                  <a:srgbClr val="FF0000"/>
                </a:solidFill>
              </a:rPr>
              <a:t>')</a:t>
            </a:r>
          </a:p>
          <a:p>
            <a:pPr marL="0" indent="0">
              <a:buNone/>
            </a:pPr>
            <a:r>
              <a:rPr lang="en-US" sz="2400" dirty="0" smtClean="0">
                <a:solidFill>
                  <a:srgbClr val="92D050"/>
                </a:solidFill>
              </a:rPr>
              <a:t>print(motorcycles</a:t>
            </a:r>
            <a:r>
              <a:rPr lang="ru-RU" sz="2400" dirty="0" smtClean="0">
                <a:solidFill>
                  <a:srgbClr val="92D050"/>
                </a:solidFill>
              </a:rPr>
              <a:t>)</a:t>
            </a:r>
            <a:endParaRPr lang="en-US" sz="2400" dirty="0" smtClean="0">
              <a:solidFill>
                <a:srgbClr val="92D050"/>
              </a:solidFill>
            </a:endParaRPr>
          </a:p>
        </p:txBody>
      </p:sp>
    </p:spTree>
    <p:extLst>
      <p:ext uri="{BB962C8B-B14F-4D97-AF65-F5344CB8AC3E}">
        <p14:creationId xmlns:p14="http://schemas.microsoft.com/office/powerpoint/2010/main" val="179327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Вставка элементов в список</a:t>
            </a:r>
          </a:p>
        </p:txBody>
      </p:sp>
      <p:sp>
        <p:nvSpPr>
          <p:cNvPr id="3" name="Объект 2"/>
          <p:cNvSpPr>
            <a:spLocks noGrp="1"/>
          </p:cNvSpPr>
          <p:nvPr>
            <p:ph idx="1"/>
          </p:nvPr>
        </p:nvSpPr>
        <p:spPr/>
        <p:txBody>
          <a:bodyPr>
            <a:normAutofit/>
          </a:bodyPr>
          <a:lstStyle/>
          <a:p>
            <a:pPr marL="0" indent="0">
              <a:buNone/>
            </a:pPr>
            <a:r>
              <a:rPr lang="ru-RU" sz="2400" dirty="0" smtClean="0"/>
              <a:t>Метод </a:t>
            </a:r>
            <a:r>
              <a:rPr lang="ru-RU" sz="2400" dirty="0" err="1">
                <a:solidFill>
                  <a:srgbClr val="FF0000"/>
                </a:solidFill>
              </a:rPr>
              <a:t>insert</a:t>
            </a:r>
            <a:r>
              <a:rPr lang="ru-RU" sz="2400" dirty="0">
                <a:solidFill>
                  <a:srgbClr val="FF0000"/>
                </a:solidFill>
              </a:rPr>
              <a:t>() </a:t>
            </a:r>
            <a:r>
              <a:rPr lang="ru-RU" sz="2400" dirty="0"/>
              <a:t>позволяет добавить новый элемент в произвольную позицию списка. Для этого следует указать индекс и значение нового элемента. </a:t>
            </a:r>
            <a:endParaRPr lang="en-US" sz="2400" dirty="0" smtClean="0"/>
          </a:p>
          <a:p>
            <a:pPr marL="0" indent="0">
              <a:buNone/>
            </a:pPr>
            <a:r>
              <a:rPr lang="ru-RU" sz="2400" dirty="0" err="1" smtClean="0">
                <a:solidFill>
                  <a:srgbClr val="FF0000"/>
                </a:solidFill>
              </a:rPr>
              <a:t>motorcycles</a:t>
            </a:r>
            <a:r>
              <a:rPr lang="ru-RU" sz="2400" dirty="0" smtClean="0">
                <a:solidFill>
                  <a:srgbClr val="FF0000"/>
                </a:solidFill>
              </a:rPr>
              <a:t> </a:t>
            </a:r>
            <a:r>
              <a:rPr lang="ru-RU" sz="2400" dirty="0">
                <a:solidFill>
                  <a:srgbClr val="FF0000"/>
                </a:solidFill>
              </a:rPr>
              <a:t>= ['</a:t>
            </a:r>
            <a:r>
              <a:rPr lang="ru-RU" sz="2400" dirty="0" err="1">
                <a:solidFill>
                  <a:srgbClr val="FF0000"/>
                </a:solidFill>
              </a:rPr>
              <a:t>honda</a:t>
            </a:r>
            <a:r>
              <a:rPr lang="ru-RU" sz="2400" dirty="0">
                <a:solidFill>
                  <a:srgbClr val="FF0000"/>
                </a:solidFill>
              </a:rPr>
              <a:t>', '</a:t>
            </a:r>
            <a:r>
              <a:rPr lang="ru-RU" sz="2400" dirty="0" err="1">
                <a:solidFill>
                  <a:srgbClr val="FF0000"/>
                </a:solidFill>
              </a:rPr>
              <a:t>yamaha</a:t>
            </a:r>
            <a:r>
              <a:rPr lang="ru-RU" sz="2400" dirty="0">
                <a:solidFill>
                  <a:srgbClr val="FF0000"/>
                </a:solidFill>
              </a:rPr>
              <a:t>', '</a:t>
            </a:r>
            <a:r>
              <a:rPr lang="ru-RU" sz="2400" dirty="0" err="1">
                <a:solidFill>
                  <a:srgbClr val="FF0000"/>
                </a:solidFill>
              </a:rPr>
              <a:t>suzuki</a:t>
            </a:r>
            <a:r>
              <a:rPr lang="ru-RU" sz="2400" dirty="0">
                <a:solidFill>
                  <a:srgbClr val="FF0000"/>
                </a:solidFill>
              </a:rPr>
              <a:t>'] </a:t>
            </a:r>
            <a:endParaRPr lang="en-US" sz="2400" dirty="0" smtClean="0">
              <a:solidFill>
                <a:srgbClr val="FF0000"/>
              </a:solidFill>
            </a:endParaRPr>
          </a:p>
          <a:p>
            <a:pPr marL="0" indent="0">
              <a:buNone/>
            </a:pPr>
            <a:r>
              <a:rPr lang="ru-RU" sz="2400" dirty="0" err="1" smtClean="0">
                <a:solidFill>
                  <a:srgbClr val="FF0000"/>
                </a:solidFill>
              </a:rPr>
              <a:t>motorcycles.insert</a:t>
            </a:r>
            <a:r>
              <a:rPr lang="ru-RU" sz="2400" dirty="0" smtClean="0">
                <a:solidFill>
                  <a:srgbClr val="FF0000"/>
                </a:solidFill>
              </a:rPr>
              <a:t>(0</a:t>
            </a:r>
            <a:r>
              <a:rPr lang="ru-RU" sz="2400" dirty="0">
                <a:solidFill>
                  <a:srgbClr val="FF0000"/>
                </a:solidFill>
              </a:rPr>
              <a:t>, '</a:t>
            </a:r>
            <a:r>
              <a:rPr lang="ru-RU" sz="2400" dirty="0" err="1">
                <a:solidFill>
                  <a:srgbClr val="FF0000"/>
                </a:solidFill>
              </a:rPr>
              <a:t>ducati</a:t>
            </a:r>
            <a:r>
              <a:rPr lang="ru-RU" sz="2400" dirty="0">
                <a:solidFill>
                  <a:srgbClr val="FF0000"/>
                </a:solidFill>
              </a:rPr>
              <a:t>') </a:t>
            </a:r>
            <a:endParaRPr lang="en-US" sz="2400" dirty="0">
              <a:solidFill>
                <a:srgbClr val="FF0000"/>
              </a:solidFill>
            </a:endParaRP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motorcycles</a:t>
            </a:r>
            <a:r>
              <a:rPr lang="ru-RU" sz="2400" dirty="0">
                <a:solidFill>
                  <a:srgbClr val="92D050"/>
                </a:solidFill>
              </a:rPr>
              <a:t>) </a:t>
            </a:r>
            <a:endParaRPr lang="en-US" sz="2400" dirty="0" smtClean="0">
              <a:solidFill>
                <a:srgbClr val="92D050"/>
              </a:solidFill>
            </a:endParaRPr>
          </a:p>
          <a:p>
            <a:pPr marL="0" indent="0">
              <a:buNone/>
            </a:pPr>
            <a:endParaRPr lang="en-US" sz="2400" dirty="0" smtClean="0"/>
          </a:p>
          <a:p>
            <a:pPr marL="0" indent="0">
              <a:buNone/>
            </a:pPr>
            <a:r>
              <a:rPr lang="ru-RU" sz="2400" dirty="0" smtClean="0"/>
              <a:t>Метод </a:t>
            </a:r>
            <a:r>
              <a:rPr lang="ru-RU" sz="2400" dirty="0" err="1">
                <a:solidFill>
                  <a:srgbClr val="FF0000"/>
                </a:solidFill>
              </a:rPr>
              <a:t>insert</a:t>
            </a:r>
            <a:r>
              <a:rPr lang="ru-RU" sz="2400" dirty="0">
                <a:solidFill>
                  <a:srgbClr val="FF0000"/>
                </a:solidFill>
              </a:rPr>
              <a:t>() </a:t>
            </a:r>
            <a:r>
              <a:rPr lang="ru-RU" sz="2400" dirty="0"/>
              <a:t>выделяет свободное место в позиции 0 и сохраняет в нем значение </a:t>
            </a:r>
            <a:r>
              <a:rPr lang="ru-RU" sz="2400" dirty="0">
                <a:solidFill>
                  <a:srgbClr val="FF0000"/>
                </a:solidFill>
              </a:rPr>
              <a:t>'</a:t>
            </a:r>
            <a:r>
              <a:rPr lang="ru-RU" sz="2400" dirty="0" err="1">
                <a:solidFill>
                  <a:srgbClr val="FF0000"/>
                </a:solidFill>
              </a:rPr>
              <a:t>ducati</a:t>
            </a:r>
            <a:r>
              <a:rPr lang="ru-RU" sz="2400" dirty="0" smtClean="0">
                <a:solidFill>
                  <a:srgbClr val="FF0000"/>
                </a:solidFill>
              </a:rPr>
              <a:t>'.</a:t>
            </a:r>
            <a:endParaRPr lang="en-US" sz="2400" dirty="0" smtClean="0">
              <a:solidFill>
                <a:srgbClr val="FF0000"/>
              </a:solidFill>
            </a:endParaRPr>
          </a:p>
          <a:p>
            <a:pPr marL="0" indent="0">
              <a:buNone/>
            </a:pPr>
            <a:r>
              <a:rPr lang="ru-RU" sz="2400" dirty="0" smtClean="0"/>
              <a:t>Все </a:t>
            </a:r>
            <a:r>
              <a:rPr lang="ru-RU" sz="2400" dirty="0"/>
              <a:t>остальные значения списка при этом сдвигаются на одну позицию </a:t>
            </a:r>
            <a:r>
              <a:rPr lang="ru-RU" sz="2400" dirty="0" smtClean="0"/>
              <a:t>вправо</a:t>
            </a:r>
            <a:endParaRPr lang="ru-RU" sz="2400" dirty="0">
              <a:solidFill>
                <a:srgbClr val="FFC000"/>
              </a:solidFill>
            </a:endParaRPr>
          </a:p>
        </p:txBody>
      </p:sp>
    </p:spTree>
    <p:extLst>
      <p:ext uri="{BB962C8B-B14F-4D97-AF65-F5344CB8AC3E}">
        <p14:creationId xmlns:p14="http://schemas.microsoft.com/office/powerpoint/2010/main" val="148256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Удаление элементов из списка</a:t>
            </a:r>
          </a:p>
        </p:txBody>
      </p:sp>
      <p:sp>
        <p:nvSpPr>
          <p:cNvPr id="3" name="Объект 2"/>
          <p:cNvSpPr>
            <a:spLocks noGrp="1"/>
          </p:cNvSpPr>
          <p:nvPr>
            <p:ph idx="1"/>
          </p:nvPr>
        </p:nvSpPr>
        <p:spPr/>
        <p:txBody>
          <a:bodyPr>
            <a:normAutofit/>
          </a:bodyPr>
          <a:lstStyle/>
          <a:p>
            <a:pPr marL="0" indent="0">
              <a:buNone/>
            </a:pPr>
            <a:r>
              <a:rPr lang="ru-RU" sz="2400" dirty="0"/>
              <a:t>Если вам известна позиция </a:t>
            </a:r>
            <a:r>
              <a:rPr lang="ru-RU" sz="2400" dirty="0" smtClean="0"/>
              <a:t>элемента</a:t>
            </a:r>
            <a:r>
              <a:rPr lang="en-US" sz="2400" dirty="0" smtClean="0"/>
              <a:t> (</a:t>
            </a:r>
            <a:r>
              <a:rPr lang="en-US" sz="2400" dirty="0" smtClean="0">
                <a:solidFill>
                  <a:srgbClr val="FF0000"/>
                </a:solidFill>
              </a:rPr>
              <a:t>index</a:t>
            </a:r>
            <a:r>
              <a:rPr lang="en-US" sz="2400" dirty="0" smtClean="0"/>
              <a:t>)</a:t>
            </a:r>
            <a:r>
              <a:rPr lang="ru-RU" sz="2400" dirty="0" smtClean="0"/>
              <a:t>, </a:t>
            </a:r>
            <a:r>
              <a:rPr lang="ru-RU" sz="2400" dirty="0"/>
              <a:t>который должен быть удален из списка, воспользуйтесь командой </a:t>
            </a:r>
            <a:r>
              <a:rPr lang="en-US" sz="2400" dirty="0"/>
              <a:t>del. </a:t>
            </a:r>
            <a:endParaRPr lang="en-US" sz="2400" dirty="0" smtClean="0"/>
          </a:p>
          <a:p>
            <a:pPr marL="0" indent="0">
              <a:buNone/>
            </a:pPr>
            <a:endParaRPr lang="en-US" sz="2400" dirty="0" smtClean="0"/>
          </a:p>
          <a:p>
            <a:pPr marL="0" indent="0">
              <a:buNone/>
            </a:pPr>
            <a:r>
              <a:rPr lang="en-US" sz="2400" dirty="0" smtClean="0">
                <a:solidFill>
                  <a:srgbClr val="FF0000"/>
                </a:solidFill>
              </a:rPr>
              <a:t>motorcycles </a:t>
            </a:r>
            <a:r>
              <a:rPr lang="en-US" sz="2400" dirty="0">
                <a:solidFill>
                  <a:srgbClr val="FF0000"/>
                </a:solidFill>
              </a:rPr>
              <a:t>= ['</a:t>
            </a:r>
            <a:r>
              <a:rPr lang="en-US" sz="2400" dirty="0" err="1">
                <a:solidFill>
                  <a:srgbClr val="FF0000"/>
                </a:solidFill>
              </a:rPr>
              <a:t>honda</a:t>
            </a:r>
            <a:r>
              <a:rPr lang="en-US" sz="2400" dirty="0">
                <a:solidFill>
                  <a:srgbClr val="FF0000"/>
                </a:solidFill>
              </a:rPr>
              <a:t>', '</a:t>
            </a:r>
            <a:r>
              <a:rPr lang="en-US" sz="2400" dirty="0" err="1">
                <a:solidFill>
                  <a:srgbClr val="FF0000"/>
                </a:solidFill>
              </a:rPr>
              <a:t>yamaha</a:t>
            </a:r>
            <a:r>
              <a:rPr lang="en-US" sz="2400" dirty="0">
                <a:solidFill>
                  <a:srgbClr val="FF0000"/>
                </a:solidFill>
              </a:rPr>
              <a:t>', '</a:t>
            </a:r>
            <a:r>
              <a:rPr lang="en-US" sz="2400" dirty="0" err="1">
                <a:solidFill>
                  <a:srgbClr val="FF0000"/>
                </a:solidFill>
              </a:rPr>
              <a:t>suzuki</a:t>
            </a:r>
            <a:r>
              <a:rPr lang="en-US" sz="2400" dirty="0" smtClean="0">
                <a:solidFill>
                  <a:srgbClr val="FF0000"/>
                </a:solidFill>
              </a:rPr>
              <a:t>']</a:t>
            </a:r>
          </a:p>
          <a:p>
            <a:pPr marL="0" indent="0">
              <a:buNone/>
            </a:pPr>
            <a:r>
              <a:rPr lang="en-US" sz="2400" dirty="0" smtClean="0">
                <a:solidFill>
                  <a:srgbClr val="92D050"/>
                </a:solidFill>
              </a:rPr>
              <a:t>print(motorcycles)</a:t>
            </a:r>
          </a:p>
          <a:p>
            <a:pPr marL="0" indent="0">
              <a:buNone/>
            </a:pPr>
            <a:r>
              <a:rPr lang="en-US" sz="2400" dirty="0" smtClean="0">
                <a:solidFill>
                  <a:srgbClr val="92D050"/>
                </a:solidFill>
              </a:rPr>
              <a:t>del motorcycles[0]</a:t>
            </a:r>
          </a:p>
          <a:p>
            <a:pPr marL="0" indent="0">
              <a:buNone/>
            </a:pPr>
            <a:r>
              <a:rPr lang="en-US" sz="2400" dirty="0" smtClean="0">
                <a:solidFill>
                  <a:srgbClr val="92D050"/>
                </a:solidFill>
              </a:rPr>
              <a:t>print(motorcycles)</a:t>
            </a:r>
          </a:p>
        </p:txBody>
      </p:sp>
    </p:spTree>
    <p:extLst>
      <p:ext uri="{BB962C8B-B14F-4D97-AF65-F5344CB8AC3E}">
        <p14:creationId xmlns:p14="http://schemas.microsoft.com/office/powerpoint/2010/main" val="2758698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Удаление элемента с использованием метода </a:t>
            </a:r>
            <a:r>
              <a:rPr lang="ru-RU" dirty="0" err="1">
                <a:solidFill>
                  <a:srgbClr val="FF0000"/>
                </a:solidFill>
              </a:rPr>
              <a:t>pop</a:t>
            </a:r>
            <a:r>
              <a:rPr lang="ru-RU" dirty="0">
                <a:solidFill>
                  <a:srgbClr val="FF0000"/>
                </a:solidFill>
              </a:rPr>
              <a:t>()</a:t>
            </a:r>
          </a:p>
        </p:txBody>
      </p:sp>
      <p:sp>
        <p:nvSpPr>
          <p:cNvPr id="3" name="Объект 2"/>
          <p:cNvSpPr>
            <a:spLocks noGrp="1"/>
          </p:cNvSpPr>
          <p:nvPr>
            <p:ph idx="1"/>
          </p:nvPr>
        </p:nvSpPr>
        <p:spPr>
          <a:xfrm>
            <a:off x="332509" y="1825625"/>
            <a:ext cx="11021291" cy="4351338"/>
          </a:xfrm>
        </p:spPr>
        <p:txBody>
          <a:bodyPr/>
          <a:lstStyle/>
          <a:p>
            <a:pPr marL="457200" lvl="1" indent="0">
              <a:buNone/>
            </a:pPr>
            <a:r>
              <a:rPr lang="ru-RU" dirty="0" smtClean="0"/>
              <a:t>Иногда </a:t>
            </a:r>
            <a:r>
              <a:rPr lang="ru-RU" dirty="0"/>
              <a:t>значение, удаляемое из списка, должно как-то использоваться. </a:t>
            </a:r>
            <a:r>
              <a:rPr lang="ru-RU" dirty="0" smtClean="0"/>
              <a:t>Допустим</a:t>
            </a:r>
            <a:r>
              <a:rPr lang="en-US" dirty="0" smtClean="0"/>
              <a:t> </a:t>
            </a:r>
            <a:r>
              <a:rPr lang="ru-RU" dirty="0" smtClean="0"/>
              <a:t>вам необходимо пользователя, удаленного </a:t>
            </a:r>
            <a:r>
              <a:rPr lang="ru-RU" dirty="0"/>
              <a:t>из списка активных участников, </a:t>
            </a:r>
            <a:r>
              <a:rPr lang="ru-RU" dirty="0" smtClean="0"/>
              <a:t>добавить </a:t>
            </a:r>
            <a:r>
              <a:rPr lang="ru-RU" dirty="0"/>
              <a:t>в список </a:t>
            </a:r>
            <a:r>
              <a:rPr lang="ru-RU" dirty="0" smtClean="0"/>
              <a:t>неактивных. </a:t>
            </a:r>
            <a:br>
              <a:rPr lang="ru-RU" dirty="0" smtClean="0"/>
            </a:br>
            <a:r>
              <a:rPr lang="ru-RU" dirty="0" smtClean="0"/>
              <a:t>Метод </a:t>
            </a:r>
            <a:r>
              <a:rPr lang="ru-RU" dirty="0" err="1">
                <a:solidFill>
                  <a:srgbClr val="FF0000"/>
                </a:solidFill>
              </a:rPr>
              <a:t>pop</a:t>
            </a:r>
            <a:r>
              <a:rPr lang="ru-RU" dirty="0">
                <a:solidFill>
                  <a:srgbClr val="FF0000"/>
                </a:solidFill>
              </a:rPr>
              <a:t>()</a:t>
            </a:r>
            <a:r>
              <a:rPr lang="ru-RU" dirty="0"/>
              <a:t> удаляет последний элемент из списка, но позволяет работать с ним после </a:t>
            </a:r>
            <a:r>
              <a:rPr lang="ru-RU" dirty="0" smtClean="0"/>
              <a:t>удаления.</a:t>
            </a:r>
            <a:br>
              <a:rPr lang="ru-RU" dirty="0" smtClean="0"/>
            </a:br>
            <a:r>
              <a:rPr lang="ru-RU" dirty="0" smtClean="0"/>
              <a:t>Удалим </a:t>
            </a:r>
            <a:r>
              <a:rPr lang="ru-RU" dirty="0"/>
              <a:t>мотоцикл из </a:t>
            </a:r>
            <a:r>
              <a:rPr lang="ru-RU" dirty="0" smtClean="0"/>
              <a:t>списка:</a:t>
            </a:r>
            <a:endParaRPr lang="en-US" dirty="0" smtClean="0"/>
          </a:p>
          <a:p>
            <a:pPr marL="457200" lvl="1" indent="0">
              <a:buNone/>
            </a:pPr>
            <a:endParaRPr lang="ru-RU" dirty="0" smtClean="0"/>
          </a:p>
          <a:p>
            <a:pPr marL="457200" lvl="1" indent="0">
              <a:buNone/>
            </a:pPr>
            <a:r>
              <a:rPr lang="ru-RU" dirty="0" err="1" smtClean="0">
                <a:solidFill>
                  <a:srgbClr val="FF0000"/>
                </a:solidFill>
              </a:rPr>
              <a:t>motorcycles</a:t>
            </a:r>
            <a:r>
              <a:rPr lang="ru-RU" dirty="0" smtClean="0">
                <a:solidFill>
                  <a:srgbClr val="FF0000"/>
                </a:solidFill>
              </a:rPr>
              <a:t> </a:t>
            </a:r>
            <a:r>
              <a:rPr lang="ru-RU" dirty="0">
                <a:solidFill>
                  <a:srgbClr val="FF0000"/>
                </a:solidFill>
              </a:rPr>
              <a:t>= ['</a:t>
            </a:r>
            <a:r>
              <a:rPr lang="ru-RU" dirty="0" err="1">
                <a:solidFill>
                  <a:srgbClr val="FF0000"/>
                </a:solidFill>
              </a:rPr>
              <a:t>honda</a:t>
            </a:r>
            <a:r>
              <a:rPr lang="ru-RU" dirty="0">
                <a:solidFill>
                  <a:srgbClr val="FF0000"/>
                </a:solidFill>
              </a:rPr>
              <a:t>', '</a:t>
            </a:r>
            <a:r>
              <a:rPr lang="ru-RU" dirty="0" err="1">
                <a:solidFill>
                  <a:srgbClr val="FF0000"/>
                </a:solidFill>
              </a:rPr>
              <a:t>yamaha</a:t>
            </a:r>
            <a:r>
              <a:rPr lang="ru-RU" dirty="0">
                <a:solidFill>
                  <a:srgbClr val="FF0000"/>
                </a:solidFill>
              </a:rPr>
              <a:t>', '</a:t>
            </a:r>
            <a:r>
              <a:rPr lang="ru-RU" dirty="0" err="1">
                <a:solidFill>
                  <a:srgbClr val="FF0000"/>
                </a:solidFill>
              </a:rPr>
              <a:t>suzuki</a:t>
            </a:r>
            <a:r>
              <a:rPr lang="ru-RU" dirty="0" smtClean="0">
                <a:solidFill>
                  <a:srgbClr val="FF0000"/>
                </a:solidFill>
              </a:rPr>
              <a:t>']</a:t>
            </a:r>
          </a:p>
          <a:p>
            <a:pPr marL="457200" lvl="1" indent="0">
              <a:buNone/>
            </a:pPr>
            <a:r>
              <a:rPr lang="ru-RU" dirty="0" err="1" smtClean="0">
                <a:solidFill>
                  <a:srgbClr val="FF0000"/>
                </a:solidFill>
              </a:rPr>
              <a:t>popped_motorcycle</a:t>
            </a:r>
            <a:r>
              <a:rPr lang="ru-RU" dirty="0" smtClean="0">
                <a:solidFill>
                  <a:srgbClr val="FF0000"/>
                </a:solidFill>
              </a:rPr>
              <a:t> </a:t>
            </a:r>
            <a:r>
              <a:rPr lang="ru-RU" dirty="0">
                <a:solidFill>
                  <a:srgbClr val="FF0000"/>
                </a:solidFill>
              </a:rPr>
              <a:t>= </a:t>
            </a:r>
            <a:r>
              <a:rPr lang="ru-RU" dirty="0" err="1">
                <a:solidFill>
                  <a:srgbClr val="FF0000"/>
                </a:solidFill>
              </a:rPr>
              <a:t>motorcycles.pop</a:t>
            </a:r>
            <a:r>
              <a:rPr lang="ru-RU" dirty="0">
                <a:solidFill>
                  <a:srgbClr val="FF0000"/>
                </a:solidFill>
              </a:rPr>
              <a:t>() </a:t>
            </a:r>
            <a:endParaRPr lang="ru-RU" dirty="0" smtClean="0">
              <a:solidFill>
                <a:srgbClr val="FF0000"/>
              </a:solidFill>
            </a:endParaRPr>
          </a:p>
          <a:p>
            <a:pPr marL="457200" lvl="1" indent="0">
              <a:buNone/>
            </a:pPr>
            <a:r>
              <a:rPr lang="ru-RU" dirty="0" err="1" smtClean="0">
                <a:solidFill>
                  <a:srgbClr val="92D050"/>
                </a:solidFill>
              </a:rPr>
              <a:t>print</a:t>
            </a:r>
            <a:r>
              <a:rPr lang="ru-RU" dirty="0" smtClean="0">
                <a:solidFill>
                  <a:srgbClr val="92D050"/>
                </a:solidFill>
              </a:rPr>
              <a:t>(</a:t>
            </a:r>
            <a:r>
              <a:rPr lang="ru-RU" dirty="0" err="1" smtClean="0">
                <a:solidFill>
                  <a:srgbClr val="92D050"/>
                </a:solidFill>
              </a:rPr>
              <a:t>popped_motorcycle</a:t>
            </a:r>
            <a:r>
              <a:rPr lang="ru-RU" dirty="0">
                <a:solidFill>
                  <a:srgbClr val="92D050"/>
                </a:solidFill>
              </a:rPr>
              <a:t>)</a:t>
            </a:r>
            <a:endParaRPr lang="ru-RU" dirty="0" smtClean="0">
              <a:solidFill>
                <a:srgbClr val="92D050"/>
              </a:solidFill>
            </a:endParaRPr>
          </a:p>
        </p:txBody>
      </p:sp>
    </p:spTree>
    <p:extLst>
      <p:ext uri="{BB962C8B-B14F-4D97-AF65-F5344CB8AC3E}">
        <p14:creationId xmlns:p14="http://schemas.microsoft.com/office/powerpoint/2010/main" val="168752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23949"/>
            <a:ext cx="10515600" cy="5753014"/>
          </a:xfrm>
        </p:spPr>
        <p:txBody>
          <a:bodyPr>
            <a:normAutofit/>
          </a:bodyPr>
          <a:lstStyle/>
          <a:p>
            <a:pPr marL="0" indent="0">
              <a:buNone/>
            </a:pPr>
            <a:r>
              <a:rPr lang="ru-RU" sz="2400" dirty="0"/>
              <a:t>Вызов </a:t>
            </a:r>
            <a:r>
              <a:rPr lang="ru-RU" sz="2400" dirty="0" err="1"/>
              <a:t>pop</a:t>
            </a:r>
            <a:r>
              <a:rPr lang="ru-RU" sz="2400" dirty="0"/>
              <a:t>() может использоваться для удаления элемента в произвольной позиции списка; для этого следует указать индекс удаляемого элемента в </a:t>
            </a:r>
            <a:r>
              <a:rPr lang="ru-RU" sz="2400" dirty="0" smtClean="0"/>
              <a:t>круглых </a:t>
            </a:r>
            <a:r>
              <a:rPr lang="ru-RU" sz="2400" dirty="0"/>
              <a:t>скобках</a:t>
            </a:r>
            <a:r>
              <a:rPr lang="ru-RU" sz="2400" dirty="0" smtClean="0"/>
              <a:t>.</a:t>
            </a:r>
          </a:p>
          <a:p>
            <a:pPr marL="0" indent="0">
              <a:buNone/>
            </a:pPr>
            <a:r>
              <a:rPr lang="en-US" sz="2400" dirty="0">
                <a:solidFill>
                  <a:srgbClr val="FF0000"/>
                </a:solidFill>
              </a:rPr>
              <a:t>motorcycles = ['</a:t>
            </a:r>
            <a:r>
              <a:rPr lang="en-US" sz="2400" dirty="0" err="1">
                <a:solidFill>
                  <a:srgbClr val="FF0000"/>
                </a:solidFill>
              </a:rPr>
              <a:t>honda</a:t>
            </a:r>
            <a:r>
              <a:rPr lang="en-US" sz="2400" dirty="0">
                <a:solidFill>
                  <a:srgbClr val="FF0000"/>
                </a:solidFill>
              </a:rPr>
              <a:t>', '</a:t>
            </a:r>
            <a:r>
              <a:rPr lang="en-US" sz="2400" dirty="0" err="1">
                <a:solidFill>
                  <a:srgbClr val="FF0000"/>
                </a:solidFill>
              </a:rPr>
              <a:t>yamaha</a:t>
            </a:r>
            <a:r>
              <a:rPr lang="en-US" sz="2400" dirty="0">
                <a:solidFill>
                  <a:srgbClr val="FF0000"/>
                </a:solidFill>
              </a:rPr>
              <a:t>', '</a:t>
            </a:r>
            <a:r>
              <a:rPr lang="en-US" sz="2400" dirty="0" err="1">
                <a:solidFill>
                  <a:srgbClr val="FF0000"/>
                </a:solidFill>
              </a:rPr>
              <a:t>suzuki</a:t>
            </a:r>
            <a:r>
              <a:rPr lang="en-US" sz="2400" dirty="0">
                <a:solidFill>
                  <a:srgbClr val="FF0000"/>
                </a:solidFill>
              </a:rPr>
              <a:t>'] </a:t>
            </a:r>
            <a:endParaRPr lang="ru-RU" sz="2400" dirty="0">
              <a:solidFill>
                <a:srgbClr val="FF0000"/>
              </a:solidFill>
            </a:endParaRPr>
          </a:p>
          <a:p>
            <a:pPr marL="0" indent="0">
              <a:buNone/>
            </a:pPr>
            <a:r>
              <a:rPr lang="en-US" sz="2400" dirty="0" err="1" smtClean="0">
                <a:solidFill>
                  <a:srgbClr val="FF0000"/>
                </a:solidFill>
              </a:rPr>
              <a:t>first_owned</a:t>
            </a:r>
            <a:r>
              <a:rPr lang="en-US" sz="2400" dirty="0" smtClean="0">
                <a:solidFill>
                  <a:srgbClr val="FF0000"/>
                </a:solidFill>
              </a:rPr>
              <a:t> </a:t>
            </a:r>
            <a:r>
              <a:rPr lang="en-US" sz="2400" dirty="0">
                <a:solidFill>
                  <a:srgbClr val="FF0000"/>
                </a:solidFill>
              </a:rPr>
              <a:t>= </a:t>
            </a:r>
            <a:r>
              <a:rPr lang="en-US" sz="2400" dirty="0" err="1">
                <a:solidFill>
                  <a:srgbClr val="FF0000"/>
                </a:solidFill>
              </a:rPr>
              <a:t>motorcycles.pop</a:t>
            </a:r>
            <a:r>
              <a:rPr lang="en-US" sz="2400" dirty="0">
                <a:solidFill>
                  <a:srgbClr val="FF0000"/>
                </a:solidFill>
              </a:rPr>
              <a:t>(0) </a:t>
            </a:r>
            <a:endParaRPr lang="ru-RU" sz="2400" dirty="0">
              <a:solidFill>
                <a:srgbClr val="FF0000"/>
              </a:solidFill>
            </a:endParaRPr>
          </a:p>
          <a:p>
            <a:pPr marL="0" indent="0">
              <a:buNone/>
            </a:pPr>
            <a:r>
              <a:rPr lang="en-US" sz="2400" dirty="0" smtClean="0">
                <a:solidFill>
                  <a:srgbClr val="92D050"/>
                </a:solidFill>
              </a:rPr>
              <a:t>print(</a:t>
            </a:r>
            <a:r>
              <a:rPr lang="en-US" sz="2400" dirty="0" err="1" smtClean="0">
                <a:solidFill>
                  <a:srgbClr val="92D050"/>
                </a:solidFill>
              </a:rPr>
              <a:t>f"The</a:t>
            </a:r>
            <a:r>
              <a:rPr lang="en-US" sz="2400" dirty="0" smtClean="0">
                <a:solidFill>
                  <a:srgbClr val="92D050"/>
                </a:solidFill>
              </a:rPr>
              <a:t> </a:t>
            </a:r>
            <a:r>
              <a:rPr lang="en-US" sz="2400" dirty="0">
                <a:solidFill>
                  <a:srgbClr val="92D050"/>
                </a:solidFill>
              </a:rPr>
              <a:t>first motorcycle I owned was a {</a:t>
            </a:r>
            <a:r>
              <a:rPr lang="en-US" sz="2400" dirty="0" err="1">
                <a:solidFill>
                  <a:srgbClr val="92D050"/>
                </a:solidFill>
              </a:rPr>
              <a:t>first_owned.title</a:t>
            </a:r>
            <a:r>
              <a:rPr lang="en-US" sz="2400" dirty="0" smtClean="0">
                <a:solidFill>
                  <a:srgbClr val="92D050"/>
                </a:solidFill>
              </a:rPr>
              <a:t>()}.")</a:t>
            </a:r>
            <a:endParaRPr lang="ru-RU" sz="2400" dirty="0" smtClean="0">
              <a:solidFill>
                <a:srgbClr val="92D050"/>
              </a:solidFill>
            </a:endParaRPr>
          </a:p>
          <a:p>
            <a:pPr marL="0" indent="0">
              <a:buNone/>
            </a:pPr>
            <a:r>
              <a:rPr lang="ru-RU" sz="2400" dirty="0" smtClean="0"/>
              <a:t>Что будет в </a:t>
            </a:r>
            <a:r>
              <a:rPr lang="ru-RU" sz="2400" dirty="0" err="1" smtClean="0"/>
              <a:t>принте</a:t>
            </a:r>
            <a:r>
              <a:rPr lang="ru-RU" sz="2400" dirty="0" smtClean="0"/>
              <a:t>?</a:t>
            </a:r>
            <a:endParaRPr lang="ru-RU" sz="2400" dirty="0"/>
          </a:p>
        </p:txBody>
      </p:sp>
    </p:spTree>
    <p:extLst>
      <p:ext uri="{BB962C8B-B14F-4D97-AF65-F5344CB8AC3E}">
        <p14:creationId xmlns:p14="http://schemas.microsoft.com/office/powerpoint/2010/main" val="357067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Удаление элементов по значению</a:t>
            </a:r>
          </a:p>
        </p:txBody>
      </p:sp>
      <p:sp>
        <p:nvSpPr>
          <p:cNvPr id="3" name="Объект 2"/>
          <p:cNvSpPr>
            <a:spLocks noGrp="1"/>
          </p:cNvSpPr>
          <p:nvPr>
            <p:ph idx="1"/>
          </p:nvPr>
        </p:nvSpPr>
        <p:spPr/>
        <p:txBody>
          <a:bodyPr/>
          <a:lstStyle/>
          <a:p>
            <a:pPr marL="0" indent="0">
              <a:buNone/>
            </a:pPr>
            <a:r>
              <a:rPr lang="ru-RU" dirty="0"/>
              <a:t>Иногда позиция удаляемого элемента неизвестна. Если вы знаете только значение элемента, используйте метод </a:t>
            </a:r>
            <a:r>
              <a:rPr lang="en-US" dirty="0"/>
              <a:t>remove</a:t>
            </a:r>
            <a:r>
              <a:rPr lang="en-US" dirty="0" smtClean="0"/>
              <a:t>().</a:t>
            </a:r>
            <a:endParaRPr lang="ru-RU" dirty="0" smtClean="0"/>
          </a:p>
          <a:p>
            <a:pPr marL="0" indent="0">
              <a:buNone/>
            </a:pPr>
            <a:r>
              <a:rPr lang="ru-RU" dirty="0" smtClean="0"/>
              <a:t>Допустим</a:t>
            </a:r>
            <a:r>
              <a:rPr lang="ru-RU" dirty="0"/>
              <a:t>, из списка нужно удалить значение '</a:t>
            </a:r>
            <a:r>
              <a:rPr lang="en-US" dirty="0" err="1"/>
              <a:t>ducati</a:t>
            </a:r>
            <a:r>
              <a:rPr lang="en-US" dirty="0" smtClean="0"/>
              <a:t>':</a:t>
            </a:r>
            <a:endParaRPr lang="ru-RU" dirty="0" smtClean="0"/>
          </a:p>
          <a:p>
            <a:pPr marL="0" indent="0">
              <a:buNone/>
            </a:pPr>
            <a:r>
              <a:rPr lang="en-US" dirty="0" smtClean="0">
                <a:solidFill>
                  <a:srgbClr val="FF0000"/>
                </a:solidFill>
              </a:rPr>
              <a:t>motorcycles </a:t>
            </a:r>
            <a:r>
              <a:rPr lang="en-US" dirty="0">
                <a:solidFill>
                  <a:srgbClr val="FF0000"/>
                </a:solidFill>
              </a:rPr>
              <a:t>= ['</a:t>
            </a:r>
            <a:r>
              <a:rPr lang="en-US" dirty="0" err="1">
                <a:solidFill>
                  <a:srgbClr val="FF0000"/>
                </a:solidFill>
              </a:rPr>
              <a:t>honda</a:t>
            </a:r>
            <a:r>
              <a:rPr lang="en-US" dirty="0">
                <a:solidFill>
                  <a:srgbClr val="FF0000"/>
                </a:solidFill>
              </a:rPr>
              <a:t>', '</a:t>
            </a:r>
            <a:r>
              <a:rPr lang="en-US" dirty="0" err="1">
                <a:solidFill>
                  <a:srgbClr val="FF0000"/>
                </a:solidFill>
              </a:rPr>
              <a:t>yamaha</a:t>
            </a:r>
            <a:r>
              <a:rPr lang="en-US" dirty="0">
                <a:solidFill>
                  <a:srgbClr val="FF0000"/>
                </a:solidFill>
              </a:rPr>
              <a:t>', '</a:t>
            </a:r>
            <a:r>
              <a:rPr lang="en-US" dirty="0" err="1">
                <a:solidFill>
                  <a:srgbClr val="FF0000"/>
                </a:solidFill>
              </a:rPr>
              <a:t>suzuki</a:t>
            </a:r>
            <a:r>
              <a:rPr lang="en-US" dirty="0">
                <a:solidFill>
                  <a:srgbClr val="FF0000"/>
                </a:solidFill>
              </a:rPr>
              <a:t>', '</a:t>
            </a:r>
            <a:r>
              <a:rPr lang="en-US" dirty="0" err="1">
                <a:solidFill>
                  <a:srgbClr val="FF0000"/>
                </a:solidFill>
              </a:rPr>
              <a:t>ducati</a:t>
            </a:r>
            <a:r>
              <a:rPr lang="en-US" dirty="0" smtClean="0">
                <a:solidFill>
                  <a:srgbClr val="FF0000"/>
                </a:solidFill>
              </a:rPr>
              <a:t>']</a:t>
            </a:r>
            <a:endParaRPr lang="ru-RU" dirty="0" smtClean="0">
              <a:solidFill>
                <a:srgbClr val="FF0000"/>
              </a:solidFill>
            </a:endParaRPr>
          </a:p>
          <a:p>
            <a:pPr marL="0" indent="0">
              <a:buNone/>
            </a:pPr>
            <a:r>
              <a:rPr lang="en-US" dirty="0" err="1" smtClean="0">
                <a:solidFill>
                  <a:srgbClr val="FF0000"/>
                </a:solidFill>
              </a:rPr>
              <a:t>motorcycles.remove</a:t>
            </a:r>
            <a:r>
              <a:rPr lang="en-US" dirty="0">
                <a:solidFill>
                  <a:srgbClr val="FF0000"/>
                </a:solidFill>
              </a:rPr>
              <a:t>('</a:t>
            </a:r>
            <a:r>
              <a:rPr lang="en-US" dirty="0" err="1">
                <a:solidFill>
                  <a:srgbClr val="FF0000"/>
                </a:solidFill>
              </a:rPr>
              <a:t>ducati</a:t>
            </a:r>
            <a:r>
              <a:rPr lang="en-US" dirty="0" smtClean="0">
                <a:solidFill>
                  <a:srgbClr val="FF0000"/>
                </a:solidFill>
              </a:rPr>
              <a:t>')</a:t>
            </a:r>
            <a:endParaRPr lang="ru-RU" dirty="0" smtClean="0">
              <a:solidFill>
                <a:srgbClr val="FF0000"/>
              </a:solidFill>
            </a:endParaRPr>
          </a:p>
          <a:p>
            <a:pPr marL="0" indent="0">
              <a:buNone/>
            </a:pPr>
            <a:r>
              <a:rPr lang="en-US" dirty="0" smtClean="0">
                <a:solidFill>
                  <a:srgbClr val="92D050"/>
                </a:solidFill>
              </a:rPr>
              <a:t>print(motorcycles</a:t>
            </a:r>
            <a:r>
              <a:rPr lang="en-US" dirty="0">
                <a:solidFill>
                  <a:srgbClr val="92D050"/>
                </a:solidFill>
              </a:rPr>
              <a:t>)</a:t>
            </a:r>
            <a:endParaRPr lang="ru-RU" dirty="0">
              <a:solidFill>
                <a:srgbClr val="92D050"/>
              </a:solidFill>
            </a:endParaRPr>
          </a:p>
        </p:txBody>
      </p:sp>
    </p:spTree>
    <p:extLst>
      <p:ext uri="{BB962C8B-B14F-4D97-AF65-F5344CB8AC3E}">
        <p14:creationId xmlns:p14="http://schemas.microsoft.com/office/powerpoint/2010/main" val="267375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Создание</a:t>
            </a:r>
            <a:r>
              <a:rPr lang="ru-RU" b="1" dirty="0">
                <a:solidFill>
                  <a:srgbClr val="FF0000"/>
                </a:solidFill>
              </a:rPr>
              <a:t> </a:t>
            </a:r>
            <a:r>
              <a:rPr lang="ru-RU" dirty="0" smtClean="0">
                <a:solidFill>
                  <a:srgbClr val="FF0000"/>
                </a:solidFill>
              </a:rPr>
              <a:t>списка</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ru-RU" dirty="0"/>
              <a:t>Для создания списка применяются квадратные скобки </a:t>
            </a:r>
            <a:r>
              <a:rPr lang="ru-RU" b="1" dirty="0"/>
              <a:t>[]</a:t>
            </a:r>
            <a:r>
              <a:rPr lang="ru-RU" dirty="0"/>
              <a:t>, внутри которых через запятую перечисляются элементы списка. </a:t>
            </a:r>
            <a:endParaRPr lang="en-US" dirty="0" smtClean="0"/>
          </a:p>
          <a:p>
            <a:pPr marL="0" indent="0">
              <a:buNone/>
            </a:pPr>
            <a:r>
              <a:rPr lang="en-US" dirty="0">
                <a:solidFill>
                  <a:srgbClr val="FF0000"/>
                </a:solidFill>
              </a:rPr>
              <a:t>numbers = [1, </a:t>
            </a:r>
            <a:r>
              <a:rPr lang="en-US" dirty="0" smtClean="0">
                <a:solidFill>
                  <a:srgbClr val="FF0000"/>
                </a:solidFill>
              </a:rPr>
              <a:t>2, </a:t>
            </a:r>
            <a:r>
              <a:rPr lang="en-US" dirty="0">
                <a:solidFill>
                  <a:srgbClr val="FF0000"/>
                </a:solidFill>
              </a:rPr>
              <a:t>3, 4, 5</a:t>
            </a:r>
            <a:r>
              <a:rPr lang="en-US" dirty="0" smtClean="0">
                <a:solidFill>
                  <a:srgbClr val="FF0000"/>
                </a:solidFill>
              </a:rPr>
              <a:t>]</a:t>
            </a:r>
          </a:p>
          <a:p>
            <a:pPr marL="0" indent="0">
              <a:buNone/>
            </a:pPr>
            <a:endParaRPr lang="en-US" dirty="0">
              <a:solidFill>
                <a:srgbClr val="FF0000"/>
              </a:solidFill>
            </a:endParaRPr>
          </a:p>
          <a:p>
            <a:pPr marL="0" indent="0">
              <a:buNone/>
            </a:pPr>
            <a:r>
              <a:rPr lang="ru-RU" dirty="0"/>
              <a:t>Также для создания списка можно использовать функцию-конструктор </a:t>
            </a:r>
            <a:r>
              <a:rPr lang="ru-RU" b="1" dirty="0" err="1"/>
              <a:t>list</a:t>
            </a:r>
            <a:r>
              <a:rPr lang="ru-RU" b="1" dirty="0" smtClean="0"/>
              <a:t>()</a:t>
            </a:r>
            <a:r>
              <a:rPr lang="ru-RU" dirty="0" smtClean="0"/>
              <a:t>:</a:t>
            </a:r>
            <a:endParaRPr lang="en-US" dirty="0" smtClean="0"/>
          </a:p>
          <a:p>
            <a:pPr marL="0" indent="0">
              <a:buNone/>
            </a:pPr>
            <a:endParaRPr lang="en-US" dirty="0" smtClean="0">
              <a:solidFill>
                <a:srgbClr val="FF0000"/>
              </a:solidFill>
            </a:endParaRPr>
          </a:p>
          <a:p>
            <a:pPr marL="0" indent="0">
              <a:buNone/>
            </a:pPr>
            <a:r>
              <a:rPr lang="en-US" dirty="0" smtClean="0">
                <a:solidFill>
                  <a:srgbClr val="FF0000"/>
                </a:solidFill>
              </a:rPr>
              <a:t>numbers1 </a:t>
            </a:r>
            <a:r>
              <a:rPr lang="en-US" dirty="0">
                <a:solidFill>
                  <a:srgbClr val="FF0000"/>
                </a:solidFill>
              </a:rPr>
              <a:t>= []</a:t>
            </a:r>
          </a:p>
          <a:p>
            <a:pPr marL="0" indent="0">
              <a:buNone/>
            </a:pPr>
            <a:r>
              <a:rPr lang="en-US" dirty="0">
                <a:solidFill>
                  <a:srgbClr val="FF0000"/>
                </a:solidFill>
              </a:rPr>
              <a:t>numbers2 = list()</a:t>
            </a:r>
            <a:endParaRPr lang="ru-RU" dirty="0">
              <a:solidFill>
                <a:srgbClr val="FF0000"/>
              </a:solidFill>
            </a:endParaRPr>
          </a:p>
        </p:txBody>
      </p:sp>
    </p:spTree>
    <p:extLst>
      <p:ext uri="{BB962C8B-B14F-4D97-AF65-F5344CB8AC3E}">
        <p14:creationId xmlns:p14="http://schemas.microsoft.com/office/powerpoint/2010/main" val="158360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Упорядочение списка</a:t>
            </a:r>
          </a:p>
        </p:txBody>
      </p:sp>
      <p:sp>
        <p:nvSpPr>
          <p:cNvPr id="3" name="Объект 2"/>
          <p:cNvSpPr>
            <a:spLocks noGrp="1"/>
          </p:cNvSpPr>
          <p:nvPr>
            <p:ph idx="1"/>
          </p:nvPr>
        </p:nvSpPr>
        <p:spPr/>
        <p:txBody>
          <a:bodyPr>
            <a:normAutofit/>
          </a:bodyPr>
          <a:lstStyle/>
          <a:p>
            <a:pPr marL="0" indent="0">
              <a:buNone/>
            </a:pPr>
            <a:r>
              <a:rPr lang="ru-RU" sz="2400" u="sng" dirty="0"/>
              <a:t>Постоянная сортировка списка методом </a:t>
            </a:r>
            <a:r>
              <a:rPr lang="ru-RU" sz="2400" dirty="0" err="1">
                <a:solidFill>
                  <a:srgbClr val="FF0000"/>
                </a:solidFill>
              </a:rPr>
              <a:t>sort</a:t>
            </a:r>
            <a:r>
              <a:rPr lang="ru-RU" sz="2400" dirty="0">
                <a:solidFill>
                  <a:srgbClr val="FF0000"/>
                </a:solidFill>
              </a:rPr>
              <a:t>() </a:t>
            </a:r>
            <a:endParaRPr lang="ru-RU" sz="2400" dirty="0" smtClean="0">
              <a:solidFill>
                <a:srgbClr val="FF0000"/>
              </a:solidFill>
            </a:endParaRPr>
          </a:p>
          <a:p>
            <a:pPr marL="0" indent="0">
              <a:buNone/>
            </a:pPr>
            <a:r>
              <a:rPr lang="ru-RU" sz="2400" dirty="0" smtClean="0"/>
              <a:t>Метод </a:t>
            </a:r>
            <a:r>
              <a:rPr lang="ru-RU" sz="2400" dirty="0" err="1">
                <a:solidFill>
                  <a:srgbClr val="FF0000"/>
                </a:solidFill>
              </a:rPr>
              <a:t>sort</a:t>
            </a:r>
            <a:r>
              <a:rPr lang="ru-RU" sz="2400" dirty="0">
                <a:solidFill>
                  <a:srgbClr val="FF0000"/>
                </a:solidFill>
              </a:rPr>
              <a:t>() </a:t>
            </a:r>
            <a:r>
              <a:rPr lang="ru-RU" sz="2400" dirty="0"/>
              <a:t>позволяет относительно легко отсортировать список. Предположим, имеется список машин и вы хотите переупорядочить эти элементы по алфавиту. Чтобы упростить задачу, предположим, что все значения в списке состоят из </a:t>
            </a:r>
            <a:r>
              <a:rPr lang="ru-RU" sz="2400" dirty="0" smtClean="0"/>
              <a:t>символов </a:t>
            </a:r>
            <a:r>
              <a:rPr lang="ru-RU" sz="2400" dirty="0"/>
              <a:t>нижнего регистра</a:t>
            </a:r>
            <a:r>
              <a:rPr lang="ru-RU" sz="2400" dirty="0" smtClean="0"/>
              <a:t>.</a:t>
            </a:r>
          </a:p>
          <a:p>
            <a:pPr marL="0" indent="0">
              <a:buNone/>
            </a:pPr>
            <a:r>
              <a:rPr lang="en-US" sz="2400" dirty="0">
                <a:solidFill>
                  <a:srgbClr val="FF0000"/>
                </a:solidFill>
              </a:rPr>
              <a:t>cars = ['</a:t>
            </a:r>
            <a:r>
              <a:rPr lang="en-US" sz="2400" dirty="0" err="1">
                <a:solidFill>
                  <a:srgbClr val="FF0000"/>
                </a:solidFill>
              </a:rPr>
              <a:t>bmw</a:t>
            </a:r>
            <a:r>
              <a:rPr lang="en-US" sz="2400" dirty="0">
                <a:solidFill>
                  <a:srgbClr val="FF0000"/>
                </a:solidFill>
              </a:rPr>
              <a:t>', '</a:t>
            </a:r>
            <a:r>
              <a:rPr lang="en-US" sz="2400" dirty="0" err="1">
                <a:solidFill>
                  <a:srgbClr val="FF0000"/>
                </a:solidFill>
              </a:rPr>
              <a:t>audi</a:t>
            </a:r>
            <a:r>
              <a:rPr lang="en-US" sz="2400" dirty="0">
                <a:solidFill>
                  <a:srgbClr val="FF0000"/>
                </a:solidFill>
              </a:rPr>
              <a:t>', '</a:t>
            </a:r>
            <a:r>
              <a:rPr lang="en-US" sz="2400" dirty="0" err="1">
                <a:solidFill>
                  <a:srgbClr val="FF0000"/>
                </a:solidFill>
              </a:rPr>
              <a:t>toyota</a:t>
            </a:r>
            <a:r>
              <a:rPr lang="en-US" sz="2400" dirty="0">
                <a:solidFill>
                  <a:srgbClr val="FF0000"/>
                </a:solidFill>
              </a:rPr>
              <a:t>', '</a:t>
            </a:r>
            <a:r>
              <a:rPr lang="en-US" sz="2400" dirty="0" err="1">
                <a:solidFill>
                  <a:srgbClr val="FF0000"/>
                </a:solidFill>
              </a:rPr>
              <a:t>subaru</a:t>
            </a:r>
            <a:r>
              <a:rPr lang="en-US" sz="2400" dirty="0" smtClean="0">
                <a:solidFill>
                  <a:srgbClr val="FF0000"/>
                </a:solidFill>
              </a:rPr>
              <a:t>']</a:t>
            </a:r>
            <a:endParaRPr lang="ru-RU" sz="2400" dirty="0" smtClean="0">
              <a:solidFill>
                <a:srgbClr val="FF0000"/>
              </a:solidFill>
            </a:endParaRPr>
          </a:p>
          <a:p>
            <a:pPr marL="0" indent="0">
              <a:buNone/>
            </a:pPr>
            <a:r>
              <a:rPr lang="en-US" sz="2400" dirty="0" err="1" smtClean="0">
                <a:solidFill>
                  <a:srgbClr val="FF0000"/>
                </a:solidFill>
              </a:rPr>
              <a:t>cars.sort</a:t>
            </a:r>
            <a:r>
              <a:rPr lang="en-US" sz="2400" dirty="0" smtClean="0">
                <a:solidFill>
                  <a:srgbClr val="FF0000"/>
                </a:solidFill>
              </a:rPr>
              <a:t>()</a:t>
            </a:r>
            <a:endParaRPr lang="ru-RU" sz="2400" dirty="0" smtClean="0">
              <a:solidFill>
                <a:srgbClr val="FF0000"/>
              </a:solidFill>
            </a:endParaRPr>
          </a:p>
          <a:p>
            <a:pPr marL="0" indent="0">
              <a:buNone/>
            </a:pPr>
            <a:r>
              <a:rPr lang="en-US" sz="2400" dirty="0" smtClean="0">
                <a:solidFill>
                  <a:srgbClr val="92D050"/>
                </a:solidFill>
              </a:rPr>
              <a:t>print(cars)</a:t>
            </a:r>
            <a:endParaRPr lang="ru-RU" sz="2400" dirty="0" smtClean="0">
              <a:solidFill>
                <a:srgbClr val="92D050"/>
              </a:solidFill>
            </a:endParaRPr>
          </a:p>
          <a:p>
            <a:pPr marL="0" indent="0">
              <a:buNone/>
            </a:pPr>
            <a:r>
              <a:rPr lang="en-US" sz="2400" dirty="0" err="1" smtClean="0">
                <a:solidFill>
                  <a:srgbClr val="FF0000"/>
                </a:solidFill>
              </a:rPr>
              <a:t>cars.sort</a:t>
            </a:r>
            <a:r>
              <a:rPr lang="en-US" sz="2400" dirty="0" smtClean="0">
                <a:solidFill>
                  <a:srgbClr val="FF0000"/>
                </a:solidFill>
              </a:rPr>
              <a:t>(reverse=True)</a:t>
            </a:r>
            <a:endParaRPr lang="ru-RU" sz="2400" dirty="0" smtClean="0">
              <a:solidFill>
                <a:srgbClr val="FF0000"/>
              </a:solidFill>
            </a:endParaRPr>
          </a:p>
          <a:p>
            <a:pPr marL="0" indent="0">
              <a:buNone/>
            </a:pPr>
            <a:r>
              <a:rPr lang="en-US" sz="2400" dirty="0">
                <a:solidFill>
                  <a:srgbClr val="92D050"/>
                </a:solidFill>
              </a:rPr>
              <a:t>print(cars)</a:t>
            </a:r>
            <a:endParaRPr lang="ru-RU" sz="2400" dirty="0">
              <a:solidFill>
                <a:srgbClr val="92D050"/>
              </a:solidFill>
            </a:endParaRPr>
          </a:p>
          <a:p>
            <a:pPr marL="0" indent="0">
              <a:buNone/>
            </a:pPr>
            <a:endParaRPr lang="ru-RU" sz="2400" dirty="0">
              <a:solidFill>
                <a:srgbClr val="FF0000"/>
              </a:solidFill>
            </a:endParaRPr>
          </a:p>
        </p:txBody>
      </p:sp>
    </p:spTree>
    <p:extLst>
      <p:ext uri="{BB962C8B-B14F-4D97-AF65-F5344CB8AC3E}">
        <p14:creationId xmlns:p14="http://schemas.microsoft.com/office/powerpoint/2010/main" val="49186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2385"/>
            <a:ext cx="10515600" cy="5794578"/>
          </a:xfrm>
        </p:spPr>
        <p:txBody>
          <a:bodyPr/>
          <a:lstStyle/>
          <a:p>
            <a:pPr marL="0" indent="0">
              <a:buNone/>
            </a:pPr>
            <a:r>
              <a:rPr lang="ru-RU" u="sng" dirty="0"/>
              <a:t>Временная </a:t>
            </a:r>
            <a:r>
              <a:rPr lang="ru-RU" u="sng" dirty="0" smtClean="0"/>
              <a:t>сортировка </a:t>
            </a:r>
            <a:r>
              <a:rPr lang="ru-RU" u="sng" dirty="0"/>
              <a:t>списка </a:t>
            </a:r>
            <a:r>
              <a:rPr lang="ru-RU" u="sng" dirty="0" smtClean="0"/>
              <a:t>функцией</a:t>
            </a:r>
            <a:r>
              <a:rPr lang="ru-RU" dirty="0" smtClean="0"/>
              <a:t> </a:t>
            </a:r>
            <a:r>
              <a:rPr lang="ru-RU" dirty="0" err="1" smtClean="0">
                <a:solidFill>
                  <a:srgbClr val="FF0000"/>
                </a:solidFill>
              </a:rPr>
              <a:t>sorted</a:t>
            </a:r>
            <a:r>
              <a:rPr lang="ru-RU" dirty="0" smtClean="0">
                <a:solidFill>
                  <a:srgbClr val="FF0000"/>
                </a:solidFill>
              </a:rPr>
              <a:t>()</a:t>
            </a:r>
          </a:p>
          <a:p>
            <a:pPr marL="0" indent="0">
              <a:buNone/>
            </a:pPr>
            <a:r>
              <a:rPr lang="ru-RU" sz="2400" dirty="0"/>
              <a:t>Чтобы сохранить исходный порядок элементов списка, но временно представить их в отсортированном порядке, можно воспользоваться функцией </a:t>
            </a:r>
            <a:r>
              <a:rPr lang="ru-RU" sz="2400" dirty="0" err="1"/>
              <a:t>sorted</a:t>
            </a:r>
            <a:r>
              <a:rPr lang="ru-RU" sz="2400" dirty="0"/>
              <a:t>(). Функция </a:t>
            </a:r>
            <a:r>
              <a:rPr lang="ru-RU" sz="2400" dirty="0" err="1"/>
              <a:t>sorted</a:t>
            </a:r>
            <a:r>
              <a:rPr lang="ru-RU" sz="2400" dirty="0"/>
              <a:t>() позволяет представить список в определенном порядке, но не изменяет фактический порядок элементов в списке</a:t>
            </a:r>
            <a:r>
              <a:rPr lang="ru-RU" sz="2400" dirty="0" smtClean="0"/>
              <a:t>.</a:t>
            </a:r>
          </a:p>
          <a:p>
            <a:pPr marL="0" indent="0">
              <a:buNone/>
            </a:pPr>
            <a:endParaRPr lang="ru-RU" sz="2400" dirty="0" smtClean="0">
              <a:solidFill>
                <a:srgbClr val="FF0000"/>
              </a:solidFill>
            </a:endParaRPr>
          </a:p>
          <a:p>
            <a:pPr marL="0" indent="0">
              <a:buNone/>
            </a:pPr>
            <a:r>
              <a:rPr lang="en-US" sz="2400" dirty="0" smtClean="0">
                <a:solidFill>
                  <a:srgbClr val="FF0000"/>
                </a:solidFill>
              </a:rPr>
              <a:t>cars </a:t>
            </a:r>
            <a:r>
              <a:rPr lang="en-US" sz="2400" dirty="0">
                <a:solidFill>
                  <a:srgbClr val="FF0000"/>
                </a:solidFill>
              </a:rPr>
              <a:t>= ['</a:t>
            </a:r>
            <a:r>
              <a:rPr lang="en-US" sz="2400" dirty="0" err="1">
                <a:solidFill>
                  <a:srgbClr val="FF0000"/>
                </a:solidFill>
              </a:rPr>
              <a:t>bmw</a:t>
            </a:r>
            <a:r>
              <a:rPr lang="en-US" sz="2400" dirty="0">
                <a:solidFill>
                  <a:srgbClr val="FF0000"/>
                </a:solidFill>
              </a:rPr>
              <a:t>', '</a:t>
            </a:r>
            <a:r>
              <a:rPr lang="en-US" sz="2400" dirty="0" err="1">
                <a:solidFill>
                  <a:srgbClr val="FF0000"/>
                </a:solidFill>
              </a:rPr>
              <a:t>audi</a:t>
            </a:r>
            <a:r>
              <a:rPr lang="en-US" sz="2400" dirty="0">
                <a:solidFill>
                  <a:srgbClr val="FF0000"/>
                </a:solidFill>
              </a:rPr>
              <a:t>', '</a:t>
            </a:r>
            <a:r>
              <a:rPr lang="en-US" sz="2400" dirty="0" err="1">
                <a:solidFill>
                  <a:srgbClr val="FF0000"/>
                </a:solidFill>
              </a:rPr>
              <a:t>toyota</a:t>
            </a:r>
            <a:r>
              <a:rPr lang="en-US" sz="2400" dirty="0">
                <a:solidFill>
                  <a:srgbClr val="FF0000"/>
                </a:solidFill>
              </a:rPr>
              <a:t>', '</a:t>
            </a:r>
            <a:r>
              <a:rPr lang="en-US" sz="2400" dirty="0" err="1">
                <a:solidFill>
                  <a:srgbClr val="FF0000"/>
                </a:solidFill>
              </a:rPr>
              <a:t>subaru</a:t>
            </a:r>
            <a:r>
              <a:rPr lang="en-US" sz="2400" dirty="0">
                <a:solidFill>
                  <a:srgbClr val="FF0000"/>
                </a:solidFill>
              </a:rPr>
              <a:t>'] </a:t>
            </a:r>
            <a:endParaRPr lang="ru-RU" sz="2400" dirty="0">
              <a:solidFill>
                <a:srgbClr val="FF0000"/>
              </a:solidFill>
            </a:endParaRPr>
          </a:p>
          <a:p>
            <a:pPr marL="0" indent="0">
              <a:buNone/>
            </a:pPr>
            <a:r>
              <a:rPr lang="en-US" sz="2400" dirty="0" smtClean="0">
                <a:solidFill>
                  <a:srgbClr val="92D050"/>
                </a:solidFill>
              </a:rPr>
              <a:t>print</a:t>
            </a:r>
            <a:r>
              <a:rPr lang="en-US" sz="2400" dirty="0">
                <a:solidFill>
                  <a:srgbClr val="92D050"/>
                </a:solidFill>
              </a:rPr>
              <a:t>("Here is the original list</a:t>
            </a:r>
            <a:r>
              <a:rPr lang="en-US" sz="2400" dirty="0" smtClean="0">
                <a:solidFill>
                  <a:srgbClr val="92D050"/>
                </a:solidFill>
              </a:rPr>
              <a:t>:")</a:t>
            </a:r>
            <a:endParaRPr lang="ru-RU" sz="2400" dirty="0" smtClean="0">
              <a:solidFill>
                <a:srgbClr val="92D050"/>
              </a:solidFill>
            </a:endParaRPr>
          </a:p>
          <a:p>
            <a:pPr marL="0" indent="0">
              <a:buNone/>
            </a:pPr>
            <a:r>
              <a:rPr lang="en-US" sz="2400" dirty="0" smtClean="0">
                <a:solidFill>
                  <a:srgbClr val="92D050"/>
                </a:solidFill>
              </a:rPr>
              <a:t>print(cars</a:t>
            </a:r>
            <a:r>
              <a:rPr lang="en-US" sz="2400" dirty="0">
                <a:solidFill>
                  <a:srgbClr val="92D050"/>
                </a:solidFill>
              </a:rPr>
              <a:t>) </a:t>
            </a:r>
            <a:endParaRPr lang="ru-RU" sz="2400" dirty="0">
              <a:solidFill>
                <a:srgbClr val="92D050"/>
              </a:solidFill>
            </a:endParaRPr>
          </a:p>
          <a:p>
            <a:pPr marL="0" indent="0">
              <a:buNone/>
            </a:pPr>
            <a:r>
              <a:rPr lang="en-US" sz="2400" dirty="0" smtClean="0">
                <a:solidFill>
                  <a:srgbClr val="00B0F0"/>
                </a:solidFill>
              </a:rPr>
              <a:t>print</a:t>
            </a:r>
            <a:r>
              <a:rPr lang="en-US" sz="2400" dirty="0">
                <a:solidFill>
                  <a:srgbClr val="00B0F0"/>
                </a:solidFill>
              </a:rPr>
              <a:t>("\</a:t>
            </a:r>
            <a:r>
              <a:rPr lang="en-US" sz="2400" dirty="0" err="1">
                <a:solidFill>
                  <a:srgbClr val="00B0F0"/>
                </a:solidFill>
              </a:rPr>
              <a:t>nHere</a:t>
            </a:r>
            <a:r>
              <a:rPr lang="en-US" sz="2400" dirty="0">
                <a:solidFill>
                  <a:srgbClr val="00B0F0"/>
                </a:solidFill>
              </a:rPr>
              <a:t> is the sorted list:") </a:t>
            </a:r>
            <a:endParaRPr lang="ru-RU" sz="2400" dirty="0" smtClean="0">
              <a:solidFill>
                <a:srgbClr val="00B0F0"/>
              </a:solidFill>
            </a:endParaRPr>
          </a:p>
          <a:p>
            <a:pPr marL="0" indent="0">
              <a:buNone/>
            </a:pPr>
            <a:r>
              <a:rPr lang="en-US" sz="2400" dirty="0" smtClean="0">
                <a:solidFill>
                  <a:srgbClr val="00B0F0"/>
                </a:solidFill>
              </a:rPr>
              <a:t>print(sorted(cars</a:t>
            </a:r>
            <a:r>
              <a:rPr lang="en-US" sz="2400" dirty="0">
                <a:solidFill>
                  <a:srgbClr val="00B0F0"/>
                </a:solidFill>
              </a:rPr>
              <a:t>)) </a:t>
            </a:r>
            <a:endParaRPr lang="ru-RU" sz="2400" dirty="0">
              <a:solidFill>
                <a:srgbClr val="00B0F0"/>
              </a:solidFill>
            </a:endParaRPr>
          </a:p>
          <a:p>
            <a:pPr marL="0" indent="0">
              <a:buNone/>
            </a:pPr>
            <a:r>
              <a:rPr lang="en-US" sz="2400" dirty="0" smtClean="0">
                <a:solidFill>
                  <a:srgbClr val="FFC000"/>
                </a:solidFill>
              </a:rPr>
              <a:t>print</a:t>
            </a:r>
            <a:r>
              <a:rPr lang="en-US" sz="2400" dirty="0">
                <a:solidFill>
                  <a:srgbClr val="FFC000"/>
                </a:solidFill>
              </a:rPr>
              <a:t>("\</a:t>
            </a:r>
            <a:r>
              <a:rPr lang="en-US" sz="2400" dirty="0" err="1">
                <a:solidFill>
                  <a:srgbClr val="FFC000"/>
                </a:solidFill>
              </a:rPr>
              <a:t>nHere</a:t>
            </a:r>
            <a:r>
              <a:rPr lang="en-US" sz="2400" dirty="0">
                <a:solidFill>
                  <a:srgbClr val="FFC000"/>
                </a:solidFill>
              </a:rPr>
              <a:t> is the original list again</a:t>
            </a:r>
            <a:r>
              <a:rPr lang="en-US" sz="2400" dirty="0" smtClean="0">
                <a:solidFill>
                  <a:srgbClr val="FFC000"/>
                </a:solidFill>
              </a:rPr>
              <a:t>:")</a:t>
            </a:r>
            <a:endParaRPr lang="ru-RU" sz="2400" dirty="0" smtClean="0">
              <a:solidFill>
                <a:srgbClr val="FFC000"/>
              </a:solidFill>
            </a:endParaRPr>
          </a:p>
          <a:p>
            <a:pPr marL="0" indent="0">
              <a:buNone/>
            </a:pPr>
            <a:r>
              <a:rPr lang="en-US" sz="2400" dirty="0" smtClean="0">
                <a:solidFill>
                  <a:srgbClr val="FFC000"/>
                </a:solidFill>
              </a:rPr>
              <a:t>print(cars</a:t>
            </a:r>
            <a:r>
              <a:rPr lang="en-US" sz="2400" dirty="0">
                <a:solidFill>
                  <a:srgbClr val="FFC000"/>
                </a:solidFill>
              </a:rPr>
              <a:t>)</a:t>
            </a:r>
            <a:endParaRPr lang="ru-RU" sz="2400" dirty="0">
              <a:solidFill>
                <a:srgbClr val="FFC000"/>
              </a:solidFill>
            </a:endParaRPr>
          </a:p>
        </p:txBody>
      </p:sp>
    </p:spTree>
    <p:extLst>
      <p:ext uri="{BB962C8B-B14F-4D97-AF65-F5344CB8AC3E}">
        <p14:creationId xmlns:p14="http://schemas.microsoft.com/office/powerpoint/2010/main" val="82130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5656"/>
            <a:ext cx="10515600" cy="5681307"/>
          </a:xfrm>
        </p:spPr>
        <p:txBody>
          <a:bodyPr>
            <a:normAutofit fontScale="70000" lnSpcReduction="20000"/>
          </a:bodyPr>
          <a:lstStyle/>
          <a:p>
            <a:pPr marL="0" indent="0">
              <a:buNone/>
            </a:pPr>
            <a:endParaRPr lang="en-US" dirty="0" smtClean="0"/>
          </a:p>
          <a:p>
            <a:pPr marL="0" indent="0">
              <a:buNone/>
            </a:pPr>
            <a:r>
              <a:rPr lang="en-US" dirty="0" smtClean="0">
                <a:solidFill>
                  <a:srgbClr val="FF0000"/>
                </a:solidFill>
              </a:rPr>
              <a:t>people </a:t>
            </a:r>
            <a:r>
              <a:rPr lang="en-US" dirty="0">
                <a:solidFill>
                  <a:srgbClr val="FF0000"/>
                </a:solidFill>
              </a:rPr>
              <a:t>= ["Tom", "bob", "</a:t>
            </a:r>
            <a:r>
              <a:rPr lang="en-US" dirty="0" err="1">
                <a:solidFill>
                  <a:srgbClr val="FF0000"/>
                </a:solidFill>
              </a:rPr>
              <a:t>alice</a:t>
            </a:r>
            <a:r>
              <a:rPr lang="en-US" dirty="0">
                <a:solidFill>
                  <a:srgbClr val="FF0000"/>
                </a:solidFill>
              </a:rPr>
              <a:t>", "Sam", "Bill"]</a:t>
            </a:r>
          </a:p>
          <a:p>
            <a:pPr marL="0" indent="0">
              <a:buNone/>
            </a:pPr>
            <a:r>
              <a:rPr lang="en-US" dirty="0"/>
              <a:t> </a:t>
            </a:r>
          </a:p>
          <a:p>
            <a:pPr marL="0" indent="0">
              <a:buNone/>
            </a:pPr>
            <a:r>
              <a:rPr lang="en-US" dirty="0" err="1">
                <a:solidFill>
                  <a:srgbClr val="FF0000"/>
                </a:solidFill>
              </a:rPr>
              <a:t>people.sort</a:t>
            </a:r>
            <a:r>
              <a:rPr lang="en-US" dirty="0" smtClean="0">
                <a:solidFill>
                  <a:srgbClr val="FF0000"/>
                </a:solidFill>
              </a:rPr>
              <a:t>()</a:t>
            </a:r>
          </a:p>
          <a:p>
            <a:pPr marL="0" indent="0">
              <a:buNone/>
            </a:pPr>
            <a:r>
              <a:rPr lang="en-US" dirty="0" smtClean="0">
                <a:solidFill>
                  <a:srgbClr val="00B050"/>
                </a:solidFill>
              </a:rPr>
              <a:t>print(people)</a:t>
            </a:r>
          </a:p>
          <a:p>
            <a:pPr marL="0" indent="0">
              <a:buNone/>
            </a:pPr>
            <a:endParaRPr lang="en-US" dirty="0"/>
          </a:p>
          <a:p>
            <a:pPr marL="0" indent="0">
              <a:buNone/>
            </a:pPr>
            <a:r>
              <a:rPr lang="en-US" dirty="0" err="1">
                <a:solidFill>
                  <a:srgbClr val="FF0000"/>
                </a:solidFill>
              </a:rPr>
              <a:t>people.sort</a:t>
            </a:r>
            <a:r>
              <a:rPr lang="en-US" dirty="0">
                <a:solidFill>
                  <a:srgbClr val="FF0000"/>
                </a:solidFill>
              </a:rPr>
              <a:t>(key=</a:t>
            </a:r>
            <a:r>
              <a:rPr lang="en-US" dirty="0" err="1">
                <a:solidFill>
                  <a:srgbClr val="FF0000"/>
                </a:solidFill>
              </a:rPr>
              <a:t>str.lower</a:t>
            </a:r>
            <a:r>
              <a:rPr lang="en-US" dirty="0" smtClean="0">
                <a:solidFill>
                  <a:srgbClr val="FF0000"/>
                </a:solidFill>
              </a:rPr>
              <a:t>)</a:t>
            </a:r>
            <a:endParaRPr lang="ru-RU" dirty="0">
              <a:solidFill>
                <a:srgbClr val="FF0000"/>
              </a:solidFill>
            </a:endParaRPr>
          </a:p>
          <a:p>
            <a:pPr marL="0" indent="0">
              <a:buNone/>
            </a:pPr>
            <a:r>
              <a:rPr lang="en-US" dirty="0" smtClean="0">
                <a:solidFill>
                  <a:srgbClr val="00B050"/>
                </a:solidFill>
              </a:rPr>
              <a:t>print(people)</a:t>
            </a:r>
          </a:p>
          <a:p>
            <a:pPr marL="0" indent="0">
              <a:buNone/>
            </a:pPr>
            <a:endParaRPr lang="en-US" dirty="0">
              <a:solidFill>
                <a:srgbClr val="00B050"/>
              </a:solidFill>
            </a:endParaRPr>
          </a:p>
          <a:p>
            <a:pPr marL="0" indent="0">
              <a:buNone/>
            </a:pPr>
            <a:r>
              <a:rPr lang="ru-RU" dirty="0"/>
              <a:t>Кроме метода </a:t>
            </a:r>
            <a:r>
              <a:rPr lang="ru-RU" dirty="0" err="1"/>
              <a:t>sort</a:t>
            </a:r>
            <a:r>
              <a:rPr lang="ru-RU" dirty="0"/>
              <a:t> мы можем использовать встроенную функцию </a:t>
            </a:r>
            <a:r>
              <a:rPr lang="ru-RU" dirty="0" err="1"/>
              <a:t>sorted</a:t>
            </a:r>
            <a:r>
              <a:rPr lang="ru-RU" dirty="0"/>
              <a:t>, которая имеет две формы:</a:t>
            </a:r>
          </a:p>
          <a:p>
            <a:pPr marL="0" indent="0">
              <a:buNone/>
            </a:pPr>
            <a:endParaRPr lang="ru-RU" dirty="0">
              <a:solidFill>
                <a:srgbClr val="00B050"/>
              </a:solidFill>
            </a:endParaRPr>
          </a:p>
          <a:p>
            <a:pPr marL="0" indent="0">
              <a:buNone/>
            </a:pPr>
            <a:r>
              <a:rPr lang="ru-RU" dirty="0" err="1">
                <a:solidFill>
                  <a:srgbClr val="0070C0"/>
                </a:solidFill>
              </a:rPr>
              <a:t>sorted</a:t>
            </a:r>
            <a:r>
              <a:rPr lang="ru-RU" dirty="0">
                <a:solidFill>
                  <a:srgbClr val="0070C0"/>
                </a:solidFill>
              </a:rPr>
              <a:t>(</a:t>
            </a:r>
            <a:r>
              <a:rPr lang="ru-RU" dirty="0" err="1">
                <a:solidFill>
                  <a:srgbClr val="0070C0"/>
                </a:solidFill>
              </a:rPr>
              <a:t>list</a:t>
            </a:r>
            <a:r>
              <a:rPr lang="ru-RU" dirty="0">
                <a:solidFill>
                  <a:srgbClr val="0070C0"/>
                </a:solidFill>
              </a:rPr>
              <a:t>): сортирует список </a:t>
            </a:r>
            <a:r>
              <a:rPr lang="ru-RU" dirty="0" err="1" smtClean="0">
                <a:solidFill>
                  <a:srgbClr val="0070C0"/>
                </a:solidFill>
              </a:rPr>
              <a:t>list</a:t>
            </a:r>
            <a:endParaRPr lang="ru-RU" dirty="0">
              <a:solidFill>
                <a:srgbClr val="0070C0"/>
              </a:solidFill>
            </a:endParaRPr>
          </a:p>
          <a:p>
            <a:pPr marL="0" indent="0">
              <a:buNone/>
            </a:pPr>
            <a:r>
              <a:rPr lang="ru-RU" dirty="0" err="1">
                <a:solidFill>
                  <a:srgbClr val="0070C0"/>
                </a:solidFill>
              </a:rPr>
              <a:t>sorted</a:t>
            </a:r>
            <a:r>
              <a:rPr lang="ru-RU" dirty="0">
                <a:solidFill>
                  <a:srgbClr val="0070C0"/>
                </a:solidFill>
              </a:rPr>
              <a:t>(</a:t>
            </a:r>
            <a:r>
              <a:rPr lang="ru-RU" dirty="0" err="1">
                <a:solidFill>
                  <a:srgbClr val="0070C0"/>
                </a:solidFill>
              </a:rPr>
              <a:t>list</a:t>
            </a:r>
            <a:r>
              <a:rPr lang="ru-RU" dirty="0">
                <a:solidFill>
                  <a:srgbClr val="0070C0"/>
                </a:solidFill>
              </a:rPr>
              <a:t>, </a:t>
            </a:r>
            <a:r>
              <a:rPr lang="ru-RU" dirty="0" err="1">
                <a:solidFill>
                  <a:srgbClr val="0070C0"/>
                </a:solidFill>
              </a:rPr>
              <a:t>key</a:t>
            </a:r>
            <a:r>
              <a:rPr lang="ru-RU" dirty="0">
                <a:solidFill>
                  <a:srgbClr val="0070C0"/>
                </a:solidFill>
              </a:rPr>
              <a:t>): сортирует список </a:t>
            </a:r>
            <a:r>
              <a:rPr lang="ru-RU" dirty="0" err="1">
                <a:solidFill>
                  <a:srgbClr val="0070C0"/>
                </a:solidFill>
              </a:rPr>
              <a:t>list</a:t>
            </a:r>
            <a:r>
              <a:rPr lang="ru-RU" dirty="0">
                <a:solidFill>
                  <a:srgbClr val="0070C0"/>
                </a:solidFill>
              </a:rPr>
              <a:t>, применяя к элементам функцию </a:t>
            </a:r>
            <a:r>
              <a:rPr lang="ru-RU" dirty="0" err="1" smtClean="0">
                <a:solidFill>
                  <a:srgbClr val="0070C0"/>
                </a:solidFill>
              </a:rPr>
              <a:t>key</a:t>
            </a:r>
            <a:endParaRPr lang="en-US" dirty="0" smtClean="0">
              <a:solidFill>
                <a:srgbClr val="0070C0"/>
              </a:solidFill>
            </a:endParaRPr>
          </a:p>
          <a:p>
            <a:pPr marL="0" indent="0">
              <a:buNone/>
            </a:pPr>
            <a:r>
              <a:rPr lang="en-US" dirty="0" smtClean="0">
                <a:solidFill>
                  <a:srgbClr val="00B050"/>
                </a:solidFill>
              </a:rPr>
              <a:t> </a:t>
            </a:r>
            <a:endParaRPr lang="en-US" dirty="0">
              <a:solidFill>
                <a:srgbClr val="00B050"/>
              </a:solidFill>
            </a:endParaRPr>
          </a:p>
          <a:p>
            <a:pPr marL="0" indent="0">
              <a:buNone/>
            </a:pPr>
            <a:r>
              <a:rPr lang="en-US" dirty="0" err="1">
                <a:solidFill>
                  <a:srgbClr val="FF0000"/>
                </a:solidFill>
              </a:rPr>
              <a:t>sorted_people</a:t>
            </a:r>
            <a:r>
              <a:rPr lang="en-US" dirty="0">
                <a:solidFill>
                  <a:srgbClr val="FF0000"/>
                </a:solidFill>
              </a:rPr>
              <a:t> = sorted(people, key=</a:t>
            </a:r>
            <a:r>
              <a:rPr lang="en-US" dirty="0" err="1">
                <a:solidFill>
                  <a:srgbClr val="FF0000"/>
                </a:solidFill>
              </a:rPr>
              <a:t>str.lower</a:t>
            </a:r>
            <a:r>
              <a:rPr lang="en-US" dirty="0">
                <a:solidFill>
                  <a:srgbClr val="FF0000"/>
                </a:solidFill>
              </a:rPr>
              <a:t>)</a:t>
            </a:r>
          </a:p>
          <a:p>
            <a:pPr marL="0" indent="0">
              <a:buNone/>
            </a:pPr>
            <a:r>
              <a:rPr lang="en-US" dirty="0" smtClean="0">
                <a:solidFill>
                  <a:srgbClr val="00B050"/>
                </a:solidFill>
              </a:rPr>
              <a:t>print(</a:t>
            </a:r>
            <a:r>
              <a:rPr lang="en-US" dirty="0" err="1" smtClean="0">
                <a:solidFill>
                  <a:srgbClr val="00B050"/>
                </a:solidFill>
              </a:rPr>
              <a:t>sorted_people</a:t>
            </a:r>
            <a:r>
              <a:rPr lang="en-US"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419938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Минимальное и максимальное </a:t>
            </a:r>
            <a:r>
              <a:rPr lang="ru-RU" dirty="0" smtClean="0">
                <a:solidFill>
                  <a:srgbClr val="FF0000"/>
                </a:solidFill>
              </a:rPr>
              <a:t>значения</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ru-RU" dirty="0"/>
              <a:t>Встроенный функции </a:t>
            </a:r>
            <a:r>
              <a:rPr lang="ru-RU" dirty="0" err="1"/>
              <a:t>Python</a:t>
            </a:r>
            <a:r>
              <a:rPr lang="ru-RU" dirty="0"/>
              <a:t> </a:t>
            </a:r>
            <a:r>
              <a:rPr lang="ru-RU" dirty="0" err="1"/>
              <a:t>min</a:t>
            </a:r>
            <a:r>
              <a:rPr lang="ru-RU" dirty="0"/>
              <a:t>() и </a:t>
            </a:r>
            <a:r>
              <a:rPr lang="ru-RU" dirty="0" err="1"/>
              <a:t>max</a:t>
            </a:r>
            <a:r>
              <a:rPr lang="ru-RU" dirty="0"/>
              <a:t>() позволяют найти минимальное и максимальное значения соответственно:</a:t>
            </a:r>
          </a:p>
          <a:p>
            <a:pPr marL="0" indent="0">
              <a:buNone/>
            </a:pPr>
            <a:endParaRPr lang="ru-RU" dirty="0"/>
          </a:p>
          <a:p>
            <a:pPr marL="0" indent="0">
              <a:buNone/>
            </a:pPr>
            <a:r>
              <a:rPr lang="ru-RU" dirty="0" err="1">
                <a:solidFill>
                  <a:srgbClr val="FF0000"/>
                </a:solidFill>
              </a:rPr>
              <a:t>numbers</a:t>
            </a:r>
            <a:r>
              <a:rPr lang="ru-RU" dirty="0">
                <a:solidFill>
                  <a:srgbClr val="FF0000"/>
                </a:solidFill>
              </a:rPr>
              <a:t> = [9, 21, 12, 1, 3, 15, 18]</a:t>
            </a:r>
          </a:p>
          <a:p>
            <a:pPr marL="0" indent="0">
              <a:buNone/>
            </a:pPr>
            <a:r>
              <a:rPr lang="ru-RU" dirty="0" err="1">
                <a:solidFill>
                  <a:srgbClr val="00B050"/>
                </a:solidFill>
              </a:rPr>
              <a:t>print</a:t>
            </a:r>
            <a:r>
              <a:rPr lang="ru-RU" dirty="0">
                <a:solidFill>
                  <a:srgbClr val="00B050"/>
                </a:solidFill>
              </a:rPr>
              <a:t>(</a:t>
            </a:r>
            <a:r>
              <a:rPr lang="ru-RU" dirty="0" err="1">
                <a:solidFill>
                  <a:srgbClr val="00B050"/>
                </a:solidFill>
              </a:rPr>
              <a:t>min</a:t>
            </a:r>
            <a:r>
              <a:rPr lang="ru-RU" dirty="0">
                <a:solidFill>
                  <a:srgbClr val="00B050"/>
                </a:solidFill>
              </a:rPr>
              <a:t>(</a:t>
            </a:r>
            <a:r>
              <a:rPr lang="ru-RU" dirty="0" err="1">
                <a:solidFill>
                  <a:srgbClr val="00B050"/>
                </a:solidFill>
              </a:rPr>
              <a:t>numbers</a:t>
            </a:r>
            <a:r>
              <a:rPr lang="ru-RU" dirty="0" smtClean="0">
                <a:solidFill>
                  <a:srgbClr val="00B050"/>
                </a:solidFill>
              </a:rPr>
              <a:t>))</a:t>
            </a:r>
            <a:endParaRPr lang="ru-RU" dirty="0">
              <a:solidFill>
                <a:srgbClr val="00B050"/>
              </a:solidFill>
            </a:endParaRPr>
          </a:p>
          <a:p>
            <a:pPr marL="0" indent="0">
              <a:buNone/>
            </a:pPr>
            <a:r>
              <a:rPr lang="ru-RU" dirty="0" err="1">
                <a:solidFill>
                  <a:srgbClr val="00B050"/>
                </a:solidFill>
              </a:rPr>
              <a:t>print</a:t>
            </a:r>
            <a:r>
              <a:rPr lang="ru-RU" dirty="0">
                <a:solidFill>
                  <a:srgbClr val="00B050"/>
                </a:solidFill>
              </a:rPr>
              <a:t>(</a:t>
            </a:r>
            <a:r>
              <a:rPr lang="ru-RU" dirty="0" err="1">
                <a:solidFill>
                  <a:srgbClr val="00B050"/>
                </a:solidFill>
              </a:rPr>
              <a:t>max</a:t>
            </a:r>
            <a:r>
              <a:rPr lang="ru-RU" dirty="0">
                <a:solidFill>
                  <a:srgbClr val="00B050"/>
                </a:solidFill>
              </a:rPr>
              <a:t>(</a:t>
            </a:r>
            <a:r>
              <a:rPr lang="ru-RU" dirty="0" err="1">
                <a:solidFill>
                  <a:srgbClr val="00B050"/>
                </a:solidFill>
              </a:rPr>
              <a:t>numbers</a:t>
            </a:r>
            <a:r>
              <a:rPr lang="ru-RU"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396516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Копирование </a:t>
            </a:r>
            <a:r>
              <a:rPr lang="ru-RU" dirty="0" smtClean="0">
                <a:solidFill>
                  <a:srgbClr val="FF0000"/>
                </a:solidFill>
              </a:rPr>
              <a:t>списков</a:t>
            </a:r>
            <a:endParaRPr lang="ru-RU" dirty="0">
              <a:solidFill>
                <a:srgbClr val="FF0000"/>
              </a:solidFill>
            </a:endParaRPr>
          </a:p>
        </p:txBody>
      </p:sp>
      <p:sp>
        <p:nvSpPr>
          <p:cNvPr id="3" name="Объект 2"/>
          <p:cNvSpPr>
            <a:spLocks noGrp="1"/>
          </p:cNvSpPr>
          <p:nvPr>
            <p:ph idx="1"/>
          </p:nvPr>
        </p:nvSpPr>
        <p:spPr/>
        <p:txBody>
          <a:bodyPr>
            <a:normAutofit lnSpcReduction="10000"/>
          </a:bodyPr>
          <a:lstStyle/>
          <a:p>
            <a:pPr marL="0" indent="0">
              <a:buNone/>
            </a:pPr>
            <a:r>
              <a:rPr lang="ru-RU" dirty="0"/>
              <a:t>При копировании списков следует учитывать, что списки представляют изменяемый </a:t>
            </a:r>
            <a:r>
              <a:rPr lang="ru-RU" dirty="0">
                <a:solidFill>
                  <a:srgbClr val="FF0000"/>
                </a:solidFill>
              </a:rPr>
              <a:t>(</a:t>
            </a:r>
            <a:r>
              <a:rPr lang="ru-RU" dirty="0" err="1">
                <a:solidFill>
                  <a:srgbClr val="FF0000"/>
                </a:solidFill>
              </a:rPr>
              <a:t>mutable</a:t>
            </a:r>
            <a:r>
              <a:rPr lang="ru-RU" dirty="0">
                <a:solidFill>
                  <a:srgbClr val="FF0000"/>
                </a:solidFill>
              </a:rPr>
              <a:t>) </a:t>
            </a:r>
            <a:r>
              <a:rPr lang="ru-RU" dirty="0"/>
              <a:t>тип, поэтому если обе переменных будут указывать на один и тот же список, то изменение </a:t>
            </a:r>
            <a:r>
              <a:rPr lang="ru-RU" dirty="0" smtClean="0"/>
              <a:t>одной </a:t>
            </a:r>
            <a:r>
              <a:rPr lang="ru-RU" dirty="0"/>
              <a:t>переменной, затронет и другую переменную</a:t>
            </a:r>
            <a:r>
              <a:rPr lang="ru-RU" dirty="0" smtClean="0"/>
              <a:t>:</a:t>
            </a:r>
            <a:endParaRPr lang="en-US" dirty="0" smtClean="0"/>
          </a:p>
          <a:p>
            <a:pPr marL="0" indent="0">
              <a:buNone/>
            </a:pPr>
            <a:r>
              <a:rPr lang="en-US" dirty="0">
                <a:solidFill>
                  <a:srgbClr val="FF0000"/>
                </a:solidFill>
              </a:rPr>
              <a:t>people1 = ["Tom", "Bob", "Alice"]</a:t>
            </a:r>
          </a:p>
          <a:p>
            <a:pPr marL="0" indent="0">
              <a:buNone/>
            </a:pPr>
            <a:r>
              <a:rPr lang="en-US" dirty="0">
                <a:solidFill>
                  <a:srgbClr val="FF0000"/>
                </a:solidFill>
              </a:rPr>
              <a:t>people2 = people1</a:t>
            </a:r>
          </a:p>
          <a:p>
            <a:pPr marL="0" indent="0">
              <a:buNone/>
            </a:pPr>
            <a:r>
              <a:rPr lang="en-US" dirty="0">
                <a:solidFill>
                  <a:srgbClr val="FF0000"/>
                </a:solidFill>
              </a:rPr>
              <a:t>people2.append("Sam")   </a:t>
            </a:r>
            <a:r>
              <a:rPr lang="en-US" dirty="0">
                <a:solidFill>
                  <a:srgbClr val="0070C0"/>
                </a:solidFill>
              </a:rPr>
              <a:t># </a:t>
            </a:r>
            <a:r>
              <a:rPr lang="en-US" dirty="0" err="1">
                <a:solidFill>
                  <a:srgbClr val="0070C0"/>
                </a:solidFill>
              </a:rPr>
              <a:t>добавляем</a:t>
            </a:r>
            <a:r>
              <a:rPr lang="en-US" dirty="0">
                <a:solidFill>
                  <a:srgbClr val="0070C0"/>
                </a:solidFill>
              </a:rPr>
              <a:t> </a:t>
            </a:r>
            <a:r>
              <a:rPr lang="en-US" dirty="0" err="1">
                <a:solidFill>
                  <a:srgbClr val="0070C0"/>
                </a:solidFill>
              </a:rPr>
              <a:t>элемент</a:t>
            </a:r>
            <a:r>
              <a:rPr lang="en-US" dirty="0">
                <a:solidFill>
                  <a:srgbClr val="0070C0"/>
                </a:solidFill>
              </a:rPr>
              <a:t> </a:t>
            </a:r>
            <a:r>
              <a:rPr lang="en-US" dirty="0" err="1">
                <a:solidFill>
                  <a:srgbClr val="0070C0"/>
                </a:solidFill>
              </a:rPr>
              <a:t>во</a:t>
            </a:r>
            <a:r>
              <a:rPr lang="en-US" dirty="0">
                <a:solidFill>
                  <a:srgbClr val="0070C0"/>
                </a:solidFill>
              </a:rPr>
              <a:t> </a:t>
            </a:r>
            <a:r>
              <a:rPr lang="en-US" dirty="0" err="1">
                <a:solidFill>
                  <a:srgbClr val="0070C0"/>
                </a:solidFill>
              </a:rPr>
              <a:t>второй</a:t>
            </a:r>
            <a:r>
              <a:rPr lang="en-US" dirty="0">
                <a:solidFill>
                  <a:srgbClr val="0070C0"/>
                </a:solidFill>
              </a:rPr>
              <a:t> </a:t>
            </a:r>
            <a:r>
              <a:rPr lang="en-US" dirty="0" err="1">
                <a:solidFill>
                  <a:srgbClr val="0070C0"/>
                </a:solidFill>
              </a:rPr>
              <a:t>список</a:t>
            </a:r>
            <a:endParaRPr lang="en-US" dirty="0">
              <a:solidFill>
                <a:srgbClr val="0070C0"/>
              </a:solidFill>
            </a:endParaRPr>
          </a:p>
          <a:p>
            <a:pPr marL="0" indent="0">
              <a:buNone/>
            </a:pPr>
            <a:r>
              <a:rPr lang="en-US" dirty="0">
                <a:solidFill>
                  <a:srgbClr val="0070C0"/>
                </a:solidFill>
              </a:rPr>
              <a:t># people1 и people2 </a:t>
            </a:r>
            <a:r>
              <a:rPr lang="en-US" dirty="0" err="1">
                <a:solidFill>
                  <a:srgbClr val="0070C0"/>
                </a:solidFill>
              </a:rPr>
              <a:t>указывают</a:t>
            </a:r>
            <a:r>
              <a:rPr lang="en-US" dirty="0">
                <a:solidFill>
                  <a:srgbClr val="0070C0"/>
                </a:solidFill>
              </a:rPr>
              <a:t> </a:t>
            </a:r>
            <a:r>
              <a:rPr lang="en-US" dirty="0" err="1">
                <a:solidFill>
                  <a:srgbClr val="0070C0"/>
                </a:solidFill>
              </a:rPr>
              <a:t>на</a:t>
            </a:r>
            <a:r>
              <a:rPr lang="en-US" dirty="0">
                <a:solidFill>
                  <a:srgbClr val="0070C0"/>
                </a:solidFill>
              </a:rPr>
              <a:t> </a:t>
            </a:r>
            <a:r>
              <a:rPr lang="en-US" dirty="0" err="1">
                <a:solidFill>
                  <a:srgbClr val="0070C0"/>
                </a:solidFill>
              </a:rPr>
              <a:t>один</a:t>
            </a:r>
            <a:r>
              <a:rPr lang="en-US" dirty="0">
                <a:solidFill>
                  <a:srgbClr val="0070C0"/>
                </a:solidFill>
              </a:rPr>
              <a:t> и </a:t>
            </a:r>
            <a:r>
              <a:rPr lang="en-US" dirty="0" err="1">
                <a:solidFill>
                  <a:srgbClr val="0070C0"/>
                </a:solidFill>
              </a:rPr>
              <a:t>тот</a:t>
            </a:r>
            <a:r>
              <a:rPr lang="en-US" dirty="0">
                <a:solidFill>
                  <a:srgbClr val="0070C0"/>
                </a:solidFill>
              </a:rPr>
              <a:t> </a:t>
            </a:r>
            <a:r>
              <a:rPr lang="en-US" dirty="0" err="1">
                <a:solidFill>
                  <a:srgbClr val="0070C0"/>
                </a:solidFill>
              </a:rPr>
              <a:t>же</a:t>
            </a:r>
            <a:r>
              <a:rPr lang="en-US" dirty="0">
                <a:solidFill>
                  <a:srgbClr val="0070C0"/>
                </a:solidFill>
              </a:rPr>
              <a:t> </a:t>
            </a:r>
            <a:r>
              <a:rPr lang="en-US" dirty="0" err="1">
                <a:solidFill>
                  <a:srgbClr val="0070C0"/>
                </a:solidFill>
              </a:rPr>
              <a:t>список</a:t>
            </a:r>
            <a:endParaRPr lang="en-US" dirty="0">
              <a:solidFill>
                <a:srgbClr val="0070C0"/>
              </a:solidFill>
            </a:endParaRPr>
          </a:p>
          <a:p>
            <a:pPr marL="0" indent="0">
              <a:buNone/>
            </a:pPr>
            <a:r>
              <a:rPr lang="en-US" dirty="0">
                <a:solidFill>
                  <a:srgbClr val="00B050"/>
                </a:solidFill>
              </a:rPr>
              <a:t>print(people1</a:t>
            </a:r>
            <a:r>
              <a:rPr lang="en-US" dirty="0" smtClean="0">
                <a:solidFill>
                  <a:srgbClr val="00B050"/>
                </a:solidFill>
              </a:rPr>
              <a:t>)</a:t>
            </a:r>
          </a:p>
          <a:p>
            <a:pPr marL="0" indent="0">
              <a:buNone/>
            </a:pPr>
            <a:r>
              <a:rPr lang="en-US" dirty="0" smtClean="0">
                <a:solidFill>
                  <a:srgbClr val="00B050"/>
                </a:solidFill>
              </a:rPr>
              <a:t>print(people2)</a:t>
            </a:r>
            <a:endParaRPr lang="ru-RU" dirty="0">
              <a:solidFill>
                <a:srgbClr val="00B050"/>
              </a:solidFill>
            </a:endParaRPr>
          </a:p>
        </p:txBody>
      </p:sp>
    </p:spTree>
    <p:extLst>
      <p:ext uri="{BB962C8B-B14F-4D97-AF65-F5344CB8AC3E}">
        <p14:creationId xmlns:p14="http://schemas.microsoft.com/office/powerpoint/2010/main" val="3507953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24740"/>
            <a:ext cx="10515600" cy="5852223"/>
          </a:xfrm>
        </p:spPr>
        <p:txBody>
          <a:bodyPr>
            <a:normAutofit/>
          </a:bodyPr>
          <a:lstStyle/>
          <a:p>
            <a:pPr marL="0" indent="0">
              <a:buNone/>
            </a:pPr>
            <a:r>
              <a:rPr lang="ru-RU" dirty="0" smtClean="0"/>
              <a:t>Чтобы </a:t>
            </a:r>
            <a:r>
              <a:rPr lang="ru-RU" dirty="0"/>
              <a:t>происходило копирование элементов, но при этом переменные указывали на разные списки, необходимо выполнить глубокое </a:t>
            </a:r>
            <a:r>
              <a:rPr lang="ru-RU" dirty="0" smtClean="0"/>
              <a:t>копирование. </a:t>
            </a:r>
            <a:r>
              <a:rPr lang="ru-RU" dirty="0"/>
              <a:t>Для этого можно использовать метод </a:t>
            </a:r>
            <a:r>
              <a:rPr lang="ru-RU" b="1" dirty="0" err="1">
                <a:solidFill>
                  <a:srgbClr val="FF0000"/>
                </a:solidFill>
              </a:rPr>
              <a:t>copy</a:t>
            </a:r>
            <a:r>
              <a:rPr lang="ru-RU" b="1" dirty="0" smtClean="0">
                <a:solidFill>
                  <a:srgbClr val="FF0000"/>
                </a:solidFill>
              </a:rPr>
              <a:t>()</a:t>
            </a:r>
            <a:r>
              <a:rPr lang="ru-RU" dirty="0" smtClean="0"/>
              <a:t>:</a:t>
            </a:r>
          </a:p>
          <a:p>
            <a:pPr marL="0" indent="0">
              <a:buNone/>
            </a:pPr>
            <a:endParaRPr lang="ru-RU" dirty="0" smtClean="0"/>
          </a:p>
          <a:p>
            <a:pPr marL="0" indent="0">
              <a:buNone/>
            </a:pPr>
            <a:r>
              <a:rPr lang="en-US" dirty="0">
                <a:solidFill>
                  <a:srgbClr val="FF0000"/>
                </a:solidFill>
              </a:rPr>
              <a:t>people1 = ["Tom", "Bob", "Alice"]</a:t>
            </a:r>
          </a:p>
          <a:p>
            <a:pPr marL="0" indent="0">
              <a:buNone/>
            </a:pPr>
            <a:r>
              <a:rPr lang="en-US" dirty="0">
                <a:solidFill>
                  <a:srgbClr val="FF0000"/>
                </a:solidFill>
              </a:rPr>
              <a:t>people2 = people1.copy()    </a:t>
            </a:r>
            <a:r>
              <a:rPr lang="en-US" sz="2400" dirty="0">
                <a:solidFill>
                  <a:srgbClr val="0070C0"/>
                </a:solidFill>
              </a:rPr>
              <a:t># </a:t>
            </a:r>
            <a:r>
              <a:rPr lang="ru-RU" sz="2400" dirty="0">
                <a:solidFill>
                  <a:srgbClr val="0070C0"/>
                </a:solidFill>
              </a:rPr>
              <a:t>копируем элементы из </a:t>
            </a:r>
            <a:r>
              <a:rPr lang="en-US" sz="2400" dirty="0">
                <a:solidFill>
                  <a:srgbClr val="0070C0"/>
                </a:solidFill>
              </a:rPr>
              <a:t>people1 </a:t>
            </a:r>
            <a:r>
              <a:rPr lang="ru-RU" sz="2400" dirty="0">
                <a:solidFill>
                  <a:srgbClr val="0070C0"/>
                </a:solidFill>
              </a:rPr>
              <a:t>в </a:t>
            </a:r>
            <a:r>
              <a:rPr lang="en-US" sz="2400" dirty="0">
                <a:solidFill>
                  <a:srgbClr val="0070C0"/>
                </a:solidFill>
              </a:rPr>
              <a:t>people2</a:t>
            </a:r>
          </a:p>
          <a:p>
            <a:pPr marL="0" indent="0">
              <a:buNone/>
            </a:pPr>
            <a:r>
              <a:rPr lang="en-US" dirty="0">
                <a:solidFill>
                  <a:srgbClr val="FF0000"/>
                </a:solidFill>
              </a:rPr>
              <a:t>people2.append("Sam")   </a:t>
            </a:r>
            <a:r>
              <a:rPr lang="en-US" sz="2400" dirty="0">
                <a:solidFill>
                  <a:srgbClr val="0070C0"/>
                </a:solidFill>
              </a:rPr>
              <a:t># </a:t>
            </a:r>
            <a:r>
              <a:rPr lang="ru-RU" sz="2400" dirty="0">
                <a:solidFill>
                  <a:srgbClr val="0070C0"/>
                </a:solidFill>
              </a:rPr>
              <a:t>добавляем элемент ТОЛЬКО во второй список</a:t>
            </a:r>
          </a:p>
          <a:p>
            <a:pPr marL="0" indent="0">
              <a:buNone/>
            </a:pPr>
            <a:r>
              <a:rPr lang="ru-RU" dirty="0" smtClean="0">
                <a:solidFill>
                  <a:srgbClr val="0070C0"/>
                </a:solidFill>
              </a:rPr>
              <a:t># </a:t>
            </a:r>
            <a:r>
              <a:rPr lang="en-US" dirty="0" smtClean="0">
                <a:solidFill>
                  <a:srgbClr val="0070C0"/>
                </a:solidFill>
              </a:rPr>
              <a:t>people1 </a:t>
            </a:r>
            <a:r>
              <a:rPr lang="ru-RU" dirty="0" smtClean="0">
                <a:solidFill>
                  <a:srgbClr val="0070C0"/>
                </a:solidFill>
              </a:rPr>
              <a:t>и </a:t>
            </a:r>
            <a:r>
              <a:rPr lang="en-US" dirty="0" smtClean="0">
                <a:solidFill>
                  <a:srgbClr val="0070C0"/>
                </a:solidFill>
              </a:rPr>
              <a:t>people2 </a:t>
            </a:r>
            <a:r>
              <a:rPr lang="ru-RU" dirty="0" smtClean="0">
                <a:solidFill>
                  <a:srgbClr val="0070C0"/>
                </a:solidFill>
              </a:rPr>
              <a:t>указывают на разные списки</a:t>
            </a:r>
          </a:p>
          <a:p>
            <a:pPr marL="0" indent="0">
              <a:buNone/>
            </a:pPr>
            <a:r>
              <a:rPr lang="en-US" dirty="0" smtClean="0">
                <a:solidFill>
                  <a:srgbClr val="00B050"/>
                </a:solidFill>
              </a:rPr>
              <a:t>print(people1</a:t>
            </a:r>
            <a:r>
              <a:rPr lang="ru-RU" dirty="0" smtClean="0">
                <a:solidFill>
                  <a:srgbClr val="00B050"/>
                </a:solidFill>
              </a:rPr>
              <a:t>)</a:t>
            </a:r>
          </a:p>
          <a:p>
            <a:pPr marL="0" indent="0">
              <a:buNone/>
            </a:pPr>
            <a:r>
              <a:rPr lang="en-US" dirty="0" smtClean="0">
                <a:solidFill>
                  <a:srgbClr val="00B050"/>
                </a:solidFill>
              </a:rPr>
              <a:t>print(people2)</a:t>
            </a:r>
            <a:endParaRPr lang="ru-RU" dirty="0">
              <a:solidFill>
                <a:srgbClr val="00B050"/>
              </a:solidFill>
            </a:endParaRPr>
          </a:p>
        </p:txBody>
      </p:sp>
    </p:spTree>
    <p:extLst>
      <p:ext uri="{BB962C8B-B14F-4D97-AF65-F5344CB8AC3E}">
        <p14:creationId xmlns:p14="http://schemas.microsoft.com/office/powerpoint/2010/main" val="3123491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Соединение </a:t>
            </a:r>
            <a:r>
              <a:rPr lang="ru-RU" dirty="0" smtClean="0">
                <a:solidFill>
                  <a:srgbClr val="FF0000"/>
                </a:solidFill>
              </a:rPr>
              <a:t>списков</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ru-RU" dirty="0"/>
              <a:t>Для объединения списков применяется </a:t>
            </a:r>
            <a:r>
              <a:rPr lang="ru-RU" dirty="0" smtClean="0"/>
              <a:t>оператор </a:t>
            </a:r>
            <a:r>
              <a:rPr lang="ru-RU" dirty="0"/>
              <a:t>сложения </a:t>
            </a:r>
            <a:r>
              <a:rPr lang="ru-RU" dirty="0" smtClean="0"/>
              <a:t>(+):</a:t>
            </a:r>
          </a:p>
          <a:p>
            <a:pPr marL="0" indent="0">
              <a:buNone/>
            </a:pPr>
            <a:endParaRPr lang="ru-RU" dirty="0"/>
          </a:p>
          <a:p>
            <a:pPr marL="0" indent="0">
              <a:buNone/>
            </a:pPr>
            <a:r>
              <a:rPr lang="en-US" dirty="0">
                <a:solidFill>
                  <a:srgbClr val="FF0000"/>
                </a:solidFill>
              </a:rPr>
              <a:t>people1 = ["Tom", "Bob", "Alice"]</a:t>
            </a:r>
          </a:p>
          <a:p>
            <a:pPr marL="0" indent="0">
              <a:buNone/>
            </a:pPr>
            <a:r>
              <a:rPr lang="en-US" dirty="0">
                <a:solidFill>
                  <a:srgbClr val="FF0000"/>
                </a:solidFill>
              </a:rPr>
              <a:t>people2 = ["Tom", "Sam", "Tim", "Bill"]</a:t>
            </a:r>
          </a:p>
          <a:p>
            <a:pPr marL="0" indent="0">
              <a:buNone/>
            </a:pPr>
            <a:r>
              <a:rPr lang="en-US" dirty="0">
                <a:solidFill>
                  <a:srgbClr val="FF0000"/>
                </a:solidFill>
              </a:rPr>
              <a:t>people3 = people1 + people2</a:t>
            </a:r>
          </a:p>
          <a:p>
            <a:pPr marL="0" indent="0">
              <a:buNone/>
            </a:pPr>
            <a:r>
              <a:rPr lang="en-US" dirty="0" smtClean="0">
                <a:solidFill>
                  <a:srgbClr val="00B050"/>
                </a:solidFill>
              </a:rPr>
              <a:t>print(people3</a:t>
            </a:r>
            <a:r>
              <a:rPr lang="ru-RU" dirty="0" smtClean="0">
                <a:solidFill>
                  <a:srgbClr val="00B050"/>
                </a:solidFill>
              </a:rPr>
              <a:t>)</a:t>
            </a:r>
            <a:endParaRPr lang="ru-RU" dirty="0">
              <a:solidFill>
                <a:srgbClr val="00B050"/>
              </a:solidFill>
            </a:endParaRPr>
          </a:p>
        </p:txBody>
      </p:sp>
    </p:spTree>
    <p:extLst>
      <p:ext uri="{BB962C8B-B14F-4D97-AF65-F5344CB8AC3E}">
        <p14:creationId xmlns:p14="http://schemas.microsoft.com/office/powerpoint/2010/main" val="1830625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82138"/>
            <a:ext cx="10515600" cy="5694825"/>
          </a:xfrm>
        </p:spPr>
        <p:txBody>
          <a:bodyPr/>
          <a:lstStyle/>
          <a:p>
            <a:pPr marL="0" indent="0">
              <a:buNone/>
            </a:pPr>
            <a:r>
              <a:rPr lang="ru-RU" sz="4400" dirty="0">
                <a:solidFill>
                  <a:srgbClr val="FF0000"/>
                </a:solidFill>
                <a:latin typeface="Calibri Light (Заголовки)"/>
              </a:rPr>
              <a:t>Вывод списка в обратном </a:t>
            </a:r>
            <a:r>
              <a:rPr lang="ru-RU" sz="4400" dirty="0" smtClean="0">
                <a:solidFill>
                  <a:srgbClr val="FF0000"/>
                </a:solidFill>
                <a:latin typeface="Calibri Light (Заголовки)"/>
              </a:rPr>
              <a:t>порядке</a:t>
            </a:r>
          </a:p>
          <a:p>
            <a:pPr marL="0" indent="0">
              <a:buNone/>
            </a:pPr>
            <a:r>
              <a:rPr lang="ru-RU" sz="2400" dirty="0"/>
              <a:t>Чтобы переставить элементы списка в обратном порядке, используйте метод </a:t>
            </a:r>
            <a:r>
              <a:rPr lang="ru-RU" sz="2400" dirty="0" err="1">
                <a:solidFill>
                  <a:srgbClr val="FF0000"/>
                </a:solidFill>
              </a:rPr>
              <a:t>reverse</a:t>
            </a:r>
            <a:r>
              <a:rPr lang="ru-RU" sz="2400" dirty="0">
                <a:solidFill>
                  <a:srgbClr val="FF0000"/>
                </a:solidFill>
              </a:rPr>
              <a:t>(). </a:t>
            </a:r>
            <a:endParaRPr lang="ru-RU" sz="2400" dirty="0" smtClean="0">
              <a:solidFill>
                <a:srgbClr val="FF0000"/>
              </a:solidFill>
            </a:endParaRPr>
          </a:p>
          <a:p>
            <a:pPr marL="0" indent="0">
              <a:buNone/>
            </a:pPr>
            <a:r>
              <a:rPr lang="ru-RU" sz="2400" dirty="0" smtClean="0"/>
              <a:t>Скажем</a:t>
            </a:r>
            <a:r>
              <a:rPr lang="ru-RU" sz="2400" dirty="0"/>
              <a:t>, если список машин первоначально хранился в хронологическом порядке даты приобретения, элементы можно легко переупорядочить в обратном хронологическом порядке: </a:t>
            </a:r>
            <a:endParaRPr lang="ru-RU" sz="2400" dirty="0" smtClean="0"/>
          </a:p>
          <a:p>
            <a:pPr marL="0" indent="0">
              <a:buNone/>
            </a:pPr>
            <a:r>
              <a:rPr lang="ru-RU" sz="2400" dirty="0" err="1" smtClean="0">
                <a:solidFill>
                  <a:srgbClr val="FF0000"/>
                </a:solidFill>
              </a:rPr>
              <a:t>cars</a:t>
            </a:r>
            <a:r>
              <a:rPr lang="ru-RU" sz="2400" dirty="0" smtClean="0">
                <a:solidFill>
                  <a:srgbClr val="FF0000"/>
                </a:solidFill>
              </a:rPr>
              <a:t> </a:t>
            </a:r>
            <a:r>
              <a:rPr lang="ru-RU" sz="2400" dirty="0">
                <a:solidFill>
                  <a:srgbClr val="FF0000"/>
                </a:solidFill>
              </a:rPr>
              <a:t>= ['</a:t>
            </a:r>
            <a:r>
              <a:rPr lang="ru-RU" sz="2400" dirty="0" err="1">
                <a:solidFill>
                  <a:srgbClr val="FF0000"/>
                </a:solidFill>
              </a:rPr>
              <a:t>bmw</a:t>
            </a:r>
            <a:r>
              <a:rPr lang="ru-RU" sz="2400" dirty="0">
                <a:solidFill>
                  <a:srgbClr val="FF0000"/>
                </a:solidFill>
              </a:rPr>
              <a:t>', '</a:t>
            </a:r>
            <a:r>
              <a:rPr lang="ru-RU" sz="2400" dirty="0" err="1">
                <a:solidFill>
                  <a:srgbClr val="FF0000"/>
                </a:solidFill>
              </a:rPr>
              <a:t>audi</a:t>
            </a:r>
            <a:r>
              <a:rPr lang="ru-RU" sz="2400" dirty="0">
                <a:solidFill>
                  <a:srgbClr val="FF0000"/>
                </a:solidFill>
              </a:rPr>
              <a:t>', '</a:t>
            </a:r>
            <a:r>
              <a:rPr lang="ru-RU" sz="2400" dirty="0" err="1">
                <a:solidFill>
                  <a:srgbClr val="FF0000"/>
                </a:solidFill>
              </a:rPr>
              <a:t>toyota</a:t>
            </a:r>
            <a:r>
              <a:rPr lang="ru-RU" sz="2400" dirty="0">
                <a:solidFill>
                  <a:srgbClr val="FF0000"/>
                </a:solidFill>
              </a:rPr>
              <a:t>', '</a:t>
            </a:r>
            <a:r>
              <a:rPr lang="ru-RU" sz="2400" dirty="0" err="1">
                <a:solidFill>
                  <a:srgbClr val="FF0000"/>
                </a:solidFill>
              </a:rPr>
              <a:t>subaru</a:t>
            </a:r>
            <a:r>
              <a:rPr lang="ru-RU" sz="2400" dirty="0" smtClean="0">
                <a:solidFill>
                  <a:srgbClr val="FF0000"/>
                </a:solidFill>
              </a:rPr>
              <a:t>']</a:t>
            </a: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cars</a:t>
            </a:r>
            <a:r>
              <a:rPr lang="ru-RU" sz="2400" dirty="0" smtClean="0">
                <a:solidFill>
                  <a:srgbClr val="92D050"/>
                </a:solidFill>
              </a:rPr>
              <a:t>)</a:t>
            </a:r>
          </a:p>
          <a:p>
            <a:pPr marL="0" indent="0">
              <a:buNone/>
            </a:pPr>
            <a:r>
              <a:rPr lang="ru-RU" sz="2400" dirty="0" err="1" smtClean="0">
                <a:solidFill>
                  <a:srgbClr val="FF0000"/>
                </a:solidFill>
              </a:rPr>
              <a:t>cars.reverse</a:t>
            </a:r>
            <a:r>
              <a:rPr lang="ru-RU" sz="2400" dirty="0" smtClean="0">
                <a:solidFill>
                  <a:srgbClr val="FF0000"/>
                </a:solidFill>
              </a:rPr>
              <a:t>()</a:t>
            </a: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cars</a:t>
            </a:r>
            <a:r>
              <a:rPr lang="ru-RU" sz="2400" dirty="0">
                <a:solidFill>
                  <a:srgbClr val="92D050"/>
                </a:solidFill>
              </a:rPr>
              <a:t>)</a:t>
            </a:r>
          </a:p>
        </p:txBody>
      </p:sp>
    </p:spTree>
    <p:extLst>
      <p:ext uri="{BB962C8B-B14F-4D97-AF65-F5344CB8AC3E}">
        <p14:creationId xmlns:p14="http://schemas.microsoft.com/office/powerpoint/2010/main" val="640414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Определение длины списка</a:t>
            </a:r>
          </a:p>
        </p:txBody>
      </p:sp>
      <p:sp>
        <p:nvSpPr>
          <p:cNvPr id="3" name="Объект 2"/>
          <p:cNvSpPr>
            <a:spLocks noGrp="1"/>
          </p:cNvSpPr>
          <p:nvPr>
            <p:ph idx="1"/>
          </p:nvPr>
        </p:nvSpPr>
        <p:spPr/>
        <p:txBody>
          <a:bodyPr>
            <a:normAutofit/>
          </a:bodyPr>
          <a:lstStyle/>
          <a:p>
            <a:pPr marL="0" indent="0">
              <a:buNone/>
            </a:pPr>
            <a:r>
              <a:rPr lang="ru-RU" dirty="0"/>
              <a:t>Вы можете быстро определить длину списка с помощью функции </a:t>
            </a:r>
            <a:r>
              <a:rPr lang="ru-RU" dirty="0" err="1">
                <a:solidFill>
                  <a:srgbClr val="FF0000"/>
                </a:solidFill>
              </a:rPr>
              <a:t>len</a:t>
            </a:r>
            <a:r>
              <a:rPr lang="ru-RU" dirty="0" smtClean="0">
                <a:solidFill>
                  <a:srgbClr val="FF0000"/>
                </a:solidFill>
              </a:rPr>
              <a:t>().</a:t>
            </a:r>
            <a:endParaRPr lang="en-US" dirty="0" smtClean="0">
              <a:solidFill>
                <a:srgbClr val="FF0000"/>
              </a:solidFill>
            </a:endParaRPr>
          </a:p>
          <a:p>
            <a:pPr marL="0" indent="0">
              <a:buNone/>
            </a:pPr>
            <a:endParaRPr lang="ru-RU" dirty="0" smtClean="0">
              <a:solidFill>
                <a:srgbClr val="FF0000"/>
              </a:solidFill>
            </a:endParaRPr>
          </a:p>
          <a:p>
            <a:pPr marL="0" indent="0">
              <a:buNone/>
            </a:pPr>
            <a:r>
              <a:rPr lang="ru-RU" dirty="0" smtClean="0"/>
              <a:t>Список </a:t>
            </a:r>
            <a:r>
              <a:rPr lang="ru-RU" dirty="0"/>
              <a:t>в нашем примере состоит из четырех элементов, поэтому его длина равна </a:t>
            </a:r>
            <a:r>
              <a:rPr lang="en-US" dirty="0" smtClean="0"/>
              <a:t>…?</a:t>
            </a:r>
            <a:r>
              <a:rPr lang="ru-RU" dirty="0" smtClean="0"/>
              <a:t>:</a:t>
            </a:r>
            <a:endParaRPr lang="en-US" dirty="0" smtClean="0"/>
          </a:p>
          <a:p>
            <a:pPr marL="0" indent="0">
              <a:buNone/>
            </a:pPr>
            <a:endParaRPr lang="ru-RU" dirty="0" smtClean="0"/>
          </a:p>
          <a:p>
            <a:pPr marL="0" indent="0">
              <a:buNone/>
            </a:pPr>
            <a:r>
              <a:rPr lang="ru-RU" dirty="0" err="1" smtClean="0">
                <a:solidFill>
                  <a:srgbClr val="FF0000"/>
                </a:solidFill>
              </a:rPr>
              <a:t>cars</a:t>
            </a:r>
            <a:r>
              <a:rPr lang="ru-RU" dirty="0" smtClean="0">
                <a:solidFill>
                  <a:srgbClr val="FF0000"/>
                </a:solidFill>
              </a:rPr>
              <a:t> </a:t>
            </a:r>
            <a:r>
              <a:rPr lang="ru-RU" dirty="0">
                <a:solidFill>
                  <a:srgbClr val="FF0000"/>
                </a:solidFill>
              </a:rPr>
              <a:t>= ['</a:t>
            </a:r>
            <a:r>
              <a:rPr lang="ru-RU" dirty="0" err="1">
                <a:solidFill>
                  <a:srgbClr val="FF0000"/>
                </a:solidFill>
              </a:rPr>
              <a:t>bmw</a:t>
            </a:r>
            <a:r>
              <a:rPr lang="ru-RU" dirty="0">
                <a:solidFill>
                  <a:srgbClr val="FF0000"/>
                </a:solidFill>
              </a:rPr>
              <a:t>', '</a:t>
            </a:r>
            <a:r>
              <a:rPr lang="ru-RU" dirty="0" err="1">
                <a:solidFill>
                  <a:srgbClr val="FF0000"/>
                </a:solidFill>
              </a:rPr>
              <a:t>audi</a:t>
            </a:r>
            <a:r>
              <a:rPr lang="ru-RU" dirty="0">
                <a:solidFill>
                  <a:srgbClr val="FF0000"/>
                </a:solidFill>
              </a:rPr>
              <a:t>', '</a:t>
            </a:r>
            <a:r>
              <a:rPr lang="ru-RU" dirty="0" err="1">
                <a:solidFill>
                  <a:srgbClr val="FF0000"/>
                </a:solidFill>
              </a:rPr>
              <a:t>toyota</a:t>
            </a:r>
            <a:r>
              <a:rPr lang="ru-RU" dirty="0">
                <a:solidFill>
                  <a:srgbClr val="FF0000"/>
                </a:solidFill>
              </a:rPr>
              <a:t>', '</a:t>
            </a:r>
            <a:r>
              <a:rPr lang="ru-RU" dirty="0" err="1">
                <a:solidFill>
                  <a:srgbClr val="FF0000"/>
                </a:solidFill>
              </a:rPr>
              <a:t>subaru</a:t>
            </a:r>
            <a:r>
              <a:rPr lang="ru-RU" dirty="0" smtClean="0">
                <a:solidFill>
                  <a:srgbClr val="FF0000"/>
                </a:solidFill>
              </a:rPr>
              <a:t>']</a:t>
            </a:r>
          </a:p>
          <a:p>
            <a:pPr marL="0" indent="0">
              <a:buNone/>
            </a:pPr>
            <a:r>
              <a:rPr lang="en-US" dirty="0">
                <a:solidFill>
                  <a:srgbClr val="92D050"/>
                </a:solidFill>
              </a:rPr>
              <a:t>p</a:t>
            </a:r>
            <a:r>
              <a:rPr lang="en-US" dirty="0" smtClean="0">
                <a:solidFill>
                  <a:srgbClr val="92D050"/>
                </a:solidFill>
              </a:rPr>
              <a:t>rint(</a:t>
            </a:r>
            <a:r>
              <a:rPr lang="ru-RU" dirty="0" err="1" smtClean="0">
                <a:solidFill>
                  <a:srgbClr val="92D050"/>
                </a:solidFill>
              </a:rPr>
              <a:t>len</a:t>
            </a:r>
            <a:r>
              <a:rPr lang="ru-RU" dirty="0" smtClean="0">
                <a:solidFill>
                  <a:srgbClr val="92D050"/>
                </a:solidFill>
              </a:rPr>
              <a:t>(</a:t>
            </a:r>
            <a:r>
              <a:rPr lang="ru-RU" dirty="0" err="1" smtClean="0">
                <a:solidFill>
                  <a:srgbClr val="92D050"/>
                </a:solidFill>
              </a:rPr>
              <a:t>cars</a:t>
            </a:r>
            <a:r>
              <a:rPr lang="ru-RU" dirty="0" smtClean="0">
                <a:solidFill>
                  <a:srgbClr val="92D050"/>
                </a:solidFill>
              </a:rPr>
              <a:t>)</a:t>
            </a:r>
            <a:r>
              <a:rPr lang="en-US" dirty="0" smtClean="0">
                <a:solidFill>
                  <a:srgbClr val="92D050"/>
                </a:solidFill>
              </a:rPr>
              <a:t>)</a:t>
            </a:r>
            <a:r>
              <a:rPr lang="ru-RU" dirty="0" smtClean="0">
                <a:solidFill>
                  <a:srgbClr val="92D050"/>
                </a:solidFill>
              </a:rPr>
              <a:t> </a:t>
            </a:r>
          </a:p>
        </p:txBody>
      </p:sp>
    </p:spTree>
    <p:extLst>
      <p:ext uri="{BB962C8B-B14F-4D97-AF65-F5344CB8AC3E}">
        <p14:creationId xmlns:p14="http://schemas.microsoft.com/office/powerpoint/2010/main" val="2120170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Ошибки индексирования при работе со списками</a:t>
            </a:r>
          </a:p>
        </p:txBody>
      </p:sp>
      <p:sp>
        <p:nvSpPr>
          <p:cNvPr id="3" name="Объект 2"/>
          <p:cNvSpPr>
            <a:spLocks noGrp="1"/>
          </p:cNvSpPr>
          <p:nvPr>
            <p:ph idx="1"/>
          </p:nvPr>
        </p:nvSpPr>
        <p:spPr/>
        <p:txBody>
          <a:bodyPr/>
          <a:lstStyle/>
          <a:p>
            <a:pPr marL="0" indent="0">
              <a:buNone/>
            </a:pPr>
            <a:r>
              <a:rPr lang="en-US" dirty="0">
                <a:solidFill>
                  <a:srgbClr val="FF0000"/>
                </a:solidFill>
              </a:rPr>
              <a:t>motorcycles = ['</a:t>
            </a:r>
            <a:r>
              <a:rPr lang="en-US" dirty="0" err="1">
                <a:solidFill>
                  <a:srgbClr val="FF0000"/>
                </a:solidFill>
              </a:rPr>
              <a:t>honda</a:t>
            </a:r>
            <a:r>
              <a:rPr lang="en-US" dirty="0">
                <a:solidFill>
                  <a:srgbClr val="FF0000"/>
                </a:solidFill>
              </a:rPr>
              <a:t>', '</a:t>
            </a:r>
            <a:r>
              <a:rPr lang="en-US" dirty="0" err="1">
                <a:solidFill>
                  <a:srgbClr val="FF0000"/>
                </a:solidFill>
              </a:rPr>
              <a:t>yamaha</a:t>
            </a:r>
            <a:r>
              <a:rPr lang="en-US" dirty="0">
                <a:solidFill>
                  <a:srgbClr val="FF0000"/>
                </a:solidFill>
              </a:rPr>
              <a:t>', '</a:t>
            </a:r>
            <a:r>
              <a:rPr lang="en-US" dirty="0" err="1">
                <a:solidFill>
                  <a:srgbClr val="FF0000"/>
                </a:solidFill>
              </a:rPr>
              <a:t>suzuki</a:t>
            </a:r>
            <a:r>
              <a:rPr lang="en-US" dirty="0" smtClean="0">
                <a:solidFill>
                  <a:srgbClr val="FF0000"/>
                </a:solidFill>
              </a:rPr>
              <a:t>']</a:t>
            </a:r>
          </a:p>
          <a:p>
            <a:pPr marL="0" indent="0">
              <a:buNone/>
            </a:pPr>
            <a:r>
              <a:rPr lang="en-US" dirty="0" smtClean="0">
                <a:solidFill>
                  <a:srgbClr val="92D050"/>
                </a:solidFill>
              </a:rPr>
              <a:t>print(motorcycles[3])</a:t>
            </a:r>
          </a:p>
          <a:p>
            <a:pPr marL="0" indent="0">
              <a:buNone/>
            </a:pPr>
            <a:endParaRPr lang="en-US" dirty="0" smtClean="0">
              <a:solidFill>
                <a:srgbClr val="92D050"/>
              </a:solidFill>
            </a:endParaRPr>
          </a:p>
          <a:p>
            <a:pPr marL="0" indent="0">
              <a:buNone/>
            </a:pPr>
            <a:r>
              <a:rPr lang="ru-RU" dirty="0" smtClean="0"/>
              <a:t>В </a:t>
            </a:r>
            <a:r>
              <a:rPr lang="ru-RU" dirty="0"/>
              <a:t>этом случае происходит ошибка </a:t>
            </a:r>
            <a:r>
              <a:rPr lang="ru-RU" dirty="0" smtClean="0"/>
              <a:t>индексирования:</a:t>
            </a:r>
            <a:endParaRPr lang="en-US" dirty="0" smtClean="0"/>
          </a:p>
          <a:p>
            <a:pPr marL="0" indent="0">
              <a:buNone/>
            </a:pPr>
            <a:endParaRPr lang="en-US" dirty="0" smtClean="0"/>
          </a:p>
          <a:p>
            <a:pPr marL="0" indent="0">
              <a:buNone/>
            </a:pPr>
            <a:r>
              <a:rPr lang="en-US" dirty="0" err="1" smtClean="0">
                <a:solidFill>
                  <a:srgbClr val="FF0000"/>
                </a:solidFill>
              </a:rPr>
              <a:t>Traceback</a:t>
            </a:r>
            <a:r>
              <a:rPr lang="en-US" dirty="0" smtClean="0">
                <a:solidFill>
                  <a:srgbClr val="FF0000"/>
                </a:solidFill>
              </a:rPr>
              <a:t> </a:t>
            </a:r>
            <a:r>
              <a:rPr lang="en-US" dirty="0">
                <a:solidFill>
                  <a:srgbClr val="FF0000"/>
                </a:solidFill>
              </a:rPr>
              <a:t>(most recent call last</a:t>
            </a:r>
            <a:r>
              <a:rPr lang="en-US" dirty="0" smtClean="0">
                <a:solidFill>
                  <a:srgbClr val="FF0000"/>
                </a:solidFill>
              </a:rPr>
              <a:t>):</a:t>
            </a:r>
          </a:p>
          <a:p>
            <a:pPr marL="0" indent="0">
              <a:buNone/>
            </a:pPr>
            <a:r>
              <a:rPr lang="en-US" dirty="0" smtClean="0">
                <a:solidFill>
                  <a:srgbClr val="FF0000"/>
                </a:solidFill>
              </a:rPr>
              <a:t>File </a:t>
            </a:r>
            <a:r>
              <a:rPr lang="en-US" dirty="0">
                <a:solidFill>
                  <a:srgbClr val="FF0000"/>
                </a:solidFill>
              </a:rPr>
              <a:t>"motorcycles.py", line 3, in print(motorcycles[3</a:t>
            </a:r>
            <a:r>
              <a:rPr lang="en-US" dirty="0" smtClean="0">
                <a:solidFill>
                  <a:srgbClr val="FF0000"/>
                </a:solidFill>
              </a:rPr>
              <a:t>])</a:t>
            </a:r>
          </a:p>
          <a:p>
            <a:pPr marL="0" indent="0">
              <a:buNone/>
            </a:pPr>
            <a:r>
              <a:rPr lang="en-US" dirty="0" err="1" smtClean="0">
                <a:solidFill>
                  <a:srgbClr val="FF0000"/>
                </a:solidFill>
              </a:rPr>
              <a:t>IndexError</a:t>
            </a:r>
            <a:r>
              <a:rPr lang="en-US" dirty="0">
                <a:solidFill>
                  <a:srgbClr val="FF0000"/>
                </a:solidFill>
              </a:rPr>
              <a:t>: list index out of range</a:t>
            </a:r>
            <a:endParaRPr lang="ru-RU" dirty="0">
              <a:solidFill>
                <a:srgbClr val="FF0000"/>
              </a:solidFill>
            </a:endParaRPr>
          </a:p>
        </p:txBody>
      </p:sp>
    </p:spTree>
    <p:extLst>
      <p:ext uri="{BB962C8B-B14F-4D97-AF65-F5344CB8AC3E}">
        <p14:creationId xmlns:p14="http://schemas.microsoft.com/office/powerpoint/2010/main" val="410570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52030"/>
            <a:ext cx="10515600" cy="5424933"/>
          </a:xfrm>
        </p:spPr>
        <p:txBody>
          <a:bodyPr/>
          <a:lstStyle/>
          <a:p>
            <a:pPr marL="0" indent="0">
              <a:buNone/>
            </a:pPr>
            <a:r>
              <a:rPr lang="ru-RU" dirty="0"/>
              <a:t>Список необязательно должен содержать только однотипные объекты. Мы можем поместить в один и тот же список одновременно строки, </a:t>
            </a:r>
            <a:r>
              <a:rPr lang="ru-RU" dirty="0" smtClean="0"/>
              <a:t>числа</a:t>
            </a:r>
            <a:r>
              <a:rPr lang="ru-RU" dirty="0"/>
              <a:t>, объекты других типов данных</a:t>
            </a:r>
            <a:r>
              <a:rPr lang="ru-RU" dirty="0" smtClean="0"/>
              <a:t>:</a:t>
            </a:r>
            <a:endParaRPr lang="en-US" dirty="0"/>
          </a:p>
          <a:p>
            <a:pPr marL="0" indent="0">
              <a:buNone/>
            </a:pPr>
            <a:r>
              <a:rPr lang="en-US" dirty="0">
                <a:solidFill>
                  <a:srgbClr val="FF0000"/>
                </a:solidFill>
              </a:rPr>
              <a:t>objects = [1, 2.6</a:t>
            </a:r>
            <a:r>
              <a:rPr lang="en-US" dirty="0" smtClean="0">
                <a:solidFill>
                  <a:srgbClr val="FF0000"/>
                </a:solidFill>
              </a:rPr>
              <a:t>, </a:t>
            </a:r>
            <a:r>
              <a:rPr lang="en-US" dirty="0">
                <a:solidFill>
                  <a:srgbClr val="FF0000"/>
                </a:solidFill>
              </a:rPr>
              <a:t>"Hello", True</a:t>
            </a:r>
            <a:r>
              <a:rPr lang="en-US" dirty="0" smtClean="0">
                <a:solidFill>
                  <a:srgbClr val="FF0000"/>
                </a:solidFill>
              </a:rPr>
              <a:t>]</a:t>
            </a:r>
          </a:p>
          <a:p>
            <a:pPr marL="0" indent="0">
              <a:buNone/>
            </a:pPr>
            <a:endParaRPr lang="en-US" dirty="0" smtClean="0">
              <a:solidFill>
                <a:srgbClr val="FF0000"/>
              </a:solidFill>
            </a:endParaRPr>
          </a:p>
          <a:p>
            <a:pPr marL="0" indent="0">
              <a:buNone/>
            </a:pPr>
            <a:r>
              <a:rPr lang="en-US" dirty="0" smtClean="0">
                <a:solidFill>
                  <a:srgbClr val="FF0000"/>
                </a:solidFill>
              </a:rPr>
              <a:t>numbers1 </a:t>
            </a:r>
            <a:r>
              <a:rPr lang="en-US" dirty="0">
                <a:solidFill>
                  <a:srgbClr val="FF0000"/>
                </a:solidFill>
              </a:rPr>
              <a:t>= [1, 2, 3, 4, 5]</a:t>
            </a:r>
          </a:p>
          <a:p>
            <a:pPr marL="0" indent="0">
              <a:buNone/>
            </a:pPr>
            <a:r>
              <a:rPr lang="en-US" dirty="0">
                <a:solidFill>
                  <a:srgbClr val="FF0000"/>
                </a:solidFill>
              </a:rPr>
              <a:t>numbers2 = list(numbers1)</a:t>
            </a: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letters = list("Hello")</a:t>
            </a:r>
          </a:p>
          <a:p>
            <a:pPr marL="0" indent="0">
              <a:buNone/>
            </a:pPr>
            <a:r>
              <a:rPr lang="en-US" dirty="0">
                <a:solidFill>
                  <a:srgbClr val="FF0000"/>
                </a:solidFill>
              </a:rPr>
              <a:t>print(letters</a:t>
            </a:r>
            <a:r>
              <a:rPr lang="en-US" dirty="0" smtClean="0">
                <a:solidFill>
                  <a:srgbClr val="FF0000"/>
                </a:solidFill>
              </a:rPr>
              <a:t>)</a:t>
            </a:r>
            <a:endParaRPr lang="ru-RU" dirty="0">
              <a:solidFill>
                <a:srgbClr val="FF0000"/>
              </a:solidFill>
            </a:endParaRPr>
          </a:p>
        </p:txBody>
      </p:sp>
    </p:spTree>
    <p:extLst>
      <p:ext uri="{BB962C8B-B14F-4D97-AF65-F5344CB8AC3E}">
        <p14:creationId xmlns:p14="http://schemas.microsoft.com/office/powerpoint/2010/main" val="241770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a:bodyPr>
          <a:lstStyle/>
          <a:p>
            <a:pPr marL="0" lvl="0" indent="0">
              <a:buNone/>
            </a:pPr>
            <a:r>
              <a:rPr lang="ru-RU" altLang="ru-RU" sz="2400" dirty="0"/>
              <a:t>Функция </a:t>
            </a:r>
            <a:r>
              <a:rPr lang="ru-RU" altLang="ru-RU" sz="2400" dirty="0" err="1"/>
              <a:t>range</a:t>
            </a:r>
            <a:r>
              <a:rPr lang="ru-RU" altLang="ru-RU" sz="2400" dirty="0"/>
              <a:t>() возвращает объект, создающий последовательность чисел, начинающуюся с 0 (по умолчанию), последовательно увеличивающуюся (по умолчанию на 1) и останавливающуюся перед заданным числом (обязательный параметр). </a:t>
            </a:r>
            <a:endParaRPr lang="ru-RU" altLang="ru-RU" sz="2400" dirty="0" smtClean="0"/>
          </a:p>
          <a:p>
            <a:pPr marL="0" lvl="0" indent="0">
              <a:buNone/>
            </a:pPr>
            <a:endParaRPr lang="en-US" altLang="ru-RU" sz="2400" dirty="0" smtClean="0"/>
          </a:p>
          <a:p>
            <a:pPr marL="0" lvl="0" indent="0">
              <a:buNone/>
            </a:pPr>
            <a:r>
              <a:rPr lang="en-US" altLang="ru-RU" sz="2400" dirty="0" err="1" smtClean="0">
                <a:solidFill>
                  <a:srgbClr val="FF0000"/>
                </a:solidFill>
              </a:rPr>
              <a:t>nums</a:t>
            </a:r>
            <a:r>
              <a:rPr lang="en-US" altLang="ru-RU" sz="2400" dirty="0" smtClean="0">
                <a:solidFill>
                  <a:srgbClr val="FF0000"/>
                </a:solidFill>
              </a:rPr>
              <a:t> = list(range(6))</a:t>
            </a:r>
            <a:endParaRPr lang="ru-RU" altLang="ru-RU" sz="2400" dirty="0">
              <a:solidFill>
                <a:srgbClr val="FF0000"/>
              </a:solidFill>
            </a:endParaRPr>
          </a:p>
          <a:p>
            <a:pPr marL="0" lvl="0" indent="0">
              <a:buNone/>
            </a:pPr>
            <a:r>
              <a:rPr lang="en-US" altLang="ru-RU" sz="2400" dirty="0" smtClean="0">
                <a:solidFill>
                  <a:srgbClr val="00B050"/>
                </a:solidFill>
              </a:rPr>
              <a:t>print(</a:t>
            </a:r>
            <a:r>
              <a:rPr lang="en-US" altLang="ru-RU" sz="2400" dirty="0" err="1" smtClean="0">
                <a:solidFill>
                  <a:srgbClr val="00B050"/>
                </a:solidFill>
              </a:rPr>
              <a:t>nums</a:t>
            </a:r>
            <a:r>
              <a:rPr lang="en-US" altLang="ru-RU" sz="2400" dirty="0" smtClean="0">
                <a:solidFill>
                  <a:srgbClr val="00B050"/>
                </a:solidFill>
              </a:rPr>
              <a:t>)</a:t>
            </a:r>
          </a:p>
        </p:txBody>
      </p:sp>
      <p:sp>
        <p:nvSpPr>
          <p:cNvPr id="8" name="Rectangle 5"/>
          <p:cNvSpPr>
            <a:spLocks noGrp="1" noChangeArrowheads="1"/>
          </p:cNvSpPr>
          <p:nvPr>
            <p:ph type="title"/>
          </p:nvPr>
        </p:nvSpPr>
        <p:spPr bwMode="auto">
          <a:xfrm>
            <a:off x="838200" y="643186"/>
            <a:ext cx="4690708"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FF0000"/>
                </a:solidFill>
                <a:effectLst/>
                <a:latin typeface="system-ui"/>
              </a:rPr>
              <a:t>Функция </a:t>
            </a:r>
            <a:r>
              <a:rPr kumimoji="0" lang="ru-RU" altLang="ru-RU" b="0" i="0" u="none" strike="noStrike" cap="none" normalizeH="0" baseline="0" dirty="0" err="1" smtClean="0">
                <a:ln>
                  <a:noFill/>
                </a:ln>
                <a:solidFill>
                  <a:srgbClr val="FF0000"/>
                </a:solidFill>
                <a:effectLst/>
                <a:latin typeface="var(--bs-font-monospace)"/>
              </a:rPr>
              <a:t>range</a:t>
            </a:r>
            <a:r>
              <a:rPr kumimoji="0" lang="ru-RU" altLang="ru-RU" b="0" i="0" u="none" strike="noStrike" cap="none" normalizeH="0" baseline="0" dirty="0" smtClean="0">
                <a:ln>
                  <a:noFill/>
                </a:ln>
                <a:solidFill>
                  <a:srgbClr val="FF0000"/>
                </a:solidFill>
                <a:effectLst/>
                <a:latin typeface="var(--bs-font-monospace)"/>
              </a:rPr>
              <a:t>()</a:t>
            </a:r>
            <a:r>
              <a:rPr kumimoji="0" lang="ru-RU" altLang="ru-RU" b="0" i="0" u="none" strike="noStrike" cap="none" normalizeH="0" baseline="0" dirty="0" smtClean="0">
                <a:ln>
                  <a:noFill/>
                </a:ln>
                <a:solidFill>
                  <a:srgbClr val="FF0000"/>
                </a:solidFill>
                <a:effectLst/>
                <a:latin typeface="system-ui"/>
              </a:rPr>
              <a:t> </a:t>
            </a:r>
            <a:r>
              <a:rPr kumimoji="0" lang="ru-RU" altLang="ru-RU" b="0" i="0" u="none" strike="noStrike" cap="none" normalizeH="0" baseline="0" dirty="0" smtClean="0">
                <a:ln>
                  <a:noFill/>
                </a:ln>
                <a:solidFill>
                  <a:srgbClr val="FF0000"/>
                </a:solidFill>
                <a:effectLst/>
              </a:rPr>
              <a:t> </a:t>
            </a:r>
          </a:p>
        </p:txBody>
      </p:sp>
    </p:spTree>
    <p:extLst>
      <p:ext uri="{BB962C8B-B14F-4D97-AF65-F5344CB8AC3E}">
        <p14:creationId xmlns:p14="http://schemas.microsoft.com/office/powerpoint/2010/main" val="4002156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Параметры </a:t>
            </a:r>
            <a:r>
              <a:rPr lang="en-US" dirty="0">
                <a:solidFill>
                  <a:srgbClr val="FF0000"/>
                </a:solidFill>
              </a:rPr>
              <a:t>range(</a:t>
            </a:r>
            <a:r>
              <a:rPr lang="ru-RU" dirty="0">
                <a:solidFill>
                  <a:srgbClr val="FF0000"/>
                </a:solidFill>
              </a:rPr>
              <a:t>старт, стоп, шаг)</a:t>
            </a:r>
          </a:p>
        </p:txBody>
      </p:sp>
      <p:sp>
        <p:nvSpPr>
          <p:cNvPr id="3" name="Объект 2"/>
          <p:cNvSpPr>
            <a:spLocks noGrp="1"/>
          </p:cNvSpPr>
          <p:nvPr>
            <p:ph idx="1"/>
          </p:nvPr>
        </p:nvSpPr>
        <p:spPr/>
        <p:txBody>
          <a:bodyPr>
            <a:normAutofit fontScale="92500" lnSpcReduction="10000"/>
          </a:bodyPr>
          <a:lstStyle/>
          <a:p>
            <a:pPr marL="0" indent="0">
              <a:buNone/>
            </a:pPr>
            <a:r>
              <a:rPr lang="ru-RU" sz="2400" dirty="0" err="1"/>
              <a:t>start</a:t>
            </a:r>
            <a:r>
              <a:rPr lang="ru-RU" sz="2400" dirty="0"/>
              <a:t> — целое число, начиная с которого должна быть возвращена последовательность целых чисел;</a:t>
            </a:r>
          </a:p>
          <a:p>
            <a:pPr marL="0" indent="0">
              <a:buNone/>
            </a:pPr>
            <a:r>
              <a:rPr lang="ru-RU" sz="2400" dirty="0" err="1"/>
              <a:t>stop</a:t>
            </a:r>
            <a:r>
              <a:rPr lang="ru-RU" sz="2400" dirty="0"/>
              <a:t> — целое число, до которого должна быть возвращена последовательность целых чисел. Диапазон целых чисел заканчивается на </a:t>
            </a:r>
            <a:r>
              <a:rPr lang="ru-RU" sz="2400" dirty="0" err="1"/>
              <a:t>stop</a:t>
            </a:r>
            <a:r>
              <a:rPr lang="ru-RU" sz="2400" dirty="0"/>
              <a:t> – 1;</a:t>
            </a:r>
          </a:p>
          <a:p>
            <a:pPr marL="0" indent="0">
              <a:buNone/>
            </a:pPr>
            <a:r>
              <a:rPr lang="ru-RU" sz="2400" dirty="0" err="1"/>
              <a:t>step</a:t>
            </a:r>
            <a:r>
              <a:rPr lang="ru-RU" sz="2400" dirty="0"/>
              <a:t> (необязательно) – это целочисленное значение, определяющее шаг между </a:t>
            </a:r>
            <a:r>
              <a:rPr lang="ru-RU" sz="2400" dirty="0" smtClean="0"/>
              <a:t>каждым </a:t>
            </a:r>
            <a:r>
              <a:rPr lang="ru-RU" sz="2400" dirty="0"/>
              <a:t>целым числом в последовательности</a:t>
            </a:r>
            <a:r>
              <a:rPr lang="ru-RU" sz="2400" dirty="0" smtClean="0"/>
              <a:t>.</a:t>
            </a:r>
          </a:p>
          <a:p>
            <a:pPr marL="0" indent="0">
              <a:buNone/>
            </a:pPr>
            <a:endParaRPr lang="ru-RU" sz="2400" dirty="0"/>
          </a:p>
          <a:p>
            <a:pPr marL="0" indent="0">
              <a:buNone/>
            </a:pPr>
            <a:r>
              <a:rPr lang="en-US" sz="2400" dirty="0">
                <a:solidFill>
                  <a:srgbClr val="FF0000"/>
                </a:solidFill>
              </a:rPr>
              <a:t>start = 2</a:t>
            </a:r>
          </a:p>
          <a:p>
            <a:pPr marL="0" indent="0">
              <a:buNone/>
            </a:pPr>
            <a:r>
              <a:rPr lang="en-US" sz="2400" dirty="0">
                <a:solidFill>
                  <a:srgbClr val="FF0000"/>
                </a:solidFill>
              </a:rPr>
              <a:t>stop = 14</a:t>
            </a:r>
          </a:p>
          <a:p>
            <a:pPr marL="0" indent="0">
              <a:buNone/>
            </a:pPr>
            <a:r>
              <a:rPr lang="en-US" sz="2400" dirty="0">
                <a:solidFill>
                  <a:srgbClr val="FF0000"/>
                </a:solidFill>
              </a:rPr>
              <a:t>step = 2</a:t>
            </a:r>
          </a:p>
          <a:p>
            <a:pPr marL="0" indent="0">
              <a:buNone/>
            </a:pPr>
            <a:endParaRPr lang="en-US" sz="2400" dirty="0"/>
          </a:p>
          <a:p>
            <a:pPr marL="0" indent="0">
              <a:buNone/>
            </a:pPr>
            <a:r>
              <a:rPr lang="en-US" sz="2400" dirty="0">
                <a:solidFill>
                  <a:srgbClr val="00B050"/>
                </a:solidFill>
              </a:rPr>
              <a:t>print(list(range(start, stop, step)))</a:t>
            </a:r>
            <a:endParaRPr lang="ru-RU" sz="2400" dirty="0">
              <a:solidFill>
                <a:srgbClr val="00B050"/>
              </a:solidFill>
            </a:endParaRPr>
          </a:p>
        </p:txBody>
      </p:sp>
    </p:spTree>
    <p:extLst>
      <p:ext uri="{BB962C8B-B14F-4D97-AF65-F5344CB8AC3E}">
        <p14:creationId xmlns:p14="http://schemas.microsoft.com/office/powerpoint/2010/main" val="2583034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3945503554"/>
              </p:ext>
            </p:extLst>
          </p:nvPr>
        </p:nvGraphicFramePr>
        <p:xfrm>
          <a:off x="1170399" y="405028"/>
          <a:ext cx="9918778" cy="6178651"/>
        </p:xfrm>
        <a:graphic>
          <a:graphicData uri="http://schemas.openxmlformats.org/drawingml/2006/table">
            <a:tbl>
              <a:tblPr/>
              <a:tblGrid>
                <a:gridCol w="4959389">
                  <a:extLst>
                    <a:ext uri="{9D8B030D-6E8A-4147-A177-3AD203B41FA5}">
                      <a16:colId xmlns:a16="http://schemas.microsoft.com/office/drawing/2014/main" val="3864883635"/>
                    </a:ext>
                  </a:extLst>
                </a:gridCol>
                <a:gridCol w="4959389">
                  <a:extLst>
                    <a:ext uri="{9D8B030D-6E8A-4147-A177-3AD203B41FA5}">
                      <a16:colId xmlns:a16="http://schemas.microsoft.com/office/drawing/2014/main" val="2173445948"/>
                    </a:ext>
                  </a:extLst>
                </a:gridCol>
              </a:tblGrid>
              <a:tr h="343012">
                <a:tc>
                  <a:txBody>
                    <a:bodyPr/>
                    <a:lstStyle/>
                    <a:p>
                      <a:r>
                        <a:rPr lang="ru-RU" sz="1200" b="1">
                          <a:effectLst/>
                        </a:rPr>
                        <a:t>Метод</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b="1">
                          <a:effectLst/>
                        </a:rPr>
                        <a:t>Что делает</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638878393"/>
                  </a:ext>
                </a:extLst>
              </a:tr>
              <a:tr h="343012">
                <a:tc>
                  <a:txBody>
                    <a:bodyPr/>
                    <a:lstStyle/>
                    <a:p>
                      <a:r>
                        <a:rPr lang="en-US" sz="1200" b="1">
                          <a:effectLst/>
                        </a:rPr>
                        <a:t>list.append</a:t>
                      </a:r>
                      <a:r>
                        <a:rPr lang="en-US" sz="1200">
                          <a:effectLst/>
                        </a:rPr>
                        <a:t>(x)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Добавляет элемент в конец списка</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3953939121"/>
                  </a:ext>
                </a:extLst>
              </a:tr>
              <a:tr h="600825">
                <a:tc>
                  <a:txBody>
                    <a:bodyPr/>
                    <a:lstStyle/>
                    <a:p>
                      <a:r>
                        <a:rPr lang="en-US" sz="1200" b="1">
                          <a:effectLst/>
                        </a:rPr>
                        <a:t>list.extend</a:t>
                      </a:r>
                      <a:r>
                        <a:rPr lang="en-US" sz="1200">
                          <a:effectLst/>
                        </a:rPr>
                        <a:t>(L)</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Расширяет список list, добавляя в конец все элементы списка L</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874020732"/>
                  </a:ext>
                </a:extLst>
              </a:tr>
              <a:tr h="343012">
                <a:tc>
                  <a:txBody>
                    <a:bodyPr/>
                    <a:lstStyle/>
                    <a:p>
                      <a:r>
                        <a:rPr lang="en-US" sz="1200" b="1">
                          <a:effectLst/>
                        </a:rPr>
                        <a:t>list.insert</a:t>
                      </a:r>
                      <a:r>
                        <a:rPr lang="en-US" sz="1200">
                          <a:effectLst/>
                        </a:rPr>
                        <a:t>(i, 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Вставляет на i-ый элемент значение 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25757127"/>
                  </a:ext>
                </a:extLst>
              </a:tr>
              <a:tr h="858639">
                <a:tc>
                  <a:txBody>
                    <a:bodyPr/>
                    <a:lstStyle/>
                    <a:p>
                      <a:r>
                        <a:rPr lang="en-US" sz="1200" b="1">
                          <a:effectLst/>
                        </a:rPr>
                        <a:t>list.remove</a:t>
                      </a:r>
                      <a:r>
                        <a:rPr lang="en-US" sz="1200">
                          <a:effectLst/>
                        </a:rPr>
                        <a:t>(x)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Удаляет первый элемент в списке, имеющий значение x. ValueError, если такого элемента не существует</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161321017"/>
                  </a:ext>
                </a:extLst>
              </a:tr>
              <a:tr h="858639">
                <a:tc>
                  <a:txBody>
                    <a:bodyPr/>
                    <a:lstStyle/>
                    <a:p>
                      <a:r>
                        <a:rPr lang="en-US" sz="1200" b="1" dirty="0" err="1">
                          <a:effectLst/>
                        </a:rPr>
                        <a:t>list.pop</a:t>
                      </a:r>
                      <a:r>
                        <a:rPr lang="en-US" sz="1200" dirty="0">
                          <a:effectLst/>
                        </a:rPr>
                        <a:t>([</a:t>
                      </a:r>
                      <a:r>
                        <a:rPr lang="en-US" sz="1200" dirty="0" err="1">
                          <a:effectLst/>
                        </a:rPr>
                        <a:t>i</a:t>
                      </a:r>
                      <a:r>
                        <a:rPr lang="en-US" sz="1200" dirty="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Удаляет i-ый элемент и возвращает его. Если индекс не указан, удаляется последний элемент</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32891984"/>
                  </a:ext>
                </a:extLst>
              </a:tr>
              <a:tr h="858639">
                <a:tc>
                  <a:txBody>
                    <a:bodyPr/>
                    <a:lstStyle/>
                    <a:p>
                      <a:r>
                        <a:rPr lang="en-US" sz="1200" b="1" dirty="0" err="1">
                          <a:effectLst/>
                        </a:rPr>
                        <a:t>list.index</a:t>
                      </a:r>
                      <a:r>
                        <a:rPr lang="en-US" sz="1200" dirty="0">
                          <a:effectLst/>
                        </a:rPr>
                        <a:t>(x, [start [, end]])</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Возвращает положение первого элемента со значением x (при этом поиск ведется от start до end)</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820599876"/>
                  </a:ext>
                </a:extLst>
              </a:tr>
              <a:tr h="600825">
                <a:tc>
                  <a:txBody>
                    <a:bodyPr/>
                    <a:lstStyle/>
                    <a:p>
                      <a:r>
                        <a:rPr lang="en-US" sz="1200" b="1" dirty="0" err="1">
                          <a:effectLst/>
                        </a:rPr>
                        <a:t>list.count</a:t>
                      </a:r>
                      <a:r>
                        <a:rPr lang="en-US" sz="1200" dirty="0">
                          <a:effectLst/>
                        </a:rPr>
                        <a:t>(x)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Возвращает количество элементов со значением x</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80925859"/>
                  </a:ext>
                </a:extLst>
              </a:tr>
              <a:tr h="343012">
                <a:tc>
                  <a:txBody>
                    <a:bodyPr/>
                    <a:lstStyle/>
                    <a:p>
                      <a:r>
                        <a:rPr lang="en-US" sz="1200" b="1">
                          <a:effectLst/>
                        </a:rPr>
                        <a:t>list.sort</a:t>
                      </a:r>
                      <a:r>
                        <a:rPr lang="en-US" sz="1200">
                          <a:effectLst/>
                        </a:rPr>
                        <a:t>([key=</a:t>
                      </a:r>
                      <a:r>
                        <a:rPr lang="ru-RU" sz="1200">
                          <a:effectLst/>
                        </a:rPr>
                        <a:t>функция])</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Сортирует список на основе функции</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19602952"/>
                  </a:ext>
                </a:extLst>
              </a:tr>
              <a:tr h="343012">
                <a:tc>
                  <a:txBody>
                    <a:bodyPr/>
                    <a:lstStyle/>
                    <a:p>
                      <a:r>
                        <a:rPr lang="en-US" sz="1200" b="1">
                          <a:effectLst/>
                        </a:rPr>
                        <a:t>list.reverse</a:t>
                      </a:r>
                      <a:r>
                        <a:rPr lang="en-US" sz="120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Разворачивает список</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3749613453"/>
                  </a:ext>
                </a:extLst>
              </a:tr>
              <a:tr h="343012">
                <a:tc>
                  <a:txBody>
                    <a:bodyPr/>
                    <a:lstStyle/>
                    <a:p>
                      <a:r>
                        <a:rPr lang="en-US" sz="1200" b="1">
                          <a:effectLst/>
                        </a:rPr>
                        <a:t>list.copy</a:t>
                      </a:r>
                      <a:r>
                        <a:rPr lang="en-US" sz="120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a:effectLst/>
                        </a:rPr>
                        <a:t>Поверхностная копия списка</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387157770"/>
                  </a:ext>
                </a:extLst>
              </a:tr>
              <a:tr h="343012">
                <a:tc>
                  <a:txBody>
                    <a:bodyPr/>
                    <a:lstStyle/>
                    <a:p>
                      <a:r>
                        <a:rPr lang="en-US" sz="1200" b="1">
                          <a:effectLst/>
                        </a:rPr>
                        <a:t>list.clear</a:t>
                      </a:r>
                      <a:r>
                        <a:rPr lang="en-US" sz="1200">
                          <a:effectLst/>
                        </a:rPr>
                        <a:t>()</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r>
                        <a:rPr lang="ru-RU" sz="1200" dirty="0">
                          <a:effectLst/>
                        </a:rPr>
                        <a:t>Очищает список</a:t>
                      </a:r>
                    </a:p>
                  </a:txBody>
                  <a:tcPr marL="60435" marR="60435" marT="30218" marB="3021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857885576"/>
                  </a:ext>
                </a:extLst>
              </a:tr>
            </a:tbl>
          </a:graphicData>
        </a:graphic>
      </p:graphicFrame>
    </p:spTree>
    <p:extLst>
      <p:ext uri="{BB962C8B-B14F-4D97-AF65-F5344CB8AC3E}">
        <p14:creationId xmlns:p14="http://schemas.microsoft.com/office/powerpoint/2010/main" val="653984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Кортежи</a:t>
            </a:r>
          </a:p>
        </p:txBody>
      </p:sp>
      <p:sp>
        <p:nvSpPr>
          <p:cNvPr id="3" name="Объект 2"/>
          <p:cNvSpPr>
            <a:spLocks noGrp="1"/>
          </p:cNvSpPr>
          <p:nvPr>
            <p:ph idx="1"/>
          </p:nvPr>
        </p:nvSpPr>
        <p:spPr>
          <a:xfrm>
            <a:off x="838200" y="1388224"/>
            <a:ext cx="10515600" cy="5037513"/>
          </a:xfrm>
        </p:spPr>
        <p:txBody>
          <a:bodyPr>
            <a:normAutofit fontScale="92500" lnSpcReduction="20000"/>
          </a:bodyPr>
          <a:lstStyle/>
          <a:p>
            <a:pPr marL="0" indent="0">
              <a:buNone/>
            </a:pPr>
            <a:r>
              <a:rPr lang="ru-RU" sz="1800" dirty="0"/>
              <a:t>Списки хорошо подходят для хранения наборов элементов, которые могут изменяться на протяжении жизненного цикла программы. Например, возможность модификации списков жизненно необходима при работе со списками пользователей сайта или списками персонажей игры. Однако в некоторых ситуациях требуется создать список элементов, который не может изменяться. </a:t>
            </a:r>
            <a:r>
              <a:rPr lang="ru-RU" sz="1800" dirty="0">
                <a:solidFill>
                  <a:srgbClr val="FF0000"/>
                </a:solidFill>
              </a:rPr>
              <a:t>Кортежи (</a:t>
            </a:r>
            <a:r>
              <a:rPr lang="ru-RU" sz="1800" dirty="0" err="1">
                <a:solidFill>
                  <a:srgbClr val="FF0000"/>
                </a:solidFill>
              </a:rPr>
              <a:t>tuples</a:t>
            </a:r>
            <a:r>
              <a:rPr lang="ru-RU" sz="1800" dirty="0">
                <a:solidFill>
                  <a:srgbClr val="FF0000"/>
                </a:solidFill>
              </a:rPr>
              <a:t>) </a:t>
            </a:r>
            <a:r>
              <a:rPr lang="ru-RU" sz="1800" dirty="0"/>
              <a:t>предоставляют именно такую возможность. В языке </a:t>
            </a:r>
            <a:r>
              <a:rPr lang="ru-RU" sz="1800" dirty="0" err="1"/>
              <a:t>Python</a:t>
            </a:r>
            <a:r>
              <a:rPr lang="ru-RU" sz="1800" dirty="0"/>
              <a:t> значения, которые не могут изменяться, называются неизменяемыми (</a:t>
            </a:r>
            <a:r>
              <a:rPr lang="ru-RU" sz="1800" dirty="0" err="1"/>
              <a:t>immutable</a:t>
            </a:r>
            <a:r>
              <a:rPr lang="ru-RU" sz="1800" dirty="0"/>
              <a:t>), а неизменяемый список </a:t>
            </a:r>
            <a:r>
              <a:rPr lang="ru-RU" sz="1800" dirty="0" smtClean="0"/>
              <a:t>называется </a:t>
            </a:r>
            <a:r>
              <a:rPr lang="ru-RU" sz="1800" dirty="0"/>
              <a:t>кортежем. </a:t>
            </a:r>
            <a:endParaRPr lang="en-US" sz="1800" dirty="0" smtClean="0"/>
          </a:p>
          <a:p>
            <a:pPr marL="0" indent="0">
              <a:buNone/>
            </a:pPr>
            <a:endParaRPr lang="en-US" sz="1800" dirty="0">
              <a:solidFill>
                <a:srgbClr val="92D050"/>
              </a:solidFill>
            </a:endParaRPr>
          </a:p>
          <a:p>
            <a:pPr marL="0" indent="0">
              <a:buNone/>
            </a:pPr>
            <a:r>
              <a:rPr lang="ru-RU" sz="1800" dirty="0"/>
              <a:t>Кортеж выглядит как список, не считая того, что вместо квадратных скобок используются круглые скобки. После определения кортежа вы можете обращаться к его отдельным элементам по индексам точно так же, как это делается при работе со </a:t>
            </a:r>
            <a:r>
              <a:rPr lang="ru-RU" sz="1800" dirty="0" smtClean="0"/>
              <a:t>списком</a:t>
            </a:r>
            <a:r>
              <a:rPr lang="en-US" sz="1800" dirty="0" smtClean="0"/>
              <a:t>.</a:t>
            </a:r>
            <a:endParaRPr lang="ru-RU" sz="1800" dirty="0" smtClean="0"/>
          </a:p>
          <a:p>
            <a:pPr marL="0" indent="0">
              <a:buNone/>
            </a:pPr>
            <a:endParaRPr lang="ru-RU" sz="1800" dirty="0" smtClean="0"/>
          </a:p>
          <a:p>
            <a:pPr marL="0" indent="0">
              <a:buNone/>
            </a:pPr>
            <a:r>
              <a:rPr lang="ru-RU" sz="1800" dirty="0" smtClean="0"/>
              <a:t>+ Защита </a:t>
            </a:r>
            <a:r>
              <a:rPr lang="ru-RU" sz="1800" dirty="0"/>
              <a:t>от дурака. То есть кортеж защищен от изменений, как намеренных (что плохо), так и случайных (что хорошо).</a:t>
            </a:r>
          </a:p>
          <a:p>
            <a:pPr marL="0" indent="0">
              <a:buNone/>
            </a:pPr>
            <a:r>
              <a:rPr lang="ru-RU" sz="1800" dirty="0" smtClean="0"/>
              <a:t>+ Меньший </a:t>
            </a:r>
            <a:r>
              <a:rPr lang="ru-RU" sz="1800" dirty="0"/>
              <a:t>размер</a:t>
            </a:r>
            <a:endParaRPr lang="en-US" sz="1800" dirty="0"/>
          </a:p>
          <a:p>
            <a:pPr marL="0" indent="0">
              <a:buNone/>
            </a:pPr>
            <a:r>
              <a:rPr lang="ru-RU" sz="1800" dirty="0" smtClean="0"/>
              <a:t>+ Возможность </a:t>
            </a:r>
            <a:r>
              <a:rPr lang="ru-RU" sz="1800" dirty="0"/>
              <a:t>использовать кортежи в качестве ключей словаря</a:t>
            </a:r>
          </a:p>
          <a:p>
            <a:pPr marL="0" indent="0">
              <a:buNone/>
            </a:pPr>
            <a:endParaRPr lang="en-US" sz="1800" dirty="0" smtClean="0"/>
          </a:p>
          <a:p>
            <a:pPr marL="0" indent="0">
              <a:buNone/>
            </a:pPr>
            <a:r>
              <a:rPr lang="en-US" sz="1800" dirty="0" smtClean="0">
                <a:solidFill>
                  <a:srgbClr val="FF0000"/>
                </a:solidFill>
              </a:rPr>
              <a:t>prices </a:t>
            </a:r>
            <a:r>
              <a:rPr lang="en-US" sz="1800" dirty="0">
                <a:solidFill>
                  <a:srgbClr val="FF0000"/>
                </a:solidFill>
              </a:rPr>
              <a:t>= (200, </a:t>
            </a:r>
            <a:r>
              <a:rPr lang="en-US" sz="1800" dirty="0" smtClean="0">
                <a:solidFill>
                  <a:srgbClr val="FF0000"/>
                </a:solidFill>
              </a:rPr>
              <a:t>50)</a:t>
            </a:r>
          </a:p>
          <a:p>
            <a:pPr marL="0" indent="0">
              <a:buNone/>
            </a:pPr>
            <a:endParaRPr lang="en-US" sz="1800" dirty="0">
              <a:solidFill>
                <a:srgbClr val="FF0000"/>
              </a:solidFill>
            </a:endParaRPr>
          </a:p>
          <a:p>
            <a:pPr marL="0" indent="0">
              <a:buNone/>
            </a:pPr>
            <a:r>
              <a:rPr lang="ru-RU" sz="1800" dirty="0" smtClean="0">
                <a:solidFill>
                  <a:srgbClr val="00B050"/>
                </a:solidFill>
              </a:rPr>
              <a:t>Что будет если сделать </a:t>
            </a:r>
            <a:r>
              <a:rPr lang="en-US" sz="1800" dirty="0" smtClean="0">
                <a:solidFill>
                  <a:srgbClr val="FF0000"/>
                </a:solidFill>
              </a:rPr>
              <a:t>prices[0] </a:t>
            </a:r>
            <a:r>
              <a:rPr lang="en-US" sz="1800" dirty="0">
                <a:solidFill>
                  <a:srgbClr val="FF0000"/>
                </a:solidFill>
              </a:rPr>
              <a:t>= 250 </a:t>
            </a:r>
            <a:r>
              <a:rPr lang="en-US" sz="1800" dirty="0">
                <a:solidFill>
                  <a:srgbClr val="00B050"/>
                </a:solidFill>
              </a:rPr>
              <a:t>?</a:t>
            </a:r>
            <a:endParaRPr lang="ru-RU" sz="1800" dirty="0">
              <a:solidFill>
                <a:srgbClr val="00B050"/>
              </a:solidFill>
            </a:endParaRPr>
          </a:p>
        </p:txBody>
      </p:sp>
    </p:spTree>
    <p:extLst>
      <p:ext uri="{BB962C8B-B14F-4D97-AF65-F5344CB8AC3E}">
        <p14:creationId xmlns:p14="http://schemas.microsoft.com/office/powerpoint/2010/main" val="952307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FF0000"/>
                </a:solidFill>
              </a:rPr>
              <a:t>Словари</a:t>
            </a:r>
            <a:endParaRPr lang="ru-RU" dirty="0">
              <a:solidFill>
                <a:srgbClr val="FF0000"/>
              </a:solidFill>
            </a:endParaRPr>
          </a:p>
        </p:txBody>
      </p:sp>
      <p:sp>
        <p:nvSpPr>
          <p:cNvPr id="3" name="Объект 2"/>
          <p:cNvSpPr>
            <a:spLocks noGrp="1"/>
          </p:cNvSpPr>
          <p:nvPr>
            <p:ph idx="1"/>
          </p:nvPr>
        </p:nvSpPr>
        <p:spPr/>
        <p:txBody>
          <a:bodyPr>
            <a:normAutofit lnSpcReduction="10000"/>
          </a:bodyPr>
          <a:lstStyle/>
          <a:p>
            <a:pPr marL="0" indent="0">
              <a:buNone/>
            </a:pPr>
            <a:r>
              <a:rPr lang="ru-RU" sz="2400" b="1" dirty="0"/>
              <a:t>Словари в </a:t>
            </a:r>
            <a:r>
              <a:rPr lang="ru-RU" sz="2400" b="1" dirty="0" err="1"/>
              <a:t>Python</a:t>
            </a:r>
            <a:r>
              <a:rPr lang="ru-RU" sz="2400" dirty="0"/>
              <a:t> - неупорядоченные коллекции произвольных объектов с доступом по ключу. Их иногда ещё называют ассоциативными массивами или </a:t>
            </a:r>
            <a:r>
              <a:rPr lang="ru-RU" sz="2400" dirty="0" smtClean="0"/>
              <a:t>хеш-таблицами.</a:t>
            </a:r>
          </a:p>
          <a:p>
            <a:pPr marL="0" indent="0">
              <a:buNone/>
            </a:pPr>
            <a:endParaRPr lang="ru-RU" sz="2400" dirty="0" smtClean="0"/>
          </a:p>
          <a:p>
            <a:pPr marL="0" indent="0">
              <a:buNone/>
            </a:pPr>
            <a:r>
              <a:rPr lang="ru-RU" sz="2400" dirty="0"/>
              <a:t>Словарь в языке </a:t>
            </a:r>
            <a:r>
              <a:rPr lang="ru-RU" sz="2400" dirty="0" err="1"/>
              <a:t>Python</a:t>
            </a:r>
            <a:r>
              <a:rPr lang="ru-RU" sz="2400" dirty="0"/>
              <a:t> представляет собой совокупность пар «ключ-значение». Каждый ключ связывается с некоторым значением, и программа может получить значение, связанное с заданным ключом. Значением может быть число, строка, список и даже другой словарь. Собственно, любой объект, создаваемый в программе </a:t>
            </a:r>
            <a:r>
              <a:rPr lang="ru-RU" sz="2400" dirty="0" err="1"/>
              <a:t>Python</a:t>
            </a:r>
            <a:r>
              <a:rPr lang="ru-RU" sz="2400" dirty="0"/>
              <a:t>, может стать значением в словаре. В </a:t>
            </a:r>
            <a:r>
              <a:rPr lang="ru-RU" sz="2400" dirty="0" err="1"/>
              <a:t>Python</a:t>
            </a:r>
            <a:r>
              <a:rPr lang="ru-RU" sz="2400" dirty="0"/>
              <a:t> словарь заключается в фигурные скобки </a:t>
            </a:r>
            <a:r>
              <a:rPr lang="ru-RU" sz="2400" dirty="0" smtClean="0"/>
              <a:t>{}</a:t>
            </a:r>
            <a:br>
              <a:rPr lang="ru-RU" sz="2400" dirty="0" smtClean="0"/>
            </a:br>
            <a:endParaRPr lang="ru-RU" sz="2400" dirty="0" smtClean="0"/>
          </a:p>
          <a:p>
            <a:pPr marL="0" indent="0">
              <a:buNone/>
            </a:pPr>
            <a:r>
              <a:rPr lang="en-US" sz="2400" dirty="0">
                <a:solidFill>
                  <a:srgbClr val="FF0000"/>
                </a:solidFill>
              </a:rPr>
              <a:t>alien_0 = {'color': </a:t>
            </a:r>
            <a:r>
              <a:rPr lang="en-US" sz="2400" dirty="0" smtClean="0">
                <a:solidFill>
                  <a:srgbClr val="FF0000"/>
                </a:solidFill>
              </a:rPr>
              <a:t>'green</a:t>
            </a:r>
            <a:r>
              <a:rPr lang="en-US" sz="2400" dirty="0">
                <a:solidFill>
                  <a:srgbClr val="FF0000"/>
                </a:solidFill>
              </a:rPr>
              <a:t>', 'points': 5}</a:t>
            </a:r>
            <a:endParaRPr lang="ru-RU" sz="2400" dirty="0">
              <a:solidFill>
                <a:srgbClr val="FF0000"/>
              </a:solidFill>
            </a:endParaRPr>
          </a:p>
        </p:txBody>
      </p:sp>
    </p:spTree>
    <p:extLst>
      <p:ext uri="{BB962C8B-B14F-4D97-AF65-F5344CB8AC3E}">
        <p14:creationId xmlns:p14="http://schemas.microsoft.com/office/powerpoint/2010/main" val="1689143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24196"/>
            <a:ext cx="10515600" cy="6325986"/>
          </a:xfrm>
        </p:spPr>
        <p:txBody>
          <a:bodyPr>
            <a:normAutofit lnSpcReduction="10000"/>
          </a:bodyPr>
          <a:lstStyle/>
          <a:p>
            <a:pPr marL="0" indent="0">
              <a:buNone/>
            </a:pPr>
            <a:r>
              <a:rPr lang="ru-RU" dirty="0"/>
              <a:t>Создание пустого </a:t>
            </a:r>
            <a:r>
              <a:rPr lang="ru-RU" dirty="0" smtClean="0"/>
              <a:t>словаря</a:t>
            </a:r>
          </a:p>
          <a:p>
            <a:pPr marL="0" indent="0">
              <a:buNone/>
            </a:pPr>
            <a:r>
              <a:rPr lang="en-US" dirty="0">
                <a:solidFill>
                  <a:srgbClr val="FF0000"/>
                </a:solidFill>
              </a:rPr>
              <a:t>alien_0 = {}</a:t>
            </a:r>
            <a:endParaRPr lang="ru-RU" dirty="0" smtClean="0">
              <a:solidFill>
                <a:srgbClr val="FF0000"/>
              </a:solidFill>
            </a:endParaRPr>
          </a:p>
          <a:p>
            <a:pPr marL="0" indent="0">
              <a:buNone/>
            </a:pPr>
            <a:endParaRPr lang="ru-RU" dirty="0"/>
          </a:p>
          <a:p>
            <a:pPr marL="0" indent="0">
              <a:buNone/>
            </a:pPr>
            <a:r>
              <a:rPr lang="ru-RU" dirty="0" smtClean="0"/>
              <a:t>Обращение </a:t>
            </a:r>
            <a:r>
              <a:rPr lang="ru-RU" dirty="0"/>
              <a:t>к значениям в словаре</a:t>
            </a:r>
            <a:endParaRPr lang="ru-RU" dirty="0" smtClean="0"/>
          </a:p>
          <a:p>
            <a:pPr marL="0" indent="0">
              <a:buNone/>
            </a:pPr>
            <a:r>
              <a:rPr lang="en-US" sz="2400" dirty="0" smtClean="0">
                <a:solidFill>
                  <a:srgbClr val="FF0000"/>
                </a:solidFill>
              </a:rPr>
              <a:t>alien_0 </a:t>
            </a:r>
            <a:r>
              <a:rPr lang="en-US" sz="2400" dirty="0">
                <a:solidFill>
                  <a:srgbClr val="FF0000"/>
                </a:solidFill>
              </a:rPr>
              <a:t>= {'color': 'green', 'points': 5}</a:t>
            </a:r>
            <a:endParaRPr lang="ru-RU" sz="2400" dirty="0" smtClean="0">
              <a:solidFill>
                <a:srgbClr val="FF0000"/>
              </a:solidFill>
            </a:endParaRPr>
          </a:p>
          <a:p>
            <a:pPr marL="0" indent="0">
              <a:buNone/>
            </a:pPr>
            <a:r>
              <a:rPr lang="en-US" sz="2400" dirty="0" smtClean="0">
                <a:solidFill>
                  <a:srgbClr val="00B050"/>
                </a:solidFill>
              </a:rPr>
              <a:t>print(alien_0</a:t>
            </a:r>
            <a:r>
              <a:rPr lang="en-US" sz="2400" dirty="0">
                <a:solidFill>
                  <a:srgbClr val="00B050"/>
                </a:solidFill>
              </a:rPr>
              <a:t>['color</a:t>
            </a:r>
            <a:r>
              <a:rPr lang="en-US" sz="2400" dirty="0" smtClean="0">
                <a:solidFill>
                  <a:srgbClr val="00B050"/>
                </a:solidFill>
              </a:rPr>
              <a:t>'])</a:t>
            </a:r>
            <a:endParaRPr lang="ru-RU" sz="2400" dirty="0" smtClean="0">
              <a:solidFill>
                <a:srgbClr val="00B050"/>
              </a:solidFill>
            </a:endParaRPr>
          </a:p>
          <a:p>
            <a:pPr marL="0" indent="0">
              <a:buNone/>
            </a:pPr>
            <a:endParaRPr lang="ru-RU" sz="2400" dirty="0" smtClean="0">
              <a:solidFill>
                <a:srgbClr val="00B050"/>
              </a:solidFill>
            </a:endParaRPr>
          </a:p>
          <a:p>
            <a:pPr marL="0" indent="0">
              <a:buNone/>
            </a:pPr>
            <a:r>
              <a:rPr lang="ru-RU" dirty="0"/>
              <a:t>Добавление новых пар «ключ-значение»</a:t>
            </a:r>
            <a:endParaRPr lang="ru-RU" dirty="0" smtClean="0">
              <a:solidFill>
                <a:srgbClr val="00B050"/>
              </a:solidFill>
            </a:endParaRPr>
          </a:p>
          <a:p>
            <a:pPr marL="0" indent="0">
              <a:buNone/>
            </a:pPr>
            <a:r>
              <a:rPr lang="en-US" sz="2400" dirty="0">
                <a:solidFill>
                  <a:srgbClr val="FF0000"/>
                </a:solidFill>
              </a:rPr>
              <a:t>alien_0['</a:t>
            </a:r>
            <a:r>
              <a:rPr lang="en-US" sz="2400" dirty="0" err="1">
                <a:solidFill>
                  <a:srgbClr val="FF0000"/>
                </a:solidFill>
              </a:rPr>
              <a:t>y_position</a:t>
            </a:r>
            <a:r>
              <a:rPr lang="en-US" sz="2400" dirty="0">
                <a:solidFill>
                  <a:srgbClr val="FF0000"/>
                </a:solidFill>
              </a:rPr>
              <a:t>'] = </a:t>
            </a:r>
            <a:r>
              <a:rPr lang="en-US" sz="2400" dirty="0" smtClean="0">
                <a:solidFill>
                  <a:srgbClr val="FF0000"/>
                </a:solidFill>
              </a:rPr>
              <a:t>25</a:t>
            </a:r>
            <a:endParaRPr lang="ru-RU" sz="2400" dirty="0" smtClean="0">
              <a:solidFill>
                <a:srgbClr val="FF0000"/>
              </a:solidFill>
            </a:endParaRPr>
          </a:p>
          <a:p>
            <a:pPr marL="0" indent="0">
              <a:buNone/>
            </a:pPr>
            <a:r>
              <a:rPr lang="en-US" sz="2400" dirty="0" smtClean="0">
                <a:solidFill>
                  <a:srgbClr val="00B050"/>
                </a:solidFill>
              </a:rPr>
              <a:t>print(alien_0)</a:t>
            </a:r>
            <a:endParaRPr lang="ru-RU" sz="2400" dirty="0" smtClean="0">
              <a:solidFill>
                <a:srgbClr val="00B050"/>
              </a:solidFill>
            </a:endParaRPr>
          </a:p>
          <a:p>
            <a:pPr marL="0" indent="0">
              <a:buNone/>
            </a:pPr>
            <a:endParaRPr lang="ru-RU" sz="2400" dirty="0">
              <a:solidFill>
                <a:srgbClr val="00B050"/>
              </a:solidFill>
            </a:endParaRPr>
          </a:p>
          <a:p>
            <a:pPr marL="0" indent="0">
              <a:buNone/>
            </a:pPr>
            <a:r>
              <a:rPr lang="ru-RU" dirty="0"/>
              <a:t>Изменение значений в </a:t>
            </a:r>
            <a:r>
              <a:rPr lang="ru-RU" dirty="0" smtClean="0"/>
              <a:t>словаре</a:t>
            </a:r>
          </a:p>
          <a:p>
            <a:pPr marL="0" indent="0">
              <a:buNone/>
            </a:pPr>
            <a:r>
              <a:rPr lang="en-US" sz="2400" dirty="0">
                <a:solidFill>
                  <a:srgbClr val="FF0000"/>
                </a:solidFill>
              </a:rPr>
              <a:t>alien_0['color'] = </a:t>
            </a:r>
            <a:r>
              <a:rPr lang="en-US" sz="2400" dirty="0" smtClean="0">
                <a:solidFill>
                  <a:srgbClr val="FF0000"/>
                </a:solidFill>
              </a:rPr>
              <a:t>'yellow‘</a:t>
            </a:r>
            <a:endParaRPr lang="ru-RU" sz="2400" dirty="0" smtClean="0">
              <a:solidFill>
                <a:srgbClr val="FF0000"/>
              </a:solidFill>
            </a:endParaRPr>
          </a:p>
          <a:p>
            <a:pPr marL="0" indent="0">
              <a:buNone/>
            </a:pPr>
            <a:r>
              <a:rPr lang="en-US" sz="2400" dirty="0">
                <a:solidFill>
                  <a:srgbClr val="00B050"/>
                </a:solidFill>
              </a:rPr>
              <a:t>print(alien_0</a:t>
            </a:r>
            <a:r>
              <a:rPr lang="en-US" sz="2400" dirty="0" smtClean="0">
                <a:solidFill>
                  <a:srgbClr val="00B050"/>
                </a:solidFill>
              </a:rPr>
              <a:t>)</a:t>
            </a:r>
            <a:endParaRPr lang="ru-RU" sz="2400" dirty="0">
              <a:solidFill>
                <a:srgbClr val="FF0000"/>
              </a:solidFill>
            </a:endParaRPr>
          </a:p>
        </p:txBody>
      </p:sp>
    </p:spTree>
    <p:extLst>
      <p:ext uri="{BB962C8B-B14F-4D97-AF65-F5344CB8AC3E}">
        <p14:creationId xmlns:p14="http://schemas.microsoft.com/office/powerpoint/2010/main" val="3579599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57447"/>
            <a:ext cx="10515600" cy="5819516"/>
          </a:xfrm>
        </p:spPr>
        <p:txBody>
          <a:bodyPr/>
          <a:lstStyle/>
          <a:p>
            <a:pPr marL="0" indent="0">
              <a:buNone/>
            </a:pPr>
            <a:r>
              <a:rPr lang="ru-RU" dirty="0"/>
              <a:t>Удаление пар «</a:t>
            </a:r>
            <a:r>
              <a:rPr lang="ru-RU" dirty="0" smtClean="0"/>
              <a:t>ключ-значение»</a:t>
            </a:r>
          </a:p>
          <a:p>
            <a:pPr marL="0" indent="0">
              <a:buNone/>
            </a:pPr>
            <a:r>
              <a:rPr lang="en-US" sz="2400" dirty="0">
                <a:solidFill>
                  <a:srgbClr val="FF0000"/>
                </a:solidFill>
              </a:rPr>
              <a:t>del alien_0['points</a:t>
            </a:r>
            <a:r>
              <a:rPr lang="en-US" sz="2400" dirty="0" smtClean="0">
                <a:solidFill>
                  <a:srgbClr val="FF0000"/>
                </a:solidFill>
              </a:rPr>
              <a:t>']</a:t>
            </a:r>
            <a:endParaRPr lang="ru-RU" sz="2400" dirty="0" smtClean="0">
              <a:solidFill>
                <a:srgbClr val="FF0000"/>
              </a:solidFill>
            </a:endParaRPr>
          </a:p>
          <a:p>
            <a:pPr marL="0" indent="0">
              <a:buNone/>
            </a:pPr>
            <a:r>
              <a:rPr lang="en-US" sz="2400" dirty="0" smtClean="0">
                <a:solidFill>
                  <a:srgbClr val="00B050"/>
                </a:solidFill>
              </a:rPr>
              <a:t>print(alien_0)</a:t>
            </a:r>
            <a:endParaRPr lang="ru-RU" sz="2400" dirty="0" smtClean="0">
              <a:solidFill>
                <a:srgbClr val="00B050"/>
              </a:solidFill>
            </a:endParaRPr>
          </a:p>
          <a:p>
            <a:pPr marL="0" indent="0">
              <a:buNone/>
            </a:pPr>
            <a:endParaRPr lang="ru-RU" sz="2400" dirty="0">
              <a:solidFill>
                <a:srgbClr val="00B050"/>
              </a:solidFill>
            </a:endParaRPr>
          </a:p>
          <a:p>
            <a:pPr marL="0" indent="0">
              <a:buNone/>
            </a:pPr>
            <a:r>
              <a:rPr lang="ru-RU" sz="2400" dirty="0"/>
              <a:t>Обращение к значениям методом </a:t>
            </a:r>
            <a:r>
              <a:rPr lang="ru-RU" sz="2400" dirty="0" err="1"/>
              <a:t>get</a:t>
            </a:r>
            <a:r>
              <a:rPr lang="ru-RU" sz="2400" dirty="0" smtClean="0"/>
              <a:t>()</a:t>
            </a:r>
          </a:p>
          <a:p>
            <a:pPr marL="0" indent="0">
              <a:buNone/>
            </a:pPr>
            <a:r>
              <a:rPr lang="en-US" sz="2400" dirty="0">
                <a:solidFill>
                  <a:srgbClr val="FF0000"/>
                </a:solidFill>
              </a:rPr>
              <a:t>alien_0 = {'color': 'green', 'speed': 'slow'} </a:t>
            </a:r>
            <a:endParaRPr lang="ru-RU" sz="2400" dirty="0" smtClean="0">
              <a:solidFill>
                <a:srgbClr val="FF0000"/>
              </a:solidFill>
            </a:endParaRPr>
          </a:p>
          <a:p>
            <a:pPr marL="0" indent="0">
              <a:buNone/>
            </a:pPr>
            <a:r>
              <a:rPr lang="en-US" sz="2400" dirty="0" smtClean="0">
                <a:solidFill>
                  <a:srgbClr val="00B050"/>
                </a:solidFill>
              </a:rPr>
              <a:t>print(alien_0</a:t>
            </a:r>
            <a:r>
              <a:rPr lang="en-US" sz="2400" dirty="0">
                <a:solidFill>
                  <a:srgbClr val="00B050"/>
                </a:solidFill>
              </a:rPr>
              <a:t>['points</a:t>
            </a:r>
            <a:r>
              <a:rPr lang="en-US" sz="2400" dirty="0" smtClean="0">
                <a:solidFill>
                  <a:srgbClr val="00B050"/>
                </a:solidFill>
              </a:rPr>
              <a:t>'])</a:t>
            </a:r>
            <a:endParaRPr lang="ru-RU" sz="2400" dirty="0" smtClean="0">
              <a:solidFill>
                <a:srgbClr val="00B050"/>
              </a:solidFill>
            </a:endParaRPr>
          </a:p>
          <a:p>
            <a:pPr marL="0" indent="0">
              <a:buNone/>
            </a:pPr>
            <a:endParaRPr lang="ru-RU" sz="2400" dirty="0">
              <a:solidFill>
                <a:srgbClr val="00B050"/>
              </a:solidFill>
            </a:endParaRPr>
          </a:p>
          <a:p>
            <a:pPr marL="0" indent="0">
              <a:buNone/>
            </a:pPr>
            <a:endParaRPr lang="ru-RU" sz="2400" dirty="0" smtClean="0">
              <a:solidFill>
                <a:srgbClr val="00B050"/>
              </a:solidFill>
            </a:endParaRPr>
          </a:p>
          <a:p>
            <a:pPr marL="0" indent="0">
              <a:buNone/>
            </a:pPr>
            <a:r>
              <a:rPr lang="en-US" sz="2400" dirty="0" err="1">
                <a:solidFill>
                  <a:srgbClr val="FFC000"/>
                </a:solidFill>
              </a:rPr>
              <a:t>point_value</a:t>
            </a:r>
            <a:r>
              <a:rPr lang="en-US" sz="2400" dirty="0">
                <a:solidFill>
                  <a:srgbClr val="FFC000"/>
                </a:solidFill>
              </a:rPr>
              <a:t> = alien_0.get('points', 'No point value assigned</a:t>
            </a:r>
            <a:r>
              <a:rPr lang="en-US" sz="2400" dirty="0" smtClean="0">
                <a:solidFill>
                  <a:srgbClr val="FFC000"/>
                </a:solidFill>
              </a:rPr>
              <a:t>.')</a:t>
            </a:r>
            <a:endParaRPr lang="ru-RU" sz="2400" dirty="0" smtClean="0">
              <a:solidFill>
                <a:srgbClr val="FFC000"/>
              </a:solidFill>
            </a:endParaRPr>
          </a:p>
          <a:p>
            <a:pPr marL="0" indent="0">
              <a:buNone/>
            </a:pPr>
            <a:r>
              <a:rPr lang="en-US" sz="2400" dirty="0" smtClean="0">
                <a:solidFill>
                  <a:srgbClr val="FFC000"/>
                </a:solidFill>
              </a:rPr>
              <a:t>print(</a:t>
            </a:r>
            <a:r>
              <a:rPr lang="en-US" sz="2400" dirty="0" err="1" smtClean="0">
                <a:solidFill>
                  <a:srgbClr val="FFC000"/>
                </a:solidFill>
              </a:rPr>
              <a:t>point_value</a:t>
            </a:r>
            <a:r>
              <a:rPr lang="en-US" sz="2400" dirty="0">
                <a:solidFill>
                  <a:srgbClr val="FFC000"/>
                </a:solidFill>
              </a:rPr>
              <a:t>)</a:t>
            </a:r>
            <a:endParaRPr lang="ru-RU" sz="2400" dirty="0">
              <a:solidFill>
                <a:srgbClr val="FFC000"/>
              </a:solidFill>
            </a:endParaRPr>
          </a:p>
        </p:txBody>
      </p:sp>
    </p:spTree>
    <p:extLst>
      <p:ext uri="{BB962C8B-B14F-4D97-AF65-F5344CB8AC3E}">
        <p14:creationId xmlns:p14="http://schemas.microsoft.com/office/powerpoint/2010/main" val="160060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2385"/>
            <a:ext cx="10515600" cy="5794578"/>
          </a:xfrm>
        </p:spPr>
        <p:txBody>
          <a:bodyPr>
            <a:noAutofit/>
          </a:bodyPr>
          <a:lstStyle/>
          <a:p>
            <a:pPr>
              <a:lnSpc>
                <a:spcPct val="120000"/>
              </a:lnSpc>
            </a:pPr>
            <a:r>
              <a:rPr lang="ru-RU" sz="1600" b="1" dirty="0" err="1">
                <a:solidFill>
                  <a:srgbClr val="FF0000"/>
                </a:solidFill>
              </a:rPr>
              <a:t>dict.clear</a:t>
            </a:r>
            <a:r>
              <a:rPr lang="ru-RU" sz="1600" dirty="0">
                <a:solidFill>
                  <a:srgbClr val="FF0000"/>
                </a:solidFill>
              </a:rPr>
              <a:t>() </a:t>
            </a:r>
            <a:r>
              <a:rPr lang="ru-RU" sz="1600" dirty="0"/>
              <a:t>- очищает словарь.</a:t>
            </a:r>
          </a:p>
          <a:p>
            <a:pPr>
              <a:lnSpc>
                <a:spcPct val="120000"/>
              </a:lnSpc>
            </a:pPr>
            <a:r>
              <a:rPr lang="ru-RU" sz="1600" b="1" dirty="0" err="1">
                <a:solidFill>
                  <a:srgbClr val="FF0000"/>
                </a:solidFill>
              </a:rPr>
              <a:t>dict.copy</a:t>
            </a:r>
            <a:r>
              <a:rPr lang="ru-RU" sz="1600" dirty="0">
                <a:solidFill>
                  <a:srgbClr val="FF0000"/>
                </a:solidFill>
              </a:rPr>
              <a:t>() </a:t>
            </a:r>
            <a:r>
              <a:rPr lang="ru-RU" sz="1600" dirty="0"/>
              <a:t>- возвращает копию словаря.</a:t>
            </a:r>
          </a:p>
          <a:p>
            <a:pPr>
              <a:lnSpc>
                <a:spcPct val="120000"/>
              </a:lnSpc>
            </a:pPr>
            <a:r>
              <a:rPr lang="ru-RU" sz="1600" dirty="0" err="1">
                <a:solidFill>
                  <a:srgbClr val="FF0000"/>
                </a:solidFill>
              </a:rPr>
              <a:t>classmethod</a:t>
            </a:r>
            <a:r>
              <a:rPr lang="ru-RU" sz="1600" dirty="0">
                <a:solidFill>
                  <a:srgbClr val="FF0000"/>
                </a:solidFill>
              </a:rPr>
              <a:t> </a:t>
            </a:r>
            <a:r>
              <a:rPr lang="ru-RU" sz="1600" b="1" dirty="0" err="1">
                <a:solidFill>
                  <a:srgbClr val="FF0000"/>
                </a:solidFill>
              </a:rPr>
              <a:t>dict.fromkeys</a:t>
            </a:r>
            <a:r>
              <a:rPr lang="ru-RU" sz="1600" dirty="0">
                <a:solidFill>
                  <a:srgbClr val="FF0000"/>
                </a:solidFill>
              </a:rPr>
              <a:t>(</a:t>
            </a:r>
            <a:r>
              <a:rPr lang="ru-RU" sz="1600" dirty="0" err="1">
                <a:solidFill>
                  <a:srgbClr val="FF0000"/>
                </a:solidFill>
              </a:rPr>
              <a:t>seq</a:t>
            </a:r>
            <a:r>
              <a:rPr lang="ru-RU" sz="1600" dirty="0">
                <a:solidFill>
                  <a:srgbClr val="FF0000"/>
                </a:solidFill>
              </a:rPr>
              <a:t>[, </a:t>
            </a:r>
            <a:r>
              <a:rPr lang="ru-RU" sz="1600" dirty="0" err="1">
                <a:solidFill>
                  <a:srgbClr val="FF0000"/>
                </a:solidFill>
              </a:rPr>
              <a:t>value</a:t>
            </a:r>
            <a:r>
              <a:rPr lang="ru-RU" sz="1600" dirty="0">
                <a:solidFill>
                  <a:srgbClr val="FF0000"/>
                </a:solidFill>
              </a:rPr>
              <a:t>]) </a:t>
            </a:r>
            <a:r>
              <a:rPr lang="ru-RU" sz="1600" dirty="0"/>
              <a:t>- создает словарь с ключами из </a:t>
            </a:r>
            <a:r>
              <a:rPr lang="ru-RU" sz="1600" dirty="0" err="1"/>
              <a:t>seq</a:t>
            </a:r>
            <a:r>
              <a:rPr lang="ru-RU" sz="1600" dirty="0"/>
              <a:t> и значением </a:t>
            </a:r>
            <a:r>
              <a:rPr lang="ru-RU" sz="1600" dirty="0" err="1"/>
              <a:t>value</a:t>
            </a:r>
            <a:r>
              <a:rPr lang="ru-RU" sz="1600" dirty="0"/>
              <a:t> (по умолчанию </a:t>
            </a:r>
            <a:r>
              <a:rPr lang="ru-RU" sz="1600" dirty="0" err="1"/>
              <a:t>None</a:t>
            </a:r>
            <a:r>
              <a:rPr lang="ru-RU" sz="1600" dirty="0"/>
              <a:t>).</a:t>
            </a:r>
          </a:p>
          <a:p>
            <a:pPr>
              <a:lnSpc>
                <a:spcPct val="120000"/>
              </a:lnSpc>
            </a:pPr>
            <a:r>
              <a:rPr lang="ru-RU" sz="1600" b="1" dirty="0" err="1">
                <a:solidFill>
                  <a:srgbClr val="FF0000"/>
                </a:solidFill>
              </a:rPr>
              <a:t>dict.get</a:t>
            </a:r>
            <a:r>
              <a:rPr lang="ru-RU" sz="1600" dirty="0">
                <a:solidFill>
                  <a:srgbClr val="FF0000"/>
                </a:solidFill>
              </a:rPr>
              <a:t>(</a:t>
            </a:r>
            <a:r>
              <a:rPr lang="ru-RU" sz="1600" dirty="0" err="1">
                <a:solidFill>
                  <a:srgbClr val="FF0000"/>
                </a:solidFill>
              </a:rPr>
              <a:t>key</a:t>
            </a:r>
            <a:r>
              <a:rPr lang="ru-RU" sz="1600" dirty="0">
                <a:solidFill>
                  <a:srgbClr val="FF0000"/>
                </a:solidFill>
              </a:rPr>
              <a:t>[, </a:t>
            </a:r>
            <a:r>
              <a:rPr lang="ru-RU" sz="1600" dirty="0" err="1">
                <a:solidFill>
                  <a:srgbClr val="FF0000"/>
                </a:solidFill>
              </a:rPr>
              <a:t>default</a:t>
            </a:r>
            <a:r>
              <a:rPr lang="ru-RU" sz="1600" dirty="0">
                <a:solidFill>
                  <a:srgbClr val="FF0000"/>
                </a:solidFill>
              </a:rPr>
              <a:t>]) </a:t>
            </a:r>
            <a:r>
              <a:rPr lang="ru-RU" sz="1600" dirty="0"/>
              <a:t>- возвращает значение ключа, но если его нет, не бросает исключение, а возвращает </a:t>
            </a:r>
            <a:r>
              <a:rPr lang="ru-RU" sz="1600" dirty="0" err="1"/>
              <a:t>default</a:t>
            </a:r>
            <a:r>
              <a:rPr lang="ru-RU" sz="1600" dirty="0"/>
              <a:t> (по умолчанию </a:t>
            </a:r>
            <a:r>
              <a:rPr lang="ru-RU" sz="1600" dirty="0" err="1"/>
              <a:t>None</a:t>
            </a:r>
            <a:r>
              <a:rPr lang="ru-RU" sz="1600" dirty="0"/>
              <a:t>).</a:t>
            </a:r>
          </a:p>
          <a:p>
            <a:pPr>
              <a:lnSpc>
                <a:spcPct val="120000"/>
              </a:lnSpc>
            </a:pPr>
            <a:r>
              <a:rPr lang="ru-RU" sz="1600" b="1" dirty="0" err="1">
                <a:solidFill>
                  <a:srgbClr val="FF0000"/>
                </a:solidFill>
              </a:rPr>
              <a:t>dict.items</a:t>
            </a:r>
            <a:r>
              <a:rPr lang="ru-RU" sz="1600" dirty="0">
                <a:solidFill>
                  <a:srgbClr val="FF0000"/>
                </a:solidFill>
              </a:rPr>
              <a:t>() </a:t>
            </a:r>
            <a:r>
              <a:rPr lang="ru-RU" sz="1600" dirty="0"/>
              <a:t>- возвращает пары (ключ, значение).</a:t>
            </a:r>
          </a:p>
          <a:p>
            <a:pPr>
              <a:lnSpc>
                <a:spcPct val="120000"/>
              </a:lnSpc>
            </a:pPr>
            <a:r>
              <a:rPr lang="ru-RU" sz="1600" b="1" dirty="0" err="1">
                <a:solidFill>
                  <a:srgbClr val="FF0000"/>
                </a:solidFill>
              </a:rPr>
              <a:t>dict.keys</a:t>
            </a:r>
            <a:r>
              <a:rPr lang="ru-RU" sz="1600" dirty="0">
                <a:solidFill>
                  <a:srgbClr val="FF0000"/>
                </a:solidFill>
              </a:rPr>
              <a:t>() </a:t>
            </a:r>
            <a:r>
              <a:rPr lang="ru-RU" sz="1600" dirty="0"/>
              <a:t>- возвращает ключи в словаре.</a:t>
            </a:r>
          </a:p>
          <a:p>
            <a:pPr>
              <a:lnSpc>
                <a:spcPct val="120000"/>
              </a:lnSpc>
            </a:pPr>
            <a:r>
              <a:rPr lang="ru-RU" sz="1600" b="1" dirty="0" err="1">
                <a:solidFill>
                  <a:srgbClr val="FF0000"/>
                </a:solidFill>
              </a:rPr>
              <a:t>dict.pop</a:t>
            </a:r>
            <a:r>
              <a:rPr lang="ru-RU" sz="1600" dirty="0">
                <a:solidFill>
                  <a:srgbClr val="FF0000"/>
                </a:solidFill>
              </a:rPr>
              <a:t>(</a:t>
            </a:r>
            <a:r>
              <a:rPr lang="ru-RU" sz="1600" dirty="0" err="1">
                <a:solidFill>
                  <a:srgbClr val="FF0000"/>
                </a:solidFill>
              </a:rPr>
              <a:t>key</a:t>
            </a:r>
            <a:r>
              <a:rPr lang="ru-RU" sz="1600" dirty="0">
                <a:solidFill>
                  <a:srgbClr val="FF0000"/>
                </a:solidFill>
              </a:rPr>
              <a:t>[, </a:t>
            </a:r>
            <a:r>
              <a:rPr lang="ru-RU" sz="1600" dirty="0" err="1">
                <a:solidFill>
                  <a:srgbClr val="FF0000"/>
                </a:solidFill>
              </a:rPr>
              <a:t>default</a:t>
            </a:r>
            <a:r>
              <a:rPr lang="ru-RU" sz="1600" dirty="0">
                <a:solidFill>
                  <a:srgbClr val="FF0000"/>
                </a:solidFill>
              </a:rPr>
              <a:t>]) </a:t>
            </a:r>
            <a:r>
              <a:rPr lang="ru-RU" sz="1600" dirty="0"/>
              <a:t>- удаляет ключ и возвращает значение. Если ключа нет, возвращает </a:t>
            </a:r>
            <a:r>
              <a:rPr lang="ru-RU" sz="1600" dirty="0" err="1"/>
              <a:t>default</a:t>
            </a:r>
            <a:r>
              <a:rPr lang="ru-RU" sz="1600" dirty="0"/>
              <a:t> (по умолчанию бросает исключение).</a:t>
            </a:r>
          </a:p>
          <a:p>
            <a:pPr>
              <a:lnSpc>
                <a:spcPct val="120000"/>
              </a:lnSpc>
            </a:pPr>
            <a:r>
              <a:rPr lang="ru-RU" sz="1600" b="1" dirty="0" err="1">
                <a:solidFill>
                  <a:srgbClr val="FF0000"/>
                </a:solidFill>
              </a:rPr>
              <a:t>dict.popitem</a:t>
            </a:r>
            <a:r>
              <a:rPr lang="ru-RU" sz="1600" dirty="0">
                <a:solidFill>
                  <a:srgbClr val="FF0000"/>
                </a:solidFill>
              </a:rPr>
              <a:t>() </a:t>
            </a:r>
            <a:r>
              <a:rPr lang="ru-RU" sz="1600" dirty="0"/>
              <a:t>- удаляет и возвращает пару (ключ, значение). Если словарь пуст, бросает исключение </a:t>
            </a:r>
            <a:r>
              <a:rPr lang="ru-RU" sz="1600" dirty="0" err="1"/>
              <a:t>KeyError</a:t>
            </a:r>
            <a:r>
              <a:rPr lang="ru-RU" sz="1600" dirty="0"/>
              <a:t>. Помните, что словари </a:t>
            </a:r>
            <a:r>
              <a:rPr lang="ru-RU" sz="1600" dirty="0" err="1"/>
              <a:t>неупорядочены</a:t>
            </a:r>
            <a:r>
              <a:rPr lang="ru-RU" sz="1600" dirty="0"/>
              <a:t>.</a:t>
            </a:r>
          </a:p>
          <a:p>
            <a:pPr>
              <a:lnSpc>
                <a:spcPct val="120000"/>
              </a:lnSpc>
            </a:pPr>
            <a:r>
              <a:rPr lang="ru-RU" sz="1600" b="1" dirty="0" err="1">
                <a:solidFill>
                  <a:srgbClr val="FF0000"/>
                </a:solidFill>
              </a:rPr>
              <a:t>dict.setdefault</a:t>
            </a:r>
            <a:r>
              <a:rPr lang="ru-RU" sz="1600" dirty="0">
                <a:solidFill>
                  <a:srgbClr val="FF0000"/>
                </a:solidFill>
              </a:rPr>
              <a:t>(</a:t>
            </a:r>
            <a:r>
              <a:rPr lang="ru-RU" sz="1600" dirty="0" err="1">
                <a:solidFill>
                  <a:srgbClr val="FF0000"/>
                </a:solidFill>
              </a:rPr>
              <a:t>key</a:t>
            </a:r>
            <a:r>
              <a:rPr lang="ru-RU" sz="1600" dirty="0">
                <a:solidFill>
                  <a:srgbClr val="FF0000"/>
                </a:solidFill>
              </a:rPr>
              <a:t>[, </a:t>
            </a:r>
            <a:r>
              <a:rPr lang="ru-RU" sz="1600" dirty="0" err="1">
                <a:solidFill>
                  <a:srgbClr val="FF0000"/>
                </a:solidFill>
              </a:rPr>
              <a:t>default</a:t>
            </a:r>
            <a:r>
              <a:rPr lang="ru-RU" sz="1600" dirty="0">
                <a:solidFill>
                  <a:srgbClr val="FF0000"/>
                </a:solidFill>
              </a:rPr>
              <a:t>]) </a:t>
            </a:r>
            <a:r>
              <a:rPr lang="ru-RU" sz="1600" dirty="0"/>
              <a:t>- возвращает значение ключа, но если его нет, не бросает исключение, а создает ключ со значением </a:t>
            </a:r>
            <a:r>
              <a:rPr lang="ru-RU" sz="1600" dirty="0" err="1"/>
              <a:t>default</a:t>
            </a:r>
            <a:r>
              <a:rPr lang="ru-RU" sz="1600" dirty="0"/>
              <a:t> (по умолчанию </a:t>
            </a:r>
            <a:r>
              <a:rPr lang="ru-RU" sz="1600" dirty="0" err="1"/>
              <a:t>None</a:t>
            </a:r>
            <a:r>
              <a:rPr lang="ru-RU" sz="1600" dirty="0"/>
              <a:t>).</a:t>
            </a:r>
          </a:p>
          <a:p>
            <a:pPr>
              <a:lnSpc>
                <a:spcPct val="120000"/>
              </a:lnSpc>
            </a:pPr>
            <a:r>
              <a:rPr lang="ru-RU" sz="1600" b="1" dirty="0" err="1">
                <a:solidFill>
                  <a:srgbClr val="FF0000"/>
                </a:solidFill>
              </a:rPr>
              <a:t>dict.update</a:t>
            </a:r>
            <a:r>
              <a:rPr lang="ru-RU" sz="1600" dirty="0">
                <a:solidFill>
                  <a:srgbClr val="FF0000"/>
                </a:solidFill>
              </a:rPr>
              <a:t>([</a:t>
            </a:r>
            <a:r>
              <a:rPr lang="ru-RU" sz="1600" dirty="0" err="1">
                <a:solidFill>
                  <a:srgbClr val="FF0000"/>
                </a:solidFill>
              </a:rPr>
              <a:t>other</a:t>
            </a:r>
            <a:r>
              <a:rPr lang="ru-RU" sz="1600" dirty="0">
                <a:solidFill>
                  <a:srgbClr val="FF0000"/>
                </a:solidFill>
              </a:rPr>
              <a:t>]) </a:t>
            </a:r>
            <a:r>
              <a:rPr lang="ru-RU" sz="1600" dirty="0"/>
              <a:t>- обновляет словарь, добавляя пары (ключ, значение) из </a:t>
            </a:r>
            <a:r>
              <a:rPr lang="ru-RU" sz="1600" dirty="0" err="1"/>
              <a:t>other</a:t>
            </a:r>
            <a:r>
              <a:rPr lang="ru-RU" sz="1600" dirty="0"/>
              <a:t>. Существующие ключи перезаписываются. Возвращает </a:t>
            </a:r>
            <a:r>
              <a:rPr lang="ru-RU" sz="1600" dirty="0" err="1"/>
              <a:t>None</a:t>
            </a:r>
            <a:r>
              <a:rPr lang="ru-RU" sz="1600" dirty="0"/>
              <a:t> (не новый словарь!).</a:t>
            </a:r>
          </a:p>
          <a:p>
            <a:pPr>
              <a:lnSpc>
                <a:spcPct val="120000"/>
              </a:lnSpc>
            </a:pPr>
            <a:r>
              <a:rPr lang="ru-RU" sz="1600" b="1" dirty="0" err="1">
                <a:solidFill>
                  <a:srgbClr val="FF0000"/>
                </a:solidFill>
              </a:rPr>
              <a:t>dict.values</a:t>
            </a:r>
            <a:r>
              <a:rPr lang="ru-RU" sz="1600" dirty="0">
                <a:solidFill>
                  <a:srgbClr val="FF0000"/>
                </a:solidFill>
              </a:rPr>
              <a:t>() </a:t>
            </a:r>
            <a:r>
              <a:rPr lang="ru-RU" sz="1600" dirty="0"/>
              <a:t>- возвращает значения в словаре</a:t>
            </a:r>
            <a:r>
              <a:rPr lang="ru-RU" sz="1600" dirty="0" smtClean="0"/>
              <a:t>.</a:t>
            </a:r>
            <a:endParaRPr lang="ru-RU" sz="1600" dirty="0"/>
          </a:p>
        </p:txBody>
      </p:sp>
    </p:spTree>
    <p:extLst>
      <p:ext uri="{BB962C8B-B14F-4D97-AF65-F5344CB8AC3E}">
        <p14:creationId xmlns:p14="http://schemas.microsoft.com/office/powerpoint/2010/main" val="130699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bttf1-16.jpg"/>
          <p:cNvPicPr>
            <a:picLocks noGrp="1" noChangeAspect="1"/>
          </p:cNvPicPr>
          <p:nvPr>
            <p:ph idx="1"/>
          </p:nvPr>
        </p:nvPicPr>
        <p:blipFill>
          <a:blip r:embed="rId2"/>
          <a:stretch>
            <a:fillRect/>
          </a:stretch>
        </p:blipFill>
        <p:spPr>
          <a:xfrm>
            <a:off x="2253081" y="1227109"/>
            <a:ext cx="7735712" cy="4351338"/>
          </a:xfrm>
          <a:prstGeom prst="rect">
            <a:avLst/>
          </a:prstGeom>
        </p:spPr>
      </p:pic>
    </p:spTree>
    <p:extLst>
      <p:ext uri="{BB962C8B-B14F-4D97-AF65-F5344CB8AC3E}">
        <p14:creationId xmlns:p14="http://schemas.microsoft.com/office/powerpoint/2010/main" val="151644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Обращение к элементам списка</a:t>
            </a:r>
          </a:p>
        </p:txBody>
      </p:sp>
      <p:sp>
        <p:nvSpPr>
          <p:cNvPr id="3" name="Объект 2"/>
          <p:cNvSpPr>
            <a:spLocks noGrp="1"/>
          </p:cNvSpPr>
          <p:nvPr>
            <p:ph idx="1"/>
          </p:nvPr>
        </p:nvSpPr>
        <p:spPr>
          <a:xfrm>
            <a:off x="838200" y="1825625"/>
            <a:ext cx="10515600" cy="4523900"/>
          </a:xfrm>
        </p:spPr>
        <p:txBody>
          <a:bodyPr>
            <a:normAutofit fontScale="92500" lnSpcReduction="10000"/>
          </a:bodyPr>
          <a:lstStyle/>
          <a:p>
            <a:pPr marL="0" indent="0">
              <a:buNone/>
            </a:pPr>
            <a:r>
              <a:rPr lang="ru-RU" sz="2400" dirty="0"/>
              <a:t>Списки представляют собой упорядоченные наборы данных, поэтому для обращения к любому элементу списка следует сообщить </a:t>
            </a:r>
            <a:r>
              <a:rPr lang="ru-RU" sz="2400" dirty="0" err="1"/>
              <a:t>Python</a:t>
            </a:r>
            <a:r>
              <a:rPr lang="ru-RU" sz="2400" dirty="0"/>
              <a:t> позицию (индекс) нужного элемента. Чтобы обратиться к элементу в списке, укажите имя списка, за которым следует индекс элемента в квадратных скобках. </a:t>
            </a:r>
            <a:endParaRPr lang="ru-RU" sz="2400" dirty="0" smtClean="0"/>
          </a:p>
          <a:p>
            <a:pPr marL="0" indent="0">
              <a:buNone/>
            </a:pPr>
            <a:r>
              <a:rPr lang="ru-RU" sz="2400" dirty="0" err="1" smtClean="0">
                <a:solidFill>
                  <a:srgbClr val="FF0000"/>
                </a:solidFill>
              </a:rPr>
              <a:t>bicycles</a:t>
            </a:r>
            <a:r>
              <a:rPr lang="ru-RU" sz="2400" dirty="0" smtClean="0">
                <a:solidFill>
                  <a:srgbClr val="FF0000"/>
                </a:solidFill>
              </a:rPr>
              <a:t> </a:t>
            </a:r>
            <a:r>
              <a:rPr lang="ru-RU" sz="2400" dirty="0">
                <a:solidFill>
                  <a:srgbClr val="FF0000"/>
                </a:solidFill>
              </a:rPr>
              <a:t>= ['</a:t>
            </a:r>
            <a:r>
              <a:rPr lang="ru-RU" sz="2400" dirty="0" err="1">
                <a:solidFill>
                  <a:srgbClr val="FF0000"/>
                </a:solidFill>
              </a:rPr>
              <a:t>trek</a:t>
            </a:r>
            <a:r>
              <a:rPr lang="ru-RU" sz="2400" dirty="0">
                <a:solidFill>
                  <a:srgbClr val="FF0000"/>
                </a:solidFill>
              </a:rPr>
              <a:t>', '</a:t>
            </a:r>
            <a:r>
              <a:rPr lang="ru-RU" sz="2400" dirty="0" err="1">
                <a:solidFill>
                  <a:srgbClr val="FF0000"/>
                </a:solidFill>
              </a:rPr>
              <a:t>cannondale</a:t>
            </a:r>
            <a:r>
              <a:rPr lang="ru-RU" sz="2400" dirty="0">
                <a:solidFill>
                  <a:srgbClr val="FF0000"/>
                </a:solidFill>
              </a:rPr>
              <a:t>', '</a:t>
            </a:r>
            <a:r>
              <a:rPr lang="ru-RU" sz="2400" dirty="0" err="1">
                <a:solidFill>
                  <a:srgbClr val="FF0000"/>
                </a:solidFill>
              </a:rPr>
              <a:t>redline</a:t>
            </a:r>
            <a:r>
              <a:rPr lang="ru-RU" sz="2400" dirty="0">
                <a:solidFill>
                  <a:srgbClr val="FF0000"/>
                </a:solidFill>
              </a:rPr>
              <a:t>', '</a:t>
            </a:r>
            <a:r>
              <a:rPr lang="ru-RU" sz="2400" dirty="0" err="1">
                <a:solidFill>
                  <a:srgbClr val="FF0000"/>
                </a:solidFill>
              </a:rPr>
              <a:t>specialized</a:t>
            </a:r>
            <a:r>
              <a:rPr lang="ru-RU" sz="2400" dirty="0">
                <a:solidFill>
                  <a:srgbClr val="FF0000"/>
                </a:solidFill>
              </a:rPr>
              <a:t>'] </a:t>
            </a:r>
            <a:endParaRPr lang="ru-RU" sz="2400" dirty="0" smtClean="0">
              <a:solidFill>
                <a:srgbClr val="FF0000"/>
              </a:solidFill>
            </a:endParaRPr>
          </a:p>
          <a:p>
            <a:pPr marL="0" indent="0">
              <a:buNone/>
            </a:pPr>
            <a:r>
              <a:rPr lang="ru-RU" sz="2400" dirty="0" err="1" smtClean="0">
                <a:solidFill>
                  <a:srgbClr val="92D050"/>
                </a:solidFill>
              </a:rPr>
              <a:t>print</a:t>
            </a:r>
            <a:r>
              <a:rPr lang="ru-RU" sz="2400" dirty="0" smtClean="0">
                <a:solidFill>
                  <a:srgbClr val="92D050"/>
                </a:solidFill>
              </a:rPr>
              <a:t>(</a:t>
            </a:r>
            <a:r>
              <a:rPr lang="ru-RU" sz="2400" dirty="0" err="1" smtClean="0">
                <a:solidFill>
                  <a:srgbClr val="92D050"/>
                </a:solidFill>
              </a:rPr>
              <a:t>bicycles</a:t>
            </a:r>
            <a:r>
              <a:rPr lang="ru-RU" sz="2400" dirty="0" smtClean="0">
                <a:solidFill>
                  <a:srgbClr val="92D050"/>
                </a:solidFill>
              </a:rPr>
              <a:t>[0])</a:t>
            </a:r>
          </a:p>
          <a:p>
            <a:pPr marL="0" indent="0">
              <a:buNone/>
            </a:pPr>
            <a:endParaRPr lang="en-US" sz="2400" dirty="0" smtClean="0">
              <a:solidFill>
                <a:srgbClr val="92D050"/>
              </a:solidFill>
            </a:endParaRPr>
          </a:p>
          <a:p>
            <a:pPr marL="0" indent="0">
              <a:buNone/>
            </a:pPr>
            <a:r>
              <a:rPr lang="ru-RU" sz="2400" dirty="0" smtClean="0"/>
              <a:t>Для </a:t>
            </a:r>
            <a:r>
              <a:rPr lang="ru-RU" sz="2400" dirty="0"/>
              <a:t>обращения к элементам с конца можно использовать отрицательные индексы, начиная с -1. То есть у последнего элемента будет индекс -1, у предпоследнего - -2 и так далее</a:t>
            </a:r>
            <a:r>
              <a:rPr lang="ru-RU" sz="2400" dirty="0" smtClean="0"/>
              <a:t>.</a:t>
            </a:r>
            <a:endParaRPr lang="en-US" sz="2400" dirty="0" smtClean="0"/>
          </a:p>
          <a:p>
            <a:pPr marL="0" indent="0">
              <a:buNone/>
            </a:pPr>
            <a:r>
              <a:rPr lang="en-US" sz="2400" dirty="0" smtClean="0">
                <a:solidFill>
                  <a:srgbClr val="92D050"/>
                </a:solidFill>
              </a:rPr>
              <a:t>print(</a:t>
            </a:r>
            <a:r>
              <a:rPr lang="ru-RU" sz="2400" dirty="0" err="1">
                <a:solidFill>
                  <a:srgbClr val="92D050"/>
                </a:solidFill>
              </a:rPr>
              <a:t>bicycles</a:t>
            </a:r>
            <a:r>
              <a:rPr lang="en-US" sz="2400" dirty="0" smtClean="0">
                <a:solidFill>
                  <a:srgbClr val="92D050"/>
                </a:solidFill>
              </a:rPr>
              <a:t>[-</a:t>
            </a:r>
            <a:r>
              <a:rPr lang="en-US" sz="2400" dirty="0">
                <a:solidFill>
                  <a:srgbClr val="92D050"/>
                </a:solidFill>
              </a:rPr>
              <a:t>2</a:t>
            </a:r>
            <a:r>
              <a:rPr lang="en-US" sz="2400" dirty="0" smtClean="0">
                <a:solidFill>
                  <a:srgbClr val="92D050"/>
                </a:solidFill>
              </a:rPr>
              <a:t>])</a:t>
            </a:r>
          </a:p>
          <a:p>
            <a:pPr marL="0" indent="0">
              <a:buNone/>
            </a:pPr>
            <a:r>
              <a:rPr lang="en-US" sz="2400" dirty="0" smtClean="0">
                <a:solidFill>
                  <a:srgbClr val="92D050"/>
                </a:solidFill>
              </a:rPr>
              <a:t>print(</a:t>
            </a:r>
            <a:r>
              <a:rPr lang="ru-RU" sz="2400" dirty="0" err="1">
                <a:solidFill>
                  <a:srgbClr val="92D050"/>
                </a:solidFill>
              </a:rPr>
              <a:t>bicycles</a:t>
            </a:r>
            <a:r>
              <a:rPr lang="en-US" sz="2400" dirty="0" smtClean="0">
                <a:solidFill>
                  <a:srgbClr val="92D050"/>
                </a:solidFill>
              </a:rPr>
              <a:t>[-</a:t>
            </a:r>
            <a:r>
              <a:rPr lang="en-US" sz="2400" dirty="0">
                <a:solidFill>
                  <a:srgbClr val="92D050"/>
                </a:solidFill>
              </a:rPr>
              <a:t>1</a:t>
            </a:r>
            <a:r>
              <a:rPr lang="en-US" sz="2400" dirty="0" smtClean="0">
                <a:solidFill>
                  <a:srgbClr val="92D050"/>
                </a:solidFill>
              </a:rPr>
              <a:t>])</a:t>
            </a:r>
          </a:p>
          <a:p>
            <a:pPr marL="0" indent="0">
              <a:buNone/>
            </a:pPr>
            <a:r>
              <a:rPr lang="en-US" sz="2400" dirty="0" smtClean="0">
                <a:solidFill>
                  <a:srgbClr val="92D050"/>
                </a:solidFill>
              </a:rPr>
              <a:t>print(</a:t>
            </a:r>
            <a:r>
              <a:rPr lang="ru-RU" sz="2400" dirty="0" err="1">
                <a:solidFill>
                  <a:srgbClr val="92D050"/>
                </a:solidFill>
              </a:rPr>
              <a:t>bicycles</a:t>
            </a:r>
            <a:r>
              <a:rPr lang="en-US" sz="2400" dirty="0" smtClean="0">
                <a:solidFill>
                  <a:srgbClr val="92D050"/>
                </a:solidFill>
              </a:rPr>
              <a:t>[3])</a:t>
            </a:r>
            <a:endParaRPr lang="ru-RU" sz="2400" dirty="0" smtClean="0">
              <a:solidFill>
                <a:srgbClr val="92D050"/>
              </a:solidFill>
            </a:endParaRPr>
          </a:p>
        </p:txBody>
      </p:sp>
    </p:spTree>
    <p:extLst>
      <p:ext uri="{BB962C8B-B14F-4D97-AF65-F5344CB8AC3E}">
        <p14:creationId xmlns:p14="http://schemas.microsoft.com/office/powerpoint/2010/main" val="165856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solidFill>
                  <a:srgbClr val="FF0000"/>
                </a:solidFill>
              </a:rPr>
              <a:t>Индексы начинаются с 0, а не с 1</a:t>
            </a:r>
          </a:p>
        </p:txBody>
      </p:sp>
      <p:sp>
        <p:nvSpPr>
          <p:cNvPr id="3" name="Объект 2"/>
          <p:cNvSpPr>
            <a:spLocks noGrp="1"/>
          </p:cNvSpPr>
          <p:nvPr>
            <p:ph idx="1"/>
          </p:nvPr>
        </p:nvSpPr>
        <p:spPr/>
        <p:txBody>
          <a:bodyPr>
            <a:normAutofit lnSpcReduction="10000"/>
          </a:bodyPr>
          <a:lstStyle/>
          <a:p>
            <a:pPr marL="0" indent="0">
              <a:buNone/>
            </a:pPr>
            <a:r>
              <a:rPr lang="ru-RU" sz="2400" dirty="0" err="1"/>
              <a:t>Python</a:t>
            </a:r>
            <a:r>
              <a:rPr lang="ru-RU" sz="2400" dirty="0"/>
              <a:t> считает, что первый элемент списка находится в позиции 0, а не в позиции 1. Этот принцип встречается в большинстве языков программирования и объясняется особенностями низкоуровневой </a:t>
            </a:r>
            <a:r>
              <a:rPr lang="ru-RU" sz="2400" dirty="0" smtClean="0"/>
              <a:t>реализации </a:t>
            </a:r>
            <a:r>
              <a:rPr lang="ru-RU" sz="2400" dirty="0"/>
              <a:t>операций со </a:t>
            </a:r>
            <a:r>
              <a:rPr lang="ru-RU" sz="2400" dirty="0" smtClean="0"/>
              <a:t>списками.</a:t>
            </a:r>
          </a:p>
          <a:p>
            <a:pPr marL="0" indent="0">
              <a:buNone/>
            </a:pPr>
            <a:r>
              <a:rPr lang="en-US" sz="2400" dirty="0">
                <a:solidFill>
                  <a:srgbClr val="FF0000"/>
                </a:solidFill>
              </a:rPr>
              <a:t>bicycles = ['trek', '</a:t>
            </a:r>
            <a:r>
              <a:rPr lang="en-US" sz="2400" dirty="0" err="1">
                <a:solidFill>
                  <a:srgbClr val="FF0000"/>
                </a:solidFill>
              </a:rPr>
              <a:t>cannondale</a:t>
            </a:r>
            <a:r>
              <a:rPr lang="en-US" sz="2400" dirty="0">
                <a:solidFill>
                  <a:srgbClr val="FF0000"/>
                </a:solidFill>
              </a:rPr>
              <a:t>', 'redline', 'specialized</a:t>
            </a:r>
            <a:r>
              <a:rPr lang="en-US" sz="2400" dirty="0" smtClean="0">
                <a:solidFill>
                  <a:srgbClr val="FF0000"/>
                </a:solidFill>
              </a:rPr>
              <a:t>']</a:t>
            </a:r>
            <a:endParaRPr lang="ru-RU" sz="2400" dirty="0" smtClean="0">
              <a:solidFill>
                <a:srgbClr val="FF0000"/>
              </a:solidFill>
            </a:endParaRPr>
          </a:p>
          <a:p>
            <a:pPr marL="0" indent="0">
              <a:buNone/>
            </a:pPr>
            <a:r>
              <a:rPr lang="en-US" sz="2400" dirty="0" smtClean="0">
                <a:solidFill>
                  <a:srgbClr val="92D050"/>
                </a:solidFill>
              </a:rPr>
              <a:t>print(bicycles[1])</a:t>
            </a:r>
            <a:endParaRPr lang="ru-RU" sz="2400" dirty="0" smtClean="0">
              <a:solidFill>
                <a:srgbClr val="92D050"/>
              </a:solidFill>
            </a:endParaRPr>
          </a:p>
          <a:p>
            <a:pPr marL="0" indent="0">
              <a:buNone/>
            </a:pPr>
            <a:r>
              <a:rPr lang="en-US" sz="2400" dirty="0" smtClean="0">
                <a:solidFill>
                  <a:srgbClr val="92D050"/>
                </a:solidFill>
              </a:rPr>
              <a:t>print(bicycles[3])</a:t>
            </a:r>
            <a:endParaRPr lang="ru-RU" sz="2400" dirty="0" smtClean="0">
              <a:solidFill>
                <a:srgbClr val="92D050"/>
              </a:solidFill>
            </a:endParaRPr>
          </a:p>
          <a:p>
            <a:pPr marL="0" indent="0">
              <a:buNone/>
            </a:pPr>
            <a:r>
              <a:rPr lang="ru-RU" sz="2400" dirty="0" smtClean="0"/>
              <a:t>Какой будет ответ?</a:t>
            </a:r>
          </a:p>
          <a:p>
            <a:pPr marL="0" indent="0">
              <a:buNone/>
            </a:pPr>
            <a:endParaRPr lang="ru-RU" sz="2400" dirty="0"/>
          </a:p>
          <a:p>
            <a:pPr marL="0" indent="0">
              <a:buNone/>
            </a:pPr>
            <a:r>
              <a:rPr lang="ru-RU" sz="2400" dirty="0"/>
              <a:t>Если запросить элемент с индексом </a:t>
            </a:r>
            <a:r>
              <a:rPr lang="ru-RU" sz="2400" dirty="0">
                <a:solidFill>
                  <a:srgbClr val="FF0000"/>
                </a:solidFill>
              </a:rPr>
              <a:t>–1</a:t>
            </a:r>
            <a:r>
              <a:rPr lang="ru-RU" sz="2400" dirty="0"/>
              <a:t>, </a:t>
            </a:r>
            <a:r>
              <a:rPr lang="ru-RU" sz="2400" dirty="0" err="1"/>
              <a:t>Python</a:t>
            </a:r>
            <a:r>
              <a:rPr lang="ru-RU" sz="2400" dirty="0"/>
              <a:t> всегда возвращает последний элемент в </a:t>
            </a:r>
            <a:r>
              <a:rPr lang="ru-RU" sz="2400" dirty="0" smtClean="0"/>
              <a:t>списке.</a:t>
            </a:r>
            <a:endParaRPr lang="ru-RU" sz="2400" dirty="0"/>
          </a:p>
        </p:txBody>
      </p:sp>
    </p:spTree>
    <p:extLst>
      <p:ext uri="{BB962C8B-B14F-4D97-AF65-F5344CB8AC3E}">
        <p14:creationId xmlns:p14="http://schemas.microsoft.com/office/powerpoint/2010/main" val="407514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81891"/>
            <a:ext cx="10515600" cy="5595072"/>
          </a:xfrm>
        </p:spPr>
        <p:txBody>
          <a:bodyPr/>
          <a:lstStyle/>
          <a:p>
            <a:pPr marL="0" indent="0">
              <a:buNone/>
            </a:pPr>
            <a:r>
              <a:rPr lang="ru-RU" dirty="0" smtClean="0"/>
              <a:t>Вопросы:</a:t>
            </a:r>
          </a:p>
          <a:p>
            <a:pPr marL="0" indent="0">
              <a:buNone/>
            </a:pPr>
            <a:r>
              <a:rPr lang="en-US" dirty="0">
                <a:solidFill>
                  <a:srgbClr val="FF0000"/>
                </a:solidFill>
              </a:rPr>
              <a:t>bicycles = ['trek', '</a:t>
            </a:r>
            <a:r>
              <a:rPr lang="en-US" dirty="0" err="1">
                <a:solidFill>
                  <a:srgbClr val="FF0000"/>
                </a:solidFill>
              </a:rPr>
              <a:t>cannondale</a:t>
            </a:r>
            <a:r>
              <a:rPr lang="en-US" dirty="0">
                <a:solidFill>
                  <a:srgbClr val="FF0000"/>
                </a:solidFill>
              </a:rPr>
              <a:t>', 'redline', 'specialized']</a:t>
            </a:r>
            <a:endParaRPr lang="ru-RU" dirty="0" smtClean="0">
              <a:solidFill>
                <a:srgbClr val="FF0000"/>
              </a:solidFill>
            </a:endParaRPr>
          </a:p>
          <a:p>
            <a:pPr marL="0" indent="0">
              <a:buNone/>
            </a:pPr>
            <a:r>
              <a:rPr lang="en-US" dirty="0" smtClean="0">
                <a:solidFill>
                  <a:srgbClr val="FF0000"/>
                </a:solidFill>
              </a:rPr>
              <a:t>1) </a:t>
            </a:r>
            <a:r>
              <a:rPr lang="en-US" dirty="0" smtClean="0">
                <a:solidFill>
                  <a:srgbClr val="92D050"/>
                </a:solidFill>
              </a:rPr>
              <a:t>print(bicycles[-</a:t>
            </a:r>
            <a:r>
              <a:rPr lang="ru-RU" dirty="0" smtClean="0">
                <a:solidFill>
                  <a:srgbClr val="92D050"/>
                </a:solidFill>
              </a:rPr>
              <a:t>2</a:t>
            </a:r>
            <a:r>
              <a:rPr lang="en-US" dirty="0" smtClean="0">
                <a:solidFill>
                  <a:srgbClr val="92D050"/>
                </a:solidFill>
              </a:rPr>
              <a:t>]) </a:t>
            </a:r>
            <a:endParaRPr lang="ru-RU" dirty="0" smtClean="0">
              <a:solidFill>
                <a:srgbClr val="92D050"/>
              </a:solidFill>
            </a:endParaRPr>
          </a:p>
          <a:p>
            <a:pPr marL="0" indent="0">
              <a:buNone/>
            </a:pPr>
            <a:r>
              <a:rPr lang="en-US" dirty="0" smtClean="0">
                <a:solidFill>
                  <a:srgbClr val="FF0000"/>
                </a:solidFill>
              </a:rPr>
              <a:t>2) </a:t>
            </a:r>
            <a:r>
              <a:rPr lang="en-US" dirty="0" smtClean="0">
                <a:solidFill>
                  <a:srgbClr val="92D050"/>
                </a:solidFill>
              </a:rPr>
              <a:t>print(bicycles[</a:t>
            </a:r>
            <a:r>
              <a:rPr lang="ru-RU" dirty="0" smtClean="0">
                <a:solidFill>
                  <a:srgbClr val="92D050"/>
                </a:solidFill>
              </a:rPr>
              <a:t>2</a:t>
            </a:r>
            <a:r>
              <a:rPr lang="en-US" dirty="0">
                <a:solidFill>
                  <a:srgbClr val="92D050"/>
                </a:solidFill>
              </a:rPr>
              <a:t>]) </a:t>
            </a:r>
            <a:endParaRPr lang="ru-RU" dirty="0">
              <a:solidFill>
                <a:srgbClr val="92D050"/>
              </a:solidFill>
            </a:endParaRPr>
          </a:p>
          <a:p>
            <a:pPr marL="0" indent="0">
              <a:buNone/>
            </a:pPr>
            <a:r>
              <a:rPr lang="en-US" dirty="0" smtClean="0">
                <a:solidFill>
                  <a:srgbClr val="FF0000"/>
                </a:solidFill>
              </a:rPr>
              <a:t>3) </a:t>
            </a:r>
            <a:r>
              <a:rPr lang="en-US" dirty="0" smtClean="0">
                <a:solidFill>
                  <a:srgbClr val="92D050"/>
                </a:solidFill>
              </a:rPr>
              <a:t>message </a:t>
            </a:r>
            <a:r>
              <a:rPr lang="en-US" dirty="0">
                <a:solidFill>
                  <a:srgbClr val="92D050"/>
                </a:solidFill>
              </a:rPr>
              <a:t>= </a:t>
            </a:r>
            <a:r>
              <a:rPr lang="en-US" dirty="0" err="1">
                <a:solidFill>
                  <a:srgbClr val="92D050"/>
                </a:solidFill>
              </a:rPr>
              <a:t>f"My</a:t>
            </a:r>
            <a:r>
              <a:rPr lang="en-US" dirty="0">
                <a:solidFill>
                  <a:srgbClr val="92D050"/>
                </a:solidFill>
              </a:rPr>
              <a:t> first bicycle was a {</a:t>
            </a:r>
            <a:r>
              <a:rPr lang="en-US" dirty="0" smtClean="0">
                <a:solidFill>
                  <a:srgbClr val="92D050"/>
                </a:solidFill>
              </a:rPr>
              <a:t>bicycles[1].</a:t>
            </a:r>
            <a:r>
              <a:rPr lang="en-US" dirty="0">
                <a:solidFill>
                  <a:srgbClr val="92D050"/>
                </a:solidFill>
              </a:rPr>
              <a:t>title</a:t>
            </a:r>
            <a:r>
              <a:rPr lang="en-US" dirty="0" smtClean="0">
                <a:solidFill>
                  <a:srgbClr val="92D050"/>
                </a:solidFill>
              </a:rPr>
              <a:t>()}.</a:t>
            </a:r>
            <a:r>
              <a:rPr lang="en-US" dirty="0">
                <a:solidFill>
                  <a:srgbClr val="92D050"/>
                </a:solidFill>
              </a:rPr>
              <a:t> "</a:t>
            </a:r>
            <a:endParaRPr lang="ru-RU" dirty="0" smtClean="0">
              <a:solidFill>
                <a:srgbClr val="92D050"/>
              </a:solidFill>
            </a:endParaRPr>
          </a:p>
          <a:p>
            <a:pPr marL="0" indent="0">
              <a:buNone/>
            </a:pPr>
            <a:r>
              <a:rPr lang="en-US" dirty="0" smtClean="0">
                <a:solidFill>
                  <a:srgbClr val="92D050"/>
                </a:solidFill>
              </a:rPr>
              <a:t>	print(message)</a:t>
            </a:r>
          </a:p>
          <a:p>
            <a:pPr marL="0" indent="0">
              <a:buNone/>
            </a:pPr>
            <a:r>
              <a:rPr lang="en-US" dirty="0" smtClean="0">
                <a:solidFill>
                  <a:srgbClr val="FF0000"/>
                </a:solidFill>
              </a:rPr>
              <a:t>4)</a:t>
            </a:r>
            <a:r>
              <a:rPr lang="en-US" dirty="0" smtClean="0">
                <a:solidFill>
                  <a:srgbClr val="92D050"/>
                </a:solidFill>
              </a:rPr>
              <a:t>print(bicycles)</a:t>
            </a:r>
            <a:endParaRPr lang="ru-RU" dirty="0">
              <a:solidFill>
                <a:srgbClr val="92D050"/>
              </a:solidFill>
            </a:endParaRPr>
          </a:p>
        </p:txBody>
      </p:sp>
    </p:spTree>
    <p:extLst>
      <p:ext uri="{BB962C8B-B14F-4D97-AF65-F5344CB8AC3E}">
        <p14:creationId xmlns:p14="http://schemas.microsoft.com/office/powerpoint/2010/main" val="242156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FF0000"/>
                </a:solidFill>
              </a:rPr>
              <a:t>Разложение </a:t>
            </a:r>
            <a:r>
              <a:rPr lang="ru-RU" dirty="0">
                <a:solidFill>
                  <a:srgbClr val="FF0000"/>
                </a:solidFill>
              </a:rPr>
              <a:t>списка</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ru-RU" dirty="0" err="1" smtClean="0"/>
              <a:t>Python</a:t>
            </a:r>
            <a:r>
              <a:rPr lang="ru-RU" dirty="0" smtClean="0"/>
              <a:t> </a:t>
            </a:r>
            <a:r>
              <a:rPr lang="ru-RU" dirty="0"/>
              <a:t>позволяет разложить список на отдельные элементы:</a:t>
            </a:r>
          </a:p>
          <a:p>
            <a:pPr marL="0" indent="0">
              <a:buNone/>
            </a:pPr>
            <a:r>
              <a:rPr lang="en-US" dirty="0">
                <a:solidFill>
                  <a:srgbClr val="FF0000"/>
                </a:solidFill>
              </a:rPr>
              <a:t>people = ["Tom", "Bob", "Sam</a:t>
            </a:r>
            <a:r>
              <a:rPr lang="en-US" dirty="0" smtClean="0">
                <a:solidFill>
                  <a:srgbClr val="FF0000"/>
                </a:solidFill>
              </a:rPr>
              <a:t>"]</a:t>
            </a:r>
            <a:endParaRPr lang="en-US" dirty="0">
              <a:solidFill>
                <a:srgbClr val="FF0000"/>
              </a:solidFill>
            </a:endParaRPr>
          </a:p>
          <a:p>
            <a:pPr marL="0" indent="0">
              <a:buNone/>
            </a:pPr>
            <a:r>
              <a:rPr lang="en-US" dirty="0">
                <a:solidFill>
                  <a:srgbClr val="FF0000"/>
                </a:solidFill>
              </a:rPr>
              <a:t>tom, bob, </a:t>
            </a:r>
            <a:r>
              <a:rPr lang="en-US" dirty="0" err="1">
                <a:solidFill>
                  <a:srgbClr val="FF0000"/>
                </a:solidFill>
              </a:rPr>
              <a:t>sam</a:t>
            </a:r>
            <a:r>
              <a:rPr lang="en-US" dirty="0">
                <a:solidFill>
                  <a:srgbClr val="FF0000"/>
                </a:solidFill>
              </a:rPr>
              <a:t> = </a:t>
            </a:r>
            <a:r>
              <a:rPr lang="en-US" dirty="0" smtClean="0">
                <a:solidFill>
                  <a:srgbClr val="FF0000"/>
                </a:solidFill>
              </a:rPr>
              <a:t>people</a:t>
            </a:r>
            <a:endParaRPr lang="en-US" dirty="0"/>
          </a:p>
          <a:p>
            <a:pPr marL="0" indent="0">
              <a:buNone/>
            </a:pPr>
            <a:r>
              <a:rPr lang="en-US" dirty="0">
                <a:solidFill>
                  <a:srgbClr val="92D050"/>
                </a:solidFill>
              </a:rPr>
              <a:t>print(tom) </a:t>
            </a:r>
            <a:endParaRPr lang="en-US" dirty="0" smtClean="0">
              <a:solidFill>
                <a:srgbClr val="92D050"/>
              </a:solidFill>
            </a:endParaRPr>
          </a:p>
          <a:p>
            <a:pPr marL="0" indent="0">
              <a:buNone/>
            </a:pPr>
            <a:r>
              <a:rPr lang="en-US" dirty="0" smtClean="0">
                <a:solidFill>
                  <a:srgbClr val="92D050"/>
                </a:solidFill>
              </a:rPr>
              <a:t>print(bob)</a:t>
            </a:r>
          </a:p>
          <a:p>
            <a:pPr marL="0" indent="0">
              <a:buNone/>
            </a:pPr>
            <a:r>
              <a:rPr lang="en-US" dirty="0" smtClean="0">
                <a:solidFill>
                  <a:srgbClr val="92D050"/>
                </a:solidFill>
              </a:rPr>
              <a:t>print(</a:t>
            </a:r>
            <a:r>
              <a:rPr lang="en-US" dirty="0" err="1" smtClean="0">
                <a:solidFill>
                  <a:srgbClr val="92D050"/>
                </a:solidFill>
              </a:rPr>
              <a:t>sam</a:t>
            </a:r>
            <a:r>
              <a:rPr lang="en-US" dirty="0">
                <a:solidFill>
                  <a:srgbClr val="92D050"/>
                </a:solidFill>
              </a:rPr>
              <a:t>)</a:t>
            </a:r>
            <a:endParaRPr lang="ru-RU" dirty="0">
              <a:solidFill>
                <a:srgbClr val="92D050"/>
              </a:solidFill>
            </a:endParaRPr>
          </a:p>
        </p:txBody>
      </p:sp>
    </p:spTree>
    <p:extLst>
      <p:ext uri="{BB962C8B-B14F-4D97-AF65-F5344CB8AC3E}">
        <p14:creationId xmlns:p14="http://schemas.microsoft.com/office/powerpoint/2010/main" val="381665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Перебор </a:t>
            </a:r>
            <a:r>
              <a:rPr lang="ru-RU" b="1" dirty="0" smtClean="0"/>
              <a:t>элементов</a:t>
            </a:r>
            <a:endParaRPr lang="ru-RU" dirty="0"/>
          </a:p>
        </p:txBody>
      </p:sp>
      <p:sp>
        <p:nvSpPr>
          <p:cNvPr id="3" name="Объект 2"/>
          <p:cNvSpPr>
            <a:spLocks noGrp="1"/>
          </p:cNvSpPr>
          <p:nvPr>
            <p:ph idx="1"/>
          </p:nvPr>
        </p:nvSpPr>
        <p:spPr/>
        <p:txBody>
          <a:bodyPr/>
          <a:lstStyle/>
          <a:p>
            <a:pPr marL="0" indent="0">
              <a:buNone/>
            </a:pPr>
            <a:r>
              <a:rPr lang="ru-RU" dirty="0"/>
              <a:t>Для перебора элементов можно использовать как цикл </a:t>
            </a:r>
            <a:r>
              <a:rPr lang="ru-RU" dirty="0" err="1"/>
              <a:t>for</a:t>
            </a:r>
            <a:r>
              <a:rPr lang="ru-RU" dirty="0"/>
              <a:t>, так и цикл </a:t>
            </a:r>
            <a:r>
              <a:rPr lang="ru-RU" dirty="0" err="1"/>
              <a:t>while</a:t>
            </a:r>
            <a:r>
              <a:rPr lang="ru-RU" dirty="0" smtClean="0"/>
              <a:t>.</a:t>
            </a:r>
            <a:endParaRPr lang="en-US" dirty="0" smtClean="0"/>
          </a:p>
          <a:p>
            <a:pPr marL="0" indent="0">
              <a:buNone/>
            </a:pPr>
            <a:endParaRPr lang="ru-RU" dirty="0"/>
          </a:p>
          <a:p>
            <a:pPr marL="0" indent="0">
              <a:buNone/>
            </a:pPr>
            <a:r>
              <a:rPr lang="ru-RU" dirty="0"/>
              <a:t>Перебор с помощью цикла </a:t>
            </a:r>
            <a:r>
              <a:rPr lang="ru-RU" dirty="0" err="1"/>
              <a:t>for</a:t>
            </a:r>
            <a:r>
              <a:rPr lang="ru-RU" dirty="0" smtClean="0"/>
              <a:t>:</a:t>
            </a:r>
            <a:endParaRPr lang="en-US" dirty="0" smtClean="0"/>
          </a:p>
          <a:p>
            <a:pPr marL="0" indent="0">
              <a:buNone/>
            </a:pPr>
            <a:r>
              <a:rPr lang="en-US" dirty="0">
                <a:solidFill>
                  <a:srgbClr val="FF0000"/>
                </a:solidFill>
              </a:rPr>
              <a:t>people = ["Tom", "Sam", "Bob"]</a:t>
            </a:r>
          </a:p>
          <a:p>
            <a:pPr marL="0" indent="0">
              <a:buNone/>
            </a:pPr>
            <a:r>
              <a:rPr lang="en-US" dirty="0">
                <a:solidFill>
                  <a:srgbClr val="FF0000"/>
                </a:solidFill>
              </a:rPr>
              <a:t>for person in people:</a:t>
            </a:r>
          </a:p>
          <a:p>
            <a:pPr marL="0" indent="0">
              <a:buNone/>
            </a:pPr>
            <a:r>
              <a:rPr lang="en-US" dirty="0">
                <a:solidFill>
                  <a:srgbClr val="FF0000"/>
                </a:solidFill>
              </a:rPr>
              <a:t>    </a:t>
            </a:r>
            <a:r>
              <a:rPr lang="en-US" dirty="0">
                <a:solidFill>
                  <a:srgbClr val="00B050"/>
                </a:solidFill>
              </a:rPr>
              <a:t>print(person)</a:t>
            </a:r>
            <a:endParaRPr lang="ru-RU" dirty="0">
              <a:solidFill>
                <a:srgbClr val="00B050"/>
              </a:solidFill>
            </a:endParaRPr>
          </a:p>
        </p:txBody>
      </p:sp>
    </p:spTree>
    <p:extLst>
      <p:ext uri="{BB962C8B-B14F-4D97-AF65-F5344CB8AC3E}">
        <p14:creationId xmlns:p14="http://schemas.microsoft.com/office/powerpoint/2010/main" val="96034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00755"/>
            <a:ext cx="10515600" cy="5476208"/>
          </a:xfrm>
        </p:spPr>
        <p:txBody>
          <a:bodyPr/>
          <a:lstStyle/>
          <a:p>
            <a:pPr marL="0" indent="0">
              <a:buNone/>
            </a:pPr>
            <a:r>
              <a:rPr lang="ru-RU" dirty="0"/>
              <a:t>Перебор также можно сделать с помощью цикла </a:t>
            </a:r>
            <a:r>
              <a:rPr lang="ru-RU" b="1" dirty="0" err="1"/>
              <a:t>while</a:t>
            </a:r>
            <a:r>
              <a:rPr lang="ru-RU" dirty="0" smtClean="0"/>
              <a:t>:</a:t>
            </a:r>
            <a:endParaRPr lang="en-US" dirty="0" smtClean="0"/>
          </a:p>
          <a:p>
            <a:pPr marL="0" indent="0">
              <a:buNone/>
            </a:pPr>
            <a:endParaRPr lang="en-US" dirty="0"/>
          </a:p>
          <a:p>
            <a:pPr marL="0" indent="0">
              <a:buNone/>
            </a:pPr>
            <a:r>
              <a:rPr lang="en-US" dirty="0">
                <a:solidFill>
                  <a:srgbClr val="FF0000"/>
                </a:solidFill>
              </a:rPr>
              <a:t>people = ["Tom", "Sam", "Bob"]</a:t>
            </a:r>
          </a:p>
          <a:p>
            <a:pPr marL="0" indent="0">
              <a:buNone/>
            </a:pPr>
            <a:r>
              <a:rPr lang="en-US" dirty="0" err="1">
                <a:solidFill>
                  <a:srgbClr val="FF0000"/>
                </a:solidFill>
              </a:rPr>
              <a:t>i</a:t>
            </a:r>
            <a:r>
              <a:rPr lang="en-US" dirty="0">
                <a:solidFill>
                  <a:srgbClr val="FF0000"/>
                </a:solidFill>
              </a:rPr>
              <a:t> = 0</a:t>
            </a:r>
          </a:p>
          <a:p>
            <a:pPr marL="0" indent="0">
              <a:buNone/>
            </a:pPr>
            <a:r>
              <a:rPr lang="en-US" dirty="0">
                <a:solidFill>
                  <a:srgbClr val="FF0000"/>
                </a:solidFill>
              </a:rPr>
              <a:t>while </a:t>
            </a:r>
            <a:r>
              <a:rPr lang="en-US" dirty="0" err="1">
                <a:solidFill>
                  <a:srgbClr val="FF0000"/>
                </a:solidFill>
              </a:rPr>
              <a:t>i</a:t>
            </a:r>
            <a:r>
              <a:rPr lang="en-US" dirty="0">
                <a:solidFill>
                  <a:srgbClr val="FF0000"/>
                </a:solidFill>
              </a:rPr>
              <a:t> &lt; </a:t>
            </a:r>
            <a:r>
              <a:rPr lang="en-US" dirty="0" err="1">
                <a:solidFill>
                  <a:srgbClr val="FF0000"/>
                </a:solidFill>
              </a:rPr>
              <a:t>len</a:t>
            </a:r>
            <a:r>
              <a:rPr lang="en-US" dirty="0">
                <a:solidFill>
                  <a:srgbClr val="FF0000"/>
                </a:solidFill>
              </a:rPr>
              <a:t>(people):</a:t>
            </a:r>
          </a:p>
          <a:p>
            <a:pPr marL="0" indent="0">
              <a:buNone/>
            </a:pPr>
            <a:r>
              <a:rPr lang="en-US" dirty="0" smtClean="0">
                <a:solidFill>
                  <a:srgbClr val="FF0000"/>
                </a:solidFill>
              </a:rPr>
              <a:t>	</a:t>
            </a:r>
            <a:r>
              <a:rPr lang="en-US" dirty="0" smtClean="0">
                <a:solidFill>
                  <a:srgbClr val="00B050"/>
                </a:solidFill>
              </a:rPr>
              <a:t>print(people[</a:t>
            </a:r>
            <a:r>
              <a:rPr lang="en-US" dirty="0" err="1" smtClean="0">
                <a:solidFill>
                  <a:srgbClr val="00B050"/>
                </a:solidFill>
              </a:rPr>
              <a:t>i</a:t>
            </a:r>
            <a:r>
              <a:rPr lang="en-US" dirty="0">
                <a:solidFill>
                  <a:srgbClr val="00B050"/>
                </a:solidFill>
              </a:rPr>
              <a:t>]) </a:t>
            </a:r>
            <a:endParaRPr lang="en-US" dirty="0" smtClean="0">
              <a:solidFill>
                <a:srgbClr val="00B050"/>
              </a:solidFill>
            </a:endParaRPr>
          </a:p>
          <a:p>
            <a:pPr marL="0" indent="0">
              <a:buNone/>
            </a:pPr>
            <a:r>
              <a:rPr lang="en-US" dirty="0" smtClean="0">
                <a:solidFill>
                  <a:srgbClr val="FF0000"/>
                </a:solidFill>
              </a:rPr>
              <a:t>	</a:t>
            </a:r>
            <a:r>
              <a:rPr lang="en-US" dirty="0" err="1" smtClean="0">
                <a:solidFill>
                  <a:srgbClr val="FF0000"/>
                </a:solidFill>
              </a:rPr>
              <a:t>i</a:t>
            </a:r>
            <a:r>
              <a:rPr lang="en-US" dirty="0" smtClean="0">
                <a:solidFill>
                  <a:srgbClr val="FF0000"/>
                </a:solidFill>
              </a:rPr>
              <a:t> </a:t>
            </a:r>
            <a:r>
              <a:rPr lang="en-US" dirty="0">
                <a:solidFill>
                  <a:srgbClr val="FF0000"/>
                </a:solidFill>
              </a:rPr>
              <a:t>+= </a:t>
            </a:r>
            <a:r>
              <a:rPr lang="en-US" dirty="0" smtClean="0">
                <a:solidFill>
                  <a:srgbClr val="FF0000"/>
                </a:solidFill>
              </a:rPr>
              <a:t>1</a:t>
            </a:r>
          </a:p>
          <a:p>
            <a:pPr marL="0" indent="0">
              <a:buNone/>
            </a:pPr>
            <a:endParaRPr lang="en-US" dirty="0">
              <a:solidFill>
                <a:srgbClr val="FF0000"/>
              </a:solidFill>
            </a:endParaRPr>
          </a:p>
          <a:p>
            <a:pPr marL="0" indent="0">
              <a:buNone/>
            </a:pPr>
            <a:r>
              <a:rPr lang="ru-RU" dirty="0"/>
              <a:t>Для перебора с помощью функции </a:t>
            </a:r>
            <a:r>
              <a:rPr lang="ru-RU" b="1" dirty="0" err="1"/>
              <a:t>len</a:t>
            </a:r>
            <a:r>
              <a:rPr lang="ru-RU" b="1" dirty="0"/>
              <a:t>()</a:t>
            </a:r>
            <a:r>
              <a:rPr lang="ru-RU" dirty="0"/>
              <a:t> получаем длину списка. С помощью счетчика </a:t>
            </a:r>
            <a:r>
              <a:rPr lang="ru-RU" dirty="0">
                <a:solidFill>
                  <a:srgbClr val="FF0000"/>
                </a:solidFill>
              </a:rPr>
              <a:t>i</a:t>
            </a:r>
            <a:r>
              <a:rPr lang="ru-RU" dirty="0"/>
              <a:t> выводит по элементу, пока значение счетчика не станет равно длине списка.</a:t>
            </a:r>
            <a:endParaRPr lang="ru-RU" dirty="0">
              <a:solidFill>
                <a:srgbClr val="FF0000"/>
              </a:solidFill>
            </a:endParaRPr>
          </a:p>
        </p:txBody>
      </p:sp>
    </p:spTree>
    <p:extLst>
      <p:ext uri="{BB962C8B-B14F-4D97-AF65-F5344CB8AC3E}">
        <p14:creationId xmlns:p14="http://schemas.microsoft.com/office/powerpoint/2010/main" val="368593635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2015</Words>
  <Application>Microsoft Office PowerPoint</Application>
  <PresentationFormat>Широкоэкранный</PresentationFormat>
  <Paragraphs>314</Paragraphs>
  <Slides>38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38</vt:i4>
      </vt:variant>
    </vt:vector>
  </HeadingPairs>
  <TitlesOfParts>
    <vt:vector size="45" baseType="lpstr">
      <vt:lpstr>Arial</vt:lpstr>
      <vt:lpstr>Calibri</vt:lpstr>
      <vt:lpstr>Calibri Light</vt:lpstr>
      <vt:lpstr>Calibri Light (Заголовки)</vt:lpstr>
      <vt:lpstr>system-ui</vt:lpstr>
      <vt:lpstr>var(--bs-font-monospace)</vt:lpstr>
      <vt:lpstr>Тема Office</vt:lpstr>
      <vt:lpstr>Списки</vt:lpstr>
      <vt:lpstr>Создание списка</vt:lpstr>
      <vt:lpstr>Презентация PowerPoint</vt:lpstr>
      <vt:lpstr>Обращение к элементам списка</vt:lpstr>
      <vt:lpstr>Индексы начинаются с 0, а не с 1</vt:lpstr>
      <vt:lpstr>Презентация PowerPoint</vt:lpstr>
      <vt:lpstr>Разложение списка</vt:lpstr>
      <vt:lpstr>Перебор элементов</vt:lpstr>
      <vt:lpstr>Презентация PowerPoint</vt:lpstr>
      <vt:lpstr>Получение части списка</vt:lpstr>
      <vt:lpstr>Презентация PowerPoint</vt:lpstr>
      <vt:lpstr>Подсчет вхождений</vt:lpstr>
      <vt:lpstr>Изменение, добавление и удаление элементов</vt:lpstr>
      <vt:lpstr>Добавление элементов в список</vt:lpstr>
      <vt:lpstr>Вставка элементов в список</vt:lpstr>
      <vt:lpstr>Удаление элементов из списка</vt:lpstr>
      <vt:lpstr>Удаление элемента с использованием метода pop()</vt:lpstr>
      <vt:lpstr>Презентация PowerPoint</vt:lpstr>
      <vt:lpstr>Удаление элементов по значению</vt:lpstr>
      <vt:lpstr>Упорядочение списка</vt:lpstr>
      <vt:lpstr>Презентация PowerPoint</vt:lpstr>
      <vt:lpstr>Презентация PowerPoint</vt:lpstr>
      <vt:lpstr>Минимальное и максимальное значения</vt:lpstr>
      <vt:lpstr>Копирование списков</vt:lpstr>
      <vt:lpstr>Презентация PowerPoint</vt:lpstr>
      <vt:lpstr>Соединение списков</vt:lpstr>
      <vt:lpstr>Презентация PowerPoint</vt:lpstr>
      <vt:lpstr>Определение длины списка</vt:lpstr>
      <vt:lpstr>Ошибки индексирования при работе со списками</vt:lpstr>
      <vt:lpstr>Функция range()  </vt:lpstr>
      <vt:lpstr>Параметры range(старт, стоп, шаг)</vt:lpstr>
      <vt:lpstr>Презентация PowerPoint</vt:lpstr>
      <vt:lpstr>Кортежи</vt:lpstr>
      <vt:lpstr>Словари</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Виктор Мекка</dc:creator>
  <cp:lastModifiedBy>Виктор Мекка</cp:lastModifiedBy>
  <cp:revision>93</cp:revision>
  <dcterms:created xsi:type="dcterms:W3CDTF">2023-08-13T11:36:25Z</dcterms:created>
  <dcterms:modified xsi:type="dcterms:W3CDTF">2023-09-26T06:46:21Z</dcterms:modified>
</cp:coreProperties>
</file>