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53839"/>
          </a:xfrm>
        </p:spPr>
        <p:txBody>
          <a:bodyPr>
            <a:normAutofit/>
          </a:bodyPr>
          <a:lstStyle/>
          <a:p>
            <a:r>
              <a:rPr lang="ru-RU" b="1" dirty="0"/>
              <a:t>Основы работы с файлами в </a:t>
            </a:r>
            <a:r>
              <a:rPr lang="ru-RU" b="1" dirty="0" err="1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77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ежим</a:t>
            </a:r>
            <a:r>
              <a:rPr lang="ru-RU" dirty="0"/>
              <a:t>, в </a:t>
            </a:r>
            <a:r>
              <a:rPr lang="ru-RU" dirty="0" smtClean="0"/>
              <a:t>которых можно открыть </a:t>
            </a:r>
            <a:r>
              <a:rPr lang="ru-RU" dirty="0"/>
              <a:t>файл.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7" y="1690688"/>
            <a:ext cx="11042946" cy="43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039" y="447612"/>
            <a:ext cx="5464454" cy="60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Переименование файлов в </a:t>
            </a:r>
            <a:r>
              <a:rPr lang="en-US" b="1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>
                <a:solidFill>
                  <a:srgbClr val="FF0000"/>
                </a:solidFill>
              </a:rPr>
              <a:t>rename</a:t>
            </a:r>
            <a:r>
              <a:rPr lang="ru-RU" dirty="0">
                <a:solidFill>
                  <a:srgbClr val="FF0000"/>
                </a:solidFill>
              </a:rPr>
              <a:t>() </a:t>
            </a:r>
            <a:r>
              <a:rPr lang="ru-RU" dirty="0"/>
              <a:t>используется для </a:t>
            </a:r>
            <a:r>
              <a:rPr lang="ru-RU" dirty="0" err="1"/>
              <a:t>переименовывания</a:t>
            </a:r>
            <a:r>
              <a:rPr lang="ru-RU" dirty="0"/>
              <a:t> файлов в </a:t>
            </a:r>
            <a:r>
              <a:rPr lang="ru-RU" dirty="0" err="1"/>
              <a:t>Python</a:t>
            </a:r>
            <a:r>
              <a:rPr lang="ru-RU" dirty="0"/>
              <a:t>. Для ее использования сперва нужно импортировать модуль </a:t>
            </a:r>
            <a:r>
              <a:rPr lang="ru-RU" dirty="0" err="1">
                <a:solidFill>
                  <a:srgbClr val="FF0000"/>
                </a:solidFill>
              </a:rPr>
              <a:t>os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2389"/>
            <a:ext cx="10515600" cy="554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os.rename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src,dest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ru-RU" dirty="0"/>
              <a:t>файл, который нужно переименовать</a:t>
            </a:r>
          </a:p>
          <a:p>
            <a:pPr marL="457200" lvl="1" indent="0">
              <a:buNone/>
            </a:pP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ru-RU" dirty="0"/>
              <a:t>новое имя файла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os.rename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xyz.txt","abc.txt</a:t>
            </a:r>
            <a:r>
              <a:rPr lang="en-US" dirty="0">
                <a:solidFill>
                  <a:srgbClr val="FF0000"/>
                </a:solidFill>
              </a:rPr>
              <a:t>")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4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НЕСКОЛЬКО ПОЛЕЗНЫХ МЕТОДОВ СТРОК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Метод </a:t>
            </a:r>
            <a:r>
              <a:rPr lang="en-US" sz="4400" dirty="0" smtClean="0">
                <a:solidFill>
                  <a:srgbClr val="FF0000"/>
                </a:solidFill>
              </a:rPr>
              <a:t>strip()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Основная логика метода </a:t>
            </a:r>
            <a:r>
              <a:rPr lang="ru-RU" dirty="0" err="1"/>
              <a:t>strip</a:t>
            </a:r>
            <a:r>
              <a:rPr lang="ru-RU" dirty="0"/>
              <a:t>() заключается в том, что он возвращает копию строки, при этом удаляя как начальные, так и конечные символы. Удаление символов конечно же не происходит случайным образом, а на основе переданного аргумента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message</a:t>
            </a:r>
            <a:r>
              <a:rPr lang="ru-RU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ru-RU" dirty="0" smtClean="0">
                <a:solidFill>
                  <a:srgbClr val="FF0000"/>
                </a:solidFill>
              </a:rPr>
              <a:t>      Учи </a:t>
            </a:r>
            <a:r>
              <a:rPr lang="ru-RU" dirty="0" err="1">
                <a:solidFill>
                  <a:srgbClr val="FF0000"/>
                </a:solidFill>
              </a:rPr>
              <a:t>Python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ru-RU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# Удаляем начальные и конечные пробелы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('Сообщение:', </a:t>
            </a:r>
            <a:r>
              <a:rPr lang="ru-RU" dirty="0" err="1">
                <a:solidFill>
                  <a:srgbClr val="FF0000"/>
                </a:solidFill>
              </a:rPr>
              <a:t>message.strip</a:t>
            </a:r>
            <a:r>
              <a:rPr lang="ru-RU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3630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0019"/>
            <a:ext cx="10515600" cy="57069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string.strip</a:t>
            </a:r>
            <a:r>
              <a:rPr lang="en-US" dirty="0"/>
              <a:t>([chars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Аргумент </a:t>
            </a:r>
            <a:r>
              <a:rPr lang="ru-RU" dirty="0" err="1"/>
              <a:t>chars</a:t>
            </a:r>
            <a:r>
              <a:rPr lang="ru-RU" dirty="0"/>
              <a:t> — это необязательный аргумент. Указывает на набор символов, которые необходимо удалить из левой и правой частей строки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Метод </a:t>
            </a:r>
            <a:r>
              <a:rPr lang="ru-RU" dirty="0" err="1"/>
              <a:t>strip</a:t>
            </a:r>
            <a:r>
              <a:rPr lang="ru-RU" dirty="0"/>
              <a:t>() — удаляет символы, как слева так и справа, на основе переданного </a:t>
            </a:r>
            <a:r>
              <a:rPr lang="ru-RU" dirty="0" smtClean="0"/>
              <a:t>аргумента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Если не указан аргумент, то по умолчанию, метод </a:t>
            </a:r>
            <a:r>
              <a:rPr lang="ru-RU" dirty="0" err="1"/>
              <a:t>strip</a:t>
            </a:r>
            <a:r>
              <a:rPr lang="ru-RU" dirty="0"/>
              <a:t>() удаляет все начальные и конечные пробелы из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1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3107"/>
            <a:ext cx="10515600" cy="578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= '  xoxo love xoxo   '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 </a:t>
            </a:r>
            <a:r>
              <a:rPr lang="en-US" dirty="0" err="1">
                <a:solidFill>
                  <a:srgbClr val="FF0000"/>
                </a:solidFill>
              </a:rPr>
              <a:t>xoe</a:t>
            </a:r>
            <a:r>
              <a:rPr lang="en-US" dirty="0">
                <a:solidFill>
                  <a:srgbClr val="FF0000"/>
                </a:solidFill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stx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string = 'android is awesome'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('an'))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2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S.lstrip</a:t>
            </a:r>
            <a:r>
              <a:rPr lang="ru-RU" dirty="0">
                <a:solidFill>
                  <a:srgbClr val="FF0000"/>
                </a:solidFill>
              </a:rPr>
              <a:t>([</a:t>
            </a:r>
            <a:r>
              <a:rPr lang="ru-RU" dirty="0" err="1">
                <a:solidFill>
                  <a:srgbClr val="FF0000"/>
                </a:solidFill>
              </a:rPr>
              <a:t>chars</a:t>
            </a:r>
            <a:r>
              <a:rPr lang="ru-RU" dirty="0">
                <a:solidFill>
                  <a:srgbClr val="FF0000"/>
                </a:solidFill>
              </a:rPr>
              <a:t>]) </a:t>
            </a:r>
            <a:r>
              <a:rPr lang="ru-RU" dirty="0"/>
              <a:t>Удаление пробельных символов в начале строки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S.rstrip</a:t>
            </a:r>
            <a:r>
              <a:rPr lang="ru-RU" dirty="0">
                <a:solidFill>
                  <a:srgbClr val="FF0000"/>
                </a:solidFill>
              </a:rPr>
              <a:t>([</a:t>
            </a:r>
            <a:r>
              <a:rPr lang="ru-RU" dirty="0" err="1">
                <a:solidFill>
                  <a:srgbClr val="FF0000"/>
                </a:solidFill>
              </a:rPr>
              <a:t>chars</a:t>
            </a:r>
            <a:r>
              <a:rPr lang="ru-RU" dirty="0">
                <a:solidFill>
                  <a:srgbClr val="FF0000"/>
                </a:solidFill>
              </a:rPr>
              <a:t>]) </a:t>
            </a:r>
            <a:r>
              <a:rPr lang="ru-RU" dirty="0"/>
              <a:t>Удаление пробельных символов в конце строки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S.strip</a:t>
            </a:r>
            <a:r>
              <a:rPr lang="ru-RU" dirty="0">
                <a:solidFill>
                  <a:srgbClr val="FF0000"/>
                </a:solidFill>
              </a:rPr>
              <a:t>([</a:t>
            </a:r>
            <a:r>
              <a:rPr lang="ru-RU" dirty="0" err="1">
                <a:solidFill>
                  <a:srgbClr val="FF0000"/>
                </a:solidFill>
              </a:rPr>
              <a:t>chars</a:t>
            </a:r>
            <a:r>
              <a:rPr lang="ru-RU" dirty="0">
                <a:solidFill>
                  <a:srgbClr val="FF0000"/>
                </a:solidFill>
              </a:rPr>
              <a:t>]) </a:t>
            </a:r>
            <a:r>
              <a:rPr lang="ru-RU" dirty="0"/>
              <a:t>Удаление пробельных символов в начале и конце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4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split()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>
                <a:solidFill>
                  <a:srgbClr val="FF0000"/>
                </a:solidFill>
              </a:rPr>
              <a:t>split</a:t>
            </a:r>
            <a:r>
              <a:rPr lang="ru-RU" dirty="0"/>
              <a:t> сканирует всю строку и разделяет ее в случае нахождения разделителя.</a:t>
            </a:r>
          </a:p>
          <a:p>
            <a:pPr marL="0" indent="0">
              <a:buNone/>
            </a:pPr>
            <a:r>
              <a:rPr lang="ru-RU" dirty="0"/>
              <a:t>В строке должен быть как минимум один разделитель. Им может выступать в </a:t>
            </a:r>
            <a:r>
              <a:rPr lang="ru-RU" dirty="0" smtClean="0"/>
              <a:t>том</a:t>
            </a:r>
            <a:r>
              <a:rPr lang="en-US" dirty="0" smtClean="0"/>
              <a:t> </a:t>
            </a:r>
            <a:r>
              <a:rPr lang="ru-RU" dirty="0" smtClean="0"/>
              <a:t>числе </a:t>
            </a:r>
            <a:r>
              <a:rPr lang="ru-RU" dirty="0"/>
              <a:t>и символ пробела. Пробел — разделитель по умолчанию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параметр на задать, то разделение будет выполнено именно по </a:t>
            </a:r>
            <a:r>
              <a:rPr lang="ru-RU" dirty="0" smtClean="0"/>
              <a:t>символу</a:t>
            </a:r>
            <a:r>
              <a:rPr lang="en-US" dirty="0" smtClean="0"/>
              <a:t> </a:t>
            </a:r>
            <a:r>
              <a:rPr lang="ru-RU" dirty="0" smtClean="0"/>
              <a:t>пробела.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38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string.split</a:t>
            </a:r>
            <a:r>
              <a:rPr lang="en-US" dirty="0">
                <a:solidFill>
                  <a:srgbClr val="FF0000"/>
                </a:solidFill>
              </a:rPr>
              <a:t>(separator*, </a:t>
            </a:r>
            <a:r>
              <a:rPr lang="en-US" dirty="0" err="1">
                <a:solidFill>
                  <a:srgbClr val="FF0000"/>
                </a:solidFill>
              </a:rPr>
              <a:t>maxsplit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solidFill>
                  <a:srgbClr val="FF0000"/>
                </a:solidFill>
              </a:rPr>
              <a:t>separator</a:t>
            </a:r>
            <a:r>
              <a:rPr lang="ru-RU" dirty="0"/>
              <a:t> — необязательный, но он позволяет задать </a:t>
            </a:r>
            <a:r>
              <a:rPr lang="ru-RU" dirty="0" smtClean="0"/>
              <a:t>разделитель</a:t>
            </a:r>
            <a:r>
              <a:rPr lang="en-US" dirty="0" smtClean="0"/>
              <a:t> </a:t>
            </a:r>
            <a:r>
              <a:rPr lang="ru-RU" dirty="0" smtClean="0"/>
              <a:t>вручную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solidFill>
                  <a:srgbClr val="FF0000"/>
                </a:solidFill>
              </a:rPr>
              <a:t>maxsplit</a:t>
            </a:r>
            <a:r>
              <a:rPr lang="ru-RU" dirty="0"/>
              <a:t> определяет максимальное количество разделений. Значение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умолчанию </a:t>
            </a:r>
            <a:r>
              <a:rPr lang="ru-RU" dirty="0"/>
              <a:t>—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dirty="0"/>
              <a:t>, будут выполнены все </a:t>
            </a:r>
            <a:r>
              <a:rPr lang="ru-RU" dirty="0" smtClean="0"/>
              <a:t>разделения.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err="1">
                <a:solidFill>
                  <a:srgbClr val="FF0000"/>
                </a:solidFill>
              </a:rPr>
              <a:t>Пример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строки</a:t>
            </a:r>
            <a:r>
              <a:rPr lang="en-US" dirty="0">
                <a:solidFill>
                  <a:srgbClr val="FF0000"/>
                </a:solidFill>
              </a:rPr>
              <a:t> Python"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my_st.split</a:t>
            </a:r>
            <a:r>
              <a:rPr lang="en-US" dirty="0">
                <a:solidFill>
                  <a:srgbClr val="FF0000"/>
                </a:solidFill>
              </a:rPr>
              <a:t>())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Встроенные средства </a:t>
            </a:r>
            <a:r>
              <a:rPr lang="ru-RU" dirty="0" err="1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Основа для работы с файлами — </a:t>
            </a:r>
            <a:r>
              <a:rPr lang="ru-RU" dirty="0" err="1" smtClean="0"/>
              <a:t>built-in</a:t>
            </a:r>
            <a:r>
              <a:rPr lang="ru-RU" dirty="0" smtClean="0"/>
              <a:t> функция </a:t>
            </a:r>
            <a:r>
              <a:rPr lang="ru-RU" dirty="0" err="1" smtClean="0"/>
              <a:t>open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 = open("accounts.txt", "r")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Эта функция имеет два аргумента. Аргумент </a:t>
            </a:r>
            <a:r>
              <a:rPr lang="ru-RU" dirty="0" err="1" smtClean="0"/>
              <a:t>file</a:t>
            </a:r>
            <a:r>
              <a:rPr lang="ru-RU" dirty="0" smtClean="0"/>
              <a:t> принимает строку, в которой содержится путь к файлу. Второй аргумент, </a:t>
            </a:r>
            <a:r>
              <a:rPr lang="ru-RU" dirty="0" err="1" smtClean="0"/>
              <a:t>mode</a:t>
            </a:r>
            <a:r>
              <a:rPr lang="ru-RU" dirty="0" smtClean="0"/>
              <a:t>, позволяет указать режим, в котором необходимо работать с файлом.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завершении работы с файлом его необходимо закрыть при помощи метода </a:t>
            </a:r>
            <a:r>
              <a:rPr lang="ru-RU" dirty="0" err="1" smtClean="0"/>
              <a:t>close</a:t>
            </a:r>
            <a:r>
              <a:rPr lang="ru-RU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99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строк по нескольким разделителям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можно использовать даже несколько разделителей. Для этого просто требуется передать несколько символов в качестве разделителей функции </a:t>
            </a:r>
            <a:r>
              <a:rPr lang="ru-RU" dirty="0" err="1">
                <a:solidFill>
                  <a:srgbClr val="FF0000"/>
                </a:solidFill>
              </a:rPr>
              <a:t>split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Возьмем в качестве примера ситуацию, где разделителями выступают одновременно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. Задействуем функцию </a:t>
            </a:r>
            <a:r>
              <a:rPr lang="ru-RU" dirty="0" err="1">
                <a:solidFill>
                  <a:srgbClr val="FF0000"/>
                </a:solidFill>
              </a:rPr>
              <a:t>re.split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re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ru-RU" dirty="0">
                <a:solidFill>
                  <a:srgbClr val="FF0000"/>
                </a:solidFill>
              </a:rPr>
              <a:t>Я\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учу; </a:t>
            </a:r>
            <a:r>
              <a:rPr lang="ru-RU" dirty="0" err="1">
                <a:solidFill>
                  <a:srgbClr val="FF0000"/>
                </a:solidFill>
              </a:rPr>
              <a:t>язык,программирования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nPython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re.split</a:t>
            </a:r>
            <a:r>
              <a:rPr lang="en-US" dirty="0">
                <a:solidFill>
                  <a:srgbClr val="FF0000"/>
                </a:solidFill>
              </a:rPr>
              <a:t>(";|,|\n", </a:t>
            </a: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4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.join()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отвечает за объединение списка строк с помощью определенного указателя. Часто это используется при конвертации списка в строку. Например, так можно конвертировать список букв алфавита в разделенную запятыми строку для сохранения.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принимает итерируемый объект в качестве аргумента, а поскольку список отвечает этим условиям, то его вполне можно использовать. Также список должен состоять из строк. Если попробовать использовать функцию для списка с другим содержимым, то результатом будет такое сообщение: </a:t>
            </a:r>
            <a:r>
              <a:rPr lang="ru-RU" dirty="0" err="1"/>
              <a:t>TypeError</a:t>
            </a:r>
            <a:r>
              <a:rPr lang="ru-RU" dirty="0"/>
              <a:t>: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item</a:t>
            </a:r>
            <a:r>
              <a:rPr lang="ru-RU" dirty="0"/>
              <a:t> 0: </a:t>
            </a:r>
            <a:r>
              <a:rPr lang="ru-RU" dirty="0" err="1"/>
              <a:t>expected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</a:t>
            </a:r>
            <a:r>
              <a:rPr lang="ru-RU" dirty="0" err="1"/>
              <a:t>instance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0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4381"/>
            <a:ext cx="10515600" cy="57325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vowels = ["a", "e", "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", "o", "u"]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vowels_str</a:t>
            </a:r>
            <a:r>
              <a:rPr lang="en-US" dirty="0">
                <a:solidFill>
                  <a:srgbClr val="FF0000"/>
                </a:solidFill>
              </a:rPr>
              <a:t> = ",".join(vowels)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Строка гласных:", </a:t>
            </a:r>
            <a:r>
              <a:rPr lang="en-US" dirty="0" err="1">
                <a:solidFill>
                  <a:srgbClr val="FF0000"/>
                </a:solidFill>
              </a:rPr>
              <a:t>vowels_str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ru-RU" dirty="0" smtClean="0"/>
              <a:t>распечатайте еще тип данных </a:t>
            </a:r>
            <a:r>
              <a:rPr lang="en-US" dirty="0" err="1">
                <a:solidFill>
                  <a:srgbClr val="FF0000"/>
                </a:solidFill>
              </a:rPr>
              <a:t>vowels_str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Разбитие строки с помощью </a:t>
            </a:r>
            <a:r>
              <a:rPr lang="ru-RU" b="1" dirty="0" err="1" smtClean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функцию </a:t>
            </a:r>
            <a:r>
              <a:rPr lang="ru-RU" dirty="0" err="1"/>
              <a:t>join</a:t>
            </a:r>
            <a:r>
              <a:rPr lang="ru-RU" dirty="0"/>
              <a:t>() можно использовать, чтобы разбить строку по определенному разделителю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print(",".join("Python"))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</a:t>
            </a:r>
            <a:r>
              <a:rPr lang="ru-RU" b="1" dirty="0" smtClean="0"/>
              <a:t>етод </a:t>
            </a:r>
            <a:r>
              <a:rPr lang="en-US" b="1" dirty="0" smtClean="0"/>
              <a:t>replace()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7327"/>
            <a:ext cx="10515600" cy="5409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Слово </a:t>
            </a:r>
            <a:r>
              <a:rPr lang="ru-RU" dirty="0" err="1"/>
              <a:t>replace</a:t>
            </a:r>
            <a:r>
              <a:rPr lang="ru-RU" dirty="0"/>
              <a:t> имеет дословный перевод «заменять», так что название метода точно описывает его назначение. С помощью </a:t>
            </a:r>
            <a:r>
              <a:rPr lang="ru-RU" dirty="0" err="1"/>
              <a:t>replace</a:t>
            </a:r>
            <a:r>
              <a:rPr lang="ru-RU" dirty="0"/>
              <a:t> можно заменить часть строки или её всю на другую строку.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str.replace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old_str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new_str</a:t>
            </a:r>
            <a:r>
              <a:rPr lang="ru-RU" dirty="0">
                <a:solidFill>
                  <a:srgbClr val="FF0000"/>
                </a:solidFill>
              </a:rPr>
              <a:t>[, </a:t>
            </a:r>
            <a:r>
              <a:rPr lang="ru-RU" dirty="0" err="1">
                <a:solidFill>
                  <a:srgbClr val="FF0000"/>
                </a:solidFill>
              </a:rPr>
              <a:t>count</a:t>
            </a:r>
            <a:r>
              <a:rPr lang="ru-RU" dirty="0" smtClean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В качестве аргументов в метод передаются: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old_str</a:t>
            </a:r>
            <a:r>
              <a:rPr lang="ru-RU" dirty="0"/>
              <a:t> – часть исходной строки, которую необходимо заменить.</a:t>
            </a:r>
          </a:p>
          <a:p>
            <a:pPr marL="0" indent="0">
              <a:buNone/>
            </a:pPr>
            <a:r>
              <a:rPr lang="ru-RU" dirty="0" err="1"/>
              <a:t>new_str</a:t>
            </a:r>
            <a:r>
              <a:rPr lang="ru-RU" dirty="0"/>
              <a:t> – строка, на которую заменяют исходную строку (</a:t>
            </a:r>
            <a:r>
              <a:rPr lang="ru-RU" dirty="0" err="1"/>
              <a:t>old_str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 err="1"/>
              <a:t>count</a:t>
            </a:r>
            <a:r>
              <a:rPr lang="ru-RU" dirty="0"/>
              <a:t> – определяет количество вхождений подстроки, которые необходимо заменить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</a:t>
            </a:r>
            <a:r>
              <a:rPr lang="ru-RU" dirty="0" err="1"/>
              <a:t>count</a:t>
            </a:r>
            <a:r>
              <a:rPr lang="ru-RU" dirty="0"/>
              <a:t> – не обязательный параметр. Если его не указывать, то будут заменены все вхождения подстрок на новые.</a:t>
            </a:r>
          </a:p>
        </p:txBody>
      </p:sp>
    </p:spTree>
    <p:extLst>
      <p:ext uri="{BB962C8B-B14F-4D97-AF65-F5344CB8AC3E}">
        <p14:creationId xmlns:p14="http://schemas.microsoft.com/office/powerpoint/2010/main" val="266006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557"/>
            <a:ext cx="10515600" cy="622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my_str</a:t>
            </a:r>
            <a:r>
              <a:rPr lang="en-US" dirty="0"/>
              <a:t> = "one dog, one cat, one rabbit"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все вхождения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my_str.replace</a:t>
            </a:r>
            <a:r>
              <a:rPr lang="en-US" dirty="0"/>
              <a:t>("one", "two")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первое вхождение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my_str.replace</a:t>
            </a:r>
            <a:r>
              <a:rPr lang="en-US" dirty="0"/>
              <a:t>("one", "two", 1)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первые два вхождения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my_str.replace</a:t>
            </a:r>
            <a:r>
              <a:rPr lang="en-US" dirty="0"/>
              <a:t>("one", "two", </a:t>
            </a:r>
            <a:r>
              <a:rPr lang="en-US" dirty="0" smtClean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9850"/>
          </a:xfrm>
        </p:spPr>
        <p:txBody>
          <a:bodyPr>
            <a:normAutofit/>
          </a:bodyPr>
          <a:lstStyle/>
          <a:p>
            <a:r>
              <a:rPr lang="ru-RU" b="1" dirty="0"/>
              <a:t>Экранирование и спецсимволы в </a:t>
            </a:r>
            <a:r>
              <a:rPr lang="ru-RU" b="1" dirty="0" smtClean="0"/>
              <a:t>строке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60" y="2392823"/>
            <a:ext cx="10076280" cy="30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4202"/>
            <a:ext cx="10515600" cy="567276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 = open("accounts.txt", "r")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 = open("accounts.txt", "w")</a:t>
            </a:r>
          </a:p>
          <a:p>
            <a:pPr marL="0" indent="0"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("</a:t>
            </a:r>
            <a:r>
              <a:rPr lang="ru-RU" dirty="0" smtClean="0"/>
              <a:t>Новое содержимое файла")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3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 .. as ..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open("</a:t>
            </a:r>
            <a:r>
              <a:rPr lang="en-US" dirty="0">
                <a:solidFill>
                  <a:srgbClr val="FF0000"/>
                </a:solidFill>
              </a:rPr>
              <a:t>accounts.txt", "r") </a:t>
            </a:r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f.read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Главное отличие заключается в том, что </a:t>
            </a:r>
            <a:r>
              <a:rPr lang="ru-RU" dirty="0" err="1"/>
              <a:t>python</a:t>
            </a:r>
            <a:r>
              <a:rPr lang="ru-RU" dirty="0"/>
              <a:t>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</a:p>
        </p:txBody>
      </p:sp>
    </p:spTree>
    <p:extLst>
      <p:ext uri="{BB962C8B-B14F-4D97-AF65-F5344CB8AC3E}">
        <p14:creationId xmlns:p14="http://schemas.microsoft.com/office/powerpoint/2010/main" val="10585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6393"/>
            <a:ext cx="10515600" cy="5450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Используя эту функцию с целочисленным аргументом, можно прочитать определенное количество символов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with open("accounts.txt", "r") as f: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f.read</a:t>
            </a:r>
            <a:r>
              <a:rPr lang="en-US" dirty="0" smtClean="0">
                <a:solidFill>
                  <a:srgbClr val="FF0000"/>
                </a:solidFill>
              </a:rPr>
              <a:t>(8))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open("accounts.txt", "r") as f</a:t>
            </a:r>
            <a:r>
              <a:rPr lang="en-US" dirty="0" smtClean="0">
                <a:solidFill>
                  <a:srgbClr val="FF0000"/>
                </a:solidFill>
              </a:rPr>
              <a:t>:   </a:t>
            </a:r>
            <a:r>
              <a:rPr lang="en-US" dirty="0" smtClean="0"/>
              <a:t># </a:t>
            </a:r>
            <a:r>
              <a:rPr lang="en-US" dirty="0"/>
              <a:t>'Hello, world</a:t>
            </a:r>
            <a:r>
              <a:rPr lang="en-US" dirty="0" smtClean="0"/>
              <a:t>!’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f.read</a:t>
            </a:r>
            <a:r>
              <a:rPr lang="en-US" dirty="0">
                <a:solidFill>
                  <a:srgbClr val="FF0000"/>
                </a:solidFill>
              </a:rPr>
              <a:t>(8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first_part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f.read</a:t>
            </a:r>
            <a:r>
              <a:rPr lang="en-US" dirty="0"/>
              <a:t>(8)       # 'Hello, </a:t>
            </a:r>
            <a:r>
              <a:rPr lang="en-US" dirty="0" smtClean="0"/>
              <a:t>w‘</a:t>
            </a:r>
          </a:p>
          <a:p>
            <a:pPr marL="0" indent="0">
              <a:buNone/>
            </a:pPr>
            <a:r>
              <a:rPr lang="en-US" dirty="0" err="1" smtClean="0"/>
              <a:t>f.seek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 err="1" smtClean="0"/>
              <a:t>second_part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f.read</a:t>
            </a:r>
            <a:r>
              <a:rPr lang="en-US" dirty="0"/>
              <a:t>(8)      # 'o, world'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86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Другой способ заключается в считывании файла построчно. Метод </a:t>
            </a:r>
            <a:r>
              <a:rPr lang="ru-RU" dirty="0" err="1"/>
              <a:t>readline</a:t>
            </a:r>
            <a:r>
              <a:rPr lang="ru-RU" dirty="0"/>
              <a:t>() считывает строку и, также как и с методом </a:t>
            </a:r>
            <a:r>
              <a:rPr lang="ru-RU" dirty="0" err="1"/>
              <a:t>read</a:t>
            </a:r>
            <a:r>
              <a:rPr lang="ru-RU" dirty="0"/>
              <a:t>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</a:t>
            </a:r>
            <a:r>
              <a:rPr lang="en-US" dirty="0" smtClean="0">
                <a:solidFill>
                  <a:srgbClr val="FF0000"/>
                </a:solidFill>
              </a:rPr>
              <a:t>("accounts.txt", </a:t>
            </a:r>
            <a:r>
              <a:rPr lang="en-US" dirty="0">
                <a:solidFill>
                  <a:srgbClr val="FF0000"/>
                </a:solidFill>
              </a:rPr>
              <a:t>"r") as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line in </a:t>
            </a:r>
            <a:r>
              <a:rPr lang="en-US" dirty="0" err="1">
                <a:solidFill>
                  <a:srgbClr val="FF0000"/>
                </a:solidFill>
              </a:rPr>
              <a:t>f.readlines</a:t>
            </a:r>
            <a:r>
              <a:rPr lang="en-US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print(line)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9839"/>
            <a:ext cx="10515600" cy="5647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Еще проще: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 open</a:t>
            </a:r>
            <a:r>
              <a:rPr lang="en-US" dirty="0">
                <a:solidFill>
                  <a:srgbClr val="FF0000"/>
                </a:solidFill>
              </a:rPr>
              <a:t> ("accounts.txt", "r") </a:t>
            </a:r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line in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print(line)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 в </a:t>
            </a:r>
            <a:r>
              <a:rPr lang="ru-RU" b="1" dirty="0" smtClean="0"/>
              <a:t>файл</a:t>
            </a:r>
            <a:r>
              <a:rPr lang="en-US" b="1" dirty="0" smtClean="0"/>
              <a:t> write()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("accounts.txt",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7030A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") as </a:t>
            </a:r>
            <a:r>
              <a:rPr lang="en-US" dirty="0">
                <a:solidFill>
                  <a:srgbClr val="FF0000"/>
                </a:solidFill>
              </a:rPr>
              <a:t>f: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f.write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some_string_data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что должно быть в </a:t>
            </a:r>
            <a:r>
              <a:rPr lang="en-US" dirty="0" err="1" smtClean="0">
                <a:solidFill>
                  <a:srgbClr val="FF0000"/>
                </a:solidFill>
              </a:rPr>
              <a:t>some_string_data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494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1832"/>
            <a:ext cx="10515600" cy="634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Важно, что в качестве аргумента функции могут быть переданы только строки. Если необходимо записать другого рода информацию, то ее необходимо явно привести к строковому типу, используя методы </a:t>
            </a:r>
            <a:r>
              <a:rPr lang="en-US" dirty="0" err="1" smtClean="0"/>
              <a:t>str</a:t>
            </a:r>
            <a:r>
              <a:rPr lang="ru-RU" dirty="0" smtClean="0"/>
              <a:t> </a:t>
            </a:r>
            <a:r>
              <a:rPr lang="ru-RU" dirty="0"/>
              <a:t>для объектов или форматированные </a:t>
            </a:r>
            <a:r>
              <a:rPr lang="ru-RU" dirty="0" smtClean="0"/>
              <a:t>строки.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Есть возможность записать в файл большой объем данных, если он может быть представлен в виде списка строк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 ("accounts.txt", “</a:t>
            </a:r>
            <a:r>
              <a:rPr lang="en-US" dirty="0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") as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f.writelines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list_of_strings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Здесь есть еще один нюанс, связанный с тем, что функции </a:t>
            </a:r>
            <a:r>
              <a:rPr lang="ru-RU" dirty="0" err="1"/>
              <a:t>write</a:t>
            </a:r>
            <a:r>
              <a:rPr lang="ru-RU" dirty="0"/>
              <a:t>() и </a:t>
            </a:r>
            <a:r>
              <a:rPr lang="ru-RU" dirty="0" err="1"/>
              <a:t>writelines</a:t>
            </a:r>
            <a:r>
              <a:rPr lang="ru-RU" dirty="0"/>
              <a:t>() автоматически не ставят символ переноса строки, и это разработчику нужно контролировать </a:t>
            </a:r>
            <a:r>
              <a:rPr lang="ru-RU" dirty="0" smtClean="0"/>
              <a:t>самостоятельно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37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956</Words>
  <Application>Microsoft Office PowerPoint</Application>
  <PresentationFormat>Широкоэкранный</PresentationFormat>
  <Paragraphs>164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Основы работы с файлами в Python </vt:lpstr>
      <vt:lpstr>Встроенные средства Python</vt:lpstr>
      <vt:lpstr>Презентация PowerPoint</vt:lpstr>
      <vt:lpstr>with .. as ..</vt:lpstr>
      <vt:lpstr>Презентация PowerPoint</vt:lpstr>
      <vt:lpstr>Метод readline()</vt:lpstr>
      <vt:lpstr>Презентация PowerPoint</vt:lpstr>
      <vt:lpstr>Запись в файл write()</vt:lpstr>
      <vt:lpstr>Презентация PowerPoint</vt:lpstr>
      <vt:lpstr>Режим, в которых можно открыть файл.</vt:lpstr>
      <vt:lpstr>Презентация PowerPoint</vt:lpstr>
      <vt:lpstr>Переименование файлов в Python</vt:lpstr>
      <vt:lpstr>Презентация PowerPoint</vt:lpstr>
      <vt:lpstr>НЕСКОЛЬКО ПОЛЕЗНЫХ МЕТОДОВ СТРОК</vt:lpstr>
      <vt:lpstr>Презентация PowerPoint</vt:lpstr>
      <vt:lpstr>Презентация PowerPoint</vt:lpstr>
      <vt:lpstr>Презентация PowerPoint</vt:lpstr>
      <vt:lpstr>Метод split()</vt:lpstr>
      <vt:lpstr>Презентация PowerPoint</vt:lpstr>
      <vt:lpstr>Разделение строк по нескольким разделителям</vt:lpstr>
      <vt:lpstr>Метод .join()</vt:lpstr>
      <vt:lpstr>Презентация PowerPoint</vt:lpstr>
      <vt:lpstr>Разбитие строки с помощью join</vt:lpstr>
      <vt:lpstr>Метод replace()</vt:lpstr>
      <vt:lpstr>Презентация PowerPoint</vt:lpstr>
      <vt:lpstr>Экранирование и спецсимволы в строке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36</cp:revision>
  <dcterms:created xsi:type="dcterms:W3CDTF">2023-11-26T11:37:07Z</dcterms:created>
  <dcterms:modified xsi:type="dcterms:W3CDTF">2023-12-11T06:02:27Z</dcterms:modified>
</cp:coreProperties>
</file>