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1" r:id="rId5"/>
    <p:sldId id="262" r:id="rId6"/>
    <p:sldId id="263" r:id="rId7"/>
    <p:sldId id="264" r:id="rId8"/>
    <p:sldId id="266" r:id="rId9"/>
    <p:sldId id="268" r:id="rId10"/>
    <p:sldId id="270" r:id="rId11"/>
    <p:sldId id="271" r:id="rId12"/>
    <p:sldId id="272" r:id="rId13"/>
    <p:sldId id="273" r:id="rId14"/>
    <p:sldId id="274" r:id="rId15"/>
    <p:sldId id="288" r:id="rId16"/>
    <p:sldId id="275" r:id="rId17"/>
    <p:sldId id="276" r:id="rId18"/>
    <p:sldId id="289" r:id="rId19"/>
    <p:sldId id="290" r:id="rId20"/>
    <p:sldId id="277" r:id="rId21"/>
    <p:sldId id="282" r:id="rId22"/>
    <p:sldId id="283" r:id="rId23"/>
    <p:sldId id="291" r:id="rId24"/>
    <p:sldId id="292" r:id="rId25"/>
    <p:sldId id="284" r:id="rId26"/>
    <p:sldId id="285" r:id="rId27"/>
    <p:sldId id="293" r:id="rId28"/>
    <p:sldId id="294" r:id="rId29"/>
    <p:sldId id="286" r:id="rId30"/>
    <p:sldId id="287" r:id="rId31"/>
    <p:sldId id="295" r:id="rId32"/>
    <p:sldId id="296" r:id="rId33"/>
    <p:sldId id="297" r:id="rId34"/>
    <p:sldId id="298" r:id="rId35"/>
    <p:sldId id="299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8DD38B0-50EF-49A0-8A75-44996942ECF5}">
          <p14:sldIdLst>
            <p14:sldId id="258"/>
            <p14:sldId id="260"/>
            <p14:sldId id="257"/>
            <p14:sldId id="261"/>
            <p14:sldId id="262"/>
            <p14:sldId id="263"/>
            <p14:sldId id="264"/>
            <p14:sldId id="266"/>
            <p14:sldId id="268"/>
            <p14:sldId id="270"/>
            <p14:sldId id="271"/>
            <p14:sldId id="272"/>
            <p14:sldId id="273"/>
            <p14:sldId id="274"/>
            <p14:sldId id="288"/>
            <p14:sldId id="275"/>
            <p14:sldId id="276"/>
            <p14:sldId id="289"/>
            <p14:sldId id="290"/>
            <p14:sldId id="277"/>
            <p14:sldId id="282"/>
            <p14:sldId id="283"/>
            <p14:sldId id="291"/>
            <p14:sldId id="292"/>
            <p14:sldId id="284"/>
            <p14:sldId id="285"/>
            <p14:sldId id="293"/>
            <p14:sldId id="294"/>
            <p14:sldId id="286"/>
            <p14:sldId id="287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7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6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50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37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97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96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26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7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3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1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59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C802E-E380-4157-8B4B-9B0F0D44B88C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53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Содержимое 3" descr="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852" y="431452"/>
            <a:ext cx="8874295" cy="5872287"/>
          </a:xfrm>
        </p:spPr>
      </p:pic>
    </p:spTree>
    <p:extLst>
      <p:ext uri="{BB962C8B-B14F-4D97-AF65-F5344CB8AC3E}">
        <p14:creationId xmlns:p14="http://schemas.microsoft.com/office/powerpoint/2010/main" val="13023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43484" y="928671"/>
            <a:ext cx="10887342" cy="519749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Повторное использование кода – важный момент в любом языке программирования.</a:t>
            </a:r>
          </a:p>
          <a:p>
            <a:pPr marL="0" indent="0">
              <a:buNone/>
            </a:pPr>
            <a:r>
              <a:rPr lang="ru-RU" dirty="0" smtClean="0"/>
              <a:t>Когда код вырастает в объёме</a:t>
            </a:r>
            <a:r>
              <a:rPr lang="en-US" dirty="0" smtClean="0"/>
              <a:t>, </a:t>
            </a:r>
            <a:r>
              <a:rPr lang="ru-RU" dirty="0" smtClean="0"/>
              <a:t>с ним становится трудно работать.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Мы рассмотрели использование циклов для работы с повтором кода</a:t>
            </a:r>
            <a:r>
              <a:rPr lang="en-US" dirty="0" smtClean="0"/>
              <a:t>,</a:t>
            </a:r>
            <a:r>
              <a:rPr lang="ru-RU" dirty="0" smtClean="0"/>
              <a:t> теперь</a:t>
            </a:r>
            <a:r>
              <a:rPr lang="en-US" dirty="0" smtClean="0"/>
              <a:t> </a:t>
            </a:r>
            <a:r>
              <a:rPr lang="ru-RU" dirty="0" smtClean="0"/>
              <a:t>рассмотрим функции.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68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функции</a:t>
            </a:r>
            <a:r>
              <a:rPr lang="en-US" dirty="0" smtClean="0"/>
              <a:t>? 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655" y="1600201"/>
            <a:ext cx="1128044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	Функции – это незаменимый инструмент программиста. С их помощью разработчик структурирует программу, делая ее понятней и компактнее.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С помощью функций можно добиться многократного использования отдельной части кода без его повторного написания. Это простейший способ упаковать логику выполнения отдельных частей программы.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При этом сокращается объем и время, которое специалист тратит на создание сценария.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2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096"/>
          </a:xfrm>
        </p:spPr>
        <p:txBody>
          <a:bodyPr>
            <a:normAutofit fontScale="90000"/>
          </a:bodyPr>
          <a:lstStyle/>
          <a:p>
            <a:r>
              <a:rPr lang="ru-RU" b="1"/>
              <a:t>С функциями мы уже сталкивались ранее</a:t>
            </a:r>
            <a:r>
              <a:rPr lang="en-US" b="1"/>
              <a:t>: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0575" y="1162227"/>
            <a:ext cx="10895888" cy="5460763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ru-RU" sz="3100" b="1" dirty="0" err="1" smtClean="0"/>
              <a:t>print</a:t>
            </a:r>
            <a:r>
              <a:rPr lang="ru-RU" sz="3100" b="1" dirty="0"/>
              <a:t>()</a:t>
            </a:r>
            <a:r>
              <a:rPr lang="ru-RU" sz="3100" dirty="0"/>
              <a:t>: Выводит переданные аргументы в консоль.</a:t>
            </a:r>
          </a:p>
          <a:p>
            <a:pPr marL="0" indent="0">
              <a:buNone/>
            </a:pPr>
            <a:r>
              <a:rPr lang="ru-RU" sz="3100" b="1" dirty="0" err="1"/>
              <a:t>len</a:t>
            </a:r>
            <a:r>
              <a:rPr lang="ru-RU" sz="3100" b="1" dirty="0"/>
              <a:t>()</a:t>
            </a:r>
            <a:r>
              <a:rPr lang="ru-RU" sz="3100" dirty="0"/>
              <a:t>: Возвращает длину объекта, например, строки, списка, кортежа и т.д.</a:t>
            </a:r>
          </a:p>
          <a:p>
            <a:pPr marL="0" indent="0">
              <a:buNone/>
            </a:pPr>
            <a:r>
              <a:rPr lang="ru-RU" sz="3100" b="1" dirty="0" err="1"/>
              <a:t>input</a:t>
            </a:r>
            <a:r>
              <a:rPr lang="ru-RU" sz="3100" b="1" dirty="0"/>
              <a:t>()</a:t>
            </a:r>
            <a:r>
              <a:rPr lang="ru-RU" sz="3100" dirty="0"/>
              <a:t>: Считывает данные ввода пользователя с клавиатуры.</a:t>
            </a:r>
          </a:p>
          <a:p>
            <a:pPr marL="0" indent="0">
              <a:buNone/>
            </a:pPr>
            <a:r>
              <a:rPr lang="ru-RU" sz="3100" b="1" dirty="0" err="1"/>
              <a:t>type</a:t>
            </a:r>
            <a:r>
              <a:rPr lang="ru-RU" sz="3100" b="1" dirty="0"/>
              <a:t>()</a:t>
            </a:r>
            <a:r>
              <a:rPr lang="ru-RU" sz="3100" dirty="0"/>
              <a:t>: Возвращает тип объекта.</a:t>
            </a:r>
          </a:p>
          <a:p>
            <a:pPr marL="0" indent="0">
              <a:buNone/>
            </a:pPr>
            <a:r>
              <a:rPr lang="ru-RU" sz="3100" b="1" dirty="0" err="1"/>
              <a:t>int</a:t>
            </a:r>
            <a:r>
              <a:rPr lang="ru-RU" sz="3100" b="1" dirty="0"/>
              <a:t>()</a:t>
            </a:r>
            <a:r>
              <a:rPr lang="ru-RU" sz="3100" dirty="0"/>
              <a:t>: Преобразует значение в целое число.</a:t>
            </a:r>
          </a:p>
          <a:p>
            <a:pPr marL="0" indent="0">
              <a:buNone/>
            </a:pPr>
            <a:r>
              <a:rPr lang="ru-RU" sz="3100" b="1" dirty="0" err="1"/>
              <a:t>float</a:t>
            </a:r>
            <a:r>
              <a:rPr lang="ru-RU" sz="3100" b="1" dirty="0"/>
              <a:t>()</a:t>
            </a:r>
            <a:r>
              <a:rPr lang="ru-RU" sz="3100" dirty="0"/>
              <a:t>: Преобразует значение в число с плавающей запятой.</a:t>
            </a:r>
          </a:p>
          <a:p>
            <a:pPr marL="0" indent="0">
              <a:buNone/>
            </a:pPr>
            <a:r>
              <a:rPr lang="ru-RU" sz="3100" b="1" dirty="0" err="1"/>
              <a:t>str</a:t>
            </a:r>
            <a:r>
              <a:rPr lang="ru-RU" sz="3100" b="1" dirty="0"/>
              <a:t>()</a:t>
            </a:r>
            <a:r>
              <a:rPr lang="ru-RU" sz="3100" dirty="0"/>
              <a:t>: Преобразует значение в строку.</a:t>
            </a:r>
          </a:p>
          <a:p>
            <a:pPr marL="0" indent="0">
              <a:buNone/>
            </a:pPr>
            <a:r>
              <a:rPr lang="ru-RU" sz="3100" b="1" dirty="0" err="1"/>
              <a:t>list</a:t>
            </a:r>
            <a:r>
              <a:rPr lang="ru-RU" sz="3100" b="1" dirty="0"/>
              <a:t>()</a:t>
            </a:r>
            <a:r>
              <a:rPr lang="ru-RU" sz="3100" dirty="0"/>
              <a:t>: Создает список.</a:t>
            </a:r>
          </a:p>
          <a:p>
            <a:pPr marL="0" indent="0">
              <a:buNone/>
            </a:pPr>
            <a:r>
              <a:rPr lang="ru-RU" sz="3100" b="1" dirty="0" err="1"/>
              <a:t>dict</a:t>
            </a:r>
            <a:r>
              <a:rPr lang="ru-RU" sz="3100" b="1" dirty="0"/>
              <a:t>()</a:t>
            </a:r>
            <a:r>
              <a:rPr lang="ru-RU" sz="3100" dirty="0"/>
              <a:t>: Создает словарь.</a:t>
            </a:r>
          </a:p>
          <a:p>
            <a:pPr marL="0" indent="0">
              <a:buNone/>
            </a:pPr>
            <a:r>
              <a:rPr lang="ru-RU" sz="3100" b="1" dirty="0" err="1"/>
              <a:t>tuple</a:t>
            </a:r>
            <a:r>
              <a:rPr lang="ru-RU" sz="3100" b="1" dirty="0"/>
              <a:t>()</a:t>
            </a:r>
            <a:r>
              <a:rPr lang="ru-RU" sz="3100" dirty="0"/>
              <a:t>: Создает кортеж.</a:t>
            </a:r>
          </a:p>
          <a:p>
            <a:pPr marL="0" indent="0">
              <a:buNone/>
            </a:pPr>
            <a:r>
              <a:rPr lang="ru-RU" sz="3100" b="1" dirty="0" err="1"/>
              <a:t>range</a:t>
            </a:r>
            <a:r>
              <a:rPr lang="ru-RU" sz="3100" b="1" dirty="0"/>
              <a:t>()</a:t>
            </a:r>
            <a:r>
              <a:rPr lang="ru-RU" sz="3100" dirty="0"/>
              <a:t>: Создает последовательность чисел.</a:t>
            </a:r>
          </a:p>
          <a:p>
            <a:pPr marL="0" indent="0">
              <a:buNone/>
            </a:pPr>
            <a:r>
              <a:rPr lang="ru-RU" sz="3100" b="1" dirty="0" err="1"/>
              <a:t>max</a:t>
            </a:r>
            <a:r>
              <a:rPr lang="ru-RU" sz="3100" b="1" dirty="0"/>
              <a:t>()</a:t>
            </a:r>
            <a:r>
              <a:rPr lang="ru-RU" sz="3100" dirty="0"/>
              <a:t>: Возвращает наибольший элемент из последовательности.</a:t>
            </a:r>
          </a:p>
          <a:p>
            <a:pPr marL="0" indent="0">
              <a:buNone/>
            </a:pPr>
            <a:r>
              <a:rPr lang="ru-RU" sz="3100" b="1" dirty="0" err="1"/>
              <a:t>min</a:t>
            </a:r>
            <a:r>
              <a:rPr lang="ru-RU" sz="3100" b="1" dirty="0"/>
              <a:t>()</a:t>
            </a:r>
            <a:r>
              <a:rPr lang="ru-RU" sz="3100" dirty="0"/>
              <a:t>: Возвращает наименьший элемент из последовательности.</a:t>
            </a:r>
          </a:p>
          <a:p>
            <a:pPr marL="0" indent="0">
              <a:buNone/>
            </a:pPr>
            <a:r>
              <a:rPr lang="ru-RU" sz="3100" b="1" dirty="0" err="1"/>
              <a:t>sum</a:t>
            </a:r>
            <a:r>
              <a:rPr lang="ru-RU" sz="3100" b="1" dirty="0"/>
              <a:t>()</a:t>
            </a:r>
            <a:r>
              <a:rPr lang="ru-RU" sz="3100" dirty="0"/>
              <a:t>: Возвращает сумму элементов последовательности.</a:t>
            </a:r>
          </a:p>
          <a:p>
            <a:pPr marL="0" indent="0">
              <a:buNone/>
            </a:pPr>
            <a:r>
              <a:rPr lang="ru-RU" sz="3100" b="1" dirty="0" err="1"/>
              <a:t>sorted</a:t>
            </a:r>
            <a:r>
              <a:rPr lang="ru-RU" sz="3100" b="1" dirty="0"/>
              <a:t>()</a:t>
            </a:r>
            <a:r>
              <a:rPr lang="ru-RU" sz="3100" dirty="0"/>
              <a:t>: Возвращает отсортированный список элементов.</a:t>
            </a:r>
          </a:p>
          <a:p>
            <a:pPr marL="0" indent="0">
              <a:buNone/>
            </a:pPr>
            <a:r>
              <a:rPr lang="ru-RU" sz="3100" b="1" dirty="0" err="1"/>
              <a:t>abs</a:t>
            </a:r>
            <a:r>
              <a:rPr lang="ru-RU" sz="3100" b="1" dirty="0"/>
              <a:t>()</a:t>
            </a:r>
            <a:r>
              <a:rPr lang="ru-RU" sz="3100" dirty="0"/>
              <a:t>: Возвращает абсолютное значение числа.</a:t>
            </a:r>
          </a:p>
          <a:p>
            <a:pPr marL="0" indent="0">
              <a:buNone/>
            </a:pPr>
            <a:r>
              <a:rPr lang="ru-RU" sz="3100" b="1" dirty="0" err="1"/>
              <a:t>round</a:t>
            </a:r>
            <a:r>
              <a:rPr lang="ru-RU" sz="3100" b="1" dirty="0"/>
              <a:t>()</a:t>
            </a:r>
            <a:r>
              <a:rPr lang="ru-RU" sz="3100" dirty="0"/>
              <a:t>: Округляет число до заданного количества знаков после запятой</a:t>
            </a:r>
            <a:r>
              <a:rPr lang="ru-RU" sz="3100" dirty="0" smtClean="0"/>
              <a:t>.</a:t>
            </a:r>
            <a:endParaRPr lang="ru-RU" sz="3100" dirty="0"/>
          </a:p>
        </p:txBody>
      </p:sp>
    </p:spTree>
    <p:extLst>
      <p:ext uri="{BB962C8B-B14F-4D97-AF65-F5344CB8AC3E}">
        <p14:creationId xmlns:p14="http://schemas.microsoft.com/office/powerpoint/2010/main" val="323483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1652" y="581114"/>
            <a:ext cx="11160808" cy="59991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функция - это блок кода, который выполняет определенную задачу и может быть вызван из других частей программы для выполнения этой задачи. Определение функции в </a:t>
            </a:r>
            <a:r>
              <a:rPr lang="ru-RU" dirty="0" err="1"/>
              <a:t>Python</a:t>
            </a:r>
            <a:r>
              <a:rPr lang="ru-RU" dirty="0"/>
              <a:t> начинается с ключевого слова </a:t>
            </a:r>
            <a:r>
              <a:rPr lang="ru-RU" dirty="0" err="1">
                <a:solidFill>
                  <a:srgbClr val="FF0000"/>
                </a:solidFill>
              </a:rPr>
              <a:t>def</a:t>
            </a:r>
            <a:r>
              <a:rPr lang="ru-RU" dirty="0"/>
              <a:t>, за которым следует имя функции и список параметров в скобках</a:t>
            </a:r>
            <a:r>
              <a:rPr lang="ru-RU" dirty="0" smtClean="0"/>
              <a:t>.</a:t>
            </a:r>
            <a:endParaRPr lang="en-US" dirty="0" smtClean="0"/>
          </a:p>
          <a:p>
            <a:pPr algn="ctr">
              <a:buNone/>
            </a:pPr>
            <a:r>
              <a:rPr lang="ru-RU" dirty="0"/>
              <a:t>Функция может выполнять определенные действия и возвращать результат с помощью ключевого слова </a:t>
            </a:r>
            <a:r>
              <a:rPr lang="ru-RU" dirty="0" err="1">
                <a:solidFill>
                  <a:srgbClr val="FF0000"/>
                </a:solidFill>
              </a:rPr>
              <a:t>return</a:t>
            </a:r>
            <a:r>
              <a:rPr lang="ru-RU" dirty="0"/>
              <a:t>.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ru-RU" dirty="0" smtClean="0"/>
              <a:t>Если проще</a:t>
            </a:r>
            <a:r>
              <a:rPr lang="en-US" dirty="0" smtClean="0"/>
              <a:t>,</a:t>
            </a:r>
            <a:r>
              <a:rPr lang="ru-RU" dirty="0" smtClean="0"/>
              <a:t> то</a:t>
            </a:r>
            <a:r>
              <a:rPr lang="en-US" dirty="0" smtClean="0"/>
              <a:t> </a:t>
            </a:r>
            <a:r>
              <a:rPr lang="ru-RU" dirty="0" smtClean="0"/>
              <a:t>функция что-то принимает</a:t>
            </a:r>
            <a:r>
              <a:rPr lang="en-US" dirty="0" smtClean="0"/>
              <a:t>, </a:t>
            </a:r>
            <a:r>
              <a:rPr lang="ru-RU" dirty="0" smtClean="0"/>
              <a:t>выполняет условие и что-то возвращает.</a:t>
            </a:r>
          </a:p>
        </p:txBody>
      </p:sp>
    </p:spTree>
    <p:extLst>
      <p:ext uri="{BB962C8B-B14F-4D97-AF65-F5344CB8AC3E}">
        <p14:creationId xmlns:p14="http://schemas.microsoft.com/office/powerpoint/2010/main" val="324496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92209" y="153825"/>
            <a:ext cx="10912980" cy="6486258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ru-RU" sz="2400" b="1" dirty="0"/>
              <a:t>Функция в </a:t>
            </a:r>
            <a:r>
              <a:rPr lang="ru-RU" sz="2400" b="1" dirty="0" err="1"/>
              <a:t>Python</a:t>
            </a:r>
            <a:r>
              <a:rPr lang="ru-RU" sz="2400" b="1" dirty="0"/>
              <a:t> состоит из нескольких элементов</a:t>
            </a:r>
            <a:r>
              <a:rPr lang="ru-RU" sz="2400" b="1" dirty="0" smtClean="0"/>
              <a:t>:</a:t>
            </a:r>
            <a:endParaRPr lang="en-US" sz="2400" b="1" dirty="0" smtClean="0"/>
          </a:p>
          <a:p>
            <a:pPr marL="514350" indent="-514350">
              <a:buNone/>
            </a:pPr>
            <a:endParaRPr lang="en-US" sz="2400" b="1" dirty="0"/>
          </a:p>
          <a:p>
            <a:pPr marL="514350" indent="-514350">
              <a:buNone/>
            </a:pPr>
            <a:r>
              <a:rPr lang="ru-RU" dirty="0" err="1">
                <a:solidFill>
                  <a:srgbClr val="FF0000"/>
                </a:solidFill>
              </a:rPr>
              <a:t>def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greet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 smtClean="0">
                <a:solidFill>
                  <a:srgbClr val="FF0000"/>
                </a:solidFill>
              </a:rPr>
              <a:t>):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dirty="0" smtClean="0">
                <a:solidFill>
                  <a:srgbClr val="FF0000"/>
                </a:solidFill>
              </a:rPr>
              <a:t>"""</a:t>
            </a:r>
            <a:r>
              <a:rPr lang="ru-RU" dirty="0">
                <a:solidFill>
                  <a:srgbClr val="FF0000"/>
                </a:solidFill>
              </a:rPr>
              <a:t>Функция для приветствия</a:t>
            </a:r>
            <a:r>
              <a:rPr lang="ru-RU" dirty="0" smtClean="0">
                <a:solidFill>
                  <a:srgbClr val="FF0000"/>
                </a:solidFill>
              </a:rPr>
              <a:t>""“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dirty="0" err="1" smtClean="0">
                <a:solidFill>
                  <a:srgbClr val="FF0000"/>
                </a:solidFill>
              </a:rPr>
              <a:t>print</a:t>
            </a:r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ru-RU" dirty="0" err="1" smtClean="0">
                <a:solidFill>
                  <a:srgbClr val="FF0000"/>
                </a:solidFill>
              </a:rPr>
              <a:t>f"Привет</a:t>
            </a:r>
            <a:r>
              <a:rPr lang="ru-RU" dirty="0">
                <a:solidFill>
                  <a:srgbClr val="FF0000"/>
                </a:solidFill>
              </a:rPr>
              <a:t>, {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 smtClean="0">
                <a:solidFill>
                  <a:srgbClr val="FF0000"/>
                </a:solidFill>
              </a:rPr>
              <a:t>}!")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return name</a:t>
            </a:r>
          </a:p>
          <a:p>
            <a:pPr marL="514350" indent="-514350">
              <a:buNone/>
            </a:pPr>
            <a:endParaRPr lang="ru-RU" sz="2400" b="1" dirty="0"/>
          </a:p>
          <a:p>
            <a:pPr marL="0" indent="444500">
              <a:buNone/>
            </a:pPr>
            <a:r>
              <a:rPr lang="ru-RU" sz="2400" b="1" dirty="0"/>
              <a:t>Заголовок функции: </a:t>
            </a:r>
            <a:r>
              <a:rPr lang="ru-RU" sz="2400" dirty="0" smtClean="0"/>
              <a:t>Это </a:t>
            </a:r>
            <a:r>
              <a:rPr lang="ru-RU" sz="2400" dirty="0"/>
              <a:t>первая строка, содержащая ключевое слово </a:t>
            </a:r>
            <a:r>
              <a:rPr lang="ru-RU" sz="2400" dirty="0" err="1">
                <a:solidFill>
                  <a:srgbClr val="FF0000"/>
                </a:solidFill>
              </a:rPr>
              <a:t>def</a:t>
            </a:r>
            <a:r>
              <a:rPr lang="ru-RU" sz="2400" dirty="0"/>
              <a:t>, за которым следует имя функции и список параметров в скобках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444500">
              <a:buNone/>
            </a:pPr>
            <a:r>
              <a:rPr lang="ru-RU" sz="2400" b="1" dirty="0"/>
              <a:t>Тело функции: </a:t>
            </a:r>
            <a:r>
              <a:rPr lang="ru-RU" sz="2400" dirty="0"/>
              <a:t>Это блок кода, который выполняется при вызове функции. Он начинается после заголовка функции и обычно отмечается отступами (обычно 4 пробелами или табуляцией).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415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7469"/>
            <a:ext cx="10515600" cy="580949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ru-RU" dirty="0" err="1">
                <a:solidFill>
                  <a:srgbClr val="FF0000"/>
                </a:solidFill>
              </a:rPr>
              <a:t>def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greet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>
                <a:solidFill>
                  <a:srgbClr val="FF0000"/>
                </a:solidFill>
              </a:rPr>
              <a:t>):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dirty="0">
                <a:solidFill>
                  <a:srgbClr val="FF0000"/>
                </a:solidFill>
              </a:rPr>
              <a:t>"""Функция для приветствия""“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dirty="0" err="1">
                <a:solidFill>
                  <a:srgbClr val="FF0000"/>
                </a:solidFill>
              </a:rPr>
              <a:t>print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f"Привет</a:t>
            </a:r>
            <a:r>
              <a:rPr lang="ru-RU" dirty="0">
                <a:solidFill>
                  <a:srgbClr val="FF0000"/>
                </a:solidFill>
              </a:rPr>
              <a:t>, {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>
                <a:solidFill>
                  <a:srgbClr val="FF0000"/>
                </a:solidFill>
              </a:rPr>
              <a:t>}!")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return name</a:t>
            </a:r>
          </a:p>
          <a:p>
            <a:pPr marL="0" indent="444500">
              <a:buNone/>
            </a:pPr>
            <a:endParaRPr lang="ru-RU" dirty="0"/>
          </a:p>
          <a:p>
            <a:pPr marL="0" indent="444500">
              <a:buNone/>
            </a:pPr>
            <a:r>
              <a:rPr lang="ru-RU" b="1" dirty="0"/>
              <a:t>Документация (</a:t>
            </a:r>
            <a:r>
              <a:rPr lang="ru-RU" b="1" dirty="0" err="1"/>
              <a:t>docstring</a:t>
            </a:r>
            <a:r>
              <a:rPr lang="ru-RU" b="1" dirty="0"/>
              <a:t>): </a:t>
            </a:r>
            <a:r>
              <a:rPr lang="ru-RU" dirty="0"/>
              <a:t>Это строка документации, которая идет сразу после заголовка функции в тройных кавычках """ """. Этот текст используется для описания назначения функции. Хорошая практика - добавлять описание функции в документацию для улучшения читаемости и понимания кода другими программистами.</a:t>
            </a:r>
          </a:p>
          <a:p>
            <a:pPr marL="0" indent="444500">
              <a:buNone/>
            </a:pPr>
            <a:r>
              <a:rPr lang="ru-RU" b="1" dirty="0"/>
              <a:t>Параметры функции: </a:t>
            </a:r>
            <a:r>
              <a:rPr lang="ru-RU" dirty="0"/>
              <a:t>Параметры (или аргументы) - это значения, передаваемые в функцию при ее вызове. Они указываются в скобках после имени функции. </a:t>
            </a:r>
          </a:p>
          <a:p>
            <a:pPr marL="0" indent="444500">
              <a:buNone/>
            </a:pPr>
            <a:r>
              <a:rPr lang="ru-RU" b="1" dirty="0"/>
              <a:t>Ключевое слово </a:t>
            </a:r>
            <a:r>
              <a:rPr lang="ru-RU" b="1" dirty="0" err="1"/>
              <a:t>return</a:t>
            </a:r>
            <a:r>
              <a:rPr lang="ru-RU" b="1" dirty="0"/>
              <a:t> (если нужно): </a:t>
            </a:r>
            <a:r>
              <a:rPr lang="ru-RU" dirty="0"/>
              <a:t>Это ключевое слово используется для возвращения значения из функции. Функция может возвращать результат с помощью </a:t>
            </a:r>
            <a:r>
              <a:rPr lang="ru-RU" dirty="0" err="1"/>
              <a:t>return</a:t>
            </a:r>
            <a:r>
              <a:rPr lang="ru-RU" dirty="0"/>
              <a:t>. Если </a:t>
            </a:r>
            <a:r>
              <a:rPr lang="ru-RU" dirty="0" err="1"/>
              <a:t>return</a:t>
            </a:r>
            <a:r>
              <a:rPr lang="ru-RU" dirty="0"/>
              <a:t> отсутствует, функция вернет </a:t>
            </a:r>
            <a:r>
              <a:rPr lang="ru-RU" dirty="0" err="1"/>
              <a:t>None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69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4221" y="606751"/>
            <a:ext cx="10673697" cy="55194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Функция может быть любой сложности и возвращать любые объекты (списки, кортежи, и даже функции!)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ru-RU" dirty="0" smtClean="0"/>
              <a:t>Имя функции задается после инструкции </a:t>
            </a:r>
            <a:r>
              <a:rPr lang="en-US" u="sng" dirty="0" err="1" smtClean="0"/>
              <a:t>def</a:t>
            </a:r>
            <a:endParaRPr lang="ru-RU" u="sng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greet_user</a:t>
            </a:r>
            <a:r>
              <a:rPr lang="en-US" dirty="0" smtClean="0">
                <a:solidFill>
                  <a:srgbClr val="FF0000"/>
                </a:solidFill>
              </a:rPr>
              <a:t>():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print("Hello!")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greet_user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1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8564" y="428605"/>
            <a:ext cx="10998438" cy="569755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Аргументы и параметры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Аргумент</a:t>
            </a:r>
            <a:r>
              <a:rPr lang="ru-RU" dirty="0" smtClean="0"/>
              <a:t> </a:t>
            </a:r>
            <a:r>
              <a:rPr lang="ru-RU" b="1" dirty="0" smtClean="0"/>
              <a:t>—</a:t>
            </a:r>
            <a:r>
              <a:rPr lang="ru-RU" dirty="0" smtClean="0"/>
              <a:t> значение, передаваемое в функцию при её вызове.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Параметр — </a:t>
            </a:r>
            <a:r>
              <a:rPr lang="ru-RU" dirty="0" smtClean="0"/>
              <a:t>используются для обозначения как обязательных, так и необязательных аргументов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greet_user</a:t>
            </a:r>
            <a:r>
              <a:rPr lang="en-US" dirty="0" smtClean="0">
                <a:solidFill>
                  <a:srgbClr val="FF0000"/>
                </a:solidFill>
              </a:rPr>
              <a:t>(username):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f"Hello</a:t>
            </a:r>
            <a:r>
              <a:rPr lang="en-US" dirty="0" smtClean="0">
                <a:solidFill>
                  <a:srgbClr val="FF0000"/>
                </a:solidFill>
              </a:rPr>
              <a:t>, {</a:t>
            </a:r>
            <a:r>
              <a:rPr lang="en-US" dirty="0" err="1" smtClean="0">
                <a:solidFill>
                  <a:srgbClr val="FF0000"/>
                </a:solidFill>
              </a:rPr>
              <a:t>username.title</a:t>
            </a:r>
            <a:r>
              <a:rPr lang="en-US" dirty="0" smtClean="0">
                <a:solidFill>
                  <a:srgbClr val="FF0000"/>
                </a:solidFill>
              </a:rPr>
              <a:t>()}!")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greet_user</a:t>
            </a:r>
            <a:r>
              <a:rPr lang="en-US" dirty="0" smtClean="0">
                <a:solidFill>
                  <a:srgbClr val="FF0000"/>
                </a:solidFill>
              </a:rPr>
              <a:t>('</a:t>
            </a:r>
            <a:r>
              <a:rPr lang="en-US" dirty="0" err="1" smtClean="0">
                <a:solidFill>
                  <a:srgbClr val="FF0000"/>
                </a:solidFill>
              </a:rPr>
              <a:t>jesse</a:t>
            </a:r>
            <a:r>
              <a:rPr lang="en-US" dirty="0" smtClean="0">
                <a:solidFill>
                  <a:srgbClr val="FF0000"/>
                </a:solidFill>
              </a:rPr>
              <a:t>')</a:t>
            </a:r>
          </a:p>
          <a:p>
            <a:pPr marL="0" indent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61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21293"/>
            <a:ext cx="10515600" cy="56556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Напишите функцию, которая принимает список чисел в качестве аргумента и </a:t>
            </a:r>
            <a:r>
              <a:rPr lang="ru-RU" dirty="0" smtClean="0"/>
              <a:t>возвращает </a:t>
            </a:r>
            <a:r>
              <a:rPr lang="ru-RU" dirty="0"/>
              <a:t>максимальное число из списка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numbers = [3, 8, 1, 6, 4, 9, 2]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52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9102"/>
            <a:ext cx="10515600" cy="62042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find_max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nums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return </a:t>
            </a:r>
            <a:r>
              <a:rPr lang="en-US" dirty="0">
                <a:solidFill>
                  <a:srgbClr val="FF0000"/>
                </a:solidFill>
              </a:rPr>
              <a:t>max(</a:t>
            </a:r>
            <a:r>
              <a:rPr lang="en-US" dirty="0" err="1">
                <a:solidFill>
                  <a:srgbClr val="FF0000"/>
                </a:solidFill>
              </a:rPr>
              <a:t>nums</a:t>
            </a:r>
            <a:r>
              <a:rPr lang="en-US" dirty="0">
                <a:solidFill>
                  <a:srgbClr val="FF0000"/>
                </a:solidFill>
              </a:rPr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numbers </a:t>
            </a:r>
            <a:r>
              <a:rPr lang="en-US" dirty="0">
                <a:solidFill>
                  <a:srgbClr val="FF0000"/>
                </a:solidFill>
              </a:rPr>
              <a:t>= [3, 8, 1, 6, 4, 9, 2]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max_number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find_max</a:t>
            </a:r>
            <a:r>
              <a:rPr lang="en-US" dirty="0">
                <a:solidFill>
                  <a:srgbClr val="FF0000"/>
                </a:solidFill>
              </a:rPr>
              <a:t>(numbers)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print(f"</a:t>
            </a:r>
            <a:r>
              <a:rPr lang="ru-RU" dirty="0" smtClean="0">
                <a:solidFill>
                  <a:srgbClr val="FF0000"/>
                </a:solidFill>
              </a:rPr>
              <a:t>Максимальное </a:t>
            </a:r>
            <a:r>
              <a:rPr lang="ru-RU" dirty="0">
                <a:solidFill>
                  <a:srgbClr val="FF0000"/>
                </a:solidFill>
              </a:rPr>
              <a:t>число в списке: {</a:t>
            </a:r>
            <a:r>
              <a:rPr lang="en-US" dirty="0" err="1">
                <a:solidFill>
                  <a:srgbClr val="FF0000"/>
                </a:solidFill>
              </a:rPr>
              <a:t>max_number</a:t>
            </a:r>
            <a:r>
              <a:rPr lang="en-US" dirty="0" smtClean="0">
                <a:solidFill>
                  <a:srgbClr val="FF0000"/>
                </a:solidFill>
              </a:rPr>
              <a:t>}“)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find_max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nums</a:t>
            </a:r>
            <a:r>
              <a:rPr lang="en-US" dirty="0">
                <a:solidFill>
                  <a:srgbClr val="0070C0"/>
                </a:solidFill>
              </a:rPr>
              <a:t>):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max_number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smtClean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for 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in </a:t>
            </a:r>
            <a:r>
              <a:rPr lang="en-US" dirty="0" err="1">
                <a:solidFill>
                  <a:srgbClr val="0070C0"/>
                </a:solidFill>
              </a:rPr>
              <a:t>nums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if 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&gt; </a:t>
            </a:r>
            <a:r>
              <a:rPr lang="en-US" dirty="0" err="1">
                <a:solidFill>
                  <a:srgbClr val="0070C0"/>
                </a:solidFill>
              </a:rPr>
              <a:t>max_number</a:t>
            </a:r>
            <a:r>
              <a:rPr lang="en-US" dirty="0">
                <a:solidFill>
                  <a:srgbClr val="0070C0"/>
                </a:solidFill>
              </a:rPr>
              <a:t>: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max_number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 smtClean="0">
                <a:solidFill>
                  <a:srgbClr val="0070C0"/>
                </a:solidFill>
              </a:rPr>
              <a:t>num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return </a:t>
            </a:r>
            <a:r>
              <a:rPr lang="en-US" dirty="0" err="1">
                <a:solidFill>
                  <a:srgbClr val="0070C0"/>
                </a:solidFill>
              </a:rPr>
              <a:t>max_number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numbers </a:t>
            </a:r>
            <a:r>
              <a:rPr lang="en-US" dirty="0">
                <a:solidFill>
                  <a:srgbClr val="0070C0"/>
                </a:solidFill>
              </a:rPr>
              <a:t>= [3, 8, 1, 6, 4, 9, 2]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max_number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 smtClean="0">
                <a:solidFill>
                  <a:srgbClr val="0070C0"/>
                </a:solidFill>
              </a:rPr>
              <a:t>find_max</a:t>
            </a:r>
            <a:r>
              <a:rPr lang="en-US" dirty="0" smtClean="0">
                <a:solidFill>
                  <a:srgbClr val="0070C0"/>
                </a:solidFill>
              </a:rPr>
              <a:t>(numbers)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print(f"</a:t>
            </a:r>
            <a:r>
              <a:rPr lang="ru-RU" dirty="0">
                <a:solidFill>
                  <a:srgbClr val="0070C0"/>
                </a:solidFill>
              </a:rPr>
              <a:t>Максимальное число в списке: {</a:t>
            </a:r>
            <a:r>
              <a:rPr lang="en-US" dirty="0" err="1">
                <a:solidFill>
                  <a:srgbClr val="0070C0"/>
                </a:solidFill>
              </a:rPr>
              <a:t>max_number</a:t>
            </a:r>
            <a:r>
              <a:rPr lang="en-US" dirty="0">
                <a:solidFill>
                  <a:srgbClr val="0070C0"/>
                </a:solidFill>
              </a:rPr>
              <a:t>}")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4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0378" y="785795"/>
            <a:ext cx="11528276" cy="5340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</a:t>
            </a:r>
            <a:r>
              <a:rPr lang="ru-RU" b="1" dirty="0" smtClean="0"/>
              <a:t>Парадигма программирования </a:t>
            </a:r>
            <a:r>
              <a:rPr lang="ru-RU" dirty="0" smtClean="0"/>
              <a:t>— это стиль программирования. Существует множество различных парадигм программирования.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Для профессионального роста, нужно ознакомиться с парадигмами объектно-ориентированного и функционального программирования.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Поговорим вкратце о процедурном, функциональном и объектно-ориентированном программировании, а больше всего внимания будет уделено </a:t>
            </a:r>
            <a:r>
              <a:rPr lang="ru-RU" u="sng" dirty="0" smtClean="0"/>
              <a:t>объектно-ориентированному программированию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188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89660" y="914401"/>
            <a:ext cx="11212082" cy="5211764"/>
          </a:xfrm>
        </p:spPr>
        <p:txBody>
          <a:bodyPr>
            <a:normAutofit/>
          </a:bodyPr>
          <a:lstStyle/>
          <a:p>
            <a:pPr marL="0" indent="0"/>
            <a:r>
              <a:rPr lang="ru-RU" dirty="0" smtClean="0"/>
              <a:t>Параметры – переменные в теле функции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/>
            <a:r>
              <a:rPr lang="ru-RU" dirty="0" smtClean="0"/>
              <a:t>Аргументы – значения</a:t>
            </a:r>
            <a:r>
              <a:rPr lang="en-US" dirty="0" smtClean="0"/>
              <a:t>, </a:t>
            </a:r>
            <a:r>
              <a:rPr lang="ru-RU" dirty="0" smtClean="0"/>
              <a:t>присваиваемые параметрам при вызове функции.</a:t>
            </a:r>
            <a:endParaRPr lang="en-US" dirty="0" smtClean="0"/>
          </a:p>
          <a:p>
            <a:pPr marL="0" indent="0"/>
            <a:endParaRPr lang="en-US" dirty="0"/>
          </a:p>
          <a:p>
            <a:pPr marL="0" indent="0">
              <a:buNone/>
            </a:pPr>
            <a:r>
              <a:rPr lang="ru-RU" dirty="0" smtClean="0"/>
              <a:t>Функция может принимать произвольное количество аргументов или не принимать их вовсе.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Также распространены функции с произвольным числом аргументов, функции с позиционными и именованными аргументами, обязательными и необязательными</a:t>
            </a:r>
          </a:p>
          <a:p>
            <a:pPr marL="0" indent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649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8564" y="428605"/>
            <a:ext cx="10998438" cy="5697559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Позиционные аргументы</a:t>
            </a:r>
            <a:endParaRPr lang="en-US" b="1" dirty="0" smtClean="0"/>
          </a:p>
          <a:p>
            <a:pPr marL="0" indent="0">
              <a:buNone/>
            </a:pPr>
            <a:r>
              <a:rPr lang="ru-RU" sz="2400" dirty="0" smtClean="0"/>
              <a:t>При вызове функции каждому аргументу должен быть поставлен в соответствие параметр в определении функции. Проще всего сделать это на основании порядка перечисления аргументов. Значения, связываемые с аргументами подобным образом, называются позиционными аргументами.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pet_name</a:t>
            </a:r>
            <a:r>
              <a:rPr lang="en-US" sz="2400" dirty="0" smtClean="0">
                <a:solidFill>
                  <a:srgbClr val="FF0000"/>
                </a:solidFill>
              </a:rPr>
              <a:t>):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print(</a:t>
            </a:r>
            <a:r>
              <a:rPr lang="en-US" sz="2400" dirty="0" err="1" smtClean="0">
                <a:solidFill>
                  <a:srgbClr val="FF0000"/>
                </a:solidFill>
              </a:rPr>
              <a:t>f"I</a:t>
            </a:r>
            <a:r>
              <a:rPr lang="en-US" sz="2400" dirty="0" smtClean="0">
                <a:solidFill>
                  <a:srgbClr val="FF0000"/>
                </a:solidFill>
              </a:rPr>
              <a:t> have a {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}.")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print(</a:t>
            </a:r>
            <a:r>
              <a:rPr lang="en-US" sz="2400" dirty="0" err="1" smtClean="0">
                <a:solidFill>
                  <a:srgbClr val="FF0000"/>
                </a:solidFill>
              </a:rPr>
              <a:t>f"My</a:t>
            </a:r>
            <a:r>
              <a:rPr lang="en-US" sz="2400" dirty="0" smtClean="0">
                <a:solidFill>
                  <a:srgbClr val="FF0000"/>
                </a:solidFill>
              </a:rPr>
              <a:t> {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}'s name is {</a:t>
            </a:r>
            <a:r>
              <a:rPr lang="en-US" sz="2400" dirty="0" err="1" smtClean="0">
                <a:solidFill>
                  <a:srgbClr val="FF0000"/>
                </a:solidFill>
              </a:rPr>
              <a:t>pet_name.title</a:t>
            </a:r>
            <a:r>
              <a:rPr lang="en-US" sz="2400" dirty="0" smtClean="0">
                <a:solidFill>
                  <a:srgbClr val="FF0000"/>
                </a:solidFill>
              </a:rPr>
              <a:t>()}.")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('hamster', 'harry')</a:t>
            </a:r>
          </a:p>
        </p:txBody>
      </p:sp>
    </p:spTree>
    <p:extLst>
      <p:ext uri="{BB962C8B-B14F-4D97-AF65-F5344CB8AC3E}">
        <p14:creationId xmlns:p14="http://schemas.microsoft.com/office/powerpoint/2010/main" val="406189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3843"/>
            <a:ext cx="10515600" cy="5553120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Многократные вызовы функций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describe_pet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animal_type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pet_name</a:t>
            </a:r>
            <a:r>
              <a:rPr lang="en-US" sz="2400" dirty="0">
                <a:solidFill>
                  <a:srgbClr val="FF0000"/>
                </a:solidFill>
              </a:rPr>
              <a:t>):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print(</a:t>
            </a:r>
            <a:r>
              <a:rPr lang="en-US" sz="2400" dirty="0" err="1">
                <a:solidFill>
                  <a:srgbClr val="FF0000"/>
                </a:solidFill>
              </a:rPr>
              <a:t>f"I</a:t>
            </a:r>
            <a:r>
              <a:rPr lang="en-US" sz="2400" dirty="0">
                <a:solidFill>
                  <a:srgbClr val="FF0000"/>
                </a:solidFill>
              </a:rPr>
              <a:t> have a {</a:t>
            </a:r>
            <a:r>
              <a:rPr lang="en-US" sz="2400" dirty="0" err="1">
                <a:solidFill>
                  <a:srgbClr val="FF0000"/>
                </a:solidFill>
              </a:rPr>
              <a:t>animal_type</a:t>
            </a:r>
            <a:r>
              <a:rPr lang="en-US" sz="2400" dirty="0">
                <a:solidFill>
                  <a:srgbClr val="FF0000"/>
                </a:solidFill>
              </a:rPr>
              <a:t>}.")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print(</a:t>
            </a:r>
            <a:r>
              <a:rPr lang="en-US" sz="2400" dirty="0" err="1">
                <a:solidFill>
                  <a:srgbClr val="FF0000"/>
                </a:solidFill>
              </a:rPr>
              <a:t>f"My</a:t>
            </a:r>
            <a:r>
              <a:rPr lang="en-US" sz="2400" dirty="0">
                <a:solidFill>
                  <a:srgbClr val="FF0000"/>
                </a:solidFill>
              </a:rPr>
              <a:t> {</a:t>
            </a:r>
            <a:r>
              <a:rPr lang="en-US" sz="2400" dirty="0" err="1">
                <a:solidFill>
                  <a:srgbClr val="FF0000"/>
                </a:solidFill>
              </a:rPr>
              <a:t>animal_type</a:t>
            </a:r>
            <a:r>
              <a:rPr lang="en-US" sz="2400" dirty="0">
                <a:solidFill>
                  <a:srgbClr val="FF0000"/>
                </a:solidFill>
              </a:rPr>
              <a:t>}'s name is {</a:t>
            </a:r>
            <a:r>
              <a:rPr lang="en-US" sz="2400" dirty="0" err="1">
                <a:solidFill>
                  <a:srgbClr val="FF0000"/>
                </a:solidFill>
              </a:rPr>
              <a:t>pet_name.title</a:t>
            </a:r>
            <a:r>
              <a:rPr lang="en-US" sz="2400" dirty="0">
                <a:solidFill>
                  <a:srgbClr val="FF0000"/>
                </a:solidFill>
              </a:rPr>
              <a:t>()}.")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describe_pet</a:t>
            </a:r>
            <a:r>
              <a:rPr lang="en-US" sz="2400" dirty="0">
                <a:solidFill>
                  <a:srgbClr val="FF0000"/>
                </a:solidFill>
              </a:rPr>
              <a:t>('hamster', 'harry</a:t>
            </a:r>
            <a:r>
              <a:rPr lang="en-US" sz="2400" dirty="0" smtClean="0">
                <a:solidFill>
                  <a:srgbClr val="FF0000"/>
                </a:solidFill>
              </a:rPr>
              <a:t>')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('dog', 'willie')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(cat', ‘ted')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830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ru-RU" dirty="0"/>
              <a:t>функцию, которая принимает два аргумента - длину (</a:t>
            </a:r>
            <a:r>
              <a:rPr lang="ru-RU" dirty="0" err="1"/>
              <a:t>length</a:t>
            </a:r>
            <a:r>
              <a:rPr lang="ru-RU" dirty="0"/>
              <a:t>) и ширину (</a:t>
            </a:r>
            <a:r>
              <a:rPr lang="ru-RU" dirty="0" err="1"/>
              <a:t>width</a:t>
            </a:r>
            <a:r>
              <a:rPr lang="ru-RU" dirty="0"/>
              <a:t>) прямоугольника, и возвращает его площадь.</a:t>
            </a:r>
          </a:p>
        </p:txBody>
      </p:sp>
    </p:spTree>
    <p:extLst>
      <p:ext uri="{BB962C8B-B14F-4D97-AF65-F5344CB8AC3E}">
        <p14:creationId xmlns:p14="http://schemas.microsoft.com/office/powerpoint/2010/main" val="3866231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503"/>
            <a:ext cx="10515600" cy="496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rectangle_area</a:t>
            </a:r>
            <a:r>
              <a:rPr lang="en-US" dirty="0">
                <a:solidFill>
                  <a:srgbClr val="FF0000"/>
                </a:solidFill>
              </a:rPr>
              <a:t>(length, width):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return length * width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length </a:t>
            </a:r>
            <a:r>
              <a:rPr lang="en-US" dirty="0">
                <a:solidFill>
                  <a:srgbClr val="FF0000"/>
                </a:solidFill>
              </a:rPr>
              <a:t>=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width = 10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area = </a:t>
            </a:r>
            <a:r>
              <a:rPr lang="en-US" dirty="0" err="1">
                <a:solidFill>
                  <a:srgbClr val="FF0000"/>
                </a:solidFill>
              </a:rPr>
              <a:t>rectangle_area</a:t>
            </a:r>
            <a:r>
              <a:rPr lang="en-US" dirty="0">
                <a:solidFill>
                  <a:srgbClr val="FF0000"/>
                </a:solidFill>
              </a:rPr>
              <a:t>(length, width)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print(f"</a:t>
            </a:r>
            <a:r>
              <a:rPr lang="ru-RU" dirty="0">
                <a:solidFill>
                  <a:srgbClr val="FF0000"/>
                </a:solidFill>
              </a:rPr>
              <a:t>Площадь прямоугольника со сторонами {</a:t>
            </a:r>
            <a:r>
              <a:rPr lang="en-US" dirty="0">
                <a:solidFill>
                  <a:srgbClr val="FF0000"/>
                </a:solidFill>
              </a:rPr>
              <a:t>length} </a:t>
            </a:r>
            <a:r>
              <a:rPr lang="ru-RU" dirty="0">
                <a:solidFill>
                  <a:srgbClr val="FF0000"/>
                </a:solidFill>
              </a:rPr>
              <a:t>и {</a:t>
            </a:r>
            <a:r>
              <a:rPr lang="en-US" dirty="0">
                <a:solidFill>
                  <a:srgbClr val="FF0000"/>
                </a:solidFill>
              </a:rPr>
              <a:t>width} </a:t>
            </a:r>
            <a:r>
              <a:rPr lang="ru-RU" dirty="0">
                <a:solidFill>
                  <a:srgbClr val="FF0000"/>
                </a:solidFill>
              </a:rPr>
              <a:t>равна {</a:t>
            </a:r>
            <a:r>
              <a:rPr lang="en-US" dirty="0">
                <a:solidFill>
                  <a:srgbClr val="FF0000"/>
                </a:solidFill>
              </a:rPr>
              <a:t>area</a:t>
            </a:r>
            <a:r>
              <a:rPr lang="en-US" dirty="0" smtClean="0">
                <a:solidFill>
                  <a:srgbClr val="FF0000"/>
                </a:solidFill>
              </a:rPr>
              <a:t>}")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63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Именованные аргументы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Именованный аргумент представляет собой пару «имя-значение», передаваемую функции. Имя и значение связываются с аргументом напрямую, так что при передаче аргумента путаница с порядком исключается. Именованные аргументы избавляют от хлопот с порядком аргументов при вызове функции, а также проясняют роль каждого значения в вызове функции.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04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01652"/>
            <a:ext cx="10515600" cy="5775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pet_name</a:t>
            </a:r>
            <a:r>
              <a:rPr lang="en-US" sz="2400" dirty="0" smtClean="0">
                <a:solidFill>
                  <a:srgbClr val="FF0000"/>
                </a:solidFill>
              </a:rPr>
              <a:t>):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print(f"\</a:t>
            </a:r>
            <a:r>
              <a:rPr lang="en-US" dirty="0" err="1" smtClean="0">
                <a:solidFill>
                  <a:srgbClr val="FF0000"/>
                </a:solidFill>
              </a:rPr>
              <a:t>nI</a:t>
            </a:r>
            <a:r>
              <a:rPr lang="en-US" dirty="0" smtClean="0">
                <a:solidFill>
                  <a:srgbClr val="FF0000"/>
                </a:solidFill>
              </a:rPr>
              <a:t> have a {</a:t>
            </a:r>
            <a:r>
              <a:rPr lang="en-US" dirty="0" err="1" smtClean="0">
                <a:solidFill>
                  <a:srgbClr val="FF0000"/>
                </a:solidFill>
              </a:rPr>
              <a:t>animal_type</a:t>
            </a:r>
            <a:r>
              <a:rPr lang="en-US" dirty="0" smtClean="0">
                <a:solidFill>
                  <a:srgbClr val="FF0000"/>
                </a:solidFill>
              </a:rPr>
              <a:t>}.") 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print(</a:t>
            </a:r>
            <a:r>
              <a:rPr lang="en-US" dirty="0" err="1" smtClean="0">
                <a:solidFill>
                  <a:srgbClr val="FF0000"/>
                </a:solidFill>
              </a:rPr>
              <a:t>f"My</a:t>
            </a:r>
            <a:r>
              <a:rPr lang="en-US" dirty="0" smtClean="0">
                <a:solidFill>
                  <a:srgbClr val="FF0000"/>
                </a:solidFill>
              </a:rPr>
              <a:t> {</a:t>
            </a:r>
            <a:r>
              <a:rPr lang="en-US" dirty="0" err="1" smtClean="0">
                <a:solidFill>
                  <a:srgbClr val="FF0000"/>
                </a:solidFill>
              </a:rPr>
              <a:t>animal_type</a:t>
            </a:r>
            <a:r>
              <a:rPr lang="en-US" dirty="0" smtClean="0">
                <a:solidFill>
                  <a:srgbClr val="FF0000"/>
                </a:solidFill>
              </a:rPr>
              <a:t>}'s name is {</a:t>
            </a:r>
            <a:r>
              <a:rPr lang="en-US" dirty="0" err="1" smtClean="0">
                <a:solidFill>
                  <a:srgbClr val="FF0000"/>
                </a:solidFill>
              </a:rPr>
              <a:t>pet_name.title</a:t>
            </a:r>
            <a:r>
              <a:rPr lang="en-US" dirty="0" smtClean="0">
                <a:solidFill>
                  <a:srgbClr val="FF0000"/>
                </a:solidFill>
              </a:rPr>
              <a:t>()}.")</a:t>
            </a:r>
          </a:p>
          <a:p>
            <a:pPr marL="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describe_pet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animal_type</a:t>
            </a:r>
            <a:r>
              <a:rPr lang="en-US" dirty="0" smtClean="0">
                <a:solidFill>
                  <a:srgbClr val="FF0000"/>
                </a:solidFill>
              </a:rPr>
              <a:t>='hamster', </a:t>
            </a:r>
            <a:r>
              <a:rPr lang="en-US" dirty="0" err="1" smtClean="0">
                <a:solidFill>
                  <a:srgbClr val="FF0000"/>
                </a:solidFill>
              </a:rPr>
              <a:t>pet_name</a:t>
            </a:r>
            <a:r>
              <a:rPr lang="en-US" dirty="0" smtClean="0">
                <a:solidFill>
                  <a:srgbClr val="FF0000"/>
                </a:solidFill>
              </a:rPr>
              <a:t>='harry') </a:t>
            </a:r>
          </a:p>
          <a:p>
            <a:pPr marL="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ru-RU" sz="2000" dirty="0" smtClean="0"/>
              <a:t>Функция </a:t>
            </a:r>
            <a:r>
              <a:rPr lang="ru-RU" sz="2000" dirty="0" err="1" smtClean="0">
                <a:solidFill>
                  <a:srgbClr val="FF0000"/>
                </a:solidFill>
              </a:rPr>
              <a:t>describe_pet</a:t>
            </a:r>
            <a:r>
              <a:rPr lang="ru-RU" sz="2000" dirty="0" smtClean="0">
                <a:solidFill>
                  <a:srgbClr val="FF0000"/>
                </a:solidFill>
              </a:rPr>
              <a:t>() </a:t>
            </a:r>
            <a:r>
              <a:rPr lang="ru-RU" sz="2000" dirty="0" smtClean="0"/>
              <a:t>не изменилась. Однако на этот раз при вызове функции мы явно сообщаем </a:t>
            </a:r>
            <a:r>
              <a:rPr lang="ru-RU" sz="2000" dirty="0" err="1" smtClean="0"/>
              <a:t>Python</a:t>
            </a:r>
            <a:r>
              <a:rPr lang="ru-RU" sz="2000" dirty="0" smtClean="0"/>
              <a:t>, с каким параметром должен быть связан каждый аргумент. При обработке вызова функции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знает, что аргумент </a:t>
            </a:r>
            <a:r>
              <a:rPr lang="ru-RU" sz="2000" dirty="0" smtClean="0">
                <a:solidFill>
                  <a:srgbClr val="FF0000"/>
                </a:solidFill>
              </a:rPr>
              <a:t>'</a:t>
            </a:r>
            <a:r>
              <a:rPr lang="ru-RU" sz="2000" dirty="0" err="1" smtClean="0">
                <a:solidFill>
                  <a:srgbClr val="FF0000"/>
                </a:solidFill>
              </a:rPr>
              <a:t>hamster</a:t>
            </a:r>
            <a:r>
              <a:rPr lang="ru-RU" sz="2000" dirty="0" smtClean="0">
                <a:solidFill>
                  <a:srgbClr val="FF0000"/>
                </a:solidFill>
              </a:rPr>
              <a:t>' </a:t>
            </a:r>
            <a:r>
              <a:rPr lang="ru-RU" sz="2000" dirty="0" smtClean="0"/>
              <a:t>должен быть сохранен в параметре </a:t>
            </a:r>
            <a:r>
              <a:rPr lang="ru-RU" sz="2000" dirty="0" err="1" smtClean="0">
                <a:solidFill>
                  <a:srgbClr val="FF0000"/>
                </a:solidFill>
              </a:rPr>
              <a:t>animal_type</a:t>
            </a:r>
            <a:r>
              <a:rPr lang="ru-RU" sz="2000" dirty="0" smtClean="0"/>
              <a:t>, а аргумент </a:t>
            </a:r>
            <a:r>
              <a:rPr lang="ru-RU" sz="2000" dirty="0" smtClean="0">
                <a:solidFill>
                  <a:srgbClr val="FF0000"/>
                </a:solidFill>
              </a:rPr>
              <a:t>'</a:t>
            </a:r>
            <a:r>
              <a:rPr lang="ru-RU" sz="2000" dirty="0" err="1" smtClean="0">
                <a:solidFill>
                  <a:srgbClr val="FF0000"/>
                </a:solidFill>
              </a:rPr>
              <a:t>harry</a:t>
            </a:r>
            <a:r>
              <a:rPr lang="ru-RU" sz="2000" dirty="0" smtClean="0">
                <a:solidFill>
                  <a:srgbClr val="FF0000"/>
                </a:solidFill>
              </a:rPr>
              <a:t>' </a:t>
            </a:r>
            <a:r>
              <a:rPr lang="ru-RU" sz="2000" dirty="0" smtClean="0"/>
              <a:t>— в параметре </a:t>
            </a:r>
            <a:r>
              <a:rPr lang="ru-RU" sz="2000" dirty="0" err="1" smtClean="0">
                <a:solidFill>
                  <a:srgbClr val="FF0000"/>
                </a:solidFill>
              </a:rPr>
              <a:t>pet_name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lvl="1" indent="0" algn="ctr">
              <a:buNone/>
            </a:pPr>
            <a:r>
              <a:rPr lang="ru-RU" sz="2800" dirty="0" smtClean="0"/>
              <a:t>При использовании именованных аргументов будьте внимательны — имена должны точно совпадать с именами параметров из определения функции.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62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Напишите функцию, которая принимает длину (</a:t>
            </a:r>
            <a:r>
              <a:rPr lang="ru-RU" dirty="0" err="1"/>
              <a:t>length</a:t>
            </a:r>
            <a:r>
              <a:rPr lang="ru-RU" dirty="0"/>
              <a:t>), ширину (</a:t>
            </a:r>
            <a:r>
              <a:rPr lang="ru-RU" dirty="0" err="1"/>
              <a:t>width</a:t>
            </a:r>
            <a:r>
              <a:rPr lang="ru-RU" dirty="0"/>
              <a:t>) и высоту (</a:t>
            </a:r>
            <a:r>
              <a:rPr lang="ru-RU" dirty="0" err="1"/>
              <a:t>height</a:t>
            </a:r>
            <a:r>
              <a:rPr lang="ru-RU" dirty="0"/>
              <a:t>) </a:t>
            </a:r>
            <a:r>
              <a:rPr lang="ru-RU" dirty="0" smtClean="0"/>
              <a:t>параллелепипеда. </a:t>
            </a:r>
            <a:r>
              <a:rPr lang="ru-RU" dirty="0"/>
              <a:t>Функция должна возвращать объем параллелепипеда.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422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cuboid_volume</a:t>
            </a:r>
            <a:r>
              <a:rPr lang="en-US" dirty="0">
                <a:solidFill>
                  <a:srgbClr val="FF0000"/>
                </a:solidFill>
              </a:rPr>
              <a:t>(length, width, height):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if height is None: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height = length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return length * width * height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volume = </a:t>
            </a:r>
            <a:r>
              <a:rPr lang="en-US" dirty="0" err="1">
                <a:solidFill>
                  <a:srgbClr val="FF0000"/>
                </a:solidFill>
              </a:rPr>
              <a:t>cuboid_volume</a:t>
            </a:r>
            <a:r>
              <a:rPr lang="en-US" dirty="0">
                <a:solidFill>
                  <a:srgbClr val="FF0000"/>
                </a:solidFill>
              </a:rPr>
              <a:t>(5, 6, height=10)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print(f"</a:t>
            </a:r>
            <a:r>
              <a:rPr lang="ru-RU" dirty="0">
                <a:solidFill>
                  <a:srgbClr val="FF0000"/>
                </a:solidFill>
              </a:rPr>
              <a:t>Объем параллелепипеда: {</a:t>
            </a:r>
            <a:r>
              <a:rPr lang="en-US" dirty="0">
                <a:solidFill>
                  <a:srgbClr val="FF0000"/>
                </a:solidFill>
              </a:rPr>
              <a:t>volume}")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80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95"/>
          </a:xfrm>
        </p:spPr>
        <p:txBody>
          <a:bodyPr/>
          <a:lstStyle/>
          <a:p>
            <a:r>
              <a:rPr lang="ru-RU" b="1" dirty="0" smtClean="0"/>
              <a:t>Значения по умолчанию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0236"/>
            <a:ext cx="10515600" cy="4826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Для каждого параметра вашей функции можно определить значение по умолчанию. Если при вызове функции передается аргумент, соответствующий данному параметру, </a:t>
            </a:r>
            <a:r>
              <a:rPr lang="ru-RU" sz="2400" dirty="0" err="1" smtClean="0"/>
              <a:t>Python</a:t>
            </a:r>
            <a:r>
              <a:rPr lang="ru-RU" sz="2400" dirty="0" smtClean="0"/>
              <a:t> использует значение аргумента, а если нет — использует значение по умолчанию. Таким образом, если для параметра определено значение по умолчанию, вы можете опустить соответствующий аргумент, который обычно включается в вызов функции. Значения по умолчанию упрощают вызовы функций и проясняют типичные способы использования функций.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pet_name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='dog'):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print(f"\</a:t>
            </a:r>
            <a:r>
              <a:rPr lang="en-US" sz="2400" dirty="0" err="1" smtClean="0">
                <a:solidFill>
                  <a:srgbClr val="FF0000"/>
                </a:solidFill>
              </a:rPr>
              <a:t>nI</a:t>
            </a:r>
            <a:r>
              <a:rPr lang="en-US" sz="2400" dirty="0" smtClean="0">
                <a:solidFill>
                  <a:srgbClr val="FF0000"/>
                </a:solidFill>
              </a:rPr>
              <a:t> have a {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}.")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print(</a:t>
            </a:r>
            <a:r>
              <a:rPr lang="en-US" sz="2400" dirty="0" err="1" smtClean="0">
                <a:solidFill>
                  <a:srgbClr val="FF0000"/>
                </a:solidFill>
              </a:rPr>
              <a:t>f"My</a:t>
            </a:r>
            <a:r>
              <a:rPr lang="en-US" sz="2400" dirty="0" smtClean="0">
                <a:solidFill>
                  <a:srgbClr val="FF0000"/>
                </a:solidFill>
              </a:rPr>
              <a:t> {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}'s name is {</a:t>
            </a:r>
            <a:r>
              <a:rPr lang="en-US" sz="2400" dirty="0" err="1" smtClean="0">
                <a:solidFill>
                  <a:srgbClr val="FF0000"/>
                </a:solidFill>
              </a:rPr>
              <a:t>pet_name.title</a:t>
            </a:r>
            <a:r>
              <a:rPr lang="en-US" sz="2400" dirty="0" smtClean="0">
                <a:solidFill>
                  <a:srgbClr val="FF0000"/>
                </a:solidFill>
              </a:rPr>
              <a:t>()}.")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pet_name</a:t>
            </a:r>
            <a:r>
              <a:rPr lang="en-US" sz="2400" dirty="0" smtClean="0">
                <a:solidFill>
                  <a:srgbClr val="FF0000"/>
                </a:solidFill>
              </a:rPr>
              <a:t>='willie')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Процедурное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2426"/>
            <a:ext cx="10515600" cy="460453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Стиль программирования, в котором пишется последовательность шагов по направлению к решению, и каждый шаг изменяет состояние программы. В процедурном программировании вы пишете код, чтобы «сделать это, затем то».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Содержимое 3" descr="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26196"/>
            <a:ext cx="10697025" cy="27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84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вы используете значения по умолчанию, все параметры со значением по умолчанию должны следовать после параметров, у которых значений по умолчанию нет. Это необходимо для того, чтобы </a:t>
            </a:r>
            <a:r>
              <a:rPr lang="ru-RU" dirty="0" err="1" smtClean="0"/>
              <a:t>Python</a:t>
            </a:r>
            <a:r>
              <a:rPr lang="ru-RU" dirty="0" smtClean="0"/>
              <a:t> правильно интерпретировал позиционные аргументы.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249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Оператор «звёздочка</a:t>
            </a:r>
            <a:r>
              <a:rPr lang="ru-RU" b="1" dirty="0" smtClean="0"/>
              <a:t>»</a:t>
            </a:r>
            <a:r>
              <a:rPr lang="en-US" b="1" dirty="0" smtClean="0"/>
              <a:t>   *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Оператор </a:t>
            </a:r>
            <a:r>
              <a:rPr lang="ru-RU" dirty="0">
                <a:solidFill>
                  <a:srgbClr val="FF0000"/>
                </a:solidFill>
              </a:rPr>
              <a:t>*</a:t>
            </a:r>
            <a:r>
              <a:rPr lang="ru-RU" dirty="0"/>
              <a:t> чаще всего ассоциируется у людей с операцией умножения, но в </a:t>
            </a:r>
            <a:r>
              <a:rPr lang="ru-RU" dirty="0" err="1"/>
              <a:t>Python</a:t>
            </a:r>
            <a:r>
              <a:rPr lang="ru-RU" dirty="0"/>
              <a:t> он имеет и другой смысл.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Этот оператор позволяет «распаковывать» объекты, внутри которых хранятся некие элементы. Вот пример: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a = [1,2,3]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b = [*a,4,5,6</a:t>
            </a:r>
            <a:r>
              <a:rPr lang="ru-RU" dirty="0" smtClean="0">
                <a:solidFill>
                  <a:srgbClr val="FF0000"/>
                </a:solidFill>
              </a:rPr>
              <a:t>]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rint(b)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91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пользоваться *</a:t>
            </a:r>
            <a:r>
              <a:rPr lang="ru-RU" b="1" dirty="0" err="1"/>
              <a:t>args</a:t>
            </a:r>
            <a:r>
              <a:rPr lang="ru-RU" b="1" dirty="0"/>
              <a:t> и **</a:t>
            </a:r>
            <a:r>
              <a:rPr lang="ru-RU" b="1" dirty="0" err="1" smtClean="0"/>
              <a:t>kwargs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*</a:t>
            </a:r>
            <a:r>
              <a:rPr lang="ru-RU" dirty="0" err="1"/>
              <a:t>args</a:t>
            </a:r>
            <a:r>
              <a:rPr lang="ru-RU" dirty="0"/>
              <a:t> — это сокращение от «</a:t>
            </a:r>
            <a:r>
              <a:rPr lang="ru-RU" dirty="0" err="1"/>
              <a:t>arguments</a:t>
            </a:r>
            <a:r>
              <a:rPr lang="ru-RU" dirty="0"/>
              <a:t>» (аргументы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**</a:t>
            </a:r>
            <a:r>
              <a:rPr lang="ru-RU" dirty="0" err="1"/>
              <a:t>kwargs</a:t>
            </a:r>
            <a:r>
              <a:rPr lang="ru-RU" dirty="0"/>
              <a:t> — сокращение от «</a:t>
            </a:r>
            <a:r>
              <a:rPr lang="ru-RU" dirty="0" err="1"/>
              <a:t>keyword</a:t>
            </a:r>
            <a:r>
              <a:rPr lang="ru-RU" dirty="0"/>
              <a:t> </a:t>
            </a:r>
            <a:r>
              <a:rPr lang="ru-RU" dirty="0" err="1"/>
              <a:t>arguments</a:t>
            </a:r>
            <a:r>
              <a:rPr lang="ru-RU" dirty="0"/>
              <a:t>» (именованные </a:t>
            </a:r>
            <a:r>
              <a:rPr lang="ru-RU" dirty="0" smtClean="0"/>
              <a:t>аргументы).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Каждая из этих конструкций используется для распаковки аргументов соответствующего типа, позволяя вызывать функции со списком аргументов переменной длины.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Например </a:t>
            </a:r>
            <a:r>
              <a:rPr lang="ru-RU" dirty="0"/>
              <a:t>— создадим функцию, которая умеет выводить результаты, набранные учеником в тесте: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979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printScores</a:t>
            </a:r>
            <a:r>
              <a:rPr lang="en-US" dirty="0">
                <a:solidFill>
                  <a:srgbClr val="FF0000"/>
                </a:solidFill>
              </a:rPr>
              <a:t>(student, *scores):   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print(</a:t>
            </a:r>
            <a:r>
              <a:rPr lang="en-US" dirty="0" err="1" smtClean="0">
                <a:solidFill>
                  <a:srgbClr val="FF0000"/>
                </a:solidFill>
              </a:rPr>
              <a:t>f"Student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Name: {student}")  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for </a:t>
            </a:r>
            <a:r>
              <a:rPr lang="en-US" dirty="0">
                <a:solidFill>
                  <a:srgbClr val="FF0000"/>
                </a:solidFill>
              </a:rPr>
              <a:t>score in </a:t>
            </a:r>
            <a:r>
              <a:rPr lang="en-US" dirty="0" smtClean="0">
                <a:solidFill>
                  <a:srgbClr val="FF0000"/>
                </a:solidFill>
              </a:rPr>
              <a:t>scores: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print(score)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printScores</a:t>
            </a:r>
            <a:r>
              <a:rPr lang="en-US" dirty="0">
                <a:solidFill>
                  <a:srgbClr val="FF0000"/>
                </a:solidFill>
              </a:rPr>
              <a:t>("Jonathan",100, 95, 88, 92, 99)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29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принимает произвольное количество чисел в качестве аргументов и возвращает их сумму.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848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46034"/>
            <a:ext cx="10515600" cy="5330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sum_numbers</a:t>
            </a:r>
            <a:r>
              <a:rPr lang="en-US" dirty="0">
                <a:solidFill>
                  <a:srgbClr val="FF0000"/>
                </a:solidFill>
              </a:rPr>
              <a:t>(*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total = 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for 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 in 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total += 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return total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result_1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sum_numbers</a:t>
            </a:r>
            <a:r>
              <a:rPr lang="en-US" dirty="0">
                <a:solidFill>
                  <a:srgbClr val="FF0000"/>
                </a:solidFill>
              </a:rPr>
              <a:t>(5, 10, </a:t>
            </a:r>
            <a:r>
              <a:rPr lang="en-US" dirty="0" smtClean="0">
                <a:solidFill>
                  <a:srgbClr val="FF0000"/>
                </a:solidFill>
              </a:rPr>
              <a:t>15)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result_2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sum_numbers</a:t>
            </a:r>
            <a:r>
              <a:rPr lang="en-US" dirty="0">
                <a:solidFill>
                  <a:srgbClr val="FF0000"/>
                </a:solidFill>
              </a:rPr>
              <a:t>(2, 4, 6, 8,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print(f"</a:t>
            </a:r>
            <a:r>
              <a:rPr lang="ru-RU" dirty="0">
                <a:solidFill>
                  <a:srgbClr val="FF0000"/>
                </a:solidFill>
              </a:rPr>
              <a:t>Сумма чисел: {</a:t>
            </a:r>
            <a:r>
              <a:rPr lang="en-US" dirty="0">
                <a:solidFill>
                  <a:srgbClr val="FF0000"/>
                </a:solidFill>
              </a:rPr>
              <a:t>result_1}")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print(f"</a:t>
            </a:r>
            <a:r>
              <a:rPr lang="ru-RU" dirty="0">
                <a:solidFill>
                  <a:srgbClr val="FF0000"/>
                </a:solidFill>
              </a:rPr>
              <a:t>Сумма чисел: {</a:t>
            </a:r>
            <a:r>
              <a:rPr lang="en-US" dirty="0">
                <a:solidFill>
                  <a:srgbClr val="FF0000"/>
                </a:solidFill>
              </a:rPr>
              <a:t>result_2}")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57129"/>
            <a:ext cx="10515600" cy="52198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Процедурное программирование подходит для написания небольших программ вроде этой, однако из-за того, что все состояния программы сохраняются в глобальных переменных, когда код становится больше, появляются проблемы.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Когда код вашей программы увеличивается в размере, вы используете глобальные переменные в большом количестве функций, и невозможно отследить все места, в которых глобальная переменная изменяется.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При процедурном программировании вы будете часто сталкиваться с непреднамеренными побочными эффектами, такими как случайное двукратное увеличение переменной.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Эта проблема привела к развитию парадигм объектно-ориентированного и функционального программирования, и эти парадигмы используют разные подходы к ее решению.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61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Функциональное программирование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2426"/>
            <a:ext cx="10515600" cy="46045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	Функциональное программирование решает проблемы процедурного программирования с помощью устранения глобального состояния.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Функциональный программист полагается на функции, которые не используют и не изменяют глобальное состояние; единственное используемое ими состояние — параметры, которые вы передаете в функцию.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 Результат, возвращаемый функцией, обычно передается в другую функцию. Таким образом, выполняя передачу из функции в функцию, функциональный программист избегает глобального состояния. Отказ от глобального состояния избавляет от побочных эффектов и сопутствующих им проблем.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72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3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304" y="142102"/>
            <a:ext cx="8283294" cy="6639579"/>
          </a:xfrm>
        </p:spPr>
      </p:pic>
    </p:spTree>
    <p:extLst>
      <p:ext uri="{BB962C8B-B14F-4D97-AF65-F5344CB8AC3E}">
        <p14:creationId xmlns:p14="http://schemas.microsoft.com/office/powerpoint/2010/main" val="118707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Объектно-ориентированное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0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Парадигма объектно-ориентированного программирования также решает проблемы, возникающие в процедурном программировании путем устранения глобального состояния, но здесь состояние сохраняется не в функциях</a:t>
            </a:r>
            <a:r>
              <a:rPr lang="en-US" dirty="0" smtClean="0"/>
              <a:t>, </a:t>
            </a:r>
            <a:r>
              <a:rPr lang="ru-RU" dirty="0" smtClean="0"/>
              <a:t>а в объектах.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	В объектно-ориентированном программировании классы определяют набор объектов, которые могут взаимодействовать между собой. Классы являются механизмом, позволяющим программисту классифицировать и сгруппировывать похожие объекты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Говоря проще, когда перед нами стоит задача запрограммировать какой-либо объект, то намного легче сделать это описав этот объект, чем написав ряд</a:t>
            </a:r>
            <a:r>
              <a:rPr lang="en-US" dirty="0" smtClean="0"/>
              <a:t> </a:t>
            </a:r>
            <a:r>
              <a:rPr lang="ru-RU" dirty="0" smtClean="0"/>
              <a:t>функций.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41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Содержимое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24" y="1000109"/>
            <a:ext cx="7509690" cy="4768865"/>
          </a:xfrm>
        </p:spPr>
      </p:pic>
    </p:spTree>
    <p:extLst>
      <p:ext uri="{BB962C8B-B14F-4D97-AF65-F5344CB8AC3E}">
        <p14:creationId xmlns:p14="http://schemas.microsoft.com/office/powerpoint/2010/main" val="172512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Функции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802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806</Words>
  <Application>Microsoft Office PowerPoint</Application>
  <PresentationFormat>Широкоэкранный</PresentationFormat>
  <Paragraphs>209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Тема Office</vt:lpstr>
      <vt:lpstr> </vt:lpstr>
      <vt:lpstr> </vt:lpstr>
      <vt:lpstr>Процедурное программирование</vt:lpstr>
      <vt:lpstr>Презентация PowerPoint</vt:lpstr>
      <vt:lpstr>Функциональное программирование</vt:lpstr>
      <vt:lpstr>Презентация PowerPoint</vt:lpstr>
      <vt:lpstr>Объектно-ориентированное программирование</vt:lpstr>
      <vt:lpstr> </vt:lpstr>
      <vt:lpstr>Функции</vt:lpstr>
      <vt:lpstr> </vt:lpstr>
      <vt:lpstr>Зачем нужны функции?  </vt:lpstr>
      <vt:lpstr>С функциями мы уже сталкивались ранее:</vt:lpstr>
      <vt:lpstr>Презентация PowerPoint</vt:lpstr>
      <vt:lpstr> 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 </vt:lpstr>
      <vt:lpstr> </vt:lpstr>
      <vt:lpstr>Презентация PowerPoint</vt:lpstr>
      <vt:lpstr>Презентация PowerPoint</vt:lpstr>
      <vt:lpstr>Презентация PowerPoint</vt:lpstr>
      <vt:lpstr>Именованные аргументы </vt:lpstr>
      <vt:lpstr>Презентация PowerPoint</vt:lpstr>
      <vt:lpstr>Презентация PowerPoint</vt:lpstr>
      <vt:lpstr>Презентация PowerPoint</vt:lpstr>
      <vt:lpstr>Значения по умолчанию</vt:lpstr>
      <vt:lpstr>Презентация PowerPoint</vt:lpstr>
      <vt:lpstr>Оператор «звёздочка»   *</vt:lpstr>
      <vt:lpstr>Как пользоваться *args и **kwargs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Виктор Мекка</dc:creator>
  <cp:lastModifiedBy>Виктор Мекка</cp:lastModifiedBy>
  <cp:revision>34</cp:revision>
  <dcterms:created xsi:type="dcterms:W3CDTF">2023-11-13T17:05:12Z</dcterms:created>
  <dcterms:modified xsi:type="dcterms:W3CDTF">2023-11-14T08:51:57Z</dcterms:modified>
</cp:coreProperties>
</file>