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58" r:id="rId6"/>
    <p:sldId id="261" r:id="rId7"/>
    <p:sldId id="262" r:id="rId8"/>
    <p:sldId id="269" r:id="rId9"/>
    <p:sldId id="270" r:id="rId10"/>
    <p:sldId id="271" r:id="rId11"/>
    <p:sldId id="266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0E70-4674-4225-85C0-67806EE16295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7290"/>
            <a:ext cx="10515600" cy="6110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Функция – черный ящик, принимающий данные и что-то с ними делающий. </a:t>
            </a: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ru-RU" sz="3600" dirty="0" smtClean="0"/>
              <a:t>Любые </a:t>
            </a:r>
            <a:r>
              <a:rPr lang="ru-RU" sz="3600" dirty="0"/>
              <a:t>действия, ограниченные исключительно вашей фантазией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 algn="ctr">
              <a:buNone/>
            </a:pPr>
            <a:r>
              <a:rPr lang="ru-RU" sz="3600" dirty="0" smtClean="0"/>
              <a:t>С </a:t>
            </a:r>
            <a:r>
              <a:rPr lang="ru-RU" sz="3600" dirty="0"/>
              <a:t>помощью функций, цепочек действий, можно построить систему любой сложности. </a:t>
            </a:r>
            <a:endParaRPr lang="en-US" sz="3600" dirty="0" smtClean="0"/>
          </a:p>
          <a:p>
            <a:pPr marL="0" indent="0" algn="ctr">
              <a:buNone/>
            </a:pPr>
            <a:r>
              <a:rPr lang="ru-RU" sz="3600" dirty="0" smtClean="0"/>
              <a:t>Это </a:t>
            </a:r>
            <a:r>
              <a:rPr lang="ru-RU" sz="3600" dirty="0"/>
              <a:t>и называется функциональным программированием. </a:t>
            </a:r>
            <a:endParaRPr lang="en-US" sz="3600" dirty="0" smtClean="0"/>
          </a:p>
          <a:p>
            <a:pPr marL="0" indent="0" algn="ctr">
              <a:buNone/>
            </a:pPr>
            <a:r>
              <a:rPr lang="ru-RU" sz="3600" dirty="0" smtClean="0"/>
              <a:t>Но </a:t>
            </a:r>
            <a:r>
              <a:rPr lang="ru-RU" sz="3600" dirty="0"/>
              <a:t>какая есть альтернатива? </a:t>
            </a:r>
          </a:p>
        </p:txBody>
      </p:sp>
    </p:spTree>
    <p:extLst>
      <p:ext uri="{BB962C8B-B14F-4D97-AF65-F5344CB8AC3E}">
        <p14:creationId xmlns:p14="http://schemas.microsoft.com/office/powerpoint/2010/main" val="277584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2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super()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377" y="922946"/>
            <a:ext cx="11494093" cy="5717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 </a:t>
            </a:r>
            <a:r>
              <a:rPr lang="ru-RU" sz="2100" dirty="0"/>
              <a:t>в </a:t>
            </a:r>
            <a:r>
              <a:rPr lang="ru-RU" sz="2100" dirty="0" err="1"/>
              <a:t>Python</a:t>
            </a:r>
            <a:r>
              <a:rPr lang="ru-RU" sz="2100" dirty="0"/>
              <a:t> используется для обращения к методам родительского класса. Он обеспечивает доступ к методам и атрибутам родительского класса из дочернего класса.</a:t>
            </a: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r>
              <a:rPr lang="ru-RU" sz="2100" dirty="0"/>
              <a:t>В примере, </a:t>
            </a:r>
            <a:r>
              <a:rPr lang="ru-RU" sz="2100" b="1" dirty="0" err="1" smtClean="0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().__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</a:t>
            </a:r>
            <a:r>
              <a:rPr lang="ru-RU" sz="2100" dirty="0"/>
              <a:t> используется для вызова метода </a:t>
            </a:r>
            <a:r>
              <a:rPr lang="ru-RU" sz="2100" b="1" dirty="0">
                <a:solidFill>
                  <a:srgbClr val="FF0000"/>
                </a:solidFill>
              </a:rPr>
              <a:t>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 </a:t>
            </a:r>
            <a:r>
              <a:rPr lang="ru-RU" sz="2100" dirty="0"/>
              <a:t>базового класса (в данном случае, это класс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, от которого наследуются все классы по умолчанию).</a:t>
            </a: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r>
              <a:rPr lang="ru-RU" sz="2100" dirty="0"/>
              <a:t>При вызове </a:t>
            </a: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().__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</a:t>
            </a:r>
            <a:r>
              <a:rPr lang="ru-RU" sz="2100" dirty="0"/>
              <a:t> происходит следующее</a:t>
            </a:r>
            <a:r>
              <a:rPr lang="ru-RU" sz="2100" dirty="0" smtClean="0"/>
              <a:t>:</a:t>
            </a:r>
            <a:endParaRPr lang="ru-RU" sz="2100" dirty="0"/>
          </a:p>
          <a:p>
            <a:pPr marL="0" indent="0">
              <a:buNone/>
            </a:pP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 </a:t>
            </a:r>
            <a:r>
              <a:rPr lang="ru-RU" sz="2100" dirty="0"/>
              <a:t>создает прокси-объект, который позволяет обращаться к родительскому классу. В этом случае, </a:t>
            </a: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 </a:t>
            </a:r>
            <a:r>
              <a:rPr lang="ru-RU" sz="2100" dirty="0"/>
              <a:t>ссылается на родительский класс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sz="2100" b="1" dirty="0">
                <a:solidFill>
                  <a:srgbClr val="FF0000"/>
                </a:solidFill>
              </a:rPr>
              <a:t>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 </a:t>
            </a:r>
            <a:r>
              <a:rPr lang="ru-RU" sz="2100" dirty="0"/>
              <a:t>вызывает метод </a:t>
            </a:r>
            <a:r>
              <a:rPr lang="ru-RU" sz="2100" b="1" dirty="0">
                <a:solidFill>
                  <a:srgbClr val="FF0000"/>
                </a:solidFill>
              </a:rPr>
              <a:t>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 </a:t>
            </a:r>
            <a:r>
              <a:rPr lang="ru-RU" sz="2100" dirty="0"/>
              <a:t>у родительского класса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, принимая 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dirty="0"/>
              <a:t> в качестве имени атрибута и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dirty="0"/>
              <a:t> в качестве значения, которое мы пытаемся установить для этого атрибута.</a:t>
            </a:r>
          </a:p>
          <a:p>
            <a:pPr marL="0" indent="0">
              <a:buNone/>
            </a:pPr>
            <a:r>
              <a:rPr lang="ru-RU" sz="2100" dirty="0"/>
              <a:t>Таким образом, </a:t>
            </a:r>
            <a:r>
              <a:rPr lang="ru-RU" sz="2100" b="1" dirty="0" err="1">
                <a:solidFill>
                  <a:srgbClr val="FF0000"/>
                </a:solidFill>
              </a:rPr>
              <a:t>super</a:t>
            </a:r>
            <a:r>
              <a:rPr lang="ru-RU" sz="2100" b="1" dirty="0">
                <a:solidFill>
                  <a:srgbClr val="FF0000"/>
                </a:solidFill>
              </a:rPr>
              <a:t>().__</a:t>
            </a:r>
            <a:r>
              <a:rPr lang="ru-RU" sz="2100" b="1" dirty="0" err="1">
                <a:solidFill>
                  <a:srgbClr val="FF0000"/>
                </a:solidFill>
              </a:rPr>
              <a:t>setattr</a:t>
            </a:r>
            <a:r>
              <a:rPr lang="ru-RU" sz="2100" b="1" dirty="0">
                <a:solidFill>
                  <a:srgbClr val="FF0000"/>
                </a:solidFill>
              </a:rPr>
              <a:t>__(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b="1" dirty="0">
                <a:solidFill>
                  <a:srgbClr val="FF0000"/>
                </a:solidFill>
              </a:rPr>
              <a:t>, </a:t>
            </a:r>
            <a:r>
              <a:rPr lang="ru-RU" sz="2100" b="1" dirty="0" err="1">
                <a:solidFill>
                  <a:srgbClr val="FF0000"/>
                </a:solidFill>
              </a:rPr>
              <a:t>value</a:t>
            </a:r>
            <a:r>
              <a:rPr lang="ru-RU" sz="2100" b="1" dirty="0">
                <a:solidFill>
                  <a:srgbClr val="FF0000"/>
                </a:solidFill>
              </a:rPr>
              <a:t>) </a:t>
            </a:r>
            <a:r>
              <a:rPr lang="ru-RU" sz="2100" dirty="0"/>
              <a:t>позволяет установить значение атрибута </a:t>
            </a:r>
            <a:r>
              <a:rPr lang="ru-RU" sz="2100" b="1" dirty="0" err="1">
                <a:solidFill>
                  <a:srgbClr val="FF0000"/>
                </a:solidFill>
              </a:rPr>
              <a:t>name</a:t>
            </a:r>
            <a:r>
              <a:rPr lang="ru-RU" sz="2100" dirty="0"/>
              <a:t> в экземпляре класса, обращаясь к родительскому классу </a:t>
            </a:r>
            <a:r>
              <a:rPr lang="ru-RU" sz="2100" b="1" dirty="0" err="1">
                <a:solidFill>
                  <a:srgbClr val="FF0000"/>
                </a:solidFill>
              </a:rPr>
              <a:t>object</a:t>
            </a:r>
            <a:r>
              <a:rPr lang="ru-RU" sz="2100" dirty="0"/>
              <a:t>, который реализует стандартное поведение установки 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323573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53" y="169545"/>
            <a:ext cx="7563028" cy="65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80" y="96670"/>
            <a:ext cx="8366331" cy="66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5758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КАФЕ</a:t>
            </a:r>
            <a:r>
              <a:rPr lang="ru-RU" b="1" smtClean="0">
                <a:solidFill>
                  <a:srgbClr val="FF0000"/>
                </a:solidFill>
              </a:rPr>
              <a:t>: </a:t>
            </a:r>
            <a:endParaRPr lang="en-US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ru-RU" smtClean="0"/>
              <a:t>Создайте </a:t>
            </a:r>
            <a:r>
              <a:rPr lang="ru-RU" dirty="0"/>
              <a:t>класс с именем </a:t>
            </a:r>
            <a:r>
              <a:rPr lang="en-US" smtClean="0">
                <a:solidFill>
                  <a:srgbClr val="FF0000"/>
                </a:solidFill>
              </a:rPr>
              <a:t>Cafe</a:t>
            </a:r>
            <a:r>
              <a:rPr lang="ru-RU" smtClean="0"/>
              <a:t> .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Метод </a:t>
            </a:r>
            <a:r>
              <a:rPr lang="ru-RU" dirty="0">
                <a:solidFill>
                  <a:srgbClr val="FF0000"/>
                </a:solidFill>
              </a:rPr>
              <a:t>__</a:t>
            </a:r>
            <a:r>
              <a:rPr lang="ru-RU" dirty="0" err="1">
                <a:solidFill>
                  <a:srgbClr val="FF0000"/>
                </a:solidFill>
              </a:rPr>
              <a:t>init</a:t>
            </a:r>
            <a:r>
              <a:rPr lang="ru-RU" dirty="0">
                <a:solidFill>
                  <a:srgbClr val="FF0000"/>
                </a:solidFill>
              </a:rPr>
              <a:t>__() </a:t>
            </a:r>
            <a:r>
              <a:rPr lang="ru-RU" dirty="0"/>
              <a:t>класса 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/>
              <a:t> должен </a:t>
            </a:r>
            <a:r>
              <a:rPr lang="ru-RU" dirty="0"/>
              <a:t>содержать два атрибута: 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ru-RU" dirty="0" err="1" smtClean="0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и 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ru-RU" dirty="0" err="1" smtClean="0">
                <a:solidFill>
                  <a:srgbClr val="FF0000"/>
                </a:solidFill>
              </a:rPr>
              <a:t>type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/>
              <a:t>. 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Создайте </a:t>
            </a:r>
            <a:r>
              <a:rPr lang="ru-RU" dirty="0"/>
              <a:t>метод </a:t>
            </a:r>
            <a:r>
              <a:rPr lang="ru-RU" dirty="0" err="1" smtClean="0">
                <a:solidFill>
                  <a:srgbClr val="FF0000"/>
                </a:solidFill>
              </a:rPr>
              <a:t>describe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, </a:t>
            </a:r>
            <a:r>
              <a:rPr lang="ru-RU" dirty="0"/>
              <a:t>который выводит два атрибута, и метод </a:t>
            </a:r>
            <a:r>
              <a:rPr lang="ru-RU" dirty="0" err="1" smtClean="0">
                <a:solidFill>
                  <a:srgbClr val="FF0000"/>
                </a:solidFill>
              </a:rPr>
              <a:t>open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rgbClr val="FF0000"/>
                </a:solidFill>
              </a:rPr>
              <a:t>cafe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, </a:t>
            </a:r>
            <a:r>
              <a:rPr lang="ru-RU" dirty="0"/>
              <a:t>который выводит сообщение о том, что </a:t>
            </a:r>
            <a:r>
              <a:rPr lang="ru-RU" smtClean="0"/>
              <a:t>кафе открыто.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Создайте </a:t>
            </a:r>
            <a:r>
              <a:rPr lang="ru-RU" dirty="0"/>
              <a:t>на основе своего класса экземпляр с именем </a:t>
            </a:r>
            <a:r>
              <a:rPr lang="en-US" smtClean="0">
                <a:solidFill>
                  <a:srgbClr val="FF0000"/>
                </a:solidFill>
              </a:rPr>
              <a:t>cafe</a:t>
            </a:r>
            <a:r>
              <a:rPr lang="ru-RU" smtClean="0"/>
              <a:t>.</a:t>
            </a:r>
            <a:endParaRPr lang="en-US" smtClean="0"/>
          </a:p>
          <a:p>
            <a:pPr marL="514350" indent="-514350">
              <a:buAutoNum type="arabicParenR"/>
            </a:pPr>
            <a:r>
              <a:rPr lang="ru-RU" smtClean="0"/>
              <a:t>Выведите </a:t>
            </a:r>
            <a:r>
              <a:rPr lang="ru-RU" dirty="0"/>
              <a:t>два атрибута по отдельности, затем вызовите оба </a:t>
            </a:r>
            <a:r>
              <a:rPr lang="ru-RU" smtClean="0"/>
              <a:t>метода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90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50" y="0"/>
            <a:ext cx="8750894" cy="66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– это чертеж, схема, по которой создается ОБЪЕКТ.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“</a:t>
            </a:r>
            <a:r>
              <a:rPr lang="ru-RU" dirty="0"/>
              <a:t>Человек” – это КЛАСС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Антон, 30 лет, рост – 1.80, вес – 92кг, артистичный, женат, менеджер среднего звена» - ОБЪЕКТ.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 </a:t>
            </a:r>
            <a:r>
              <a:rPr lang="ru-RU" dirty="0"/>
              <a:t>есть, собранный по схеме «ЧЕЛОВЕК» но имеющий конкретные значения. Как чертеж стола и сам стол</a:t>
            </a:r>
          </a:p>
        </p:txBody>
      </p:sp>
    </p:spTree>
    <p:extLst>
      <p:ext uri="{BB962C8B-B14F-4D97-AF65-F5344CB8AC3E}">
        <p14:creationId xmlns:p14="http://schemas.microsoft.com/office/powerpoint/2010/main" val="21387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656" y="188006"/>
            <a:ext cx="11323178" cy="636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Все в питоне – объект.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Класс </a:t>
            </a:r>
            <a:r>
              <a:rPr lang="ru-RU" sz="3200" dirty="0"/>
              <a:t>и функция тоже, да.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И </a:t>
            </a:r>
            <a:r>
              <a:rPr lang="ru-RU" sz="3200" dirty="0"/>
              <a:t>поэтому </a:t>
            </a:r>
            <a:r>
              <a:rPr lang="ru-RU" sz="3200" dirty="0" err="1"/>
              <a:t>Movie</a:t>
            </a:r>
            <a:r>
              <a:rPr lang="ru-RU" sz="3200" dirty="0"/>
              <a:t> и </a:t>
            </a:r>
            <a:r>
              <a:rPr lang="ru-RU" sz="3200" dirty="0" err="1"/>
              <a:t>Movie</a:t>
            </a:r>
            <a:r>
              <a:rPr lang="ru-RU" sz="3200" dirty="0"/>
              <a:t>() это разные вещи. 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err="1" smtClean="0"/>
              <a:t>Movie</a:t>
            </a:r>
            <a:r>
              <a:rPr lang="ru-RU" sz="3200" dirty="0" smtClean="0"/>
              <a:t> </a:t>
            </a:r>
            <a:r>
              <a:rPr lang="ru-RU" sz="3200" dirty="0"/>
              <a:t>– ссылка на объект «класс», на </a:t>
            </a:r>
            <a:r>
              <a:rPr lang="ru-RU" sz="3200" dirty="0" smtClean="0"/>
              <a:t>чертеж.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err="1" smtClean="0"/>
              <a:t>Movie</a:t>
            </a:r>
            <a:r>
              <a:rPr lang="ru-RU" sz="3200" dirty="0" smtClean="0"/>
              <a:t>(</a:t>
            </a:r>
            <a:r>
              <a:rPr lang="ru-RU" sz="3200" dirty="0" err="1" smtClean="0"/>
              <a:t>name</a:t>
            </a:r>
            <a:r>
              <a:rPr lang="ru-RU" sz="3200" dirty="0" smtClean="0"/>
              <a:t> </a:t>
            </a:r>
            <a:r>
              <a:rPr lang="ru-RU" sz="3200" dirty="0"/>
              <a:t>= ‘</a:t>
            </a:r>
            <a:r>
              <a:rPr lang="ru-RU" sz="3200" dirty="0" err="1"/>
              <a:t>Drive</a:t>
            </a:r>
            <a:r>
              <a:rPr lang="ru-RU" sz="3200" dirty="0"/>
              <a:t> ‘) - ссылка на конкретный объект, созданный по этому чертежу. 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Так </a:t>
            </a:r>
            <a:r>
              <a:rPr lang="ru-RU" sz="3200" dirty="0"/>
              <a:t>же ,как и функция </a:t>
            </a:r>
            <a:r>
              <a:rPr lang="ru-RU" sz="3200" dirty="0" err="1"/>
              <a:t>get_hot_dog</a:t>
            </a:r>
            <a:r>
              <a:rPr lang="ru-RU" sz="3200" dirty="0"/>
              <a:t>() будет ссылкой на конкретное исполнение А </a:t>
            </a:r>
            <a:r>
              <a:rPr lang="ru-RU" sz="3200" dirty="0" err="1"/>
              <a:t>get_hot_dog</a:t>
            </a:r>
            <a:r>
              <a:rPr lang="ru-RU" sz="3200" dirty="0"/>
              <a:t> – на </a:t>
            </a:r>
            <a:r>
              <a:rPr lang="ru-RU" sz="3200" dirty="0" smtClean="0"/>
              <a:t>схему.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359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203" y="1743341"/>
            <a:ext cx="10515600" cy="3349952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/>
              <a:t>Класс</a:t>
            </a:r>
          </a:p>
          <a:p>
            <a:pPr marL="0" indent="0">
              <a:buNone/>
            </a:pPr>
            <a:r>
              <a:rPr lang="ru-RU" sz="3200" dirty="0" smtClean="0"/>
              <a:t>	Класс </a:t>
            </a:r>
            <a:r>
              <a:rPr lang="ru-RU" sz="3200" dirty="0"/>
              <a:t>— это </a:t>
            </a:r>
            <a:r>
              <a:rPr lang="ru-RU" sz="3200" dirty="0" smtClean="0"/>
              <a:t>шаблон </a:t>
            </a:r>
            <a:r>
              <a:rPr lang="ru-RU" sz="3200" dirty="0"/>
              <a:t>объекта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1" dirty="0"/>
              <a:t>Объект</a:t>
            </a:r>
          </a:p>
          <a:p>
            <a:pPr marL="0" indent="0">
              <a:buNone/>
            </a:pPr>
            <a:r>
              <a:rPr lang="ru-RU" sz="3200" dirty="0" smtClean="0"/>
              <a:t>	Объект </a:t>
            </a:r>
            <a:r>
              <a:rPr lang="ru-RU" sz="3200" dirty="0"/>
              <a:t>— это экземпляр класса. Объявленный класс — это лишь описание объекта: ему не выделяется память.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0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КЛАССЫ</a:t>
            </a:r>
            <a:r>
              <a:rPr lang="ru-RU" dirty="0"/>
              <a:t> 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016950"/>
            <a:ext cx="10515600" cy="51600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 </a:t>
            </a:r>
            <a:r>
              <a:rPr lang="ru-RU" dirty="0" smtClean="0"/>
              <a:t>класса</a:t>
            </a:r>
            <a:r>
              <a:rPr lang="en-US" dirty="0" smtClean="0"/>
              <a:t>:</a:t>
            </a:r>
          </a:p>
          <a:p>
            <a:r>
              <a:rPr lang="ru-RU" dirty="0"/>
              <a:t>Имя класса Если нет наследования – без скобочек </a:t>
            </a:r>
            <a:endParaRPr lang="en-US" dirty="0"/>
          </a:p>
          <a:p>
            <a:r>
              <a:rPr lang="ru-RU" dirty="0"/>
              <a:t>Двоеточие </a:t>
            </a:r>
            <a:endParaRPr lang="en-US" dirty="0"/>
          </a:p>
          <a:p>
            <a:r>
              <a:rPr lang="ru-RU" dirty="0"/>
              <a:t>Четыре отступа</a:t>
            </a:r>
            <a:endParaRPr lang="en-US" dirty="0"/>
          </a:p>
          <a:p>
            <a:r>
              <a:rPr lang="ru-RU" dirty="0"/>
              <a:t>Тело класса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26" y="2013632"/>
            <a:ext cx="7473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Вызвать класс и его атрибут можно, обратившись к нему так: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844"/>
            <a:ext cx="10515600" cy="42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Или так: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609" y="1825625"/>
            <a:ext cx="10020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3316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Встроенные методы – те, которые изначально внутри класса, и назначая из самому, мы их перегружаем.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3900"/>
            <a:ext cx="10515600" cy="45976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name</a:t>
            </a:r>
            <a:r>
              <a:rPr lang="ru-RU" dirty="0"/>
              <a:t>__ - имя экземпляра </a:t>
            </a:r>
            <a:r>
              <a:rPr lang="ru-RU" dirty="0" smtClean="0"/>
              <a:t>объекта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str</a:t>
            </a:r>
            <a:r>
              <a:rPr lang="ru-RU" dirty="0"/>
              <a:t>__ - Возвращает строковое представление объекта. </a:t>
            </a: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init</a:t>
            </a:r>
            <a:r>
              <a:rPr lang="ru-RU" dirty="0"/>
              <a:t>__ - конструктор, выделяет место в памяти при </a:t>
            </a:r>
            <a:r>
              <a:rPr lang="ru-RU" dirty="0" smtClean="0"/>
              <a:t>вызове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 </a:t>
            </a:r>
            <a:r>
              <a:rPr lang="ru-RU" dirty="0"/>
              <a:t>__</a:t>
            </a:r>
            <a:r>
              <a:rPr lang="ru-RU" dirty="0" err="1"/>
              <a:t>del</a:t>
            </a:r>
            <a:r>
              <a:rPr lang="ru-RU" dirty="0"/>
              <a:t>__ - деструктор(удаляется сборщиком мусора</a:t>
            </a:r>
            <a:r>
              <a:rPr lang="ru-RU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getattr</a:t>
            </a:r>
            <a:r>
              <a:rPr lang="ru-RU" dirty="0"/>
              <a:t>__ 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dirty="0" smtClean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__</a:t>
            </a:r>
            <a:r>
              <a:rPr lang="ru-RU" dirty="0" err="1"/>
              <a:t>setattr</a:t>
            </a:r>
            <a:r>
              <a:rPr lang="ru-RU" dirty="0"/>
              <a:t>__- назначение атрибута. </a:t>
            </a:r>
          </a:p>
        </p:txBody>
      </p:sp>
    </p:spTree>
    <p:extLst>
      <p:ext uri="{BB962C8B-B14F-4D97-AF65-F5344CB8AC3E}">
        <p14:creationId xmlns:p14="http://schemas.microsoft.com/office/powerpoint/2010/main" val="35908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67" y="126470"/>
            <a:ext cx="6716994" cy="66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86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541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КЛАССЫ</vt:lpstr>
      <vt:lpstr>Презентация PowerPoint</vt:lpstr>
      <vt:lpstr>Презентация PowerPoint</vt:lpstr>
      <vt:lpstr>КЛАССЫ </vt:lpstr>
      <vt:lpstr>Вызвать класс и его атрибут можно, обратившись к нему так:</vt:lpstr>
      <vt:lpstr>Или так:</vt:lpstr>
      <vt:lpstr>Встроенные методы – те, которые изначально внутри класса, и назначая из самому, мы их перегружаем.</vt:lpstr>
      <vt:lpstr>Презентация PowerPoint</vt:lpstr>
      <vt:lpstr>super()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файлами в Python </dc:title>
  <dc:creator>Виктор Мекка</dc:creator>
  <cp:lastModifiedBy>Виктор Мекка</cp:lastModifiedBy>
  <cp:revision>42</cp:revision>
  <dcterms:created xsi:type="dcterms:W3CDTF">2023-11-26T11:37:07Z</dcterms:created>
  <dcterms:modified xsi:type="dcterms:W3CDTF">2024-01-08T07:10:16Z</dcterms:modified>
</cp:coreProperties>
</file>