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0E70-4674-4225-85C0-67806EE1629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4022" y="239282"/>
            <a:ext cx="11400090" cy="6152972"/>
          </a:xfrm>
        </p:spPr>
        <p:txBody>
          <a:bodyPr>
            <a:noAutofit/>
          </a:bodyPr>
          <a:lstStyle/>
          <a:p>
            <a:r>
              <a:rPr lang="ru-RU" sz="4800" dirty="0"/>
              <a:t>Введение в </a:t>
            </a:r>
            <a:r>
              <a:rPr lang="ru-RU" sz="4800" dirty="0" smtClean="0"/>
              <a:t>СУБД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ru-RU" sz="4800" dirty="0" smtClean="0"/>
              <a:t> Это </a:t>
            </a:r>
            <a:r>
              <a:rPr lang="ru-RU" sz="4800" dirty="0"/>
              <a:t>способ хранения данных в виде упорядоченных таблиц. Например, в игре понадобилось сохранять данные про очки побед. Данные аккаунтов на сайте, данные для авторизации и </a:t>
            </a:r>
            <a:r>
              <a:rPr lang="ru-RU" sz="4800" dirty="0" err="1" smtClean="0"/>
              <a:t>т.д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ru-RU" sz="4800" dirty="0" smtClean="0"/>
              <a:t> </a:t>
            </a:r>
            <a:r>
              <a:rPr lang="ru-RU" sz="4800" dirty="0"/>
              <a:t>Для таких задач используют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5107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818" y="926676"/>
            <a:ext cx="7272559" cy="48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6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С ВЫБОРКОЙ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18" y="2213361"/>
            <a:ext cx="5182525" cy="30508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63" y="2213361"/>
            <a:ext cx="6526078" cy="30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 </a:t>
            </a:r>
            <a:r>
              <a:rPr lang="en-US" dirty="0" smtClean="0"/>
              <a:t> -  COUNT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15" y="1690688"/>
            <a:ext cx="5822760" cy="3688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05" y="1690688"/>
            <a:ext cx="5864980" cy="36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5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33"/>
          </a:xfrm>
        </p:spPr>
        <p:txBody>
          <a:bodyPr>
            <a:normAutofit fontScale="90000"/>
          </a:bodyPr>
          <a:lstStyle/>
          <a:p>
            <a:r>
              <a:rPr lang="en-US" dirty="0"/>
              <a:t>AVG </a:t>
            </a:r>
            <a:r>
              <a:rPr lang="en-US" dirty="0" smtClean="0"/>
              <a:t> - MAX -  </a:t>
            </a:r>
            <a:r>
              <a:rPr lang="en-US" dirty="0"/>
              <a:t>MIN 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07" y="999859"/>
            <a:ext cx="3982980" cy="2640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40" y="970650"/>
            <a:ext cx="4039016" cy="26698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132" y="3640509"/>
            <a:ext cx="4516359" cy="29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011"/>
          </a:xfrm>
        </p:spPr>
        <p:txBody>
          <a:bodyPr/>
          <a:lstStyle/>
          <a:p>
            <a:r>
              <a:rPr lang="en-US" dirty="0" err="1"/>
              <a:t>fetchone</a:t>
            </a:r>
            <a:r>
              <a:rPr lang="en-US" dirty="0" smtClean="0"/>
              <a:t>()   </a:t>
            </a:r>
            <a:r>
              <a:rPr lang="en-US" dirty="0" err="1"/>
              <a:t>fetchmany</a:t>
            </a:r>
            <a:r>
              <a:rPr lang="en-US" dirty="0" smtClean="0"/>
              <a:t>()  </a:t>
            </a:r>
            <a:r>
              <a:rPr lang="en-US" dirty="0" err="1" smtClean="0"/>
              <a:t>fetchall</a:t>
            </a:r>
            <a:r>
              <a:rPr lang="en-US" dirty="0"/>
              <a:t>() 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58" y="1145136"/>
            <a:ext cx="6067151" cy="5144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7909" y="3264492"/>
            <a:ext cx="516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!!! </a:t>
            </a:r>
            <a:r>
              <a:rPr lang="ru-RU" sz="3000" dirty="0" smtClean="0"/>
              <a:t>ВНИМАНИЕ НА ПРИНТЫ!!!!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10473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008"/>
            <a:ext cx="10515600" cy="69182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Транзакции     -  (</a:t>
            </a:r>
            <a:r>
              <a:rPr lang="en-US" sz="3600" dirty="0"/>
              <a:t>BEGIN, </a:t>
            </a:r>
            <a:r>
              <a:rPr lang="en-US" sz="3600" dirty="0" smtClean="0"/>
              <a:t>COMMIT</a:t>
            </a:r>
            <a:r>
              <a:rPr lang="en-US" sz="3600" dirty="0"/>
              <a:t>,</a:t>
            </a:r>
            <a:r>
              <a:rPr lang="en-US" sz="3600" dirty="0" smtClean="0"/>
              <a:t> </a:t>
            </a:r>
            <a:r>
              <a:rPr lang="ru-RU" sz="3600" dirty="0" smtClean="0"/>
              <a:t> </a:t>
            </a:r>
            <a:r>
              <a:rPr lang="en-US" sz="3600" dirty="0" smtClean="0"/>
              <a:t>ROLLBACK</a:t>
            </a:r>
            <a:r>
              <a:rPr lang="ru-RU" sz="3600" dirty="0" smtClean="0"/>
              <a:t>)</a:t>
            </a:r>
            <a:r>
              <a:rPr lang="ru-RU" sz="3600" dirty="0"/>
              <a:t> 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367" y="879834"/>
            <a:ext cx="9595265" cy="29907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5" y="3939700"/>
            <a:ext cx="10425907" cy="27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2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96" y="220535"/>
            <a:ext cx="8485707" cy="62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2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45" y="79493"/>
            <a:ext cx="10197492" cy="67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84" y="94716"/>
            <a:ext cx="9907158" cy="6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6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09" y="478633"/>
            <a:ext cx="11766998" cy="9915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9" y="1780537"/>
            <a:ext cx="11836685" cy="557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715" y="2717961"/>
            <a:ext cx="7198986" cy="6966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32" y="3842162"/>
            <a:ext cx="10619752" cy="12970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737" y="5409264"/>
            <a:ext cx="9058942" cy="6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4" y="193378"/>
            <a:ext cx="11852302" cy="64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25" y="3674691"/>
            <a:ext cx="11260054" cy="16359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5" y="1382282"/>
            <a:ext cx="11069940" cy="17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9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0198"/>
            <a:ext cx="10515600" cy="57667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СУБД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Почему </a:t>
            </a:r>
            <a:r>
              <a:rPr lang="ru-RU" dirty="0"/>
              <a:t>просто не писать в обычные файлы? Например, как обеспечить безопасность данных, если в момент записи произойдет программный сбой или попросту не хватит места на носителе? Продумать формат хранимой информации непосредственно в файле. Как обратиться только к отдельной записи и как </a:t>
            </a:r>
            <a:r>
              <a:rPr lang="ru-RU" dirty="0" smtClean="0"/>
              <a:t>соединить </a:t>
            </a:r>
            <a:r>
              <a:rPr lang="ru-RU" dirty="0"/>
              <a:t>записи из нескольких таблиц. И так далее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 выбора определенной СУБД программист получает доступ к ее API (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) – программному интерфейсу для взаимодействия с СУБД. Фактически, к набору функций, через которые производится работа с базами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9149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новой базы данных </a:t>
            </a:r>
            <a:r>
              <a:rPr lang="ru-RU" dirty="0" smtClean="0"/>
              <a:t>или </a:t>
            </a:r>
            <a:r>
              <a:rPr lang="ru-RU" dirty="0"/>
              <a:t>подключение к </a:t>
            </a:r>
            <a:r>
              <a:rPr lang="ru-RU" dirty="0" smtClean="0"/>
              <a:t>существующей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18" y="1690688"/>
            <a:ext cx="5297814" cy="51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0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95"/>
          </a:xfrm>
        </p:spPr>
        <p:txBody>
          <a:bodyPr/>
          <a:lstStyle/>
          <a:p>
            <a:r>
              <a:rPr lang="ru-RU" dirty="0"/>
              <a:t>Команды </a:t>
            </a:r>
            <a:r>
              <a:rPr lang="en-US" dirty="0"/>
              <a:t>SELECT </a:t>
            </a:r>
            <a:r>
              <a:rPr lang="ru-RU" dirty="0"/>
              <a:t>и </a:t>
            </a:r>
            <a:r>
              <a:rPr lang="en-US" dirty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2587"/>
            <a:ext cx="10515600" cy="55034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– </a:t>
            </a:r>
            <a:r>
              <a:rPr lang="ru-RU" dirty="0"/>
              <a:t>добавление записи в </a:t>
            </a:r>
            <a:r>
              <a:rPr lang="ru-RU" dirty="0" smtClean="0"/>
              <a:t>таблицу;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– </a:t>
            </a:r>
            <a:r>
              <a:rPr lang="ru-RU" dirty="0"/>
              <a:t>выборка данных из таблиц (в том числе и при создании сводной выборки из нескольких таблиц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INSERT </a:t>
            </a:r>
            <a:r>
              <a:rPr lang="en-US" dirty="0">
                <a:solidFill>
                  <a:srgbClr val="0070C0"/>
                </a:solidFill>
              </a:rPr>
              <a:t>INTO users VALUES('</a:t>
            </a:r>
            <a:r>
              <a:rPr lang="ru-RU" dirty="0">
                <a:solidFill>
                  <a:srgbClr val="0070C0"/>
                </a:solidFill>
              </a:rPr>
              <a:t>Михаил', 1, 19, </a:t>
            </a:r>
            <a:r>
              <a:rPr lang="ru-RU" dirty="0" smtClean="0">
                <a:solidFill>
                  <a:srgbClr val="0070C0"/>
                </a:solidFill>
              </a:rPr>
              <a:t>1000)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name, old FROM </a:t>
            </a:r>
            <a:r>
              <a:rPr lang="en-US" dirty="0" smtClean="0">
                <a:solidFill>
                  <a:srgbClr val="0070C0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* FROM users SELECT * FROM users WHERE score &lt; </a:t>
            </a:r>
            <a:r>
              <a:rPr lang="en-US" dirty="0" smtClean="0">
                <a:solidFill>
                  <a:srgbClr val="0070C0"/>
                </a:solidFill>
              </a:rPr>
              <a:t>1000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* FROM users WHERE score BETWEEN 500 AND </a:t>
            </a:r>
            <a:r>
              <a:rPr lang="en-US" dirty="0" smtClean="0">
                <a:solidFill>
                  <a:srgbClr val="0070C0"/>
                </a:solidFill>
              </a:rPr>
              <a:t>1000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* FROM users WHERE old = </a:t>
            </a:r>
            <a:r>
              <a:rPr lang="en-US" dirty="0" smtClean="0">
                <a:solidFill>
                  <a:srgbClr val="0070C0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* FROM users WHERE old &gt; 20 AND score &lt; </a:t>
            </a:r>
            <a:r>
              <a:rPr lang="en-US" dirty="0" smtClean="0">
                <a:solidFill>
                  <a:srgbClr val="0070C0"/>
                </a:solidFill>
              </a:rPr>
              <a:t>1000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ORDER BY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* FROM users WHERE score &lt; 1000 ORDER BY </a:t>
            </a:r>
            <a:r>
              <a:rPr lang="en-US" dirty="0" smtClean="0">
                <a:solidFill>
                  <a:srgbClr val="0070C0"/>
                </a:solidFill>
              </a:rPr>
              <a:t>old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LIMIT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* FROM users WHERE score &gt; 100 ORDER BY score DESC LIMIT 5 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 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8" y="2033669"/>
            <a:ext cx="11706664" cy="26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 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858"/>
            <a:ext cx="10686627" cy="33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826809" cy="39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30" y="1392868"/>
            <a:ext cx="11124740" cy="46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16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161</Words>
  <Application>Microsoft Office PowerPoint</Application>
  <PresentationFormat>Широкоэкранный</PresentationFormat>
  <Paragraphs>29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Введение в СУБД   Это способ хранения данных в виде упорядоченных таблиц. Например, в игре понадобилось сохранять данные про очки побед. Данные аккаунтов на сайте, данные для авторизации и т.д.  Для таких задач используют базы данных</vt:lpstr>
      <vt:lpstr>Презентация PowerPoint</vt:lpstr>
      <vt:lpstr>Презентация PowerPoint</vt:lpstr>
      <vt:lpstr>Создание новой базы данных или подключение к существующей</vt:lpstr>
      <vt:lpstr>Команды SELECT и INSERT</vt:lpstr>
      <vt:lpstr>INSERT </vt:lpstr>
      <vt:lpstr>UPDATE </vt:lpstr>
      <vt:lpstr>DELETE</vt:lpstr>
      <vt:lpstr>SELECT</vt:lpstr>
      <vt:lpstr>Презентация PowerPoint</vt:lpstr>
      <vt:lpstr>ЗАПРОСЫ С ВЫБОРКОЙ</vt:lpstr>
      <vt:lpstr>SUM  -  COUNT</vt:lpstr>
      <vt:lpstr>AVG  - MAX -  MIN </vt:lpstr>
      <vt:lpstr>fetchone()   fetchmany()  fetchall() </vt:lpstr>
      <vt:lpstr>Транзакции     -  (BEGIN, COMMIT,  ROLLBACK)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файлами в Python </dc:title>
  <dc:creator>Виктор Мекка</dc:creator>
  <cp:lastModifiedBy>Виктор Мекка</cp:lastModifiedBy>
  <cp:revision>77</cp:revision>
  <dcterms:created xsi:type="dcterms:W3CDTF">2023-11-26T11:37:07Z</dcterms:created>
  <dcterms:modified xsi:type="dcterms:W3CDTF">2024-01-29T09:26:26Z</dcterms:modified>
</cp:coreProperties>
</file>