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512" y="309658"/>
            <a:ext cx="11212082" cy="6330424"/>
          </a:xfrm>
        </p:spPr>
        <p:txBody>
          <a:bodyPr anchor="t">
            <a:normAutofit/>
          </a:bodyPr>
          <a:lstStyle/>
          <a:p>
            <a:r>
              <a:rPr lang="ru-RU" sz="2800" dirty="0" smtClean="0"/>
              <a:t>1) Переменная – </a:t>
            </a:r>
            <a:br>
              <a:rPr lang="ru-RU" sz="2800" dirty="0" smtClean="0"/>
            </a:br>
            <a:r>
              <a:rPr lang="ru-RU" sz="2800" dirty="0" smtClean="0"/>
              <a:t>2) </a:t>
            </a:r>
            <a:r>
              <a:rPr lang="en-US" sz="2800" dirty="0" err="1" smtClean="0">
                <a:solidFill>
                  <a:srgbClr val="FFC000"/>
                </a:solidFill>
              </a:rPr>
              <a:t>Num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b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ru-RU" sz="28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3) Запишите константу</a:t>
            </a:r>
            <a:br>
              <a:rPr lang="ru-RU" sz="2800" dirty="0" smtClean="0"/>
            </a:br>
            <a:r>
              <a:rPr lang="ru-RU" sz="2800" dirty="0" smtClean="0"/>
              <a:t>4)</a:t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5) Изменяемые и Неизменяемые</a:t>
            </a:r>
            <a:endParaRPr lang="ru-RU" sz="28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 flipH="1" flipV="1">
            <a:off x="985465" y="1392223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 flipH="1" flipV="1">
            <a:off x="1638772" y="1357501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361377" y="964389"/>
            <a:ext cx="552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34679"/>
              </p:ext>
            </p:extLst>
          </p:nvPr>
        </p:nvGraphicFramePr>
        <p:xfrm>
          <a:off x="1126146" y="2406932"/>
          <a:ext cx="100004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239">
                  <a:extLst>
                    <a:ext uri="{9D8B030D-6E8A-4147-A177-3AD203B41FA5}">
                      <a16:colId xmlns:a16="http://schemas.microsoft.com/office/drawing/2014/main" val="865569710"/>
                    </a:ext>
                  </a:extLst>
                </a:gridCol>
                <a:gridCol w="5000239">
                  <a:extLst>
                    <a:ext uri="{9D8B030D-6E8A-4147-A177-3AD203B41FA5}">
                      <a16:colId xmlns:a16="http://schemas.microsoft.com/office/drawing/2014/main" val="316586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Целые числа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{1, 3, 9, 7}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84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Вещественные числа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-1.5, -1.1, 0.6, 1.7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6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Булевы значения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'abracadabra'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36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{'color': 'red', 'model': 'VC6', 'dimensions': '30x50'}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3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Список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-3, -2, -1, 0, 1, 2,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01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Кортеж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True, False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1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Множество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[1, 2, 3]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Словарь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('red', 'blue', 'green')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56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89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7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90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0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9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512" y="309658"/>
            <a:ext cx="11212082" cy="6330424"/>
          </a:xfrm>
        </p:spPr>
        <p:txBody>
          <a:bodyPr anchor="t">
            <a:normAutofit fontScale="90000"/>
          </a:bodyPr>
          <a:lstStyle/>
          <a:p>
            <a:r>
              <a:rPr lang="ru-RU" sz="2800" dirty="0" smtClean="0"/>
              <a:t>1) Переменная – </a:t>
            </a:r>
            <a:r>
              <a:rPr lang="ru-RU" sz="2400" dirty="0" smtClean="0"/>
              <a:t>ссылка на область памяти</a:t>
            </a:r>
            <a:r>
              <a:rPr lang="en-US" sz="2400" dirty="0" smtClean="0"/>
              <a:t>, </a:t>
            </a:r>
            <a:r>
              <a:rPr lang="ru-RU" sz="2400" dirty="0" smtClean="0"/>
              <a:t>где хранятся те или иные данные</a:t>
            </a:r>
            <a:br>
              <a:rPr lang="ru-RU" sz="2400" dirty="0" smtClean="0"/>
            </a:br>
            <a:r>
              <a:rPr lang="ru-RU" sz="2800" dirty="0" smtClean="0"/>
              <a:t>2) </a:t>
            </a:r>
            <a:r>
              <a:rPr lang="en-US" sz="2800" dirty="0" err="1" smtClean="0">
                <a:solidFill>
                  <a:srgbClr val="FFC000"/>
                </a:solidFill>
              </a:rPr>
              <a:t>Num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b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ru-RU" sz="28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3) Запишите константу – </a:t>
            </a:r>
            <a:r>
              <a:rPr lang="en-US" sz="2800" dirty="0" smtClean="0">
                <a:solidFill>
                  <a:srgbClr val="FF0000"/>
                </a:solidFill>
              </a:rPr>
              <a:t>MAX_VALUE = 500</a:t>
            </a: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/>
              <a:t>4)</a:t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5) </a:t>
            </a:r>
            <a:r>
              <a:rPr lang="ru-RU" sz="2800" b="1" dirty="0" smtClean="0"/>
              <a:t>Изменяемые</a:t>
            </a:r>
            <a:r>
              <a:rPr lang="en-US" sz="2800" dirty="0" smtClean="0"/>
              <a:t>: </a:t>
            </a:r>
            <a:r>
              <a:rPr lang="ru-RU" sz="2800" dirty="0" smtClean="0"/>
              <a:t> Списки</a:t>
            </a:r>
            <a:r>
              <a:rPr lang="en-US" sz="2800" dirty="0" smtClean="0"/>
              <a:t>(list), </a:t>
            </a:r>
            <a:r>
              <a:rPr lang="ru-RU" sz="2800" dirty="0" smtClean="0"/>
              <a:t>множества(</a:t>
            </a:r>
            <a:r>
              <a:rPr lang="en-US" sz="2800" dirty="0" smtClean="0"/>
              <a:t>set), </a:t>
            </a:r>
            <a:r>
              <a:rPr lang="ru-RU" sz="2800" dirty="0" smtClean="0"/>
              <a:t>словари</a:t>
            </a:r>
            <a:r>
              <a:rPr lang="en-US" sz="2800" dirty="0" smtClean="0"/>
              <a:t>(</a:t>
            </a:r>
            <a:r>
              <a:rPr lang="en-US" sz="2800" dirty="0" err="1" smtClean="0"/>
              <a:t>dict</a:t>
            </a:r>
            <a:r>
              <a:rPr lang="en-US" sz="2800" dirty="0" smtClean="0"/>
              <a:t>)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Неизменяемые</a:t>
            </a:r>
            <a:r>
              <a:rPr lang="en-US" sz="2800" dirty="0" smtClean="0"/>
              <a:t>: </a:t>
            </a:r>
            <a:r>
              <a:rPr lang="ru-RU" sz="2800" dirty="0" smtClean="0"/>
              <a:t>целые числа (</a:t>
            </a:r>
            <a:r>
              <a:rPr lang="ru-RU" sz="2800" i="1" dirty="0" err="1" smtClean="0"/>
              <a:t>int</a:t>
            </a:r>
            <a:r>
              <a:rPr lang="ru-RU" sz="2800" dirty="0" smtClean="0"/>
              <a:t>),  числа с плавающей точкой (</a:t>
            </a:r>
            <a:r>
              <a:rPr lang="ru-RU" sz="2800" i="1" dirty="0" err="1" smtClean="0"/>
              <a:t>float</a:t>
            </a:r>
            <a:r>
              <a:rPr lang="ru-RU" sz="2800" dirty="0" smtClean="0"/>
              <a:t>), логический тип(</a:t>
            </a:r>
            <a:r>
              <a:rPr lang="ru-RU" sz="2800" i="1" dirty="0" err="1" smtClean="0"/>
              <a:t>bool</a:t>
            </a:r>
            <a:r>
              <a:rPr lang="ru-RU" sz="2800" dirty="0" smtClean="0"/>
              <a:t>), кортежи (</a:t>
            </a:r>
            <a:r>
              <a:rPr lang="ru-RU" sz="2800" i="1" dirty="0" err="1" smtClean="0"/>
              <a:t>tuple</a:t>
            </a:r>
            <a:r>
              <a:rPr lang="ru-RU" sz="2800" dirty="0" smtClean="0"/>
              <a:t>), строки (</a:t>
            </a:r>
            <a:r>
              <a:rPr lang="ru-RU" sz="2800" i="1" dirty="0" err="1" smtClean="0"/>
              <a:t>str</a:t>
            </a:r>
            <a:r>
              <a:rPr lang="en-US" sz="2800" dirty="0"/>
              <a:t>)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ru-RU" sz="28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 flipH="1" flipV="1">
            <a:off x="985465" y="1392223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 flipH="1" flipV="1">
            <a:off x="1638772" y="1357501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361377" y="964389"/>
            <a:ext cx="552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15523"/>
              </p:ext>
            </p:extLst>
          </p:nvPr>
        </p:nvGraphicFramePr>
        <p:xfrm>
          <a:off x="1080310" y="2044000"/>
          <a:ext cx="10188486" cy="297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4243">
                  <a:extLst>
                    <a:ext uri="{9D8B030D-6E8A-4147-A177-3AD203B41FA5}">
                      <a16:colId xmlns:a16="http://schemas.microsoft.com/office/drawing/2014/main" val="865569710"/>
                    </a:ext>
                  </a:extLst>
                </a:gridCol>
                <a:gridCol w="5094243">
                  <a:extLst>
                    <a:ext uri="{9D8B030D-6E8A-4147-A177-3AD203B41FA5}">
                      <a16:colId xmlns:a16="http://schemas.microsoft.com/office/drawing/2014/main" val="3165865063"/>
                    </a:ext>
                  </a:extLst>
                </a:gridCol>
              </a:tblGrid>
              <a:tr h="288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Целые числа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-3, -2, -1, 0, 1, 2, 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841535"/>
                  </a:ext>
                </a:extLst>
              </a:tr>
              <a:tr h="288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Вещественные числа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-1.5, -1.1, 0.6, 1.7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66084"/>
                  </a:ext>
                </a:extLst>
              </a:tr>
              <a:tr h="288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Булевы значения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True, False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367310"/>
                  </a:ext>
                </a:extLst>
              </a:tr>
              <a:tr h="288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'abracadabra'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334341"/>
                  </a:ext>
                </a:extLst>
              </a:tr>
              <a:tr h="288522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Список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[1, 2, 3]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019231"/>
                  </a:ext>
                </a:extLst>
              </a:tr>
              <a:tr h="288522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Кортеж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('red', 'blue', 'green')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11335"/>
                  </a:ext>
                </a:extLst>
              </a:tr>
              <a:tr h="288522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Множество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{1, 3, 9, 7}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01926"/>
                  </a:ext>
                </a:extLst>
              </a:tr>
              <a:tr h="410334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Словарь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{'color': 'red', 'model': 'VC6', 'dimensions': '30x50'}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563776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29" y="726820"/>
            <a:ext cx="1658439" cy="8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20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173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1) Переменная –  2) Num = 2   3) Запишите константу 4)         5) Изменяемые и Неизменяемые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1) Переменная – ссылка на область памяти, где хранятся те или иные данные 2) Num = 2   3) Запишите константу – MAX_VALUE = 500 4)         5) Изменяемые:  Списки(list), множества(set), словари(dict) Неизменяемые: целые числа (int),  числа с плавающей точкой (float), логический тип(bool), кортежи (tuple), строки (str)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3</cp:revision>
  <dcterms:created xsi:type="dcterms:W3CDTF">2023-09-25T09:48:13Z</dcterms:created>
  <dcterms:modified xsi:type="dcterms:W3CDTF">2023-09-25T09:53:04Z</dcterms:modified>
</cp:coreProperties>
</file>