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76" r:id="rId3"/>
    <p:sldId id="269" r:id="rId4"/>
    <p:sldId id="262" r:id="rId5"/>
    <p:sldId id="259" r:id="rId6"/>
    <p:sldId id="263" r:id="rId7"/>
    <p:sldId id="265" r:id="rId8"/>
    <p:sldId id="267" r:id="rId9"/>
    <p:sldId id="272" r:id="rId10"/>
    <p:sldId id="273" r:id="rId11"/>
    <p:sldId id="274" r:id="rId12"/>
    <p:sldId id="277"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type="blank">
  <p:cSld name="Questions">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98404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88" name="Google Shape;88;p23"/>
          <p:cNvSpPr txBox="1"/>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Advantages &amp; Disadvantages</a:t>
            </a:r>
            <a:endParaRPr kumimoji="0"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2439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92" name="Google Shape;92;p24"/>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93" name="Google Shape;93;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16376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96" name="Google Shape;96;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60885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 typeface="Arial" panose="020B0604020202020204"/>
              <a:buNone/>
              <a:tabLst/>
              <a:defRPr/>
            </a:pPr>
            <a:endParaRPr kumimoji="0" sz="1867" b="0" i="0" u="none" strike="noStrike" kern="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00" name="Google Shape;100;p26"/>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01" name="Google Shape;101;p26"/>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02" name="Google Shape;102;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780989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96400" y="6452633"/>
            <a:ext cx="2013200" cy="2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800" i="1"/>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049111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283202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109" name="Google Shape;109;p2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110" name="Google Shape;110;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78222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415611" y="992767"/>
            <a:ext cx="11360800" cy="27368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5200"/>
              <a:buFont typeface="Arial" panose="020B0604020202020204"/>
              <a:buNone/>
              <a:tabLst/>
              <a:defRPr/>
            </a:pPr>
            <a:r>
              <a:rPr kumimoji="0" lang="en-GB" sz="6933" b="0" i="0" u="none" strike="noStrike" kern="0" cap="none" spc="0" normalizeH="0" baseline="0" noProof="0">
                <a:ln>
                  <a:noFill/>
                </a:ln>
                <a:solidFill>
                  <a:srgbClr val="365F91"/>
                </a:solidFill>
                <a:effectLst/>
                <a:uLnTx/>
                <a:uFillTx/>
                <a:latin typeface="Helvetica Neue" panose="020B0604020202090204"/>
                <a:ea typeface="Helvetica Neue" panose="020B0604020202090204"/>
                <a:cs typeface="Helvetica Neue" panose="020B0604020202090204"/>
                <a:sym typeface="Helvetica Neue" panose="020B0604020202090204"/>
              </a:rPr>
              <a:t>Thank</a:t>
            </a:r>
            <a:r>
              <a:rPr kumimoji="0" lang="en-GB" sz="69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 </a:t>
            </a:r>
            <a:r>
              <a:rPr kumimoji="0" lang="en-GB" sz="6933" b="0" i="0" u="none" strike="noStrike" kern="0" cap="none" spc="0" normalizeH="0" baseline="0" noProof="0">
                <a:ln>
                  <a:noFill/>
                </a:ln>
                <a:solidFill>
                  <a:srgbClr val="039BE5"/>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rPr>
              <a:t>you!</a:t>
            </a:r>
            <a:endParaRPr kumimoji="0" sz="6933" b="0" i="0" u="none" strike="noStrike" kern="0" cap="none" spc="0" normalizeH="0" baseline="0" noProof="0">
              <a:ln>
                <a:noFill/>
              </a:ln>
              <a:solidFill>
                <a:srgbClr val="999999"/>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415600" y="3778833"/>
            <a:ext cx="11360800" cy="10568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595959"/>
                </a:solidFill>
                <a:effectLst/>
                <a:uLnTx/>
                <a:uFillTx/>
                <a:latin typeface="Helvetica Neue" panose="020B0604020202090204"/>
                <a:ea typeface="Helvetica Neue" panose="020B0604020202090204"/>
                <a:cs typeface="Helvetica Neue" panose="020B0604020202090204"/>
                <a:sym typeface="Helvetica Neue" panose="020B0604020202090204"/>
              </a:rPr>
              <a:t>Happy Learning :)</a:t>
            </a:r>
            <a:endParaRPr kumimoji="0" sz="3733" b="0" i="0" u="none" strike="noStrike" kern="0" cap="none" spc="0" normalizeH="0" baseline="0" noProof="0">
              <a:ln>
                <a:noFill/>
              </a:ln>
              <a:solidFill>
                <a:srgbClr val="595959"/>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Tree>
    <p:extLst>
      <p:ext uri="{BB962C8B-B14F-4D97-AF65-F5344CB8AC3E}">
        <p14:creationId xmlns:p14="http://schemas.microsoft.com/office/powerpoint/2010/main" val="424060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38564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838200" y="6356351"/>
            <a:ext cx="105156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defTabSz="1219170"/>
            <a:endParaRPr lang="en-IN" kern="0"/>
          </a:p>
        </p:txBody>
      </p:sp>
    </p:spTree>
    <p:extLst>
      <p:ext uri="{BB962C8B-B14F-4D97-AF65-F5344CB8AC3E}">
        <p14:creationId xmlns:p14="http://schemas.microsoft.com/office/powerpoint/2010/main" val="260749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2133"/>
              </a:spcAft>
              <a:buClr>
                <a:schemeClr val="dk1"/>
              </a:buClr>
              <a:buSzPts val="1400"/>
              <a:buChar char="■"/>
              <a:defRPr/>
            </a:lvl9pPr>
          </a:lstStyle>
          <a:p>
            <a:endParaRPr/>
          </a:p>
        </p:txBody>
      </p:sp>
      <p:sp>
        <p:nvSpPr>
          <p:cNvPr id="67" name="Google Shape;67;p17"/>
          <p:cNvSpPr txBox="1">
            <a:spLocks noGrp="1"/>
          </p:cNvSpPr>
          <p:nvPr>
            <p:ph type="ftr" idx="11"/>
          </p:nvPr>
        </p:nvSpPr>
        <p:spPr>
          <a:xfrm>
            <a:off x="838200" y="6356351"/>
            <a:ext cx="105156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defTabSz="1219170"/>
            <a:endParaRPr lang="en-IN" kern="0"/>
          </a:p>
        </p:txBody>
      </p:sp>
    </p:spTree>
    <p:extLst>
      <p:ext uri="{BB962C8B-B14F-4D97-AF65-F5344CB8AC3E}">
        <p14:creationId xmlns:p14="http://schemas.microsoft.com/office/powerpoint/2010/main" val="75598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6933">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70" name="Google Shape;70;p18"/>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3733">
                <a:solidFill>
                  <a:srgbClr val="039BE5"/>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71" name="Google Shape;71;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8399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415600" y="2947200"/>
            <a:ext cx="11360800" cy="9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4800" b="1">
                <a:solidFill>
                  <a:srgbClr val="365F91"/>
                </a:solidFil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Tree>
    <p:extLst>
      <p:ext uri="{BB962C8B-B14F-4D97-AF65-F5344CB8AC3E}">
        <p14:creationId xmlns:p14="http://schemas.microsoft.com/office/powerpoint/2010/main" val="23185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7" name="Google Shape;77;p20"/>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8" name="Google Shape;7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6496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262382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84" name="Google Shape;84;p22"/>
          <p:cNvSpPr txBox="1"/>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Agenda</a:t>
            </a:r>
            <a:endParaRPr kumimoji="0"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5013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54" name="Google Shape;54;p13"/>
          <p:cNvSpPr txBox="1"/>
          <p:nvPr/>
        </p:nvSpPr>
        <p:spPr>
          <a:xfrm>
            <a:off x="2979200" y="6490400"/>
            <a:ext cx="6233600" cy="367600"/>
          </a:xfrm>
          <a:prstGeom prst="rect">
            <a:avLst/>
          </a:prstGeom>
          <a:noFill/>
          <a:ln>
            <a:noFill/>
          </a:ln>
        </p:spPr>
        <p:txBody>
          <a:bodyPr spcFirstLastPara="1" wrap="square" lIns="121900" tIns="121900" rIns="121900" bIns="121900" anchor="t" anchorCtr="0">
            <a:noAutofit/>
          </a:bodyPr>
          <a:lstStyle/>
          <a:p>
            <a:pPr marL="16933" marR="0" lvl="0" indent="0" algn="ctr" defTabSz="1219170" rtl="0" eaLnBrk="1" fontAlgn="auto" latinLnBrk="0" hangingPunct="1">
              <a:lnSpc>
                <a:spcPct val="102000"/>
              </a:lnSpc>
              <a:spcBef>
                <a:spcPts val="0"/>
              </a:spcBef>
              <a:spcAft>
                <a:spcPts val="0"/>
              </a:spcAft>
              <a:buClr>
                <a:srgbClr val="000000"/>
              </a:buClr>
              <a:buSzPts val="600"/>
              <a:buFont typeface="Arial" panose="020B0604020202020204"/>
              <a:buNone/>
              <a:tabLst/>
              <a:defRPr/>
            </a:pPr>
            <a:endParaRPr kumimoji="0" sz="800" b="0" i="0" u="none" strike="noStrike" kern="0" cap="none" spc="0" normalizeH="0" baseline="0" noProof="0">
              <a:ln>
                <a:noFill/>
              </a:ln>
              <a:solidFill>
                <a:srgbClr val="000000"/>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10121501" y="188334"/>
            <a:ext cx="1984431" cy="696668"/>
          </a:xfrm>
          <a:prstGeom prst="rect">
            <a:avLst/>
          </a:prstGeom>
          <a:noFill/>
          <a:ln>
            <a:noFill/>
          </a:ln>
        </p:spPr>
      </p:pic>
    </p:spTree>
    <p:extLst>
      <p:ext uri="{BB962C8B-B14F-4D97-AF65-F5344CB8AC3E}">
        <p14:creationId xmlns:p14="http://schemas.microsoft.com/office/powerpoint/2010/main" val="419274702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ream11.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B9EC5090-B594-0D73-6829-0C23039ED700}"/>
              </a:ext>
            </a:extLst>
          </p:cNvPr>
          <p:cNvSpPr txBox="1"/>
          <p:nvPr/>
        </p:nvSpPr>
        <p:spPr>
          <a:xfrm>
            <a:off x="677367" y="653872"/>
            <a:ext cx="7687309" cy="635000"/>
          </a:xfrm>
          <a:prstGeom prst="rect">
            <a:avLst/>
          </a:prstGeom>
        </p:spPr>
        <p:txBody>
          <a:bodyPr vert="horz" wrap="square" lIns="0" tIns="12065" rIns="0" bIns="0" rtlCol="0">
            <a:spAutoFit/>
          </a:bodyPr>
          <a:lstStyle/>
          <a:p>
            <a:pPr marL="12700">
              <a:lnSpc>
                <a:spcPct val="100000"/>
              </a:lnSpc>
              <a:spcBef>
                <a:spcPts val="95"/>
              </a:spcBef>
              <a:tabLst>
                <a:tab pos="4813300" algn="l"/>
              </a:tabLst>
            </a:pPr>
            <a:r>
              <a:rPr sz="4000" b="1" spc="-10" dirty="0">
                <a:latin typeface="Tahoma"/>
                <a:cs typeface="Tahoma"/>
              </a:rPr>
              <a:t>PROJECT</a:t>
            </a:r>
            <a:r>
              <a:rPr sz="4000" b="1" spc="-310" dirty="0">
                <a:latin typeface="Tahoma"/>
                <a:cs typeface="Tahoma"/>
              </a:rPr>
              <a:t> </a:t>
            </a:r>
            <a:r>
              <a:rPr sz="4000" b="1" spc="-175" dirty="0">
                <a:latin typeface="Tahoma"/>
                <a:cs typeface="Tahoma"/>
              </a:rPr>
              <a:t>REPORT</a:t>
            </a:r>
            <a:r>
              <a:rPr sz="4000" b="1" dirty="0">
                <a:latin typeface="Tahoma"/>
                <a:cs typeface="Tahoma"/>
              </a:rPr>
              <a:t>	</a:t>
            </a:r>
            <a:r>
              <a:rPr sz="4000" b="1" spc="590" dirty="0">
                <a:latin typeface="Tahoma"/>
                <a:cs typeface="Tahoma"/>
              </a:rPr>
              <a:t>-</a:t>
            </a:r>
            <a:r>
              <a:rPr sz="4000" b="1" spc="-315" dirty="0">
                <a:latin typeface="Tahoma"/>
                <a:cs typeface="Tahoma"/>
              </a:rPr>
              <a:t> </a:t>
            </a:r>
            <a:r>
              <a:rPr lang="en-US" sz="4000" b="1" spc="-325" dirty="0">
                <a:latin typeface="Tahoma"/>
                <a:cs typeface="Tahoma"/>
              </a:rPr>
              <a:t>DBMS</a:t>
            </a:r>
            <a:endParaRPr sz="4000" dirty="0">
              <a:latin typeface="Tahoma"/>
              <a:cs typeface="Tahoma"/>
            </a:endParaRPr>
          </a:p>
        </p:txBody>
      </p:sp>
      <p:sp>
        <p:nvSpPr>
          <p:cNvPr id="8" name="object 2">
            <a:extLst>
              <a:ext uri="{FF2B5EF4-FFF2-40B4-BE49-F238E27FC236}">
                <a16:creationId xmlns:a16="http://schemas.microsoft.com/office/drawing/2014/main" id="{C5320FAD-13EA-EFE2-27E1-353E90BE4996}"/>
              </a:ext>
            </a:extLst>
          </p:cNvPr>
          <p:cNvSpPr txBox="1"/>
          <p:nvPr/>
        </p:nvSpPr>
        <p:spPr>
          <a:xfrm>
            <a:off x="538149" y="1717303"/>
            <a:ext cx="7727315" cy="1367682"/>
          </a:xfrm>
          <a:prstGeom prst="rect">
            <a:avLst/>
          </a:prstGeom>
          <a:solidFill>
            <a:schemeClr val="accent4">
              <a:lumMod val="20000"/>
              <a:lumOff val="80000"/>
            </a:schemeClr>
          </a:solidFill>
        </p:spPr>
        <p:txBody>
          <a:bodyPr vert="horz" wrap="square" lIns="0" tIns="13335" rIns="0" bIns="0" rtlCol="0">
            <a:spAutoFit/>
          </a:bodyPr>
          <a:lstStyle/>
          <a:p>
            <a:pPr marL="12700" marR="5080">
              <a:lnSpc>
                <a:spcPct val="100000"/>
              </a:lnSpc>
              <a:spcBef>
                <a:spcPts val="105"/>
              </a:spcBef>
            </a:pPr>
            <a:r>
              <a:rPr lang="en-IN" sz="4400" dirty="0">
                <a:latin typeface="+mj-lt"/>
              </a:rPr>
              <a:t>PIE-IN-THE-SKY </a:t>
            </a:r>
            <a:br>
              <a:rPr lang="en-IN" sz="4400" dirty="0">
                <a:latin typeface="+mj-lt"/>
              </a:rPr>
            </a:br>
            <a:r>
              <a:rPr lang="en-IN" sz="4400" dirty="0">
                <a:latin typeface="+mj-lt"/>
              </a:rPr>
              <a:t>MOBILE APPLICATION </a:t>
            </a:r>
            <a:endParaRPr sz="4400" dirty="0">
              <a:latin typeface="Tahoma"/>
              <a:cs typeface="Tahoma"/>
            </a:endParaRPr>
          </a:p>
        </p:txBody>
      </p:sp>
      <p:pic>
        <p:nvPicPr>
          <p:cNvPr id="3" name="Picture 2">
            <a:extLst>
              <a:ext uri="{FF2B5EF4-FFF2-40B4-BE49-F238E27FC236}">
                <a16:creationId xmlns:a16="http://schemas.microsoft.com/office/drawing/2014/main" id="{72E268C4-C53D-5E74-26CB-ED7493DFD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2330"/>
            <a:ext cx="12191999" cy="3655670"/>
          </a:xfrm>
          <a:prstGeom prst="rect">
            <a:avLst/>
          </a:prstGeom>
        </p:spPr>
      </p:pic>
    </p:spTree>
    <p:extLst>
      <p:ext uri="{BB962C8B-B14F-4D97-AF65-F5344CB8AC3E}">
        <p14:creationId xmlns:p14="http://schemas.microsoft.com/office/powerpoint/2010/main" val="361826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3">
            <a:extLst>
              <a:ext uri="{FF2B5EF4-FFF2-40B4-BE49-F238E27FC236}">
                <a16:creationId xmlns:a16="http://schemas.microsoft.com/office/drawing/2014/main" id="{6438DBD6-324B-5096-0A4C-53B335E1D326}"/>
              </a:ext>
            </a:extLst>
          </p:cNvPr>
          <p:cNvGrpSpPr/>
          <p:nvPr/>
        </p:nvGrpSpPr>
        <p:grpSpPr>
          <a:xfrm>
            <a:off x="0" y="179705"/>
            <a:ext cx="12192000" cy="6498590"/>
            <a:chOff x="0" y="359702"/>
            <a:chExt cx="12192000" cy="6498590"/>
          </a:xfrm>
        </p:grpSpPr>
        <p:sp>
          <p:nvSpPr>
            <p:cNvPr id="7" name="object 4">
              <a:extLst>
                <a:ext uri="{FF2B5EF4-FFF2-40B4-BE49-F238E27FC236}">
                  <a16:creationId xmlns:a16="http://schemas.microsoft.com/office/drawing/2014/main" id="{A7AC570A-3C37-A1CE-C6B2-A6AD7D808C44}"/>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8" name="object 5">
              <a:extLst>
                <a:ext uri="{FF2B5EF4-FFF2-40B4-BE49-F238E27FC236}">
                  <a16:creationId xmlns:a16="http://schemas.microsoft.com/office/drawing/2014/main" id="{2418F8A6-C4CD-8E72-1323-E7019B980C75}"/>
                </a:ext>
              </a:extLst>
            </p:cNvPr>
            <p:cNvPicPr/>
            <p:nvPr/>
          </p:nvPicPr>
          <p:blipFill>
            <a:blip r:embed="rId2" cstate="print"/>
            <a:stretch>
              <a:fillRect/>
            </a:stretch>
          </p:blipFill>
          <p:spPr>
            <a:xfrm>
              <a:off x="0" y="359702"/>
              <a:ext cx="12191999" cy="6498296"/>
            </a:xfrm>
            <a:prstGeom prst="rect">
              <a:avLst/>
            </a:prstGeom>
          </p:spPr>
        </p:pic>
        <p:sp>
          <p:nvSpPr>
            <p:cNvPr id="9" name="object 6">
              <a:extLst>
                <a:ext uri="{FF2B5EF4-FFF2-40B4-BE49-F238E27FC236}">
                  <a16:creationId xmlns:a16="http://schemas.microsoft.com/office/drawing/2014/main" id="{201033E2-6429-6F62-8AB2-022A8E6E7765}"/>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0" name="Text Placeholder 2">
            <a:extLst>
              <a:ext uri="{FF2B5EF4-FFF2-40B4-BE49-F238E27FC236}">
                <a16:creationId xmlns:a16="http://schemas.microsoft.com/office/drawing/2014/main" id="{B6F4E237-2883-284A-D064-2333B04EA11E}"/>
              </a:ext>
            </a:extLst>
          </p:cNvPr>
          <p:cNvSpPr>
            <a:spLocks noGrp="1"/>
          </p:cNvSpPr>
          <p:nvPr/>
        </p:nvSpPr>
        <p:spPr>
          <a:xfrm>
            <a:off x="440493" y="1012136"/>
            <a:ext cx="11166800" cy="632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Q9</a:t>
            </a:r>
            <a:r>
              <a:rPr lang="en-US" dirty="0"/>
              <a:t>. </a:t>
            </a:r>
            <a:r>
              <a:rPr lang="en-US" b="1" dirty="0"/>
              <a:t>Write a query to get the total bidders points for each bidding status of those bidders who bid on CSK when it won the match in M. </a:t>
            </a:r>
            <a:r>
              <a:rPr lang="en-US" b="1" dirty="0" err="1"/>
              <a:t>Chinnaswamy</a:t>
            </a:r>
            <a:r>
              <a:rPr lang="en-US" b="1" dirty="0"/>
              <a:t> Stadium bidding year wise</a:t>
            </a:r>
          </a:p>
          <a:p>
            <a:r>
              <a:rPr lang="en-US" dirty="0"/>
              <a:t>Most of the bidder has selected team before the toss and based on that they selected the player ,Also they checked  about the playing condition. along with the pitch condition or stadium also they checked about team has good win percentage  in which stadium based on that they select the player and team, also we know CSK has good win percentage in overall IPL matches.</a:t>
            </a:r>
          </a:p>
          <a:p>
            <a:pPr marL="152396" indent="0">
              <a:buNone/>
            </a:pPr>
            <a:r>
              <a:rPr lang="en-US" b="1" dirty="0"/>
              <a:t>Q10. Extract the Bowlers and All  Rounders  those are in the 5 highest number of wickets</a:t>
            </a:r>
            <a:r>
              <a:rPr lang="en-US" dirty="0">
                <a:solidFill>
                  <a:srgbClr val="000000"/>
                </a:solidFill>
                <a:latin typeface="Calibri" panose="020F0502020204030204" pitchFamily="34" charset="0"/>
              </a:rPr>
              <a:t>.</a:t>
            </a:r>
            <a:endParaRPr lang="en-US" dirty="0"/>
          </a:p>
          <a:p>
            <a:pPr>
              <a:lnSpc>
                <a:spcPct val="100000"/>
              </a:lnSpc>
            </a:pPr>
            <a:r>
              <a:rPr lang="en-US" dirty="0"/>
              <a:t>IPL is a series of many emerging players who show their skills to attracts selectors of their respective national teams So every team has own important bowler to bowl in any situation of game. All rounder for every team has very crucial cause All rounders get to perform with both bat and bowl If an all-rounder can take 4 or 5 wickets in match it completely change the situation of the game.</a:t>
            </a:r>
            <a:endParaRPr lang="en-IN" dirty="0"/>
          </a:p>
          <a:p>
            <a:pPr marL="152396" indent="0">
              <a:buNone/>
            </a:pPr>
            <a:r>
              <a:rPr lang="en-US" b="1" dirty="0"/>
              <a:t>Q11. show the percentage of toss wins of each bidder and display the results in descending order based on the percentage.</a:t>
            </a:r>
          </a:p>
          <a:p>
            <a:pPr>
              <a:lnSpc>
                <a:spcPct val="100000"/>
              </a:lnSpc>
            </a:pPr>
            <a:r>
              <a:rPr lang="en-US" dirty="0"/>
              <a:t>The insight of above query shows that, In IPL we know toss is very crucial for both the team, based on that condition they go for either bating or for chasing And most of the bidder go to bid on toss either he won or loss, so here we need to find the bidder who won the toss for each game played in IPL.</a:t>
            </a:r>
            <a:endParaRPr lang="en-IN" dirty="0"/>
          </a:p>
        </p:txBody>
      </p:sp>
    </p:spTree>
    <p:extLst>
      <p:ext uri="{BB962C8B-B14F-4D97-AF65-F5344CB8AC3E}">
        <p14:creationId xmlns:p14="http://schemas.microsoft.com/office/powerpoint/2010/main" val="257021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0B141E-F912-70E6-82AC-105F6CDEB274}"/>
              </a:ext>
            </a:extLst>
          </p:cNvPr>
          <p:cNvSpPr>
            <a:spLocks noGrp="1"/>
          </p:cNvSpPr>
          <p:nvPr>
            <p:ph type="body" idx="1"/>
          </p:nvPr>
        </p:nvSpPr>
        <p:spPr/>
        <p:txBody>
          <a:bodyPr/>
          <a:lstStyle/>
          <a:p>
            <a:endParaRPr lang="en-US" dirty="0"/>
          </a:p>
          <a:p>
            <a:endParaRPr lang="en-IN" dirty="0"/>
          </a:p>
        </p:txBody>
      </p:sp>
      <p:grpSp>
        <p:nvGrpSpPr>
          <p:cNvPr id="10" name="object 3">
            <a:extLst>
              <a:ext uri="{FF2B5EF4-FFF2-40B4-BE49-F238E27FC236}">
                <a16:creationId xmlns:a16="http://schemas.microsoft.com/office/drawing/2014/main" id="{A38C48A4-AFE2-CA3E-CB49-323C1858383D}"/>
              </a:ext>
            </a:extLst>
          </p:cNvPr>
          <p:cNvGrpSpPr/>
          <p:nvPr/>
        </p:nvGrpSpPr>
        <p:grpSpPr>
          <a:xfrm>
            <a:off x="0" y="170278"/>
            <a:ext cx="12192000" cy="6498590"/>
            <a:chOff x="0" y="359702"/>
            <a:chExt cx="12192000" cy="6498590"/>
          </a:xfrm>
        </p:grpSpPr>
        <p:sp>
          <p:nvSpPr>
            <p:cNvPr id="11" name="object 4">
              <a:extLst>
                <a:ext uri="{FF2B5EF4-FFF2-40B4-BE49-F238E27FC236}">
                  <a16:creationId xmlns:a16="http://schemas.microsoft.com/office/drawing/2014/main" id="{BD56872A-5C45-2E9B-7033-0B82AD2651A8}"/>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2" name="object 5">
              <a:extLst>
                <a:ext uri="{FF2B5EF4-FFF2-40B4-BE49-F238E27FC236}">
                  <a16:creationId xmlns:a16="http://schemas.microsoft.com/office/drawing/2014/main" id="{3D28EEBF-46CA-5CB5-8B3C-518F31713E97}"/>
                </a:ext>
              </a:extLst>
            </p:cNvPr>
            <p:cNvPicPr/>
            <p:nvPr/>
          </p:nvPicPr>
          <p:blipFill>
            <a:blip r:embed="rId2" cstate="print"/>
            <a:stretch>
              <a:fillRect/>
            </a:stretch>
          </p:blipFill>
          <p:spPr>
            <a:xfrm>
              <a:off x="0" y="359702"/>
              <a:ext cx="12191999" cy="6498296"/>
            </a:xfrm>
            <a:prstGeom prst="rect">
              <a:avLst/>
            </a:prstGeom>
          </p:spPr>
        </p:pic>
        <p:sp>
          <p:nvSpPr>
            <p:cNvPr id="13" name="object 6">
              <a:extLst>
                <a:ext uri="{FF2B5EF4-FFF2-40B4-BE49-F238E27FC236}">
                  <a16:creationId xmlns:a16="http://schemas.microsoft.com/office/drawing/2014/main" id="{77628A35-8E63-2540-91E0-CE9E162DC452}"/>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4" name="Text Placeholder 2">
            <a:extLst>
              <a:ext uri="{FF2B5EF4-FFF2-40B4-BE49-F238E27FC236}">
                <a16:creationId xmlns:a16="http://schemas.microsoft.com/office/drawing/2014/main" id="{B6F4E237-2883-284A-D064-2333B04EA11E}"/>
              </a:ext>
            </a:extLst>
          </p:cNvPr>
          <p:cNvSpPr>
            <a:spLocks noGrp="1"/>
          </p:cNvSpPr>
          <p:nvPr/>
        </p:nvSpPr>
        <p:spPr>
          <a:xfrm>
            <a:off x="512599" y="816951"/>
            <a:ext cx="11166800" cy="599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Q12.find the IPL season which has min duration and max duration.</a:t>
            </a:r>
            <a:r>
              <a:rPr lang="en-US" dirty="0"/>
              <a:t>.</a:t>
            </a:r>
          </a:p>
          <a:p>
            <a:pPr>
              <a:lnSpc>
                <a:spcPct val="100000"/>
              </a:lnSpc>
            </a:pPr>
            <a:r>
              <a:rPr lang="en-US" dirty="0"/>
              <a:t>The IPL takes place in March, April and May of every year and lasts for approximately</a:t>
            </a:r>
            <a:r>
              <a:rPr lang="en-US" b="1" dirty="0"/>
              <a:t> </a:t>
            </a:r>
            <a:r>
              <a:rPr lang="en-US" dirty="0"/>
              <a:t>seven</a:t>
            </a:r>
            <a:r>
              <a:rPr lang="en-US" b="1" dirty="0"/>
              <a:t> </a:t>
            </a:r>
            <a:r>
              <a:rPr lang="en-US" dirty="0"/>
              <a:t>weeks. There will be total 60 matches played, including 4 playoff, if there will be 8 teams are present in one season, so it takes mostly 51 days to complete one IPL season.</a:t>
            </a:r>
          </a:p>
          <a:p>
            <a:pPr>
              <a:lnSpc>
                <a:spcPct val="100000"/>
              </a:lnSpc>
              <a:buNone/>
            </a:pPr>
            <a:r>
              <a:rPr lang="en-US" dirty="0"/>
              <a:t>    so based on that we have to find the maximum and minimum duration of every IPL season played.</a:t>
            </a:r>
          </a:p>
          <a:p>
            <a:pPr marL="152396" indent="0">
              <a:buNone/>
            </a:pPr>
            <a:r>
              <a:rPr lang="en-US" sz="1800" b="1" dirty="0">
                <a:solidFill>
                  <a:srgbClr val="000000"/>
                </a:solidFill>
              </a:rPr>
              <a:t>Q13</a:t>
            </a:r>
            <a:r>
              <a:rPr lang="en-US" b="1" dirty="0">
                <a:solidFill>
                  <a:srgbClr val="000000"/>
                </a:solidFill>
              </a:rPr>
              <a:t>. Write a query to display to calculate the total points month wise for the 2017 bid year. sort the results based on total points in descending order and month wise in ascending order.</a:t>
            </a:r>
            <a:endParaRPr lang="en-US" b="1" dirty="0"/>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Point system is very dynamic. So we can find the total points month wise by above query.</a:t>
            </a:r>
          </a:p>
          <a:p>
            <a:pPr marL="152396" indent="0">
              <a:buNone/>
            </a:pPr>
            <a:r>
              <a:rPr lang="en-US" b="1" dirty="0"/>
              <a:t>Q14. Write a query for the above question using sub queries by having the same constraints as the above question.</a:t>
            </a:r>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Point system is very dynamic. So we can find the total points month wise by above query.</a:t>
            </a:r>
            <a:endParaRPr lang="en-IN" dirty="0"/>
          </a:p>
        </p:txBody>
      </p:sp>
    </p:spTree>
    <p:extLst>
      <p:ext uri="{BB962C8B-B14F-4D97-AF65-F5344CB8AC3E}">
        <p14:creationId xmlns:p14="http://schemas.microsoft.com/office/powerpoint/2010/main" val="32670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47DDA4C9-3D6A-A4B1-98AA-C3D0FDC86D51}"/>
              </a:ext>
            </a:extLst>
          </p:cNvPr>
          <p:cNvGrpSpPr/>
          <p:nvPr/>
        </p:nvGrpSpPr>
        <p:grpSpPr>
          <a:xfrm>
            <a:off x="0" y="179705"/>
            <a:ext cx="12192000" cy="6498590"/>
            <a:chOff x="0" y="359702"/>
            <a:chExt cx="12192000" cy="6498590"/>
          </a:xfrm>
        </p:grpSpPr>
        <p:sp>
          <p:nvSpPr>
            <p:cNvPr id="5" name="object 4">
              <a:extLst>
                <a:ext uri="{FF2B5EF4-FFF2-40B4-BE49-F238E27FC236}">
                  <a16:creationId xmlns:a16="http://schemas.microsoft.com/office/drawing/2014/main" id="{51703123-71A8-0D22-2A88-1B79A19497A2}"/>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6" name="object 5">
              <a:extLst>
                <a:ext uri="{FF2B5EF4-FFF2-40B4-BE49-F238E27FC236}">
                  <a16:creationId xmlns:a16="http://schemas.microsoft.com/office/drawing/2014/main" id="{0EDF1696-47BD-5FC8-0B27-FF11CAB298B8}"/>
                </a:ext>
              </a:extLst>
            </p:cNvPr>
            <p:cNvPicPr/>
            <p:nvPr/>
          </p:nvPicPr>
          <p:blipFill>
            <a:blip r:embed="rId2" cstate="print"/>
            <a:stretch>
              <a:fillRect/>
            </a:stretch>
          </p:blipFill>
          <p:spPr>
            <a:xfrm>
              <a:off x="0" y="359702"/>
              <a:ext cx="12191999" cy="6498296"/>
            </a:xfrm>
            <a:prstGeom prst="rect">
              <a:avLst/>
            </a:prstGeom>
          </p:spPr>
        </p:pic>
        <p:sp>
          <p:nvSpPr>
            <p:cNvPr id="7" name="object 6">
              <a:extLst>
                <a:ext uri="{FF2B5EF4-FFF2-40B4-BE49-F238E27FC236}">
                  <a16:creationId xmlns:a16="http://schemas.microsoft.com/office/drawing/2014/main" id="{EAE67BC4-B997-F44C-1DB6-69C87F685810}"/>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2" name="Text Placeholder 2">
            <a:extLst>
              <a:ext uri="{FF2B5EF4-FFF2-40B4-BE49-F238E27FC236}">
                <a16:creationId xmlns:a16="http://schemas.microsoft.com/office/drawing/2014/main" id="{B6F4E237-2883-284A-D064-2333B04EA11E}"/>
              </a:ext>
            </a:extLst>
          </p:cNvPr>
          <p:cNvSpPr>
            <a:spLocks noGrp="1"/>
          </p:cNvSpPr>
          <p:nvPr/>
        </p:nvSpPr>
        <p:spPr>
          <a:xfrm>
            <a:off x="440493" y="863437"/>
            <a:ext cx="11166800" cy="599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sz="1800" b="1" dirty="0">
                <a:solidFill>
                  <a:srgbClr val="000000"/>
                </a:solidFill>
              </a:rPr>
              <a:t>Q15</a:t>
            </a:r>
            <a:r>
              <a:rPr lang="en-US" b="1" dirty="0">
                <a:solidFill>
                  <a:srgbClr val="000000"/>
                </a:solidFill>
              </a:rPr>
              <a:t>. Write a query to get the top 3 and bottom 3 bidders based on the total bidding points   for the 2018 bidding year.</a:t>
            </a:r>
            <a:endParaRPr lang="en-US" dirty="0"/>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bidder who got more points he will be on the top of the chart in pie sky app and the bidder who got less points on match the bidder will be on bottom of the chart in pie sky app.</a:t>
            </a:r>
          </a:p>
          <a:p>
            <a:pPr marL="152396" indent="0">
              <a:buNone/>
            </a:pPr>
            <a:r>
              <a:rPr lang="en-US" b="1" dirty="0"/>
              <a:t>Q16</a:t>
            </a:r>
            <a:r>
              <a:rPr lang="en-US" dirty="0"/>
              <a:t>. </a:t>
            </a:r>
            <a:r>
              <a:rPr lang="en-US" b="1" dirty="0"/>
              <a:t>Create two tables called </a:t>
            </a:r>
            <a:r>
              <a:rPr lang="en-US" b="1" dirty="0" err="1"/>
              <a:t>Student_details</a:t>
            </a:r>
            <a:r>
              <a:rPr lang="en-US" b="1" dirty="0"/>
              <a:t> and </a:t>
            </a:r>
            <a:r>
              <a:rPr lang="en-US" b="1" dirty="0" err="1"/>
              <a:t>Student_details_backup</a:t>
            </a:r>
            <a:r>
              <a:rPr lang="en-US" b="1" dirty="0"/>
              <a:t>.</a:t>
            </a:r>
            <a:r>
              <a:rPr lang="en-IN" b="1" dirty="0"/>
              <a:t> Create a trigger in such a way that It should insert the details into the Student back table when you inserted the student details into the student table automatically</a:t>
            </a:r>
            <a:r>
              <a:rPr lang="en-IN" dirty="0"/>
              <a:t>.</a:t>
            </a:r>
          </a:p>
          <a:p>
            <a:pPr marL="152396" indent="0">
              <a:buNone/>
            </a:pPr>
            <a:endParaRPr lang="en-IN" dirty="0"/>
          </a:p>
          <a:p>
            <a:r>
              <a:rPr lang="en-IN" dirty="0"/>
              <a:t>Here we create two table Here is one thing you should ensure whenever the new students' details come , you should also store them in the Student backup table so that if you modify the details in the student details table </a:t>
            </a:r>
            <a:r>
              <a:rPr lang="en-US" dirty="0"/>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dirty="0"/>
          </a:p>
        </p:txBody>
      </p:sp>
    </p:spTree>
    <p:extLst>
      <p:ext uri="{BB962C8B-B14F-4D97-AF65-F5344CB8AC3E}">
        <p14:creationId xmlns:p14="http://schemas.microsoft.com/office/powerpoint/2010/main" val="255635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2">
            <a:extLst>
              <a:ext uri="{FF2B5EF4-FFF2-40B4-BE49-F238E27FC236}">
                <a16:creationId xmlns:a16="http://schemas.microsoft.com/office/drawing/2014/main" id="{C2EDE954-D5F1-F675-71CA-E4AFF413909B}"/>
              </a:ext>
            </a:extLst>
          </p:cNvPr>
          <p:cNvGrpSpPr/>
          <p:nvPr/>
        </p:nvGrpSpPr>
        <p:grpSpPr>
          <a:xfrm>
            <a:off x="0" y="358174"/>
            <a:ext cx="12192000" cy="6499860"/>
            <a:chOff x="0" y="358174"/>
            <a:chExt cx="12192000" cy="6499860"/>
          </a:xfrm>
        </p:grpSpPr>
        <p:sp>
          <p:nvSpPr>
            <p:cNvPr id="9" name="object 3">
              <a:extLst>
                <a:ext uri="{FF2B5EF4-FFF2-40B4-BE49-F238E27FC236}">
                  <a16:creationId xmlns:a16="http://schemas.microsoft.com/office/drawing/2014/main" id="{5F2B8E6F-DA7C-9CC3-FDEA-F2700581D6E6}"/>
                </a:ext>
              </a:extLst>
            </p:cNvPr>
            <p:cNvSpPr/>
            <p:nvPr/>
          </p:nvSpPr>
          <p:spPr>
            <a:xfrm>
              <a:off x="0" y="1655064"/>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10" name="object 4">
              <a:extLst>
                <a:ext uri="{FF2B5EF4-FFF2-40B4-BE49-F238E27FC236}">
                  <a16:creationId xmlns:a16="http://schemas.microsoft.com/office/drawing/2014/main" id="{DB336686-B3CC-55E6-5D00-50F58444224E}"/>
                </a:ext>
              </a:extLst>
            </p:cNvPr>
            <p:cNvPicPr/>
            <p:nvPr/>
          </p:nvPicPr>
          <p:blipFill>
            <a:blip r:embed="rId2" cstate="print"/>
            <a:stretch>
              <a:fillRect/>
            </a:stretch>
          </p:blipFill>
          <p:spPr>
            <a:xfrm>
              <a:off x="1749551" y="358174"/>
              <a:ext cx="10442448" cy="6499822"/>
            </a:xfrm>
            <a:prstGeom prst="rect">
              <a:avLst/>
            </a:prstGeom>
          </p:spPr>
        </p:pic>
        <p:sp>
          <p:nvSpPr>
            <p:cNvPr id="11" name="object 5">
              <a:extLst>
                <a:ext uri="{FF2B5EF4-FFF2-40B4-BE49-F238E27FC236}">
                  <a16:creationId xmlns:a16="http://schemas.microsoft.com/office/drawing/2014/main" id="{DD445E39-C38E-EA09-46ED-CC86AF1D6605}"/>
                </a:ext>
              </a:extLst>
            </p:cNvPr>
            <p:cNvSpPr/>
            <p:nvPr/>
          </p:nvSpPr>
          <p:spPr>
            <a:xfrm>
              <a:off x="2438400" y="1082039"/>
              <a:ext cx="9461500" cy="5123815"/>
            </a:xfrm>
            <a:custGeom>
              <a:avLst/>
              <a:gdLst/>
              <a:ahLst/>
              <a:cxnLst/>
              <a:rect l="l" t="t" r="r" b="b"/>
              <a:pathLst>
                <a:path w="9461500" h="5123815">
                  <a:moveTo>
                    <a:pt x="9460992" y="0"/>
                  </a:moveTo>
                  <a:lnTo>
                    <a:pt x="0" y="0"/>
                  </a:lnTo>
                  <a:lnTo>
                    <a:pt x="0" y="5123688"/>
                  </a:lnTo>
                  <a:lnTo>
                    <a:pt x="9460992" y="5123688"/>
                  </a:lnTo>
                  <a:lnTo>
                    <a:pt x="9460992" y="0"/>
                  </a:lnTo>
                  <a:close/>
                </a:path>
              </a:pathLst>
            </a:custGeom>
            <a:solidFill>
              <a:srgbClr val="D7CABA"/>
            </a:solidFill>
          </p:spPr>
          <p:txBody>
            <a:bodyPr wrap="square" lIns="0" tIns="0" rIns="0" bIns="0" rtlCol="0"/>
            <a:lstStyle/>
            <a:p>
              <a:endParaRPr/>
            </a:p>
          </p:txBody>
        </p:sp>
      </p:grpSp>
      <p:sp>
        <p:nvSpPr>
          <p:cNvPr id="12" name="object 7">
            <a:extLst>
              <a:ext uri="{FF2B5EF4-FFF2-40B4-BE49-F238E27FC236}">
                <a16:creationId xmlns:a16="http://schemas.microsoft.com/office/drawing/2014/main" id="{3A367F3F-46F3-61F0-3581-E08F2BAB1C29}"/>
              </a:ext>
            </a:extLst>
          </p:cNvPr>
          <p:cNvSpPr txBox="1">
            <a:spLocks noGrp="1"/>
          </p:cNvSpPr>
          <p:nvPr>
            <p:ph type="title"/>
          </p:nvPr>
        </p:nvSpPr>
        <p:spPr>
          <a:xfrm>
            <a:off x="553313" y="392429"/>
            <a:ext cx="6802120" cy="635000"/>
          </a:xfrm>
          <a:prstGeom prst="rect">
            <a:avLst/>
          </a:prstGeom>
        </p:spPr>
        <p:txBody>
          <a:bodyPr vert="horz" wrap="square" lIns="0" tIns="12065" rIns="0" bIns="0" rtlCol="0">
            <a:spAutoFit/>
          </a:bodyPr>
          <a:lstStyle/>
          <a:p>
            <a:pPr marL="12700">
              <a:lnSpc>
                <a:spcPct val="100000"/>
              </a:lnSpc>
              <a:spcBef>
                <a:spcPts val="95"/>
              </a:spcBef>
            </a:pPr>
            <a:r>
              <a:rPr sz="4000" spc="145" dirty="0">
                <a:solidFill>
                  <a:srgbClr val="000000"/>
                </a:solidFill>
              </a:rPr>
              <a:t>Takeaways</a:t>
            </a:r>
            <a:r>
              <a:rPr sz="4000" spc="-310" dirty="0">
                <a:solidFill>
                  <a:srgbClr val="000000"/>
                </a:solidFill>
              </a:rPr>
              <a:t> </a:t>
            </a:r>
            <a:r>
              <a:rPr sz="4000" spc="60" dirty="0">
                <a:solidFill>
                  <a:srgbClr val="000000"/>
                </a:solidFill>
              </a:rPr>
              <a:t>&amp;</a:t>
            </a:r>
            <a:r>
              <a:rPr sz="4000" spc="-325" dirty="0">
                <a:solidFill>
                  <a:srgbClr val="000000"/>
                </a:solidFill>
              </a:rPr>
              <a:t> </a:t>
            </a:r>
            <a:r>
              <a:rPr sz="4000" spc="165" dirty="0">
                <a:solidFill>
                  <a:srgbClr val="000000"/>
                </a:solidFill>
              </a:rPr>
              <a:t>con</a:t>
            </a:r>
            <a:r>
              <a:rPr sz="4000" spc="114" dirty="0">
                <a:solidFill>
                  <a:srgbClr val="000000"/>
                </a:solidFill>
              </a:rPr>
              <a:t>cl</a:t>
            </a:r>
            <a:r>
              <a:rPr sz="4000" spc="160" dirty="0">
                <a:solidFill>
                  <a:srgbClr val="000000"/>
                </a:solidFill>
              </a:rPr>
              <a:t>u</a:t>
            </a:r>
            <a:r>
              <a:rPr sz="4000" spc="60" dirty="0">
                <a:solidFill>
                  <a:srgbClr val="000000"/>
                </a:solidFill>
              </a:rPr>
              <a:t>si</a:t>
            </a:r>
            <a:r>
              <a:rPr sz="4000" spc="105" dirty="0">
                <a:solidFill>
                  <a:srgbClr val="000000"/>
                </a:solidFill>
              </a:rPr>
              <a:t>o</a:t>
            </a:r>
            <a:r>
              <a:rPr sz="4000" spc="150" dirty="0">
                <a:solidFill>
                  <a:srgbClr val="000000"/>
                </a:solidFill>
              </a:rPr>
              <a:t>ns</a:t>
            </a:r>
            <a:endParaRPr sz="4000" dirty="0"/>
          </a:p>
        </p:txBody>
      </p:sp>
      <p:sp>
        <p:nvSpPr>
          <p:cNvPr id="13" name="Text Placeholder 2">
            <a:extLst>
              <a:ext uri="{FF2B5EF4-FFF2-40B4-BE49-F238E27FC236}">
                <a16:creationId xmlns:a16="http://schemas.microsoft.com/office/drawing/2014/main" id="{87A19BB1-1CAC-3B63-2C83-D8FCBB9C5710}"/>
              </a:ext>
            </a:extLst>
          </p:cNvPr>
          <p:cNvSpPr>
            <a:spLocks noGrp="1"/>
          </p:cNvSpPr>
          <p:nvPr/>
        </p:nvSpPr>
        <p:spPr>
          <a:xfrm>
            <a:off x="2564091" y="1187777"/>
            <a:ext cx="9219414" cy="5018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r>
              <a:rPr lang="en-US" dirty="0"/>
              <a:t>It’s totally one in a billion chance to win a </a:t>
            </a:r>
            <a:r>
              <a:rPr lang="en-US" dirty="0" err="1"/>
              <a:t>crore</a:t>
            </a:r>
            <a:r>
              <a:rPr lang="en-US" dirty="0"/>
              <a:t> of rupees in Fantasy cricket apps like IPL_PIE_IN_SKY </a:t>
            </a:r>
          </a:p>
          <a:p>
            <a:r>
              <a:rPr lang="en-US" dirty="0"/>
              <a:t>IPL_PIE_IN_SKY is a Fantasy Cricket app that’s growing famous in India. Like any player, people who are good at predicting the outcome of any game can invest a minimum amount in winning rewards</a:t>
            </a:r>
          </a:p>
          <a:p>
            <a:r>
              <a:rPr lang="en-US" dirty="0"/>
              <a:t>Most people would prefer to look for attractive contests in this fantasy app because it gives them a better chance of making easy money regularly.it claims to have awarded up to </a:t>
            </a:r>
            <a:r>
              <a:rPr lang="en-US" dirty="0">
                <a:hlinkClick r:id="rId3" tooltip="Rs.25 Lakhs"/>
              </a:rPr>
              <a:t>Rs.25 Lakhs</a:t>
            </a:r>
            <a:r>
              <a:rPr lang="en-US" dirty="0"/>
              <a:t> </a:t>
            </a:r>
            <a:r>
              <a:rPr lang="en-US"/>
              <a:t>to user</a:t>
            </a:r>
            <a:r>
              <a:rPr lang="en-US" dirty="0"/>
              <a:t>. So if your level of expertise in prediction is optimum, Playing Fantasy Cricket on Dream11 more like a dream come true</a:t>
            </a:r>
          </a:p>
          <a:p>
            <a:r>
              <a:rPr lang="en-US" dirty="0"/>
              <a:t>Loads of Entertainment</a:t>
            </a:r>
          </a:p>
          <a:p>
            <a:r>
              <a:rPr lang="en-US" dirty="0"/>
              <a:t>You can’t play your favorite game every day, but you sure can play fantasy sports on IPL_PIE_IN_SKY . </a:t>
            </a:r>
          </a:p>
          <a:p>
            <a:r>
              <a:rPr lang="en-US" dirty="0"/>
              <a:t>Easy to get started</a:t>
            </a:r>
          </a:p>
          <a:p>
            <a:r>
              <a:rPr lang="en-US" dirty="0"/>
              <a:t>Heavy competition reduce your chances of winning</a:t>
            </a:r>
          </a:p>
          <a:p>
            <a:endParaRPr lang="en-US" dirty="0"/>
          </a:p>
          <a:p>
            <a:endParaRPr lang="en-US" dirty="0"/>
          </a:p>
        </p:txBody>
      </p:sp>
    </p:spTree>
    <p:extLst>
      <p:ext uri="{BB962C8B-B14F-4D97-AF65-F5344CB8AC3E}">
        <p14:creationId xmlns:p14="http://schemas.microsoft.com/office/powerpoint/2010/main" val="117870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C037DB4C-5ED1-AB90-1946-D6548B95017A}"/>
              </a:ext>
            </a:extLst>
          </p:cNvPr>
          <p:cNvGrpSpPr/>
          <p:nvPr/>
        </p:nvGrpSpPr>
        <p:grpSpPr>
          <a:xfrm>
            <a:off x="0" y="358174"/>
            <a:ext cx="12192000" cy="6499860"/>
            <a:chOff x="0" y="358174"/>
            <a:chExt cx="12192000" cy="6499860"/>
          </a:xfrm>
        </p:grpSpPr>
        <p:sp>
          <p:nvSpPr>
            <p:cNvPr id="5" name="object 3">
              <a:extLst>
                <a:ext uri="{FF2B5EF4-FFF2-40B4-BE49-F238E27FC236}">
                  <a16:creationId xmlns:a16="http://schemas.microsoft.com/office/drawing/2014/main" id="{C66563F7-02CB-7E87-9575-3C1DC648F079}"/>
                </a:ext>
              </a:extLst>
            </p:cNvPr>
            <p:cNvSpPr/>
            <p:nvPr/>
          </p:nvSpPr>
          <p:spPr>
            <a:xfrm>
              <a:off x="0" y="1655064"/>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6" name="object 4">
              <a:extLst>
                <a:ext uri="{FF2B5EF4-FFF2-40B4-BE49-F238E27FC236}">
                  <a16:creationId xmlns:a16="http://schemas.microsoft.com/office/drawing/2014/main" id="{632E25AE-7086-8CA1-ADE1-7FCB7FD3252E}"/>
                </a:ext>
              </a:extLst>
            </p:cNvPr>
            <p:cNvPicPr/>
            <p:nvPr/>
          </p:nvPicPr>
          <p:blipFill>
            <a:blip r:embed="rId2" cstate="print"/>
            <a:stretch>
              <a:fillRect/>
            </a:stretch>
          </p:blipFill>
          <p:spPr>
            <a:xfrm>
              <a:off x="1749551" y="358174"/>
              <a:ext cx="10442448" cy="6499822"/>
            </a:xfrm>
            <a:prstGeom prst="rect">
              <a:avLst/>
            </a:prstGeom>
          </p:spPr>
        </p:pic>
        <p:sp>
          <p:nvSpPr>
            <p:cNvPr id="7" name="object 5">
              <a:extLst>
                <a:ext uri="{FF2B5EF4-FFF2-40B4-BE49-F238E27FC236}">
                  <a16:creationId xmlns:a16="http://schemas.microsoft.com/office/drawing/2014/main" id="{8C96D202-6797-69C0-42C2-B2A42EA0B264}"/>
                </a:ext>
              </a:extLst>
            </p:cNvPr>
            <p:cNvSpPr/>
            <p:nvPr/>
          </p:nvSpPr>
          <p:spPr>
            <a:xfrm>
              <a:off x="2438400" y="1082039"/>
              <a:ext cx="9461500" cy="5123815"/>
            </a:xfrm>
            <a:custGeom>
              <a:avLst/>
              <a:gdLst/>
              <a:ahLst/>
              <a:cxnLst/>
              <a:rect l="l" t="t" r="r" b="b"/>
              <a:pathLst>
                <a:path w="9461500" h="5123815">
                  <a:moveTo>
                    <a:pt x="9460992" y="0"/>
                  </a:moveTo>
                  <a:lnTo>
                    <a:pt x="0" y="0"/>
                  </a:lnTo>
                  <a:lnTo>
                    <a:pt x="0" y="5123688"/>
                  </a:lnTo>
                  <a:lnTo>
                    <a:pt x="9460992" y="5123688"/>
                  </a:lnTo>
                  <a:lnTo>
                    <a:pt x="9460992" y="0"/>
                  </a:lnTo>
                  <a:close/>
                </a:path>
              </a:pathLst>
            </a:custGeom>
            <a:solidFill>
              <a:srgbClr val="D7CABA"/>
            </a:solidFill>
          </p:spPr>
          <p:txBody>
            <a:bodyPr wrap="square" lIns="0" tIns="0" rIns="0" bIns="0" rtlCol="0"/>
            <a:lstStyle/>
            <a:p>
              <a:endParaRPr/>
            </a:p>
          </p:txBody>
        </p:sp>
      </p:grpSp>
      <p:sp>
        <p:nvSpPr>
          <p:cNvPr id="8" name="object 6">
            <a:extLst>
              <a:ext uri="{FF2B5EF4-FFF2-40B4-BE49-F238E27FC236}">
                <a16:creationId xmlns:a16="http://schemas.microsoft.com/office/drawing/2014/main" id="{5CE45E61-6467-7BE8-2EC3-95FFF1D7B7EC}"/>
              </a:ext>
            </a:extLst>
          </p:cNvPr>
          <p:cNvSpPr txBox="1">
            <a:spLocks noGrp="1"/>
          </p:cNvSpPr>
          <p:nvPr>
            <p:ph type="title"/>
          </p:nvPr>
        </p:nvSpPr>
        <p:spPr>
          <a:xfrm>
            <a:off x="552974" y="394145"/>
            <a:ext cx="3291204"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000000"/>
                </a:solidFill>
              </a:rPr>
              <a:t>Fut</a:t>
            </a:r>
            <a:r>
              <a:rPr sz="4000" dirty="0">
                <a:solidFill>
                  <a:srgbClr val="000000"/>
                </a:solidFill>
              </a:rPr>
              <a:t>u</a:t>
            </a:r>
            <a:r>
              <a:rPr sz="4000" spc="30" dirty="0">
                <a:solidFill>
                  <a:srgbClr val="000000"/>
                </a:solidFill>
              </a:rPr>
              <a:t>re</a:t>
            </a:r>
            <a:r>
              <a:rPr sz="4000" spc="-300" dirty="0">
                <a:solidFill>
                  <a:srgbClr val="000000"/>
                </a:solidFill>
              </a:rPr>
              <a:t> </a:t>
            </a:r>
            <a:r>
              <a:rPr sz="4000" spc="65" dirty="0">
                <a:solidFill>
                  <a:srgbClr val="000000"/>
                </a:solidFill>
              </a:rPr>
              <a:t>Steps</a:t>
            </a:r>
            <a:endParaRPr sz="4000" dirty="0"/>
          </a:p>
        </p:txBody>
      </p:sp>
      <p:sp>
        <p:nvSpPr>
          <p:cNvPr id="9" name="Text Placeholder 2">
            <a:extLst>
              <a:ext uri="{FF2B5EF4-FFF2-40B4-BE49-F238E27FC236}">
                <a16:creationId xmlns:a16="http://schemas.microsoft.com/office/drawing/2014/main" id="{70B82D8C-2D0B-8CC0-5185-1BABE5CE0AB4}"/>
              </a:ext>
            </a:extLst>
          </p:cNvPr>
          <p:cNvSpPr>
            <a:spLocks noGrp="1"/>
          </p:cNvSpPr>
          <p:nvPr/>
        </p:nvSpPr>
        <p:spPr>
          <a:xfrm>
            <a:off x="2582944" y="1206631"/>
            <a:ext cx="9196102" cy="4666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lang="en-US" dirty="0"/>
          </a:p>
          <a:p>
            <a:r>
              <a:rPr lang="en-US" dirty="0"/>
              <a:t>The first step towards the Fantasy Sports App Marketing should be planned in such a way that you can create awareness among the potential users of your application.</a:t>
            </a:r>
          </a:p>
          <a:p>
            <a:r>
              <a:rPr lang="en-US" dirty="0"/>
              <a:t>Currently, the popularity of major sports leagues such as the National Football League (NFL) and the Indian Premier League (IPL) is driving up demand for fantasy sports in India. However, e-Sports and virtual gaming have become more accepted and popular as a result of their growing popularity. </a:t>
            </a:r>
          </a:p>
          <a:p>
            <a:r>
              <a:rPr lang="en-US" dirty="0"/>
              <a:t>There is a need to maintain a perfect balance between demand and supply, introducing these new games to the platform will boost the overall fantasy gaming sector of India</a:t>
            </a:r>
          </a:p>
          <a:p>
            <a:r>
              <a:rPr lang="en-US" dirty="0"/>
              <a:t>Creating a great platform is not enough. You need to engage and retain the users. Have engaging content on your platform like prediction articles/videos, match reports, etc. Influencer marketing is another option </a:t>
            </a:r>
            <a:br>
              <a:rPr lang="en-US" dirty="0"/>
            </a:br>
            <a:endParaRPr lang="en-US" dirty="0"/>
          </a:p>
        </p:txBody>
      </p:sp>
    </p:spTree>
    <p:extLst>
      <p:ext uri="{BB962C8B-B14F-4D97-AF65-F5344CB8AC3E}">
        <p14:creationId xmlns:p14="http://schemas.microsoft.com/office/powerpoint/2010/main" val="426001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0BEE30F-5ECD-1341-B0D3-821D92384448}"/>
              </a:ext>
            </a:extLst>
          </p:cNvPr>
          <p:cNvSpPr/>
          <p:nvPr/>
        </p:nvSpPr>
        <p:spPr>
          <a:xfrm>
            <a:off x="0" y="509016"/>
            <a:ext cx="9340850" cy="1019810"/>
          </a:xfrm>
          <a:custGeom>
            <a:avLst/>
            <a:gdLst/>
            <a:ahLst/>
            <a:cxnLst/>
            <a:rect l="l" t="t" r="r" b="b"/>
            <a:pathLst>
              <a:path w="9340850" h="1019810">
                <a:moveTo>
                  <a:pt x="9340596" y="0"/>
                </a:moveTo>
                <a:lnTo>
                  <a:pt x="0" y="0"/>
                </a:lnTo>
                <a:lnTo>
                  <a:pt x="0" y="1019555"/>
                </a:lnTo>
                <a:lnTo>
                  <a:pt x="9340596" y="1019555"/>
                </a:lnTo>
                <a:lnTo>
                  <a:pt x="9340596" y="0"/>
                </a:lnTo>
                <a:close/>
              </a:path>
            </a:pathLst>
          </a:custGeom>
          <a:solidFill>
            <a:srgbClr val="333E50"/>
          </a:solidFill>
        </p:spPr>
        <p:txBody>
          <a:bodyPr wrap="square" lIns="0" tIns="0" rIns="0" bIns="0" rtlCol="0"/>
          <a:lstStyle/>
          <a:p>
            <a:endParaRPr/>
          </a:p>
        </p:txBody>
      </p:sp>
      <p:sp>
        <p:nvSpPr>
          <p:cNvPr id="5" name="object 4">
            <a:extLst>
              <a:ext uri="{FF2B5EF4-FFF2-40B4-BE49-F238E27FC236}">
                <a16:creationId xmlns:a16="http://schemas.microsoft.com/office/drawing/2014/main" id="{F6387C2A-DDDA-3A14-B29E-B85BF25E690C}"/>
              </a:ext>
            </a:extLst>
          </p:cNvPr>
          <p:cNvSpPr txBox="1">
            <a:spLocks/>
          </p:cNvSpPr>
          <p:nvPr/>
        </p:nvSpPr>
        <p:spPr>
          <a:xfrm>
            <a:off x="634390" y="658190"/>
            <a:ext cx="3088005"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150">
                <a:solidFill>
                  <a:schemeClr val="bg1"/>
                </a:solidFill>
              </a:rPr>
              <a:t>Con</a:t>
            </a:r>
            <a:r>
              <a:rPr lang="en-IN" sz="4000" kern="0" spc="80">
                <a:solidFill>
                  <a:schemeClr val="bg1"/>
                </a:solidFill>
              </a:rPr>
              <a:t>t</a:t>
            </a:r>
            <a:r>
              <a:rPr lang="en-IN" sz="4000" kern="0" spc="65">
                <a:solidFill>
                  <a:schemeClr val="bg1"/>
                </a:solidFill>
              </a:rPr>
              <a:t>en</a:t>
            </a:r>
            <a:r>
              <a:rPr lang="en-IN" sz="4000" kern="0" spc="30">
                <a:solidFill>
                  <a:schemeClr val="bg1"/>
                </a:solidFill>
              </a:rPr>
              <a:t>t</a:t>
            </a:r>
            <a:r>
              <a:rPr lang="en-IN" sz="4000" kern="0" spc="170">
                <a:solidFill>
                  <a:schemeClr val="bg1"/>
                </a:solidFill>
              </a:rPr>
              <a:t>s</a:t>
            </a:r>
            <a:r>
              <a:rPr lang="en-IN" sz="4000" kern="0" spc="-280">
                <a:solidFill>
                  <a:schemeClr val="bg1"/>
                </a:solidFill>
              </a:rPr>
              <a:t> </a:t>
            </a:r>
            <a:r>
              <a:rPr lang="en-IN" sz="4000" kern="0" spc="-320">
                <a:solidFill>
                  <a:schemeClr val="bg1"/>
                </a:solidFill>
              </a:rPr>
              <a:t>:</a:t>
            </a:r>
            <a:r>
              <a:rPr lang="en-IN" sz="4000" kern="0" spc="-310">
                <a:solidFill>
                  <a:schemeClr val="bg1"/>
                </a:solidFill>
              </a:rPr>
              <a:t> </a:t>
            </a:r>
            <a:r>
              <a:rPr lang="en-IN" sz="4000" kern="0" spc="590">
                <a:solidFill>
                  <a:schemeClr val="bg1"/>
                </a:solidFill>
              </a:rPr>
              <a:t>-</a:t>
            </a:r>
            <a:endParaRPr lang="en-IN" sz="4000" kern="0" dirty="0">
              <a:solidFill>
                <a:schemeClr val="bg1"/>
              </a:solidFill>
            </a:endParaRPr>
          </a:p>
        </p:txBody>
      </p:sp>
      <p:sp>
        <p:nvSpPr>
          <p:cNvPr id="6" name="object 5">
            <a:extLst>
              <a:ext uri="{FF2B5EF4-FFF2-40B4-BE49-F238E27FC236}">
                <a16:creationId xmlns:a16="http://schemas.microsoft.com/office/drawing/2014/main" id="{1279B8F9-32CB-EEFD-A978-A7821E1A2CF1}"/>
              </a:ext>
            </a:extLst>
          </p:cNvPr>
          <p:cNvSpPr txBox="1"/>
          <p:nvPr/>
        </p:nvSpPr>
        <p:spPr>
          <a:xfrm>
            <a:off x="2289810" y="1926082"/>
            <a:ext cx="8002905" cy="222881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tabLst>
                <a:tab pos="583565" algn="l"/>
                <a:tab pos="584200" algn="l"/>
              </a:tabLst>
            </a:pPr>
            <a:r>
              <a:rPr sz="2400" spc="65" dirty="0">
                <a:latin typeface="Lucida Sans Unicode"/>
                <a:cs typeface="Lucida Sans Unicode"/>
              </a:rPr>
              <a:t>Meet</a:t>
            </a:r>
            <a:r>
              <a:rPr sz="2400" spc="-140" dirty="0">
                <a:latin typeface="Lucida Sans Unicode"/>
                <a:cs typeface="Lucida Sans Unicode"/>
              </a:rPr>
              <a:t> </a:t>
            </a:r>
            <a:r>
              <a:rPr sz="2400" spc="-10" dirty="0">
                <a:latin typeface="Lucida Sans Unicode"/>
                <a:cs typeface="Lucida Sans Unicode"/>
              </a:rPr>
              <a:t>Our</a:t>
            </a:r>
            <a:r>
              <a:rPr sz="2400" spc="-135" dirty="0">
                <a:latin typeface="Lucida Sans Unicode"/>
                <a:cs typeface="Lucida Sans Unicode"/>
              </a:rPr>
              <a:t> </a:t>
            </a:r>
            <a:r>
              <a:rPr sz="2400" spc="35" dirty="0">
                <a:latin typeface="Lucida Sans Unicode"/>
                <a:cs typeface="Lucida Sans Unicode"/>
              </a:rPr>
              <a:t>Team.</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110" dirty="0">
                <a:latin typeface="Lucida Sans Unicode"/>
                <a:cs typeface="Lucida Sans Unicode"/>
              </a:rPr>
              <a:t>Data</a:t>
            </a:r>
            <a:r>
              <a:rPr sz="2400" spc="-140" dirty="0">
                <a:latin typeface="Lucida Sans Unicode"/>
                <a:cs typeface="Lucida Sans Unicode"/>
              </a:rPr>
              <a:t> </a:t>
            </a:r>
            <a:r>
              <a:rPr sz="2400" spc="-5" dirty="0">
                <a:latin typeface="Lucida Sans Unicode"/>
                <a:cs typeface="Lucida Sans Unicode"/>
              </a:rPr>
              <a:t>Description.</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60" dirty="0">
                <a:latin typeface="Lucida Sans Unicode"/>
                <a:cs typeface="Lucida Sans Unicode"/>
              </a:rPr>
              <a:t>Problem</a:t>
            </a:r>
            <a:r>
              <a:rPr sz="2400" spc="-140" dirty="0">
                <a:latin typeface="Lucida Sans Unicode"/>
                <a:cs typeface="Lucida Sans Unicode"/>
              </a:rPr>
              <a:t> </a:t>
            </a:r>
            <a:r>
              <a:rPr sz="2400" spc="100" dirty="0">
                <a:latin typeface="Lucida Sans Unicode"/>
                <a:cs typeface="Lucida Sans Unicode"/>
              </a:rPr>
              <a:t>Statement</a:t>
            </a:r>
            <a:r>
              <a:rPr sz="2400" spc="-110" dirty="0">
                <a:latin typeface="Lucida Sans Unicode"/>
                <a:cs typeface="Lucida Sans Unicode"/>
              </a:rPr>
              <a:t> </a:t>
            </a:r>
            <a:r>
              <a:rPr sz="2400" spc="-20" dirty="0">
                <a:latin typeface="Lucida Sans Unicode"/>
                <a:cs typeface="Lucida Sans Unicode"/>
              </a:rPr>
              <a:t>of</a:t>
            </a:r>
            <a:r>
              <a:rPr sz="2400" spc="-130" dirty="0">
                <a:latin typeface="Lucida Sans Unicode"/>
                <a:cs typeface="Lucida Sans Unicode"/>
              </a:rPr>
              <a:t> </a:t>
            </a:r>
            <a:r>
              <a:rPr sz="2400" spc="55" dirty="0">
                <a:latin typeface="Lucida Sans Unicode"/>
                <a:cs typeface="Lucida Sans Unicode"/>
              </a:rPr>
              <a:t>the</a:t>
            </a:r>
            <a:r>
              <a:rPr sz="2400" spc="-130" dirty="0">
                <a:latin typeface="Lucida Sans Unicode"/>
                <a:cs typeface="Lucida Sans Unicode"/>
              </a:rPr>
              <a:t> </a:t>
            </a:r>
            <a:r>
              <a:rPr sz="2400" dirty="0">
                <a:latin typeface="Lucida Sans Unicode"/>
                <a:cs typeface="Lucida Sans Unicode"/>
              </a:rPr>
              <a:t>Project.</a:t>
            </a:r>
          </a:p>
          <a:p>
            <a:pPr marL="355600" indent="-342900">
              <a:lnSpc>
                <a:spcPct val="100000"/>
              </a:lnSpc>
              <a:buFont typeface="Arial" panose="020B0604020202020204" pitchFamily="34" charset="0"/>
              <a:buChar char="•"/>
              <a:tabLst>
                <a:tab pos="583565" algn="l"/>
                <a:tab pos="584200" algn="l"/>
              </a:tabLst>
            </a:pPr>
            <a:r>
              <a:rPr sz="2400" spc="60" dirty="0">
                <a:latin typeface="Lucida Sans Unicode"/>
                <a:cs typeface="Lucida Sans Unicode"/>
              </a:rPr>
              <a:t>Problem</a:t>
            </a:r>
            <a:r>
              <a:rPr sz="2400" spc="-150" dirty="0">
                <a:latin typeface="Lucida Sans Unicode"/>
                <a:cs typeface="Lucida Sans Unicode"/>
              </a:rPr>
              <a:t> </a:t>
            </a:r>
            <a:r>
              <a:rPr sz="2400" spc="30" dirty="0">
                <a:latin typeface="Lucida Sans Unicode"/>
                <a:cs typeface="Lucida Sans Unicode"/>
              </a:rPr>
              <a:t>Solving</a:t>
            </a:r>
            <a:r>
              <a:rPr sz="2400" spc="-125" dirty="0">
                <a:latin typeface="Lucida Sans Unicode"/>
                <a:cs typeface="Lucida Sans Unicode"/>
              </a:rPr>
              <a:t> </a:t>
            </a:r>
            <a:r>
              <a:rPr sz="2400" spc="75" dirty="0">
                <a:latin typeface="Lucida Sans Unicode"/>
                <a:cs typeface="Lucida Sans Unicode"/>
              </a:rPr>
              <a:t>Steps</a:t>
            </a:r>
            <a:endParaRPr sz="2400" dirty="0">
              <a:latin typeface="Lucida Sans Unicode"/>
              <a:cs typeface="Lucida Sans Unicode"/>
            </a:endParaRPr>
          </a:p>
          <a:p>
            <a:pPr marL="355600" indent="-342900">
              <a:lnSpc>
                <a:spcPct val="100000"/>
              </a:lnSpc>
              <a:spcBef>
                <a:spcPts val="5"/>
              </a:spcBef>
              <a:buFont typeface="Arial" panose="020B0604020202020204" pitchFamily="34" charset="0"/>
              <a:buChar char="•"/>
              <a:tabLst>
                <a:tab pos="583565" algn="l"/>
                <a:tab pos="584200" algn="l"/>
              </a:tabLst>
            </a:pPr>
            <a:r>
              <a:rPr sz="2400" spc="95" dirty="0">
                <a:latin typeface="Lucida Sans Unicode"/>
                <a:cs typeface="Lucida Sans Unicode"/>
              </a:rPr>
              <a:t>Takeaways</a:t>
            </a:r>
            <a:r>
              <a:rPr sz="2400" spc="-130" dirty="0">
                <a:latin typeface="Lucida Sans Unicode"/>
                <a:cs typeface="Lucida Sans Unicode"/>
              </a:rPr>
              <a:t> </a:t>
            </a:r>
            <a:r>
              <a:rPr sz="2400" spc="100" dirty="0">
                <a:latin typeface="Lucida Sans Unicode"/>
                <a:cs typeface="Lucida Sans Unicode"/>
              </a:rPr>
              <a:t>&amp;</a:t>
            </a:r>
            <a:r>
              <a:rPr sz="2400" spc="-130" dirty="0">
                <a:latin typeface="Lucida Sans Unicode"/>
                <a:cs typeface="Lucida Sans Unicode"/>
              </a:rPr>
              <a:t> </a:t>
            </a:r>
            <a:r>
              <a:rPr sz="2400" spc="45" dirty="0">
                <a:latin typeface="Lucida Sans Unicode"/>
                <a:cs typeface="Lucida Sans Unicode"/>
              </a:rPr>
              <a:t>Conclusions</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10" dirty="0">
                <a:latin typeface="Lucida Sans Unicode"/>
                <a:cs typeface="Lucida Sans Unicode"/>
              </a:rPr>
              <a:t>Future</a:t>
            </a:r>
            <a:r>
              <a:rPr sz="2400" spc="-155" dirty="0">
                <a:latin typeface="Lucida Sans Unicode"/>
                <a:cs typeface="Lucida Sans Unicode"/>
              </a:rPr>
              <a:t> </a:t>
            </a:r>
            <a:r>
              <a:rPr sz="2400" spc="70" dirty="0">
                <a:latin typeface="Lucida Sans Unicode"/>
                <a:cs typeface="Lucida Sans Unicode"/>
              </a:rPr>
              <a:t>Steps</a:t>
            </a:r>
            <a:endParaRPr sz="2400" dirty="0">
              <a:latin typeface="Lucida Sans Unicode"/>
              <a:cs typeface="Lucida Sans Unicode"/>
            </a:endParaRPr>
          </a:p>
        </p:txBody>
      </p:sp>
    </p:spTree>
    <p:extLst>
      <p:ext uri="{BB962C8B-B14F-4D97-AF65-F5344CB8AC3E}">
        <p14:creationId xmlns:p14="http://schemas.microsoft.com/office/powerpoint/2010/main" val="40646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8">
            <a:extLst>
              <a:ext uri="{FF2B5EF4-FFF2-40B4-BE49-F238E27FC236}">
                <a16:creationId xmlns:a16="http://schemas.microsoft.com/office/drawing/2014/main" id="{EE71B6EA-78C8-4B67-7782-7104207167B2}"/>
              </a:ext>
            </a:extLst>
          </p:cNvPr>
          <p:cNvSpPr/>
          <p:nvPr/>
        </p:nvSpPr>
        <p:spPr>
          <a:xfrm>
            <a:off x="108204" y="103631"/>
            <a:ext cx="6715125" cy="5184775"/>
          </a:xfrm>
          <a:custGeom>
            <a:avLst/>
            <a:gdLst/>
            <a:ahLst/>
            <a:cxnLst/>
            <a:rect l="l" t="t" r="r" b="b"/>
            <a:pathLst>
              <a:path w="6715125" h="5184775">
                <a:moveTo>
                  <a:pt x="5480304" y="2602992"/>
                </a:moveTo>
                <a:lnTo>
                  <a:pt x="5479859" y="2556091"/>
                </a:lnTo>
                <a:lnTo>
                  <a:pt x="5478526" y="2509393"/>
                </a:lnTo>
                <a:lnTo>
                  <a:pt x="5476329" y="2462898"/>
                </a:lnTo>
                <a:lnTo>
                  <a:pt x="5473268" y="2416619"/>
                </a:lnTo>
                <a:lnTo>
                  <a:pt x="5469344" y="2370569"/>
                </a:lnTo>
                <a:lnTo>
                  <a:pt x="5464568" y="2324747"/>
                </a:lnTo>
                <a:lnTo>
                  <a:pt x="5458942" y="2279154"/>
                </a:lnTo>
                <a:lnTo>
                  <a:pt x="5452491" y="2233815"/>
                </a:lnTo>
                <a:lnTo>
                  <a:pt x="5445201" y="2188730"/>
                </a:lnTo>
                <a:lnTo>
                  <a:pt x="5437098" y="2143899"/>
                </a:lnTo>
                <a:lnTo>
                  <a:pt x="5428183" y="2099335"/>
                </a:lnTo>
                <a:lnTo>
                  <a:pt x="5418455" y="2055050"/>
                </a:lnTo>
                <a:lnTo>
                  <a:pt x="5407926" y="2011045"/>
                </a:lnTo>
                <a:lnTo>
                  <a:pt x="5396611" y="1967318"/>
                </a:lnTo>
                <a:lnTo>
                  <a:pt x="5384508" y="1923897"/>
                </a:lnTo>
                <a:lnTo>
                  <a:pt x="5371630" y="1880768"/>
                </a:lnTo>
                <a:lnTo>
                  <a:pt x="5357977" y="1837956"/>
                </a:lnTo>
                <a:lnTo>
                  <a:pt x="5343576" y="1795449"/>
                </a:lnTo>
                <a:lnTo>
                  <a:pt x="5328412" y="1753273"/>
                </a:lnTo>
                <a:lnTo>
                  <a:pt x="5312499" y="1711426"/>
                </a:lnTo>
                <a:lnTo>
                  <a:pt x="5295849" y="1669910"/>
                </a:lnTo>
                <a:lnTo>
                  <a:pt x="5278475" y="1628736"/>
                </a:lnTo>
                <a:lnTo>
                  <a:pt x="5260365" y="1587919"/>
                </a:lnTo>
                <a:lnTo>
                  <a:pt x="5241544" y="1547456"/>
                </a:lnTo>
                <a:lnTo>
                  <a:pt x="5222011" y="1507363"/>
                </a:lnTo>
                <a:lnTo>
                  <a:pt x="5201780" y="1467637"/>
                </a:lnTo>
                <a:lnTo>
                  <a:pt x="5180850" y="1428292"/>
                </a:lnTo>
                <a:lnTo>
                  <a:pt x="5159248" y="1389341"/>
                </a:lnTo>
                <a:lnTo>
                  <a:pt x="5136947" y="1350772"/>
                </a:lnTo>
                <a:lnTo>
                  <a:pt x="5113985" y="1312608"/>
                </a:lnTo>
                <a:lnTo>
                  <a:pt x="5090363" y="1274851"/>
                </a:lnTo>
                <a:lnTo>
                  <a:pt x="5066068" y="1237513"/>
                </a:lnTo>
                <a:lnTo>
                  <a:pt x="5041138" y="1200581"/>
                </a:lnTo>
                <a:lnTo>
                  <a:pt x="5015560" y="1164094"/>
                </a:lnTo>
                <a:lnTo>
                  <a:pt x="4989347" y="1128039"/>
                </a:lnTo>
                <a:lnTo>
                  <a:pt x="4962512" y="1092415"/>
                </a:lnTo>
                <a:lnTo>
                  <a:pt x="4935055" y="1057249"/>
                </a:lnTo>
                <a:lnTo>
                  <a:pt x="4906988" y="1022540"/>
                </a:lnTo>
                <a:lnTo>
                  <a:pt x="4878311" y="988301"/>
                </a:lnTo>
                <a:lnTo>
                  <a:pt x="4849038" y="954519"/>
                </a:lnTo>
                <a:lnTo>
                  <a:pt x="4819180" y="921219"/>
                </a:lnTo>
                <a:lnTo>
                  <a:pt x="4788738" y="888415"/>
                </a:lnTo>
                <a:lnTo>
                  <a:pt x="4757725" y="856094"/>
                </a:lnTo>
                <a:lnTo>
                  <a:pt x="4726140" y="824268"/>
                </a:lnTo>
                <a:lnTo>
                  <a:pt x="4693996" y="792949"/>
                </a:lnTo>
                <a:lnTo>
                  <a:pt x="4661306" y="762152"/>
                </a:lnTo>
                <a:lnTo>
                  <a:pt x="4628070" y="731862"/>
                </a:lnTo>
                <a:lnTo>
                  <a:pt x="4594288" y="702106"/>
                </a:lnTo>
                <a:lnTo>
                  <a:pt x="4559986" y="672884"/>
                </a:lnTo>
                <a:lnTo>
                  <a:pt x="4525162" y="644207"/>
                </a:lnTo>
                <a:lnTo>
                  <a:pt x="4489818" y="616077"/>
                </a:lnTo>
                <a:lnTo>
                  <a:pt x="4453966" y="588492"/>
                </a:lnTo>
                <a:lnTo>
                  <a:pt x="4417619" y="561479"/>
                </a:lnTo>
                <a:lnTo>
                  <a:pt x="4380776" y="535038"/>
                </a:lnTo>
                <a:lnTo>
                  <a:pt x="4343451" y="509168"/>
                </a:lnTo>
                <a:lnTo>
                  <a:pt x="4305643" y="483882"/>
                </a:lnTo>
                <a:lnTo>
                  <a:pt x="4267378" y="459193"/>
                </a:lnTo>
                <a:lnTo>
                  <a:pt x="4228643" y="435089"/>
                </a:lnTo>
                <a:lnTo>
                  <a:pt x="4189450" y="411594"/>
                </a:lnTo>
                <a:lnTo>
                  <a:pt x="4149814" y="388721"/>
                </a:lnTo>
                <a:lnTo>
                  <a:pt x="4109745" y="366458"/>
                </a:lnTo>
                <a:lnTo>
                  <a:pt x="4069232" y="344817"/>
                </a:lnTo>
                <a:lnTo>
                  <a:pt x="4028300" y="323824"/>
                </a:lnTo>
                <a:lnTo>
                  <a:pt x="3986949" y="303453"/>
                </a:lnTo>
                <a:lnTo>
                  <a:pt x="3945191" y="283743"/>
                </a:lnTo>
                <a:lnTo>
                  <a:pt x="3903027" y="264680"/>
                </a:lnTo>
                <a:lnTo>
                  <a:pt x="3860469" y="246278"/>
                </a:lnTo>
                <a:lnTo>
                  <a:pt x="3817531" y="228549"/>
                </a:lnTo>
                <a:lnTo>
                  <a:pt x="3774198" y="211493"/>
                </a:lnTo>
                <a:lnTo>
                  <a:pt x="3730510" y="195110"/>
                </a:lnTo>
                <a:lnTo>
                  <a:pt x="3686441" y="179425"/>
                </a:lnTo>
                <a:lnTo>
                  <a:pt x="3642029" y="164439"/>
                </a:lnTo>
                <a:lnTo>
                  <a:pt x="3597262" y="150152"/>
                </a:lnTo>
                <a:lnTo>
                  <a:pt x="3552152" y="136575"/>
                </a:lnTo>
                <a:lnTo>
                  <a:pt x="3506698" y="123723"/>
                </a:lnTo>
                <a:lnTo>
                  <a:pt x="3460927" y="111594"/>
                </a:lnTo>
                <a:lnTo>
                  <a:pt x="3414839" y="100190"/>
                </a:lnTo>
                <a:lnTo>
                  <a:pt x="3368433" y="89522"/>
                </a:lnTo>
                <a:lnTo>
                  <a:pt x="3321723" y="79603"/>
                </a:lnTo>
                <a:lnTo>
                  <a:pt x="3274720" y="70446"/>
                </a:lnTo>
                <a:lnTo>
                  <a:pt x="3227413" y="62039"/>
                </a:lnTo>
                <a:lnTo>
                  <a:pt x="3179838" y="54406"/>
                </a:lnTo>
                <a:lnTo>
                  <a:pt x="3131985" y="47536"/>
                </a:lnTo>
                <a:lnTo>
                  <a:pt x="3083864" y="41452"/>
                </a:lnTo>
                <a:lnTo>
                  <a:pt x="3035477" y="36156"/>
                </a:lnTo>
                <a:lnTo>
                  <a:pt x="2986849" y="31661"/>
                </a:lnTo>
                <a:lnTo>
                  <a:pt x="2937967" y="27965"/>
                </a:lnTo>
                <a:lnTo>
                  <a:pt x="2888843" y="25082"/>
                </a:lnTo>
                <a:lnTo>
                  <a:pt x="2839504" y="23012"/>
                </a:lnTo>
                <a:lnTo>
                  <a:pt x="2789936" y="21755"/>
                </a:lnTo>
                <a:lnTo>
                  <a:pt x="2740152" y="21336"/>
                </a:lnTo>
                <a:lnTo>
                  <a:pt x="2690355" y="21755"/>
                </a:lnTo>
                <a:lnTo>
                  <a:pt x="2640787" y="23012"/>
                </a:lnTo>
                <a:lnTo>
                  <a:pt x="2591447" y="25082"/>
                </a:lnTo>
                <a:lnTo>
                  <a:pt x="2542324" y="27965"/>
                </a:lnTo>
                <a:lnTo>
                  <a:pt x="2493441" y="31661"/>
                </a:lnTo>
                <a:lnTo>
                  <a:pt x="2444813" y="36156"/>
                </a:lnTo>
                <a:lnTo>
                  <a:pt x="2396426" y="41452"/>
                </a:lnTo>
                <a:lnTo>
                  <a:pt x="2348306" y="47536"/>
                </a:lnTo>
                <a:lnTo>
                  <a:pt x="2300452" y="54406"/>
                </a:lnTo>
                <a:lnTo>
                  <a:pt x="2252878" y="62039"/>
                </a:lnTo>
                <a:lnTo>
                  <a:pt x="2205571" y="70446"/>
                </a:lnTo>
                <a:lnTo>
                  <a:pt x="2158568" y="79603"/>
                </a:lnTo>
                <a:lnTo>
                  <a:pt x="2111857" y="89522"/>
                </a:lnTo>
                <a:lnTo>
                  <a:pt x="2065451" y="100190"/>
                </a:lnTo>
                <a:lnTo>
                  <a:pt x="2019363" y="111594"/>
                </a:lnTo>
                <a:lnTo>
                  <a:pt x="1973592" y="123723"/>
                </a:lnTo>
                <a:lnTo>
                  <a:pt x="1928139" y="136575"/>
                </a:lnTo>
                <a:lnTo>
                  <a:pt x="1883029" y="150152"/>
                </a:lnTo>
                <a:lnTo>
                  <a:pt x="1838261" y="164439"/>
                </a:lnTo>
                <a:lnTo>
                  <a:pt x="1793849" y="179425"/>
                </a:lnTo>
                <a:lnTo>
                  <a:pt x="1749780" y="195110"/>
                </a:lnTo>
                <a:lnTo>
                  <a:pt x="1706092" y="211493"/>
                </a:lnTo>
                <a:lnTo>
                  <a:pt x="1662760" y="228549"/>
                </a:lnTo>
                <a:lnTo>
                  <a:pt x="1619821" y="246278"/>
                </a:lnTo>
                <a:lnTo>
                  <a:pt x="1577263" y="264680"/>
                </a:lnTo>
                <a:lnTo>
                  <a:pt x="1535099" y="283743"/>
                </a:lnTo>
                <a:lnTo>
                  <a:pt x="1493342" y="303453"/>
                </a:lnTo>
                <a:lnTo>
                  <a:pt x="1451991" y="323824"/>
                </a:lnTo>
                <a:lnTo>
                  <a:pt x="1411058" y="344817"/>
                </a:lnTo>
                <a:lnTo>
                  <a:pt x="1370545" y="366458"/>
                </a:lnTo>
                <a:lnTo>
                  <a:pt x="1330477" y="388721"/>
                </a:lnTo>
                <a:lnTo>
                  <a:pt x="1290840" y="411594"/>
                </a:lnTo>
                <a:lnTo>
                  <a:pt x="1251648" y="435089"/>
                </a:lnTo>
                <a:lnTo>
                  <a:pt x="1212913" y="459193"/>
                </a:lnTo>
                <a:lnTo>
                  <a:pt x="1174648" y="483882"/>
                </a:lnTo>
                <a:lnTo>
                  <a:pt x="1136840" y="509168"/>
                </a:lnTo>
                <a:lnTo>
                  <a:pt x="1099515" y="535038"/>
                </a:lnTo>
                <a:lnTo>
                  <a:pt x="1062672" y="561479"/>
                </a:lnTo>
                <a:lnTo>
                  <a:pt x="1026325" y="588492"/>
                </a:lnTo>
                <a:lnTo>
                  <a:pt x="990473" y="616077"/>
                </a:lnTo>
                <a:lnTo>
                  <a:pt x="955128" y="644207"/>
                </a:lnTo>
                <a:lnTo>
                  <a:pt x="920305" y="672884"/>
                </a:lnTo>
                <a:lnTo>
                  <a:pt x="886002" y="702106"/>
                </a:lnTo>
                <a:lnTo>
                  <a:pt x="852220" y="731862"/>
                </a:lnTo>
                <a:lnTo>
                  <a:pt x="818984" y="762152"/>
                </a:lnTo>
                <a:lnTo>
                  <a:pt x="786295" y="792949"/>
                </a:lnTo>
                <a:lnTo>
                  <a:pt x="754151" y="824268"/>
                </a:lnTo>
                <a:lnTo>
                  <a:pt x="722566" y="856094"/>
                </a:lnTo>
                <a:lnTo>
                  <a:pt x="691553" y="888415"/>
                </a:lnTo>
                <a:lnTo>
                  <a:pt x="661111" y="921219"/>
                </a:lnTo>
                <a:lnTo>
                  <a:pt x="631253" y="954519"/>
                </a:lnTo>
                <a:lnTo>
                  <a:pt x="601980" y="988301"/>
                </a:lnTo>
                <a:lnTo>
                  <a:pt x="573303" y="1022540"/>
                </a:lnTo>
                <a:lnTo>
                  <a:pt x="545236" y="1057249"/>
                </a:lnTo>
                <a:lnTo>
                  <a:pt x="517779" y="1092415"/>
                </a:lnTo>
                <a:lnTo>
                  <a:pt x="490943" y="1128039"/>
                </a:lnTo>
                <a:lnTo>
                  <a:pt x="464731" y="1164094"/>
                </a:lnTo>
                <a:lnTo>
                  <a:pt x="439153" y="1200581"/>
                </a:lnTo>
                <a:lnTo>
                  <a:pt x="414223" y="1237513"/>
                </a:lnTo>
                <a:lnTo>
                  <a:pt x="389928" y="1274851"/>
                </a:lnTo>
                <a:lnTo>
                  <a:pt x="366306" y="1312608"/>
                </a:lnTo>
                <a:lnTo>
                  <a:pt x="343344" y="1350772"/>
                </a:lnTo>
                <a:lnTo>
                  <a:pt x="321043" y="1389341"/>
                </a:lnTo>
                <a:lnTo>
                  <a:pt x="299440" y="1428292"/>
                </a:lnTo>
                <a:lnTo>
                  <a:pt x="278511" y="1467637"/>
                </a:lnTo>
                <a:lnTo>
                  <a:pt x="258279" y="1507363"/>
                </a:lnTo>
                <a:lnTo>
                  <a:pt x="238747" y="1547456"/>
                </a:lnTo>
                <a:lnTo>
                  <a:pt x="219925" y="1587919"/>
                </a:lnTo>
                <a:lnTo>
                  <a:pt x="201815" y="1628736"/>
                </a:lnTo>
                <a:lnTo>
                  <a:pt x="184442" y="1669910"/>
                </a:lnTo>
                <a:lnTo>
                  <a:pt x="167792" y="1711426"/>
                </a:lnTo>
                <a:lnTo>
                  <a:pt x="151879" y="1753273"/>
                </a:lnTo>
                <a:lnTo>
                  <a:pt x="136715" y="1795449"/>
                </a:lnTo>
                <a:lnTo>
                  <a:pt x="122313" y="1837956"/>
                </a:lnTo>
                <a:lnTo>
                  <a:pt x="108661" y="1880768"/>
                </a:lnTo>
                <a:lnTo>
                  <a:pt x="95783" y="1923897"/>
                </a:lnTo>
                <a:lnTo>
                  <a:pt x="83680" y="1967318"/>
                </a:lnTo>
                <a:lnTo>
                  <a:pt x="72364" y="2011045"/>
                </a:lnTo>
                <a:lnTo>
                  <a:pt x="61836" y="2055050"/>
                </a:lnTo>
                <a:lnTo>
                  <a:pt x="52108" y="2099335"/>
                </a:lnTo>
                <a:lnTo>
                  <a:pt x="43192" y="2143899"/>
                </a:lnTo>
                <a:lnTo>
                  <a:pt x="35090" y="2188730"/>
                </a:lnTo>
                <a:lnTo>
                  <a:pt x="27800" y="2233815"/>
                </a:lnTo>
                <a:lnTo>
                  <a:pt x="21348" y="2279154"/>
                </a:lnTo>
                <a:lnTo>
                  <a:pt x="15722" y="2324747"/>
                </a:lnTo>
                <a:lnTo>
                  <a:pt x="10947" y="2370569"/>
                </a:lnTo>
                <a:lnTo>
                  <a:pt x="7023" y="2416619"/>
                </a:lnTo>
                <a:lnTo>
                  <a:pt x="3962" y="2462898"/>
                </a:lnTo>
                <a:lnTo>
                  <a:pt x="1765" y="2509393"/>
                </a:lnTo>
                <a:lnTo>
                  <a:pt x="431" y="2556091"/>
                </a:lnTo>
                <a:lnTo>
                  <a:pt x="0" y="2602992"/>
                </a:lnTo>
                <a:lnTo>
                  <a:pt x="431" y="2649905"/>
                </a:lnTo>
                <a:lnTo>
                  <a:pt x="1765" y="2696603"/>
                </a:lnTo>
                <a:lnTo>
                  <a:pt x="3962" y="2743098"/>
                </a:lnTo>
                <a:lnTo>
                  <a:pt x="7023" y="2789377"/>
                </a:lnTo>
                <a:lnTo>
                  <a:pt x="10947" y="2835427"/>
                </a:lnTo>
                <a:lnTo>
                  <a:pt x="15722" y="2881249"/>
                </a:lnTo>
                <a:lnTo>
                  <a:pt x="21348" y="2926842"/>
                </a:lnTo>
                <a:lnTo>
                  <a:pt x="27800" y="2972181"/>
                </a:lnTo>
                <a:lnTo>
                  <a:pt x="35090" y="3017266"/>
                </a:lnTo>
                <a:lnTo>
                  <a:pt x="43192" y="3062097"/>
                </a:lnTo>
                <a:lnTo>
                  <a:pt x="52108" y="3106661"/>
                </a:lnTo>
                <a:lnTo>
                  <a:pt x="61836" y="3150946"/>
                </a:lnTo>
                <a:lnTo>
                  <a:pt x="72364" y="3194951"/>
                </a:lnTo>
                <a:lnTo>
                  <a:pt x="83680" y="3238677"/>
                </a:lnTo>
                <a:lnTo>
                  <a:pt x="95783" y="3282099"/>
                </a:lnTo>
                <a:lnTo>
                  <a:pt x="108661" y="3325228"/>
                </a:lnTo>
                <a:lnTo>
                  <a:pt x="122313" y="3368040"/>
                </a:lnTo>
                <a:lnTo>
                  <a:pt x="136715" y="3410547"/>
                </a:lnTo>
                <a:lnTo>
                  <a:pt x="151879" y="3452723"/>
                </a:lnTo>
                <a:lnTo>
                  <a:pt x="167792" y="3494570"/>
                </a:lnTo>
                <a:lnTo>
                  <a:pt x="184442" y="3536086"/>
                </a:lnTo>
                <a:lnTo>
                  <a:pt x="201815" y="3577259"/>
                </a:lnTo>
                <a:lnTo>
                  <a:pt x="219925" y="3618077"/>
                </a:lnTo>
                <a:lnTo>
                  <a:pt x="238747" y="3658539"/>
                </a:lnTo>
                <a:lnTo>
                  <a:pt x="258279" y="3698633"/>
                </a:lnTo>
                <a:lnTo>
                  <a:pt x="278511" y="3738359"/>
                </a:lnTo>
                <a:lnTo>
                  <a:pt x="299440" y="3777704"/>
                </a:lnTo>
                <a:lnTo>
                  <a:pt x="321043" y="3816654"/>
                </a:lnTo>
                <a:lnTo>
                  <a:pt x="343344" y="3855224"/>
                </a:lnTo>
                <a:lnTo>
                  <a:pt x="366306" y="3893388"/>
                </a:lnTo>
                <a:lnTo>
                  <a:pt x="389928" y="3931145"/>
                </a:lnTo>
                <a:lnTo>
                  <a:pt x="414223" y="3968483"/>
                </a:lnTo>
                <a:lnTo>
                  <a:pt x="439153" y="4005415"/>
                </a:lnTo>
                <a:lnTo>
                  <a:pt x="464731" y="4041902"/>
                </a:lnTo>
                <a:lnTo>
                  <a:pt x="490943" y="4077957"/>
                </a:lnTo>
                <a:lnTo>
                  <a:pt x="517779" y="4113580"/>
                </a:lnTo>
                <a:lnTo>
                  <a:pt x="545236" y="4148747"/>
                </a:lnTo>
                <a:lnTo>
                  <a:pt x="573303" y="4183456"/>
                </a:lnTo>
                <a:lnTo>
                  <a:pt x="601980" y="4217695"/>
                </a:lnTo>
                <a:lnTo>
                  <a:pt x="631253" y="4251477"/>
                </a:lnTo>
                <a:lnTo>
                  <a:pt x="661111" y="4284777"/>
                </a:lnTo>
                <a:lnTo>
                  <a:pt x="691553" y="4317581"/>
                </a:lnTo>
                <a:lnTo>
                  <a:pt x="722566" y="4349902"/>
                </a:lnTo>
                <a:lnTo>
                  <a:pt x="754151" y="4381728"/>
                </a:lnTo>
                <a:lnTo>
                  <a:pt x="786295" y="4413047"/>
                </a:lnTo>
                <a:lnTo>
                  <a:pt x="818984" y="4443844"/>
                </a:lnTo>
                <a:lnTo>
                  <a:pt x="852220" y="4474134"/>
                </a:lnTo>
                <a:lnTo>
                  <a:pt x="886002" y="4503890"/>
                </a:lnTo>
                <a:lnTo>
                  <a:pt x="920305" y="4533112"/>
                </a:lnTo>
                <a:lnTo>
                  <a:pt x="955128" y="4561789"/>
                </a:lnTo>
                <a:lnTo>
                  <a:pt x="990473" y="4589919"/>
                </a:lnTo>
                <a:lnTo>
                  <a:pt x="1026325" y="4617504"/>
                </a:lnTo>
                <a:lnTo>
                  <a:pt x="1062672" y="4644517"/>
                </a:lnTo>
                <a:lnTo>
                  <a:pt x="1099515" y="4670958"/>
                </a:lnTo>
                <a:lnTo>
                  <a:pt x="1136840" y="4696828"/>
                </a:lnTo>
                <a:lnTo>
                  <a:pt x="1174648" y="4722114"/>
                </a:lnTo>
                <a:lnTo>
                  <a:pt x="1212913" y="4746803"/>
                </a:lnTo>
                <a:lnTo>
                  <a:pt x="1251648" y="4770907"/>
                </a:lnTo>
                <a:lnTo>
                  <a:pt x="1290840" y="4794402"/>
                </a:lnTo>
                <a:lnTo>
                  <a:pt x="1330477" y="4817275"/>
                </a:lnTo>
                <a:lnTo>
                  <a:pt x="1370545" y="4839538"/>
                </a:lnTo>
                <a:lnTo>
                  <a:pt x="1411058" y="4861179"/>
                </a:lnTo>
                <a:lnTo>
                  <a:pt x="1451991" y="4882172"/>
                </a:lnTo>
                <a:lnTo>
                  <a:pt x="1493342" y="4902543"/>
                </a:lnTo>
                <a:lnTo>
                  <a:pt x="1535099" y="4922253"/>
                </a:lnTo>
                <a:lnTo>
                  <a:pt x="1577263" y="4941316"/>
                </a:lnTo>
                <a:lnTo>
                  <a:pt x="1619821" y="4959718"/>
                </a:lnTo>
                <a:lnTo>
                  <a:pt x="1662760" y="4977447"/>
                </a:lnTo>
                <a:lnTo>
                  <a:pt x="1706092" y="4994503"/>
                </a:lnTo>
                <a:lnTo>
                  <a:pt x="1749780" y="5010886"/>
                </a:lnTo>
                <a:lnTo>
                  <a:pt x="1793849" y="5026571"/>
                </a:lnTo>
                <a:lnTo>
                  <a:pt x="1838261" y="5041557"/>
                </a:lnTo>
                <a:lnTo>
                  <a:pt x="1883029" y="5055844"/>
                </a:lnTo>
                <a:lnTo>
                  <a:pt x="1928139" y="5069421"/>
                </a:lnTo>
                <a:lnTo>
                  <a:pt x="1973592" y="5082273"/>
                </a:lnTo>
                <a:lnTo>
                  <a:pt x="2019363" y="5094402"/>
                </a:lnTo>
                <a:lnTo>
                  <a:pt x="2065451" y="5105806"/>
                </a:lnTo>
                <a:lnTo>
                  <a:pt x="2111857" y="5116474"/>
                </a:lnTo>
                <a:lnTo>
                  <a:pt x="2158568" y="5126393"/>
                </a:lnTo>
                <a:lnTo>
                  <a:pt x="2205571" y="5135550"/>
                </a:lnTo>
                <a:lnTo>
                  <a:pt x="2252878" y="5143957"/>
                </a:lnTo>
                <a:lnTo>
                  <a:pt x="2300452" y="5151590"/>
                </a:lnTo>
                <a:lnTo>
                  <a:pt x="2348306" y="5158460"/>
                </a:lnTo>
                <a:lnTo>
                  <a:pt x="2396426" y="5164544"/>
                </a:lnTo>
                <a:lnTo>
                  <a:pt x="2444813" y="5169840"/>
                </a:lnTo>
                <a:lnTo>
                  <a:pt x="2493441" y="5174335"/>
                </a:lnTo>
                <a:lnTo>
                  <a:pt x="2542324" y="5178031"/>
                </a:lnTo>
                <a:lnTo>
                  <a:pt x="2591447" y="5180914"/>
                </a:lnTo>
                <a:lnTo>
                  <a:pt x="2640787" y="5182984"/>
                </a:lnTo>
                <a:lnTo>
                  <a:pt x="2690355" y="5184241"/>
                </a:lnTo>
                <a:lnTo>
                  <a:pt x="2740152" y="5184648"/>
                </a:lnTo>
                <a:lnTo>
                  <a:pt x="2789936" y="5184241"/>
                </a:lnTo>
                <a:lnTo>
                  <a:pt x="2839504" y="5182984"/>
                </a:lnTo>
                <a:lnTo>
                  <a:pt x="2888843" y="5180914"/>
                </a:lnTo>
                <a:lnTo>
                  <a:pt x="2937967" y="5178031"/>
                </a:lnTo>
                <a:lnTo>
                  <a:pt x="2986849" y="5174335"/>
                </a:lnTo>
                <a:lnTo>
                  <a:pt x="3035477" y="5169840"/>
                </a:lnTo>
                <a:lnTo>
                  <a:pt x="3083864" y="5164544"/>
                </a:lnTo>
                <a:lnTo>
                  <a:pt x="3131985" y="5158460"/>
                </a:lnTo>
                <a:lnTo>
                  <a:pt x="3179838" y="5151590"/>
                </a:lnTo>
                <a:lnTo>
                  <a:pt x="3227413" y="5143957"/>
                </a:lnTo>
                <a:lnTo>
                  <a:pt x="3274720" y="5135550"/>
                </a:lnTo>
                <a:lnTo>
                  <a:pt x="3321723" y="5126393"/>
                </a:lnTo>
                <a:lnTo>
                  <a:pt x="3368433" y="5116474"/>
                </a:lnTo>
                <a:lnTo>
                  <a:pt x="3414839" y="5105806"/>
                </a:lnTo>
                <a:lnTo>
                  <a:pt x="3460927" y="5094402"/>
                </a:lnTo>
                <a:lnTo>
                  <a:pt x="3506698" y="5082273"/>
                </a:lnTo>
                <a:lnTo>
                  <a:pt x="3552152" y="5069421"/>
                </a:lnTo>
                <a:lnTo>
                  <a:pt x="3597262" y="5055844"/>
                </a:lnTo>
                <a:lnTo>
                  <a:pt x="3642029" y="5041557"/>
                </a:lnTo>
                <a:lnTo>
                  <a:pt x="3686441" y="5026571"/>
                </a:lnTo>
                <a:lnTo>
                  <a:pt x="3730510" y="5010886"/>
                </a:lnTo>
                <a:lnTo>
                  <a:pt x="3774198" y="4994503"/>
                </a:lnTo>
                <a:lnTo>
                  <a:pt x="3817531" y="4977447"/>
                </a:lnTo>
                <a:lnTo>
                  <a:pt x="3860469" y="4959718"/>
                </a:lnTo>
                <a:lnTo>
                  <a:pt x="3903027" y="4941316"/>
                </a:lnTo>
                <a:lnTo>
                  <a:pt x="3945191" y="4922253"/>
                </a:lnTo>
                <a:lnTo>
                  <a:pt x="3986949" y="4902543"/>
                </a:lnTo>
                <a:lnTo>
                  <a:pt x="4028300" y="4882172"/>
                </a:lnTo>
                <a:lnTo>
                  <a:pt x="4069232" y="4861179"/>
                </a:lnTo>
                <a:lnTo>
                  <a:pt x="4109745" y="4839538"/>
                </a:lnTo>
                <a:lnTo>
                  <a:pt x="4149814" y="4817275"/>
                </a:lnTo>
                <a:lnTo>
                  <a:pt x="4189450" y="4794402"/>
                </a:lnTo>
                <a:lnTo>
                  <a:pt x="4228643" y="4770907"/>
                </a:lnTo>
                <a:lnTo>
                  <a:pt x="4267378" y="4746803"/>
                </a:lnTo>
                <a:lnTo>
                  <a:pt x="4305643" y="4722114"/>
                </a:lnTo>
                <a:lnTo>
                  <a:pt x="4343451" y="4696828"/>
                </a:lnTo>
                <a:lnTo>
                  <a:pt x="4380776" y="4670958"/>
                </a:lnTo>
                <a:lnTo>
                  <a:pt x="4417619" y="4644517"/>
                </a:lnTo>
                <a:lnTo>
                  <a:pt x="4453966" y="4617504"/>
                </a:lnTo>
                <a:lnTo>
                  <a:pt x="4489818" y="4589919"/>
                </a:lnTo>
                <a:lnTo>
                  <a:pt x="4525162" y="4561789"/>
                </a:lnTo>
                <a:lnTo>
                  <a:pt x="4559986" y="4533112"/>
                </a:lnTo>
                <a:lnTo>
                  <a:pt x="4594288" y="4503890"/>
                </a:lnTo>
                <a:lnTo>
                  <a:pt x="4628070" y="4474134"/>
                </a:lnTo>
                <a:lnTo>
                  <a:pt x="4661306" y="4443844"/>
                </a:lnTo>
                <a:lnTo>
                  <a:pt x="4693996" y="4413047"/>
                </a:lnTo>
                <a:lnTo>
                  <a:pt x="4726140" y="4381728"/>
                </a:lnTo>
                <a:lnTo>
                  <a:pt x="4757725" y="4349902"/>
                </a:lnTo>
                <a:lnTo>
                  <a:pt x="4788738" y="4317581"/>
                </a:lnTo>
                <a:lnTo>
                  <a:pt x="4819180" y="4284777"/>
                </a:lnTo>
                <a:lnTo>
                  <a:pt x="4849038" y="4251477"/>
                </a:lnTo>
                <a:lnTo>
                  <a:pt x="4878311" y="4217695"/>
                </a:lnTo>
                <a:lnTo>
                  <a:pt x="4906988" y="4183456"/>
                </a:lnTo>
                <a:lnTo>
                  <a:pt x="4935055" y="4148747"/>
                </a:lnTo>
                <a:lnTo>
                  <a:pt x="4962512" y="4113580"/>
                </a:lnTo>
                <a:lnTo>
                  <a:pt x="4989347" y="4077957"/>
                </a:lnTo>
                <a:lnTo>
                  <a:pt x="5015560" y="4041902"/>
                </a:lnTo>
                <a:lnTo>
                  <a:pt x="5041138" y="4005415"/>
                </a:lnTo>
                <a:lnTo>
                  <a:pt x="5066068" y="3968483"/>
                </a:lnTo>
                <a:lnTo>
                  <a:pt x="5090363" y="3931145"/>
                </a:lnTo>
                <a:lnTo>
                  <a:pt x="5113985" y="3893388"/>
                </a:lnTo>
                <a:lnTo>
                  <a:pt x="5136947" y="3855224"/>
                </a:lnTo>
                <a:lnTo>
                  <a:pt x="5159248" y="3816654"/>
                </a:lnTo>
                <a:lnTo>
                  <a:pt x="5180850" y="3777704"/>
                </a:lnTo>
                <a:lnTo>
                  <a:pt x="5201780" y="3738359"/>
                </a:lnTo>
                <a:lnTo>
                  <a:pt x="5222011" y="3698633"/>
                </a:lnTo>
                <a:lnTo>
                  <a:pt x="5241544" y="3658539"/>
                </a:lnTo>
                <a:lnTo>
                  <a:pt x="5260365" y="3618077"/>
                </a:lnTo>
                <a:lnTo>
                  <a:pt x="5278475" y="3577259"/>
                </a:lnTo>
                <a:lnTo>
                  <a:pt x="5295849" y="3536086"/>
                </a:lnTo>
                <a:lnTo>
                  <a:pt x="5312499" y="3494570"/>
                </a:lnTo>
                <a:lnTo>
                  <a:pt x="5328412" y="3452723"/>
                </a:lnTo>
                <a:lnTo>
                  <a:pt x="5343576" y="3410547"/>
                </a:lnTo>
                <a:lnTo>
                  <a:pt x="5357977" y="3368040"/>
                </a:lnTo>
                <a:lnTo>
                  <a:pt x="5371630" y="3325228"/>
                </a:lnTo>
                <a:lnTo>
                  <a:pt x="5384508" y="3282099"/>
                </a:lnTo>
                <a:lnTo>
                  <a:pt x="5396611" y="3238677"/>
                </a:lnTo>
                <a:lnTo>
                  <a:pt x="5407926" y="3194951"/>
                </a:lnTo>
                <a:lnTo>
                  <a:pt x="5418455" y="3150946"/>
                </a:lnTo>
                <a:lnTo>
                  <a:pt x="5428183" y="3106661"/>
                </a:lnTo>
                <a:lnTo>
                  <a:pt x="5437098" y="3062097"/>
                </a:lnTo>
                <a:lnTo>
                  <a:pt x="5445201" y="3017266"/>
                </a:lnTo>
                <a:lnTo>
                  <a:pt x="5452491" y="2972181"/>
                </a:lnTo>
                <a:lnTo>
                  <a:pt x="5458942" y="2926842"/>
                </a:lnTo>
                <a:lnTo>
                  <a:pt x="5464568" y="2881249"/>
                </a:lnTo>
                <a:lnTo>
                  <a:pt x="5469344" y="2835427"/>
                </a:lnTo>
                <a:lnTo>
                  <a:pt x="5473268" y="2789377"/>
                </a:lnTo>
                <a:lnTo>
                  <a:pt x="5476329" y="2743098"/>
                </a:lnTo>
                <a:lnTo>
                  <a:pt x="5478526" y="2696603"/>
                </a:lnTo>
                <a:lnTo>
                  <a:pt x="5479859" y="2649905"/>
                </a:lnTo>
                <a:lnTo>
                  <a:pt x="5480304" y="2602992"/>
                </a:lnTo>
                <a:close/>
              </a:path>
              <a:path w="6715125" h="5184775">
                <a:moveTo>
                  <a:pt x="6714744" y="803148"/>
                </a:moveTo>
                <a:lnTo>
                  <a:pt x="6713271" y="754227"/>
                </a:lnTo>
                <a:lnTo>
                  <a:pt x="6708927" y="706069"/>
                </a:lnTo>
                <a:lnTo>
                  <a:pt x="6701803" y="658774"/>
                </a:lnTo>
                <a:lnTo>
                  <a:pt x="6691960" y="612419"/>
                </a:lnTo>
                <a:lnTo>
                  <a:pt x="6679501" y="567105"/>
                </a:lnTo>
                <a:lnTo>
                  <a:pt x="6664490" y="522897"/>
                </a:lnTo>
                <a:lnTo>
                  <a:pt x="6647040" y="479882"/>
                </a:lnTo>
                <a:lnTo>
                  <a:pt x="6627215" y="438137"/>
                </a:lnTo>
                <a:lnTo>
                  <a:pt x="6605092" y="397764"/>
                </a:lnTo>
                <a:lnTo>
                  <a:pt x="6580772" y="358851"/>
                </a:lnTo>
                <a:lnTo>
                  <a:pt x="6554330" y="321449"/>
                </a:lnTo>
                <a:lnTo>
                  <a:pt x="6525857" y="285673"/>
                </a:lnTo>
                <a:lnTo>
                  <a:pt x="6495440" y="251599"/>
                </a:lnTo>
                <a:lnTo>
                  <a:pt x="6463144" y="219303"/>
                </a:lnTo>
                <a:lnTo>
                  <a:pt x="6429070" y="188887"/>
                </a:lnTo>
                <a:lnTo>
                  <a:pt x="6393294" y="160413"/>
                </a:lnTo>
                <a:lnTo>
                  <a:pt x="6355893" y="133972"/>
                </a:lnTo>
                <a:lnTo>
                  <a:pt x="6316980" y="109651"/>
                </a:lnTo>
                <a:lnTo>
                  <a:pt x="6276606" y="87528"/>
                </a:lnTo>
                <a:lnTo>
                  <a:pt x="6234862" y="67703"/>
                </a:lnTo>
                <a:lnTo>
                  <a:pt x="6191847" y="50253"/>
                </a:lnTo>
                <a:lnTo>
                  <a:pt x="6147638" y="35242"/>
                </a:lnTo>
                <a:lnTo>
                  <a:pt x="6102324" y="22783"/>
                </a:lnTo>
                <a:lnTo>
                  <a:pt x="6055969" y="12941"/>
                </a:lnTo>
                <a:lnTo>
                  <a:pt x="6008675" y="5816"/>
                </a:lnTo>
                <a:lnTo>
                  <a:pt x="5960516" y="1473"/>
                </a:lnTo>
                <a:lnTo>
                  <a:pt x="5911596" y="0"/>
                </a:lnTo>
                <a:lnTo>
                  <a:pt x="5862663" y="1473"/>
                </a:lnTo>
                <a:lnTo>
                  <a:pt x="5814504" y="5816"/>
                </a:lnTo>
                <a:lnTo>
                  <a:pt x="5767209" y="12941"/>
                </a:lnTo>
                <a:lnTo>
                  <a:pt x="5720854" y="22783"/>
                </a:lnTo>
                <a:lnTo>
                  <a:pt x="5675541" y="35242"/>
                </a:lnTo>
                <a:lnTo>
                  <a:pt x="5631332" y="50253"/>
                </a:lnTo>
                <a:lnTo>
                  <a:pt x="5588317" y="67703"/>
                </a:lnTo>
                <a:lnTo>
                  <a:pt x="5546572" y="87528"/>
                </a:lnTo>
                <a:lnTo>
                  <a:pt x="5506199" y="109651"/>
                </a:lnTo>
                <a:lnTo>
                  <a:pt x="5467286" y="133972"/>
                </a:lnTo>
                <a:lnTo>
                  <a:pt x="5429885" y="160413"/>
                </a:lnTo>
                <a:lnTo>
                  <a:pt x="5394109" y="188887"/>
                </a:lnTo>
                <a:lnTo>
                  <a:pt x="5360035" y="219303"/>
                </a:lnTo>
                <a:lnTo>
                  <a:pt x="5327739" y="251599"/>
                </a:lnTo>
                <a:lnTo>
                  <a:pt x="5297322" y="285673"/>
                </a:lnTo>
                <a:lnTo>
                  <a:pt x="5268849" y="321449"/>
                </a:lnTo>
                <a:lnTo>
                  <a:pt x="5242407" y="358851"/>
                </a:lnTo>
                <a:lnTo>
                  <a:pt x="5218087" y="397764"/>
                </a:lnTo>
                <a:lnTo>
                  <a:pt x="5195963" y="438137"/>
                </a:lnTo>
                <a:lnTo>
                  <a:pt x="5176139" y="479882"/>
                </a:lnTo>
                <a:lnTo>
                  <a:pt x="5158689" y="522897"/>
                </a:lnTo>
                <a:lnTo>
                  <a:pt x="5143678" y="567105"/>
                </a:lnTo>
                <a:lnTo>
                  <a:pt x="5131219" y="612419"/>
                </a:lnTo>
                <a:lnTo>
                  <a:pt x="5121376" y="658774"/>
                </a:lnTo>
                <a:lnTo>
                  <a:pt x="5114252" y="706069"/>
                </a:lnTo>
                <a:lnTo>
                  <a:pt x="5109908" y="754227"/>
                </a:lnTo>
                <a:lnTo>
                  <a:pt x="5108448" y="803148"/>
                </a:lnTo>
                <a:lnTo>
                  <a:pt x="5109908" y="852081"/>
                </a:lnTo>
                <a:lnTo>
                  <a:pt x="5114252" y="900239"/>
                </a:lnTo>
                <a:lnTo>
                  <a:pt x="5121376" y="947534"/>
                </a:lnTo>
                <a:lnTo>
                  <a:pt x="5131219" y="993889"/>
                </a:lnTo>
                <a:lnTo>
                  <a:pt x="5143678" y="1039202"/>
                </a:lnTo>
                <a:lnTo>
                  <a:pt x="5158689" y="1083411"/>
                </a:lnTo>
                <a:lnTo>
                  <a:pt x="5176139" y="1126426"/>
                </a:lnTo>
                <a:lnTo>
                  <a:pt x="5195963" y="1168171"/>
                </a:lnTo>
                <a:lnTo>
                  <a:pt x="5218087" y="1208544"/>
                </a:lnTo>
                <a:lnTo>
                  <a:pt x="5242407" y="1247457"/>
                </a:lnTo>
                <a:lnTo>
                  <a:pt x="5268849" y="1284859"/>
                </a:lnTo>
                <a:lnTo>
                  <a:pt x="5297322" y="1320634"/>
                </a:lnTo>
                <a:lnTo>
                  <a:pt x="5327739" y="1354709"/>
                </a:lnTo>
                <a:lnTo>
                  <a:pt x="5360035" y="1387005"/>
                </a:lnTo>
                <a:lnTo>
                  <a:pt x="5394109" y="1417421"/>
                </a:lnTo>
                <a:lnTo>
                  <a:pt x="5429885" y="1445895"/>
                </a:lnTo>
                <a:lnTo>
                  <a:pt x="5467286" y="1472336"/>
                </a:lnTo>
                <a:lnTo>
                  <a:pt x="5506212" y="1496656"/>
                </a:lnTo>
                <a:lnTo>
                  <a:pt x="5546572" y="1518780"/>
                </a:lnTo>
                <a:lnTo>
                  <a:pt x="5588317" y="1538605"/>
                </a:lnTo>
                <a:lnTo>
                  <a:pt x="5631332" y="1556054"/>
                </a:lnTo>
                <a:lnTo>
                  <a:pt x="5675541" y="1571066"/>
                </a:lnTo>
                <a:lnTo>
                  <a:pt x="5720854" y="1583524"/>
                </a:lnTo>
                <a:lnTo>
                  <a:pt x="5767209" y="1593367"/>
                </a:lnTo>
                <a:lnTo>
                  <a:pt x="5814504" y="1600492"/>
                </a:lnTo>
                <a:lnTo>
                  <a:pt x="5862663" y="1604835"/>
                </a:lnTo>
                <a:lnTo>
                  <a:pt x="5911596" y="1606296"/>
                </a:lnTo>
                <a:lnTo>
                  <a:pt x="5960516" y="1604835"/>
                </a:lnTo>
                <a:lnTo>
                  <a:pt x="6008675" y="1600492"/>
                </a:lnTo>
                <a:lnTo>
                  <a:pt x="6055969" y="1593367"/>
                </a:lnTo>
                <a:lnTo>
                  <a:pt x="6102324" y="1583524"/>
                </a:lnTo>
                <a:lnTo>
                  <a:pt x="6147638" y="1571066"/>
                </a:lnTo>
                <a:lnTo>
                  <a:pt x="6191847" y="1556054"/>
                </a:lnTo>
                <a:lnTo>
                  <a:pt x="6234862" y="1538605"/>
                </a:lnTo>
                <a:lnTo>
                  <a:pt x="6276606" y="1518780"/>
                </a:lnTo>
                <a:lnTo>
                  <a:pt x="6316980" y="1496656"/>
                </a:lnTo>
                <a:lnTo>
                  <a:pt x="6355893" y="1472336"/>
                </a:lnTo>
                <a:lnTo>
                  <a:pt x="6393294" y="1445895"/>
                </a:lnTo>
                <a:lnTo>
                  <a:pt x="6429070" y="1417421"/>
                </a:lnTo>
                <a:lnTo>
                  <a:pt x="6463144" y="1387005"/>
                </a:lnTo>
                <a:lnTo>
                  <a:pt x="6495440" y="1354709"/>
                </a:lnTo>
                <a:lnTo>
                  <a:pt x="6525857" y="1320634"/>
                </a:lnTo>
                <a:lnTo>
                  <a:pt x="6554330" y="1284859"/>
                </a:lnTo>
                <a:lnTo>
                  <a:pt x="6580772" y="1247457"/>
                </a:lnTo>
                <a:lnTo>
                  <a:pt x="6605092" y="1208532"/>
                </a:lnTo>
                <a:lnTo>
                  <a:pt x="6627215" y="1168171"/>
                </a:lnTo>
                <a:lnTo>
                  <a:pt x="6647040" y="1126426"/>
                </a:lnTo>
                <a:lnTo>
                  <a:pt x="6664490" y="1083411"/>
                </a:lnTo>
                <a:lnTo>
                  <a:pt x="6679501" y="1039202"/>
                </a:lnTo>
                <a:lnTo>
                  <a:pt x="6691960" y="993889"/>
                </a:lnTo>
                <a:lnTo>
                  <a:pt x="6701803" y="947534"/>
                </a:lnTo>
                <a:lnTo>
                  <a:pt x="6708927" y="900239"/>
                </a:lnTo>
                <a:lnTo>
                  <a:pt x="6713271" y="852081"/>
                </a:lnTo>
                <a:lnTo>
                  <a:pt x="6714744" y="803148"/>
                </a:lnTo>
                <a:close/>
              </a:path>
            </a:pathLst>
          </a:custGeom>
          <a:solidFill>
            <a:srgbClr val="D9D9D9">
              <a:alpha val="50195"/>
            </a:srgbClr>
          </a:solidFill>
        </p:spPr>
        <p:txBody>
          <a:bodyPr wrap="square" lIns="0" tIns="0" rIns="0" bIns="0" rtlCol="0"/>
          <a:lstStyle/>
          <a:p>
            <a:endParaRPr/>
          </a:p>
        </p:txBody>
      </p:sp>
      <p:sp>
        <p:nvSpPr>
          <p:cNvPr id="12" name="object 33">
            <a:extLst>
              <a:ext uri="{FF2B5EF4-FFF2-40B4-BE49-F238E27FC236}">
                <a16:creationId xmlns:a16="http://schemas.microsoft.com/office/drawing/2014/main" id="{EFD8446B-AC33-D765-4FA7-A8729739F313}"/>
              </a:ext>
            </a:extLst>
          </p:cNvPr>
          <p:cNvSpPr txBox="1">
            <a:spLocks/>
          </p:cNvSpPr>
          <p:nvPr/>
        </p:nvSpPr>
        <p:spPr>
          <a:xfrm>
            <a:off x="953820" y="1089405"/>
            <a:ext cx="3573779" cy="1854835"/>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marR="5080">
              <a:spcBef>
                <a:spcPts val="100"/>
              </a:spcBef>
            </a:pPr>
            <a:r>
              <a:rPr lang="en-IN" sz="6000" kern="0" spc="85">
                <a:solidFill>
                  <a:srgbClr val="1F3863"/>
                </a:solidFill>
              </a:rPr>
              <a:t>Meet</a:t>
            </a:r>
            <a:r>
              <a:rPr lang="en-IN" sz="6000" kern="0" spc="-490">
                <a:solidFill>
                  <a:srgbClr val="1F3863"/>
                </a:solidFill>
              </a:rPr>
              <a:t> </a:t>
            </a:r>
            <a:r>
              <a:rPr lang="en-IN" sz="6000" kern="0" spc="70">
                <a:solidFill>
                  <a:srgbClr val="1F3863"/>
                </a:solidFill>
              </a:rPr>
              <a:t>Our  </a:t>
            </a:r>
            <a:r>
              <a:rPr lang="en-IN" sz="6000" kern="0" spc="280">
                <a:solidFill>
                  <a:srgbClr val="1F3863"/>
                </a:solidFill>
              </a:rPr>
              <a:t>Team</a:t>
            </a:r>
            <a:endParaRPr lang="en-IN" sz="6000" kern="0" dirty="0"/>
          </a:p>
        </p:txBody>
      </p:sp>
      <p:grpSp>
        <p:nvGrpSpPr>
          <p:cNvPr id="15" name="object 10">
            <a:extLst>
              <a:ext uri="{FF2B5EF4-FFF2-40B4-BE49-F238E27FC236}">
                <a16:creationId xmlns:a16="http://schemas.microsoft.com/office/drawing/2014/main" id="{0693C7D4-D73D-D5D9-F28C-BABFEA318D79}"/>
              </a:ext>
            </a:extLst>
          </p:cNvPr>
          <p:cNvGrpSpPr/>
          <p:nvPr/>
        </p:nvGrpSpPr>
        <p:grpSpPr>
          <a:xfrm>
            <a:off x="8757607" y="2300667"/>
            <a:ext cx="1611630" cy="1287145"/>
            <a:chOff x="7060692" y="1612412"/>
            <a:chExt cx="1611630" cy="1287145"/>
          </a:xfrm>
        </p:grpSpPr>
        <p:pic>
          <p:nvPicPr>
            <p:cNvPr id="16" name="object 11">
              <a:extLst>
                <a:ext uri="{FF2B5EF4-FFF2-40B4-BE49-F238E27FC236}">
                  <a16:creationId xmlns:a16="http://schemas.microsoft.com/office/drawing/2014/main" id="{5ACA82C5-5AE7-25D0-D658-BD7B008C6AA1}"/>
                </a:ext>
              </a:extLst>
            </p:cNvPr>
            <p:cNvPicPr/>
            <p:nvPr/>
          </p:nvPicPr>
          <p:blipFill>
            <a:blip r:embed="rId2" cstate="print"/>
            <a:stretch>
              <a:fillRect/>
            </a:stretch>
          </p:blipFill>
          <p:spPr>
            <a:xfrm>
              <a:off x="7560418" y="1612412"/>
              <a:ext cx="610653" cy="698748"/>
            </a:xfrm>
            <a:prstGeom prst="rect">
              <a:avLst/>
            </a:prstGeom>
          </p:spPr>
        </p:pic>
        <p:sp>
          <p:nvSpPr>
            <p:cNvPr id="17" name="object 12">
              <a:extLst>
                <a:ext uri="{FF2B5EF4-FFF2-40B4-BE49-F238E27FC236}">
                  <a16:creationId xmlns:a16="http://schemas.microsoft.com/office/drawing/2014/main" id="{E24AC5E5-EE66-FDCC-D3FF-431010321D7A}"/>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a:p>
          </p:txBody>
        </p:sp>
        <p:pic>
          <p:nvPicPr>
            <p:cNvPr id="18" name="object 13">
              <a:extLst>
                <a:ext uri="{FF2B5EF4-FFF2-40B4-BE49-F238E27FC236}">
                  <a16:creationId xmlns:a16="http://schemas.microsoft.com/office/drawing/2014/main" id="{8CCE9487-05DA-5189-81EE-439D6556DB53}"/>
                </a:ext>
              </a:extLst>
            </p:cNvPr>
            <p:cNvPicPr/>
            <p:nvPr/>
          </p:nvPicPr>
          <p:blipFill>
            <a:blip r:embed="rId3" cstate="print"/>
            <a:stretch>
              <a:fillRect/>
            </a:stretch>
          </p:blipFill>
          <p:spPr>
            <a:xfrm>
              <a:off x="7060692" y="2252421"/>
              <a:ext cx="1611629" cy="646988"/>
            </a:xfrm>
            <a:prstGeom prst="rect">
              <a:avLst/>
            </a:prstGeom>
          </p:spPr>
        </p:pic>
        <p:sp>
          <p:nvSpPr>
            <p:cNvPr id="19" name="object 14">
              <a:extLst>
                <a:ext uri="{FF2B5EF4-FFF2-40B4-BE49-F238E27FC236}">
                  <a16:creationId xmlns:a16="http://schemas.microsoft.com/office/drawing/2014/main" id="{69E9BB2A-8C70-84E0-E971-965EDC7D80E3}"/>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a:p>
          </p:txBody>
        </p:sp>
      </p:grpSp>
      <p:sp>
        <p:nvSpPr>
          <p:cNvPr id="40" name="object 9">
            <a:extLst>
              <a:ext uri="{FF2B5EF4-FFF2-40B4-BE49-F238E27FC236}">
                <a16:creationId xmlns:a16="http://schemas.microsoft.com/office/drawing/2014/main" id="{6DB8D05D-F6AD-03F1-A194-66EDEEE387C4}"/>
              </a:ext>
            </a:extLst>
          </p:cNvPr>
          <p:cNvSpPr txBox="1"/>
          <p:nvPr/>
        </p:nvSpPr>
        <p:spPr>
          <a:xfrm>
            <a:off x="8975546" y="3730351"/>
            <a:ext cx="1174225" cy="629018"/>
          </a:xfrm>
          <a:prstGeom prst="rect">
            <a:avLst/>
          </a:prstGeom>
        </p:spPr>
        <p:txBody>
          <a:bodyPr vert="horz" wrap="square" lIns="0" tIns="13335" rIns="0" bIns="0" rtlCol="0">
            <a:spAutoFit/>
          </a:bodyPr>
          <a:lstStyle/>
          <a:p>
            <a:pPr marL="12700" marR="5080" indent="115570" algn="ctr">
              <a:lnSpc>
                <a:spcPct val="100000"/>
              </a:lnSpc>
              <a:spcBef>
                <a:spcPts val="105"/>
              </a:spcBef>
            </a:pPr>
            <a:r>
              <a:rPr lang="en-IN" sz="2000" dirty="0">
                <a:latin typeface="Tahoma"/>
                <a:cs typeface="Tahoma"/>
              </a:rPr>
              <a:t>Dhruv Verma</a:t>
            </a:r>
          </a:p>
        </p:txBody>
      </p:sp>
      <p:sp>
        <p:nvSpPr>
          <p:cNvPr id="49" name="object 4">
            <a:extLst>
              <a:ext uri="{FF2B5EF4-FFF2-40B4-BE49-F238E27FC236}">
                <a16:creationId xmlns:a16="http://schemas.microsoft.com/office/drawing/2014/main" id="{32C9FAB8-EB89-CDAE-1825-47D3174A3222}"/>
              </a:ext>
            </a:extLst>
          </p:cNvPr>
          <p:cNvSpPr/>
          <p:nvPr/>
        </p:nvSpPr>
        <p:spPr>
          <a:xfrm>
            <a:off x="1115567" y="5599176"/>
            <a:ext cx="1094740" cy="1094740"/>
          </a:xfrm>
          <a:custGeom>
            <a:avLst/>
            <a:gdLst/>
            <a:ahLst/>
            <a:cxnLst/>
            <a:rect l="l" t="t" r="r" b="b"/>
            <a:pathLst>
              <a:path w="1094739" h="1094740">
                <a:moveTo>
                  <a:pt x="547115" y="0"/>
                </a:moveTo>
                <a:lnTo>
                  <a:pt x="499913" y="2008"/>
                </a:lnTo>
                <a:lnTo>
                  <a:pt x="453824" y="7923"/>
                </a:lnTo>
                <a:lnTo>
                  <a:pt x="409014" y="17581"/>
                </a:lnTo>
                <a:lnTo>
                  <a:pt x="365646" y="30818"/>
                </a:lnTo>
                <a:lnTo>
                  <a:pt x="323886" y="47469"/>
                </a:lnTo>
                <a:lnTo>
                  <a:pt x="283897" y="67370"/>
                </a:lnTo>
                <a:lnTo>
                  <a:pt x="245844" y="90358"/>
                </a:lnTo>
                <a:lnTo>
                  <a:pt x="209890" y="116266"/>
                </a:lnTo>
                <a:lnTo>
                  <a:pt x="176202" y="144932"/>
                </a:lnTo>
                <a:lnTo>
                  <a:pt x="144941" y="176192"/>
                </a:lnTo>
                <a:lnTo>
                  <a:pt x="116274" y="209880"/>
                </a:lnTo>
                <a:lnTo>
                  <a:pt x="90364" y="245832"/>
                </a:lnTo>
                <a:lnTo>
                  <a:pt x="67376" y="283886"/>
                </a:lnTo>
                <a:lnTo>
                  <a:pt x="47473" y="323875"/>
                </a:lnTo>
                <a:lnTo>
                  <a:pt x="30821" y="365636"/>
                </a:lnTo>
                <a:lnTo>
                  <a:pt x="17583" y="409005"/>
                </a:lnTo>
                <a:lnTo>
                  <a:pt x="7924" y="453817"/>
                </a:lnTo>
                <a:lnTo>
                  <a:pt x="2008" y="499909"/>
                </a:lnTo>
                <a:lnTo>
                  <a:pt x="0" y="547116"/>
                </a:lnTo>
                <a:lnTo>
                  <a:pt x="2008" y="594322"/>
                </a:lnTo>
                <a:lnTo>
                  <a:pt x="7924" y="640414"/>
                </a:lnTo>
                <a:lnTo>
                  <a:pt x="17583" y="685226"/>
                </a:lnTo>
                <a:lnTo>
                  <a:pt x="30821" y="728595"/>
                </a:lnTo>
                <a:lnTo>
                  <a:pt x="47473" y="770356"/>
                </a:lnTo>
                <a:lnTo>
                  <a:pt x="67376" y="810345"/>
                </a:lnTo>
                <a:lnTo>
                  <a:pt x="90364" y="848399"/>
                </a:lnTo>
                <a:lnTo>
                  <a:pt x="116274" y="884351"/>
                </a:lnTo>
                <a:lnTo>
                  <a:pt x="144941" y="918039"/>
                </a:lnTo>
                <a:lnTo>
                  <a:pt x="176202" y="949299"/>
                </a:lnTo>
                <a:lnTo>
                  <a:pt x="209890" y="977965"/>
                </a:lnTo>
                <a:lnTo>
                  <a:pt x="245844" y="1003873"/>
                </a:lnTo>
                <a:lnTo>
                  <a:pt x="283897" y="1026861"/>
                </a:lnTo>
                <a:lnTo>
                  <a:pt x="323886" y="1046762"/>
                </a:lnTo>
                <a:lnTo>
                  <a:pt x="365646" y="1063413"/>
                </a:lnTo>
                <a:lnTo>
                  <a:pt x="409014" y="1076650"/>
                </a:lnTo>
                <a:lnTo>
                  <a:pt x="453824" y="1086308"/>
                </a:lnTo>
                <a:lnTo>
                  <a:pt x="499913" y="1092223"/>
                </a:lnTo>
                <a:lnTo>
                  <a:pt x="547115" y="1094232"/>
                </a:lnTo>
                <a:lnTo>
                  <a:pt x="594318" y="1092223"/>
                </a:lnTo>
                <a:lnTo>
                  <a:pt x="640407" y="1086308"/>
                </a:lnTo>
                <a:lnTo>
                  <a:pt x="685217" y="1076650"/>
                </a:lnTo>
                <a:lnTo>
                  <a:pt x="728585" y="1063413"/>
                </a:lnTo>
                <a:lnTo>
                  <a:pt x="770345" y="1046762"/>
                </a:lnTo>
                <a:lnTo>
                  <a:pt x="810334" y="1026861"/>
                </a:lnTo>
                <a:lnTo>
                  <a:pt x="848387" y="1003873"/>
                </a:lnTo>
                <a:lnTo>
                  <a:pt x="884341" y="977965"/>
                </a:lnTo>
                <a:lnTo>
                  <a:pt x="918029" y="949299"/>
                </a:lnTo>
                <a:lnTo>
                  <a:pt x="949290" y="918039"/>
                </a:lnTo>
                <a:lnTo>
                  <a:pt x="977957" y="884351"/>
                </a:lnTo>
                <a:lnTo>
                  <a:pt x="1003867" y="848399"/>
                </a:lnTo>
                <a:lnTo>
                  <a:pt x="1026855" y="810345"/>
                </a:lnTo>
                <a:lnTo>
                  <a:pt x="1046758" y="770356"/>
                </a:lnTo>
                <a:lnTo>
                  <a:pt x="1063410" y="728595"/>
                </a:lnTo>
                <a:lnTo>
                  <a:pt x="1076648" y="685226"/>
                </a:lnTo>
                <a:lnTo>
                  <a:pt x="1086307" y="640414"/>
                </a:lnTo>
                <a:lnTo>
                  <a:pt x="1092223" y="594322"/>
                </a:lnTo>
                <a:lnTo>
                  <a:pt x="1094232" y="547116"/>
                </a:lnTo>
                <a:lnTo>
                  <a:pt x="1092223" y="499909"/>
                </a:lnTo>
                <a:lnTo>
                  <a:pt x="1086307" y="453817"/>
                </a:lnTo>
                <a:lnTo>
                  <a:pt x="1076648" y="409005"/>
                </a:lnTo>
                <a:lnTo>
                  <a:pt x="1063410" y="365636"/>
                </a:lnTo>
                <a:lnTo>
                  <a:pt x="1046758" y="323875"/>
                </a:lnTo>
                <a:lnTo>
                  <a:pt x="1026855" y="283886"/>
                </a:lnTo>
                <a:lnTo>
                  <a:pt x="1003867" y="245832"/>
                </a:lnTo>
                <a:lnTo>
                  <a:pt x="977957" y="209880"/>
                </a:lnTo>
                <a:lnTo>
                  <a:pt x="949290" y="176192"/>
                </a:lnTo>
                <a:lnTo>
                  <a:pt x="918029" y="144932"/>
                </a:lnTo>
                <a:lnTo>
                  <a:pt x="884341" y="116266"/>
                </a:lnTo>
                <a:lnTo>
                  <a:pt x="848387" y="90358"/>
                </a:lnTo>
                <a:lnTo>
                  <a:pt x="810334" y="67370"/>
                </a:lnTo>
                <a:lnTo>
                  <a:pt x="770345" y="47469"/>
                </a:lnTo>
                <a:lnTo>
                  <a:pt x="728585" y="30818"/>
                </a:lnTo>
                <a:lnTo>
                  <a:pt x="685217" y="17581"/>
                </a:lnTo>
                <a:lnTo>
                  <a:pt x="640407" y="7923"/>
                </a:lnTo>
                <a:lnTo>
                  <a:pt x="594318" y="2008"/>
                </a:lnTo>
                <a:lnTo>
                  <a:pt x="547115" y="0"/>
                </a:lnTo>
                <a:close/>
              </a:path>
            </a:pathLst>
          </a:custGeom>
          <a:solidFill>
            <a:srgbClr val="D9D9D9">
              <a:alpha val="50195"/>
            </a:srgbClr>
          </a:solidFill>
        </p:spPr>
        <p:txBody>
          <a:bodyPr wrap="square" lIns="0" tIns="0" rIns="0" bIns="0" rtlCol="0"/>
          <a:lstStyle/>
          <a:p>
            <a:endParaRPr/>
          </a:p>
        </p:txBody>
      </p:sp>
      <p:sp>
        <p:nvSpPr>
          <p:cNvPr id="50" name="object 35">
            <a:extLst>
              <a:ext uri="{FF2B5EF4-FFF2-40B4-BE49-F238E27FC236}">
                <a16:creationId xmlns:a16="http://schemas.microsoft.com/office/drawing/2014/main" id="{804D67A2-B541-4F68-5623-8766B8B7A0AA}"/>
              </a:ext>
            </a:extLst>
          </p:cNvPr>
          <p:cNvSpPr/>
          <p:nvPr/>
        </p:nvSpPr>
        <p:spPr>
          <a:xfrm>
            <a:off x="3919728" y="5460491"/>
            <a:ext cx="794385" cy="792480"/>
          </a:xfrm>
          <a:custGeom>
            <a:avLst/>
            <a:gdLst/>
            <a:ahLst/>
            <a:cxnLst/>
            <a:rect l="l" t="t" r="r" b="b"/>
            <a:pathLst>
              <a:path w="794385" h="792479">
                <a:moveTo>
                  <a:pt x="397001" y="0"/>
                </a:moveTo>
                <a:lnTo>
                  <a:pt x="350713" y="2665"/>
                </a:lnTo>
                <a:lnTo>
                  <a:pt x="305990" y="10465"/>
                </a:lnTo>
                <a:lnTo>
                  <a:pt x="263131" y="23100"/>
                </a:lnTo>
                <a:lnTo>
                  <a:pt x="222435" y="40274"/>
                </a:lnTo>
                <a:lnTo>
                  <a:pt x="184198" y="61690"/>
                </a:lnTo>
                <a:lnTo>
                  <a:pt x="148721" y="87050"/>
                </a:lnTo>
                <a:lnTo>
                  <a:pt x="116300" y="116057"/>
                </a:lnTo>
                <a:lnTo>
                  <a:pt x="87234" y="148413"/>
                </a:lnTo>
                <a:lnTo>
                  <a:pt x="61822" y="183822"/>
                </a:lnTo>
                <a:lnTo>
                  <a:pt x="40361" y="221985"/>
                </a:lnTo>
                <a:lnTo>
                  <a:pt x="23150" y="262606"/>
                </a:lnTo>
                <a:lnTo>
                  <a:pt x="10488" y="305386"/>
                </a:lnTo>
                <a:lnTo>
                  <a:pt x="2671" y="350030"/>
                </a:lnTo>
                <a:lnTo>
                  <a:pt x="0" y="396240"/>
                </a:lnTo>
                <a:lnTo>
                  <a:pt x="2671" y="442449"/>
                </a:lnTo>
                <a:lnTo>
                  <a:pt x="10488" y="487093"/>
                </a:lnTo>
                <a:lnTo>
                  <a:pt x="23150" y="529873"/>
                </a:lnTo>
                <a:lnTo>
                  <a:pt x="40361" y="570494"/>
                </a:lnTo>
                <a:lnTo>
                  <a:pt x="61822" y="608657"/>
                </a:lnTo>
                <a:lnTo>
                  <a:pt x="87234" y="644066"/>
                </a:lnTo>
                <a:lnTo>
                  <a:pt x="116300" y="676422"/>
                </a:lnTo>
                <a:lnTo>
                  <a:pt x="148721" y="705429"/>
                </a:lnTo>
                <a:lnTo>
                  <a:pt x="184198" y="730789"/>
                </a:lnTo>
                <a:lnTo>
                  <a:pt x="222435" y="752205"/>
                </a:lnTo>
                <a:lnTo>
                  <a:pt x="263131" y="769379"/>
                </a:lnTo>
                <a:lnTo>
                  <a:pt x="305990" y="782014"/>
                </a:lnTo>
                <a:lnTo>
                  <a:pt x="350713" y="789814"/>
                </a:lnTo>
                <a:lnTo>
                  <a:pt x="397001" y="792480"/>
                </a:lnTo>
                <a:lnTo>
                  <a:pt x="443290" y="789814"/>
                </a:lnTo>
                <a:lnTo>
                  <a:pt x="488013" y="782014"/>
                </a:lnTo>
                <a:lnTo>
                  <a:pt x="530872" y="769379"/>
                </a:lnTo>
                <a:lnTo>
                  <a:pt x="571568" y="752205"/>
                </a:lnTo>
                <a:lnTo>
                  <a:pt x="609805" y="730789"/>
                </a:lnTo>
                <a:lnTo>
                  <a:pt x="645282" y="705429"/>
                </a:lnTo>
                <a:lnTo>
                  <a:pt x="677703" y="676422"/>
                </a:lnTo>
                <a:lnTo>
                  <a:pt x="706769" y="644066"/>
                </a:lnTo>
                <a:lnTo>
                  <a:pt x="732181" y="608657"/>
                </a:lnTo>
                <a:lnTo>
                  <a:pt x="753642" y="570494"/>
                </a:lnTo>
                <a:lnTo>
                  <a:pt x="770853" y="529873"/>
                </a:lnTo>
                <a:lnTo>
                  <a:pt x="783515" y="487093"/>
                </a:lnTo>
                <a:lnTo>
                  <a:pt x="791332" y="442449"/>
                </a:lnTo>
                <a:lnTo>
                  <a:pt x="794004" y="396240"/>
                </a:lnTo>
                <a:lnTo>
                  <a:pt x="791332" y="350030"/>
                </a:lnTo>
                <a:lnTo>
                  <a:pt x="783515" y="305386"/>
                </a:lnTo>
                <a:lnTo>
                  <a:pt x="770853" y="262606"/>
                </a:lnTo>
                <a:lnTo>
                  <a:pt x="753642" y="221985"/>
                </a:lnTo>
                <a:lnTo>
                  <a:pt x="732181" y="183822"/>
                </a:lnTo>
                <a:lnTo>
                  <a:pt x="706769" y="148413"/>
                </a:lnTo>
                <a:lnTo>
                  <a:pt x="677703" y="116057"/>
                </a:lnTo>
                <a:lnTo>
                  <a:pt x="645282" y="87050"/>
                </a:lnTo>
                <a:lnTo>
                  <a:pt x="609805" y="61690"/>
                </a:lnTo>
                <a:lnTo>
                  <a:pt x="571568" y="40274"/>
                </a:lnTo>
                <a:lnTo>
                  <a:pt x="530872" y="23100"/>
                </a:lnTo>
                <a:lnTo>
                  <a:pt x="488013" y="10465"/>
                </a:lnTo>
                <a:lnTo>
                  <a:pt x="443290" y="2665"/>
                </a:lnTo>
                <a:lnTo>
                  <a:pt x="397001" y="0"/>
                </a:lnTo>
                <a:close/>
              </a:path>
            </a:pathLst>
          </a:custGeom>
          <a:solidFill>
            <a:srgbClr val="D9D9D9">
              <a:alpha val="50195"/>
            </a:srgbClr>
          </a:solidFill>
        </p:spPr>
        <p:txBody>
          <a:bodyPr wrap="square" lIns="0" tIns="0" rIns="0" bIns="0" rtlCol="0"/>
          <a:lstStyle/>
          <a:p>
            <a:endParaRPr/>
          </a:p>
        </p:txBody>
      </p:sp>
      <p:sp>
        <p:nvSpPr>
          <p:cNvPr id="51" name="object 5">
            <a:extLst>
              <a:ext uri="{FF2B5EF4-FFF2-40B4-BE49-F238E27FC236}">
                <a16:creationId xmlns:a16="http://schemas.microsoft.com/office/drawing/2014/main" id="{FE6975C4-F3F9-B9C1-628F-288ACA1B433F}"/>
              </a:ext>
            </a:extLst>
          </p:cNvPr>
          <p:cNvSpPr/>
          <p:nvPr/>
        </p:nvSpPr>
        <p:spPr>
          <a:xfrm>
            <a:off x="2731007" y="5408676"/>
            <a:ext cx="582295" cy="582295"/>
          </a:xfrm>
          <a:custGeom>
            <a:avLst/>
            <a:gdLst/>
            <a:ahLst/>
            <a:cxnLst/>
            <a:rect l="l" t="t" r="r" b="b"/>
            <a:pathLst>
              <a:path w="582295" h="582295">
                <a:moveTo>
                  <a:pt x="291084" y="0"/>
                </a:moveTo>
                <a:lnTo>
                  <a:pt x="243863" y="3809"/>
                </a:lnTo>
                <a:lnTo>
                  <a:pt x="199070" y="14837"/>
                </a:lnTo>
                <a:lnTo>
                  <a:pt x="157304" y="32486"/>
                </a:lnTo>
                <a:lnTo>
                  <a:pt x="119164" y="56156"/>
                </a:lnTo>
                <a:lnTo>
                  <a:pt x="85248" y="85248"/>
                </a:lnTo>
                <a:lnTo>
                  <a:pt x="56156" y="119164"/>
                </a:lnTo>
                <a:lnTo>
                  <a:pt x="32486" y="157304"/>
                </a:lnTo>
                <a:lnTo>
                  <a:pt x="14837" y="199070"/>
                </a:lnTo>
                <a:lnTo>
                  <a:pt x="3809" y="243863"/>
                </a:lnTo>
                <a:lnTo>
                  <a:pt x="0" y="291084"/>
                </a:lnTo>
                <a:lnTo>
                  <a:pt x="3809" y="338298"/>
                </a:lnTo>
                <a:lnTo>
                  <a:pt x="14837" y="383087"/>
                </a:lnTo>
                <a:lnTo>
                  <a:pt x="32486" y="424851"/>
                </a:lnTo>
                <a:lnTo>
                  <a:pt x="56156" y="462992"/>
                </a:lnTo>
                <a:lnTo>
                  <a:pt x="85248" y="496909"/>
                </a:lnTo>
                <a:lnTo>
                  <a:pt x="119164" y="526004"/>
                </a:lnTo>
                <a:lnTo>
                  <a:pt x="157304" y="549676"/>
                </a:lnTo>
                <a:lnTo>
                  <a:pt x="199070" y="567327"/>
                </a:lnTo>
                <a:lnTo>
                  <a:pt x="243863" y="578358"/>
                </a:lnTo>
                <a:lnTo>
                  <a:pt x="291084" y="582168"/>
                </a:lnTo>
                <a:lnTo>
                  <a:pt x="338304" y="578358"/>
                </a:lnTo>
                <a:lnTo>
                  <a:pt x="383097" y="567327"/>
                </a:lnTo>
                <a:lnTo>
                  <a:pt x="424863" y="549676"/>
                </a:lnTo>
                <a:lnTo>
                  <a:pt x="463003" y="526004"/>
                </a:lnTo>
                <a:lnTo>
                  <a:pt x="496919" y="496909"/>
                </a:lnTo>
                <a:lnTo>
                  <a:pt x="526011" y="462992"/>
                </a:lnTo>
                <a:lnTo>
                  <a:pt x="549681" y="424851"/>
                </a:lnTo>
                <a:lnTo>
                  <a:pt x="567330" y="383087"/>
                </a:lnTo>
                <a:lnTo>
                  <a:pt x="578358" y="338298"/>
                </a:lnTo>
                <a:lnTo>
                  <a:pt x="582168" y="291084"/>
                </a:lnTo>
                <a:lnTo>
                  <a:pt x="578358" y="243863"/>
                </a:lnTo>
                <a:lnTo>
                  <a:pt x="567330" y="199070"/>
                </a:lnTo>
                <a:lnTo>
                  <a:pt x="549681" y="157304"/>
                </a:lnTo>
                <a:lnTo>
                  <a:pt x="526011" y="119164"/>
                </a:lnTo>
                <a:lnTo>
                  <a:pt x="496919" y="85248"/>
                </a:lnTo>
                <a:lnTo>
                  <a:pt x="463003" y="56156"/>
                </a:lnTo>
                <a:lnTo>
                  <a:pt x="424863" y="32486"/>
                </a:lnTo>
                <a:lnTo>
                  <a:pt x="383097" y="14837"/>
                </a:lnTo>
                <a:lnTo>
                  <a:pt x="338304" y="3809"/>
                </a:lnTo>
                <a:lnTo>
                  <a:pt x="291084" y="0"/>
                </a:lnTo>
                <a:close/>
              </a:path>
            </a:pathLst>
          </a:custGeom>
          <a:solidFill>
            <a:srgbClr val="D9D9D9">
              <a:alpha val="50195"/>
            </a:srgbClr>
          </a:solidFill>
        </p:spPr>
        <p:txBody>
          <a:bodyPr wrap="square" lIns="0" tIns="0" rIns="0" bIns="0" rtlCol="0"/>
          <a:lstStyle/>
          <a:p>
            <a:endParaRPr/>
          </a:p>
        </p:txBody>
      </p:sp>
      <p:sp>
        <p:nvSpPr>
          <p:cNvPr id="52" name="object 3">
            <a:extLst>
              <a:ext uri="{FF2B5EF4-FFF2-40B4-BE49-F238E27FC236}">
                <a16:creationId xmlns:a16="http://schemas.microsoft.com/office/drawing/2014/main" id="{DC57CD8F-85DE-3FEB-578A-106FC28166A1}"/>
              </a:ext>
            </a:extLst>
          </p:cNvPr>
          <p:cNvSpPr/>
          <p:nvPr/>
        </p:nvSpPr>
        <p:spPr>
          <a:xfrm>
            <a:off x="557783" y="4826508"/>
            <a:ext cx="634365" cy="634365"/>
          </a:xfrm>
          <a:custGeom>
            <a:avLst/>
            <a:gdLst/>
            <a:ahLst/>
            <a:cxnLst/>
            <a:rect l="l" t="t" r="r" b="b"/>
            <a:pathLst>
              <a:path w="634365" h="634364">
                <a:moveTo>
                  <a:pt x="316991" y="0"/>
                </a:moveTo>
                <a:lnTo>
                  <a:pt x="270149" y="3435"/>
                </a:lnTo>
                <a:lnTo>
                  <a:pt x="225440" y="13416"/>
                </a:lnTo>
                <a:lnTo>
                  <a:pt x="183356" y="29451"/>
                </a:lnTo>
                <a:lnTo>
                  <a:pt x="144386" y="51053"/>
                </a:lnTo>
                <a:lnTo>
                  <a:pt x="109022" y="77731"/>
                </a:lnTo>
                <a:lnTo>
                  <a:pt x="77752" y="108996"/>
                </a:lnTo>
                <a:lnTo>
                  <a:pt x="51069" y="144358"/>
                </a:lnTo>
                <a:lnTo>
                  <a:pt x="29462" y="183328"/>
                </a:lnTo>
                <a:lnTo>
                  <a:pt x="13421" y="225417"/>
                </a:lnTo>
                <a:lnTo>
                  <a:pt x="3437" y="270135"/>
                </a:lnTo>
                <a:lnTo>
                  <a:pt x="0" y="316992"/>
                </a:lnTo>
                <a:lnTo>
                  <a:pt x="3437" y="363848"/>
                </a:lnTo>
                <a:lnTo>
                  <a:pt x="13421" y="408566"/>
                </a:lnTo>
                <a:lnTo>
                  <a:pt x="29462" y="450655"/>
                </a:lnTo>
                <a:lnTo>
                  <a:pt x="51069" y="489625"/>
                </a:lnTo>
                <a:lnTo>
                  <a:pt x="77752" y="524987"/>
                </a:lnTo>
                <a:lnTo>
                  <a:pt x="109022" y="556252"/>
                </a:lnTo>
                <a:lnTo>
                  <a:pt x="144386" y="582930"/>
                </a:lnTo>
                <a:lnTo>
                  <a:pt x="183356" y="604532"/>
                </a:lnTo>
                <a:lnTo>
                  <a:pt x="225440" y="620567"/>
                </a:lnTo>
                <a:lnTo>
                  <a:pt x="270149" y="630548"/>
                </a:lnTo>
                <a:lnTo>
                  <a:pt x="316991" y="633984"/>
                </a:lnTo>
                <a:lnTo>
                  <a:pt x="363834" y="630548"/>
                </a:lnTo>
                <a:lnTo>
                  <a:pt x="408543" y="620567"/>
                </a:lnTo>
                <a:lnTo>
                  <a:pt x="450627" y="604532"/>
                </a:lnTo>
                <a:lnTo>
                  <a:pt x="489597" y="582930"/>
                </a:lnTo>
                <a:lnTo>
                  <a:pt x="524961" y="556252"/>
                </a:lnTo>
                <a:lnTo>
                  <a:pt x="556231" y="524987"/>
                </a:lnTo>
                <a:lnTo>
                  <a:pt x="582914" y="489625"/>
                </a:lnTo>
                <a:lnTo>
                  <a:pt x="604521" y="450655"/>
                </a:lnTo>
                <a:lnTo>
                  <a:pt x="620562" y="408566"/>
                </a:lnTo>
                <a:lnTo>
                  <a:pt x="630546" y="363848"/>
                </a:lnTo>
                <a:lnTo>
                  <a:pt x="633984" y="316992"/>
                </a:lnTo>
                <a:lnTo>
                  <a:pt x="630546" y="270135"/>
                </a:lnTo>
                <a:lnTo>
                  <a:pt x="620562" y="225417"/>
                </a:lnTo>
                <a:lnTo>
                  <a:pt x="604521" y="183328"/>
                </a:lnTo>
                <a:lnTo>
                  <a:pt x="582914" y="144358"/>
                </a:lnTo>
                <a:lnTo>
                  <a:pt x="556231" y="108996"/>
                </a:lnTo>
                <a:lnTo>
                  <a:pt x="524961" y="77731"/>
                </a:lnTo>
                <a:lnTo>
                  <a:pt x="489597" y="51053"/>
                </a:lnTo>
                <a:lnTo>
                  <a:pt x="450627" y="29451"/>
                </a:lnTo>
                <a:lnTo>
                  <a:pt x="408543" y="13416"/>
                </a:lnTo>
                <a:lnTo>
                  <a:pt x="363834" y="3435"/>
                </a:lnTo>
                <a:lnTo>
                  <a:pt x="316991" y="0"/>
                </a:lnTo>
                <a:close/>
              </a:path>
            </a:pathLst>
          </a:custGeom>
          <a:solidFill>
            <a:srgbClr val="D9D9D9">
              <a:alpha val="50195"/>
            </a:srgbClr>
          </a:solidFill>
        </p:spPr>
        <p:txBody>
          <a:bodyPr wrap="square" lIns="0" tIns="0" rIns="0" bIns="0" rtlCol="0"/>
          <a:lstStyle/>
          <a:p>
            <a:endParaRPr/>
          </a:p>
        </p:txBody>
      </p:sp>
      <p:sp>
        <p:nvSpPr>
          <p:cNvPr id="53" name="object 7">
            <a:extLst>
              <a:ext uri="{FF2B5EF4-FFF2-40B4-BE49-F238E27FC236}">
                <a16:creationId xmlns:a16="http://schemas.microsoft.com/office/drawing/2014/main" id="{EE49EA85-AEB3-F6F6-EDDC-9C9BEF6B173F}"/>
              </a:ext>
            </a:extLst>
          </p:cNvPr>
          <p:cNvSpPr/>
          <p:nvPr/>
        </p:nvSpPr>
        <p:spPr>
          <a:xfrm>
            <a:off x="7225283" y="222504"/>
            <a:ext cx="812800" cy="8128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a:p>
        </p:txBody>
      </p:sp>
      <p:sp>
        <p:nvSpPr>
          <p:cNvPr id="54" name="object 7">
            <a:extLst>
              <a:ext uri="{FF2B5EF4-FFF2-40B4-BE49-F238E27FC236}">
                <a16:creationId xmlns:a16="http://schemas.microsoft.com/office/drawing/2014/main" id="{932971BA-5A95-60F3-F7D9-1391983B166C}"/>
              </a:ext>
            </a:extLst>
          </p:cNvPr>
          <p:cNvSpPr/>
          <p:nvPr/>
        </p:nvSpPr>
        <p:spPr>
          <a:xfrm>
            <a:off x="3101019" y="5941569"/>
            <a:ext cx="812800" cy="8128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a:p>
        </p:txBody>
      </p:sp>
    </p:spTree>
    <p:extLst>
      <p:ext uri="{BB962C8B-B14F-4D97-AF65-F5344CB8AC3E}">
        <p14:creationId xmlns:p14="http://schemas.microsoft.com/office/powerpoint/2010/main" val="50578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C5B581BC-95B4-5764-ADDB-131DF5F028C4}"/>
              </a:ext>
            </a:extLst>
          </p:cNvPr>
          <p:cNvSpPr txBox="1">
            <a:spLocks/>
          </p:cNvSpPr>
          <p:nvPr/>
        </p:nvSpPr>
        <p:spPr>
          <a:xfrm>
            <a:off x="628727" y="524404"/>
            <a:ext cx="4401820"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114" dirty="0">
                <a:solidFill>
                  <a:srgbClr val="000000"/>
                </a:solidFill>
              </a:rPr>
              <a:t>Data</a:t>
            </a:r>
            <a:r>
              <a:rPr lang="en-IN" sz="4000" kern="0" spc="-325" dirty="0">
                <a:solidFill>
                  <a:srgbClr val="000000"/>
                </a:solidFill>
              </a:rPr>
              <a:t> </a:t>
            </a:r>
            <a:r>
              <a:rPr lang="en-IN" sz="4000" kern="0" spc="65" dirty="0">
                <a:solidFill>
                  <a:srgbClr val="000000"/>
                </a:solidFill>
              </a:rPr>
              <a:t>Description</a:t>
            </a:r>
            <a:endParaRPr lang="en-IN" sz="4000" kern="0" dirty="0"/>
          </a:p>
        </p:txBody>
      </p:sp>
      <p:sp>
        <p:nvSpPr>
          <p:cNvPr id="12" name="Text Placeholder 2">
            <a:extLst>
              <a:ext uri="{FF2B5EF4-FFF2-40B4-BE49-F238E27FC236}">
                <a16:creationId xmlns:a16="http://schemas.microsoft.com/office/drawing/2014/main" id="{1ECF1475-BC4B-77B7-488B-0B41D73D7102}"/>
              </a:ext>
            </a:extLst>
          </p:cNvPr>
          <p:cNvSpPr>
            <a:spLocks noGrp="1"/>
          </p:cNvSpPr>
          <p:nvPr>
            <p:ph type="body" idx="1"/>
          </p:nvPr>
        </p:nvSpPr>
        <p:spPr>
          <a:xfrm>
            <a:off x="415925" y="1536700"/>
            <a:ext cx="11360150" cy="4554538"/>
          </a:xfrm>
        </p:spPr>
        <p:txBody>
          <a:bodyPr/>
          <a:lstStyle/>
          <a:p>
            <a:pPr marL="152396" indent="0">
              <a:lnSpc>
                <a:spcPct val="150000"/>
              </a:lnSpc>
              <a:buNone/>
            </a:pPr>
            <a:r>
              <a:rPr lang="en-IN" b="1" dirty="0">
                <a:latin typeface="Calibri" panose="020F0502020204030204" pitchFamily="34" charset="0"/>
                <a:cs typeface="Calibri" panose="020F0502020204030204" pitchFamily="34" charset="0"/>
              </a:rPr>
              <a:t>PREDICT WINNER:</a:t>
            </a:r>
          </a:p>
          <a:p>
            <a:pPr>
              <a:lnSpc>
                <a:spcPct val="150000"/>
              </a:lnSpc>
            </a:pPr>
            <a:r>
              <a:rPr lang="en-IN" dirty="0">
                <a:latin typeface="Calibri" panose="020F0502020204030204" pitchFamily="34" charset="0"/>
                <a:cs typeface="Calibri" panose="020F0502020204030204" pitchFamily="34" charset="0"/>
              </a:rPr>
              <a:t>The app allows the user to predict the winner of the match before the toss happens for the match on which the user is predicting. This is dynamic as the matches can have a different start time.</a:t>
            </a:r>
          </a:p>
          <a:p>
            <a:pPr>
              <a:lnSpc>
                <a:spcPct val="150000"/>
              </a:lnSpc>
            </a:pPr>
            <a:r>
              <a:rPr lang="en-IN" dirty="0">
                <a:latin typeface="Calibri" panose="020F0502020204030204" pitchFamily="34" charset="0"/>
                <a:cs typeface="Calibri" panose="020F0502020204030204" pitchFamily="34" charset="0"/>
              </a:rPr>
              <a:t> Start time will also be influenced by disruptions like rains and other unforeseen circumstances. Users will not be able to see what others have predicted.</a:t>
            </a:r>
          </a:p>
          <a:p>
            <a:pPr>
              <a:lnSpc>
                <a:spcPct val="150000"/>
              </a:lnSpc>
            </a:pPr>
            <a:r>
              <a:rPr lang="en-IN" dirty="0">
                <a:latin typeface="Calibri" panose="020F0502020204030204" pitchFamily="34" charset="0"/>
                <a:cs typeface="Calibri" panose="020F0502020204030204" pitchFamily="34" charset="0"/>
              </a:rPr>
              <a:t> Users can change the team bids only till the toss happens. Once the toss happens everything freezes for that match.</a:t>
            </a:r>
          </a:p>
          <a:p>
            <a:pPr marL="152396" indent="0">
              <a:lnSpc>
                <a:spcPct val="150000"/>
              </a:lnSpc>
              <a:buNone/>
            </a:pPr>
            <a:r>
              <a:rPr lang="en-IN" b="1" dirty="0">
                <a:latin typeface="Calibri" panose="020F0502020204030204" pitchFamily="34" charset="0"/>
                <a:cs typeface="Calibri" panose="020F0502020204030204" pitchFamily="34" charset="0"/>
              </a:rPr>
              <a:t>LEADER BOARD:</a:t>
            </a:r>
            <a:endParaRPr lang="en-IN" dirty="0">
              <a:latin typeface="Calibri" panose="020F0502020204030204" pitchFamily="34" charset="0"/>
              <a:cs typeface="Calibri" panose="020F0502020204030204" pitchFamily="34" charset="0"/>
            </a:endParaRPr>
          </a:p>
          <a:p>
            <a:pPr>
              <a:lnSpc>
                <a:spcPct val="150000"/>
              </a:lnSpc>
            </a:pPr>
            <a:r>
              <a:rPr lang="en-IN" dirty="0"/>
              <a:t>At every time the user will be able to see his/her points and his/her position in the overall user standings. He/she will also be able to see the top 3 leader positions</a:t>
            </a:r>
          </a:p>
          <a:p>
            <a:pPr>
              <a:lnSpc>
                <a:spcPct val="150000"/>
              </a:lnSpc>
            </a:pPr>
            <a:endParaRPr lang="en-IN" dirty="0">
              <a:latin typeface="Calibri" panose="020F0502020204030204" pitchFamily="34" charset="0"/>
              <a:cs typeface="Calibri" panose="020F0502020204030204" pitchFamily="34" charset="0"/>
            </a:endParaRPr>
          </a:p>
        </p:txBody>
      </p:sp>
      <p:grpSp>
        <p:nvGrpSpPr>
          <p:cNvPr id="20" name="object 2">
            <a:extLst>
              <a:ext uri="{FF2B5EF4-FFF2-40B4-BE49-F238E27FC236}">
                <a16:creationId xmlns:a16="http://schemas.microsoft.com/office/drawing/2014/main" id="{2EB3C9D1-AC68-9C3D-5149-6B3D7AB99531}"/>
              </a:ext>
            </a:extLst>
          </p:cNvPr>
          <p:cNvGrpSpPr/>
          <p:nvPr/>
        </p:nvGrpSpPr>
        <p:grpSpPr>
          <a:xfrm>
            <a:off x="0" y="361251"/>
            <a:ext cx="12192000" cy="6497320"/>
            <a:chOff x="0" y="361251"/>
            <a:chExt cx="12192000" cy="6497320"/>
          </a:xfrm>
        </p:grpSpPr>
        <p:sp>
          <p:nvSpPr>
            <p:cNvPr id="21" name="object 3">
              <a:extLst>
                <a:ext uri="{FF2B5EF4-FFF2-40B4-BE49-F238E27FC236}">
                  <a16:creationId xmlns:a16="http://schemas.microsoft.com/office/drawing/2014/main" id="{C5BC2BF5-5B27-D4B8-0987-4002DBB64C11}"/>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22" name="object 4">
              <a:extLst>
                <a:ext uri="{FF2B5EF4-FFF2-40B4-BE49-F238E27FC236}">
                  <a16:creationId xmlns:a16="http://schemas.microsoft.com/office/drawing/2014/main" id="{4CF925AE-F149-2173-2710-02BE11EBE30B}"/>
                </a:ext>
              </a:extLst>
            </p:cNvPr>
            <p:cNvPicPr/>
            <p:nvPr/>
          </p:nvPicPr>
          <p:blipFill>
            <a:blip r:embed="rId2" cstate="print"/>
            <a:stretch>
              <a:fillRect/>
            </a:stretch>
          </p:blipFill>
          <p:spPr>
            <a:xfrm>
              <a:off x="2546604" y="361251"/>
              <a:ext cx="9645395" cy="6496745"/>
            </a:xfrm>
            <a:prstGeom prst="rect">
              <a:avLst/>
            </a:prstGeom>
          </p:spPr>
        </p:pic>
        <p:sp>
          <p:nvSpPr>
            <p:cNvPr id="23" name="object 5">
              <a:extLst>
                <a:ext uri="{FF2B5EF4-FFF2-40B4-BE49-F238E27FC236}">
                  <a16:creationId xmlns:a16="http://schemas.microsoft.com/office/drawing/2014/main" id="{9A342829-B93E-2A3B-C96E-8B6BF0050E3D}"/>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24" name="Text Placeholder 2">
            <a:extLst>
              <a:ext uri="{FF2B5EF4-FFF2-40B4-BE49-F238E27FC236}">
                <a16:creationId xmlns:a16="http://schemas.microsoft.com/office/drawing/2014/main" id="{A4D002F6-917F-13AA-E0CC-1834637D57BB}"/>
              </a:ext>
            </a:extLst>
          </p:cNvPr>
          <p:cNvSpPr>
            <a:spLocks noGrp="1"/>
          </p:cNvSpPr>
          <p:nvPr/>
        </p:nvSpPr>
        <p:spPr>
          <a:xfrm>
            <a:off x="3431356" y="1151400"/>
            <a:ext cx="8345043"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lnSpc>
                <a:spcPct val="150000"/>
              </a:lnSpc>
              <a:buNone/>
            </a:pPr>
            <a:r>
              <a:rPr lang="en-IN" b="1" dirty="0">
                <a:latin typeface="Calibri" panose="020F0502020204030204" pitchFamily="34" charset="0"/>
                <a:cs typeface="Calibri" panose="020F0502020204030204" pitchFamily="34" charset="0"/>
              </a:rPr>
              <a:t>PREDICT WINNER:</a:t>
            </a:r>
          </a:p>
          <a:p>
            <a:pPr>
              <a:lnSpc>
                <a:spcPct val="150000"/>
              </a:lnSpc>
            </a:pPr>
            <a:r>
              <a:rPr lang="en-IN" dirty="0">
                <a:latin typeface="Calibri" panose="020F0502020204030204" pitchFamily="34" charset="0"/>
                <a:cs typeface="Calibri" panose="020F0502020204030204" pitchFamily="34" charset="0"/>
              </a:rPr>
              <a:t>The app allows the user to predict the winner of the match before the toss happens for the match on which the user is predicting. This is dynamic as the matches can have a different start time.</a:t>
            </a:r>
          </a:p>
          <a:p>
            <a:pPr>
              <a:lnSpc>
                <a:spcPct val="150000"/>
              </a:lnSpc>
            </a:pPr>
            <a:r>
              <a:rPr lang="en-IN" dirty="0">
                <a:latin typeface="Calibri" panose="020F0502020204030204" pitchFamily="34" charset="0"/>
                <a:cs typeface="Calibri" panose="020F0502020204030204" pitchFamily="34" charset="0"/>
              </a:rPr>
              <a:t> Start time will also be influenced by disruptions like rains and other unforeseen circumstances. Users will not be able to see what others have predicted.</a:t>
            </a:r>
          </a:p>
          <a:p>
            <a:pPr>
              <a:lnSpc>
                <a:spcPct val="150000"/>
              </a:lnSpc>
            </a:pPr>
            <a:r>
              <a:rPr lang="en-IN" dirty="0">
                <a:latin typeface="Calibri" panose="020F0502020204030204" pitchFamily="34" charset="0"/>
                <a:cs typeface="Calibri" panose="020F0502020204030204" pitchFamily="34" charset="0"/>
              </a:rPr>
              <a:t> Users can change the team bids only till the toss happens. Once the toss happens everything freezes for that match.</a:t>
            </a:r>
          </a:p>
          <a:p>
            <a:pPr marL="152396" indent="0">
              <a:lnSpc>
                <a:spcPct val="150000"/>
              </a:lnSpc>
              <a:buNone/>
            </a:pPr>
            <a:r>
              <a:rPr lang="en-IN" b="1" dirty="0">
                <a:latin typeface="Calibri" panose="020F0502020204030204" pitchFamily="34" charset="0"/>
                <a:cs typeface="Calibri" panose="020F0502020204030204" pitchFamily="34" charset="0"/>
              </a:rPr>
              <a:t>LEADER BOARD:</a:t>
            </a:r>
            <a:endParaRPr lang="en-IN" dirty="0">
              <a:latin typeface="Calibri" panose="020F0502020204030204" pitchFamily="34" charset="0"/>
              <a:cs typeface="Calibri" panose="020F0502020204030204" pitchFamily="34" charset="0"/>
            </a:endParaRPr>
          </a:p>
          <a:p>
            <a:pPr>
              <a:lnSpc>
                <a:spcPct val="150000"/>
              </a:lnSpc>
            </a:pPr>
            <a:r>
              <a:rPr lang="en-IN" dirty="0"/>
              <a:t>At every time the user will be able to see his/her points and his/her position in the overall user standings. He/she will also be able to see the top 3 leader positions</a:t>
            </a:r>
          </a:p>
          <a:p>
            <a:pPr>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03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nSpc>
                <a:spcPct val="150000"/>
              </a:lnSpc>
            </a:pPr>
            <a:r>
              <a:rPr lang="en-IN" dirty="0">
                <a:latin typeface="Calibri" panose="020F0502020204030204" pitchFamily="34" charset="0"/>
                <a:cs typeface="Calibri" panose="020F0502020204030204" pitchFamily="34" charset="0"/>
              </a:rPr>
              <a:t>Pie-in-the-Sky is a mobile app that is used for bidding for IPL matches legally. </a:t>
            </a:r>
          </a:p>
          <a:p>
            <a:pPr>
              <a:lnSpc>
                <a:spcPct val="150000"/>
              </a:lnSpc>
            </a:pPr>
            <a:r>
              <a:rPr lang="en-IN" dirty="0">
                <a:latin typeface="Calibri" panose="020F0502020204030204" pitchFamily="34" charset="0"/>
                <a:cs typeface="Calibri" panose="020F0502020204030204" pitchFamily="34" charset="0"/>
              </a:rPr>
              <a:t>Any registered user can bid for any of the IPL matches listed in it. New users or bidders need to register themselves into the app by providing their mobile phone number, email id, and password. </a:t>
            </a:r>
          </a:p>
          <a:p>
            <a:pPr>
              <a:lnSpc>
                <a:spcPct val="150000"/>
              </a:lnSpc>
            </a:pPr>
            <a:r>
              <a:rPr lang="en-IN" dirty="0">
                <a:latin typeface="Calibri" panose="020F0502020204030204" pitchFamily="34" charset="0"/>
                <a:cs typeface="Calibri" panose="020F0502020204030204" pitchFamily="34" charset="0"/>
              </a:rPr>
              <a:t>Admin will maintain the match roster and keep updating other details in the system.</a:t>
            </a:r>
          </a:p>
          <a:p>
            <a:pPr>
              <a:lnSpc>
                <a:spcPct val="150000"/>
              </a:lnSpc>
            </a:pPr>
            <a:r>
              <a:rPr lang="en-IN" dirty="0">
                <a:latin typeface="Calibri" panose="020F0502020204030204" pitchFamily="34" charset="0"/>
                <a:cs typeface="Calibri" panose="020F0502020204030204" pitchFamily="34" charset="0"/>
              </a:rPr>
              <a:t>The app shows the match details which include the playing team, the venue of the match, and the current standing of the teams on the points table. </a:t>
            </a:r>
          </a:p>
          <a:p>
            <a:pPr>
              <a:lnSpc>
                <a:spcPct val="150000"/>
              </a:lnSpc>
            </a:pPr>
            <a:r>
              <a:rPr lang="en-IN" dirty="0">
                <a:latin typeface="Calibri" panose="020F0502020204030204" pitchFamily="34" charset="0"/>
                <a:cs typeface="Calibri" panose="020F0502020204030204" pitchFamily="34" charset="0"/>
              </a:rPr>
              <a:t>It will display the winner at the end of the match and update the team standings in the tournament and bidder points table. System will send updates to the bidders whenever required.</a:t>
            </a:r>
          </a:p>
          <a:p>
            <a:pPr>
              <a:lnSpc>
                <a:spcPct val="150000"/>
              </a:lnSpc>
            </a:pPr>
            <a:r>
              <a:rPr lang="en-IN" dirty="0">
                <a:latin typeface="Calibri" panose="020F0502020204030204" pitchFamily="34" charset="0"/>
                <a:cs typeface="Calibri" panose="020F0502020204030204" pitchFamily="34" charset="0"/>
              </a:rPr>
              <a:t> It will also generate the bidders' leader board</a:t>
            </a:r>
            <a:r>
              <a:rPr lang="en-IN" dirty="0"/>
              <a:t>.</a:t>
            </a:r>
          </a:p>
        </p:txBody>
      </p:sp>
      <p:sp>
        <p:nvSpPr>
          <p:cNvPr id="2" name="object 6">
            <a:extLst>
              <a:ext uri="{FF2B5EF4-FFF2-40B4-BE49-F238E27FC236}">
                <a16:creationId xmlns:a16="http://schemas.microsoft.com/office/drawing/2014/main" id="{85DD3637-0353-FF1E-5060-76E0C118FFF1}"/>
              </a:ext>
            </a:extLst>
          </p:cNvPr>
          <p:cNvSpPr txBox="1">
            <a:spLocks/>
          </p:cNvSpPr>
          <p:nvPr/>
        </p:nvSpPr>
        <p:spPr>
          <a:xfrm>
            <a:off x="553313" y="392429"/>
            <a:ext cx="5116830"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80">
                <a:solidFill>
                  <a:srgbClr val="000000"/>
                </a:solidFill>
              </a:rPr>
              <a:t>Problem</a:t>
            </a:r>
            <a:r>
              <a:rPr lang="en-IN" sz="4000" kern="0" spc="-305">
                <a:solidFill>
                  <a:srgbClr val="000000"/>
                </a:solidFill>
              </a:rPr>
              <a:t> </a:t>
            </a:r>
            <a:r>
              <a:rPr lang="en-IN" sz="4000" kern="0" spc="90">
                <a:solidFill>
                  <a:srgbClr val="000000"/>
                </a:solidFill>
              </a:rPr>
              <a:t>Statement</a:t>
            </a:r>
            <a:endParaRPr lang="en-IN" sz="4000" kern="0" dirty="0"/>
          </a:p>
        </p:txBody>
      </p:sp>
      <p:grpSp>
        <p:nvGrpSpPr>
          <p:cNvPr id="7" name="object 2">
            <a:extLst>
              <a:ext uri="{FF2B5EF4-FFF2-40B4-BE49-F238E27FC236}">
                <a16:creationId xmlns:a16="http://schemas.microsoft.com/office/drawing/2014/main" id="{AE9B5A03-1FF5-4688-502F-E01C665AAE52}"/>
              </a:ext>
            </a:extLst>
          </p:cNvPr>
          <p:cNvGrpSpPr/>
          <p:nvPr/>
        </p:nvGrpSpPr>
        <p:grpSpPr>
          <a:xfrm>
            <a:off x="0" y="360680"/>
            <a:ext cx="12192000" cy="6497320"/>
            <a:chOff x="0" y="361251"/>
            <a:chExt cx="12192000" cy="6497320"/>
          </a:xfrm>
        </p:grpSpPr>
        <p:sp>
          <p:nvSpPr>
            <p:cNvPr id="8" name="object 3">
              <a:extLst>
                <a:ext uri="{FF2B5EF4-FFF2-40B4-BE49-F238E27FC236}">
                  <a16:creationId xmlns:a16="http://schemas.microsoft.com/office/drawing/2014/main" id="{1FBE9F1D-9F27-A5EF-6BE1-667BA62804DB}"/>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9" name="object 4">
              <a:extLst>
                <a:ext uri="{FF2B5EF4-FFF2-40B4-BE49-F238E27FC236}">
                  <a16:creationId xmlns:a16="http://schemas.microsoft.com/office/drawing/2014/main" id="{A2302948-F999-3DB0-EACC-2AF2C4F9762F}"/>
                </a:ext>
              </a:extLst>
            </p:cNvPr>
            <p:cNvPicPr/>
            <p:nvPr/>
          </p:nvPicPr>
          <p:blipFill>
            <a:blip r:embed="rId2" cstate="print"/>
            <a:stretch>
              <a:fillRect/>
            </a:stretch>
          </p:blipFill>
          <p:spPr>
            <a:xfrm>
              <a:off x="2546604" y="361251"/>
              <a:ext cx="9645395" cy="6496745"/>
            </a:xfrm>
            <a:prstGeom prst="rect">
              <a:avLst/>
            </a:prstGeom>
          </p:spPr>
        </p:pic>
        <p:sp>
          <p:nvSpPr>
            <p:cNvPr id="10" name="object 5">
              <a:extLst>
                <a:ext uri="{FF2B5EF4-FFF2-40B4-BE49-F238E27FC236}">
                  <a16:creationId xmlns:a16="http://schemas.microsoft.com/office/drawing/2014/main" id="{4E915BEB-763E-F907-5A08-B496BFDC538B}"/>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11" name="Text Placeholder 2">
            <a:extLst>
              <a:ext uri="{FF2B5EF4-FFF2-40B4-BE49-F238E27FC236}">
                <a16:creationId xmlns:a16="http://schemas.microsoft.com/office/drawing/2014/main" id="{B4631F4A-D75C-75AD-62C0-E537611C6C20}"/>
              </a:ext>
            </a:extLst>
          </p:cNvPr>
          <p:cNvSpPr>
            <a:spLocks noGrp="1"/>
          </p:cNvSpPr>
          <p:nvPr/>
        </p:nvSpPr>
        <p:spPr>
          <a:xfrm>
            <a:off x="3327662" y="1151400"/>
            <a:ext cx="8448738"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a:lnSpc>
                <a:spcPct val="150000"/>
              </a:lnSpc>
            </a:pPr>
            <a:r>
              <a:rPr lang="en-IN" dirty="0">
                <a:latin typeface="Calibri" panose="020F0502020204030204" pitchFamily="34" charset="0"/>
                <a:cs typeface="Calibri" panose="020F0502020204030204" pitchFamily="34" charset="0"/>
              </a:rPr>
              <a:t>Pie-in-the-Sky is a mobile app that is used for bidding for IPL matches legally. </a:t>
            </a:r>
          </a:p>
          <a:p>
            <a:pPr>
              <a:lnSpc>
                <a:spcPct val="150000"/>
              </a:lnSpc>
            </a:pPr>
            <a:r>
              <a:rPr lang="en-IN" dirty="0">
                <a:latin typeface="Calibri" panose="020F0502020204030204" pitchFamily="34" charset="0"/>
                <a:cs typeface="Calibri" panose="020F0502020204030204" pitchFamily="34" charset="0"/>
              </a:rPr>
              <a:t>Any registered user can bid for any of the IPL matches listed in it. New users or bidders need to register themselves into the app by providing their mobile phone number, email id, and password. </a:t>
            </a:r>
          </a:p>
          <a:p>
            <a:pPr>
              <a:lnSpc>
                <a:spcPct val="150000"/>
              </a:lnSpc>
            </a:pPr>
            <a:r>
              <a:rPr lang="en-IN" dirty="0">
                <a:latin typeface="Calibri" panose="020F0502020204030204" pitchFamily="34" charset="0"/>
                <a:cs typeface="Calibri" panose="020F0502020204030204" pitchFamily="34" charset="0"/>
              </a:rPr>
              <a:t>Admin will maintain the match roster and keep updating other details in the system.</a:t>
            </a:r>
          </a:p>
          <a:p>
            <a:pPr>
              <a:lnSpc>
                <a:spcPct val="150000"/>
              </a:lnSpc>
            </a:pPr>
            <a:r>
              <a:rPr lang="en-IN" dirty="0">
                <a:latin typeface="Calibri" panose="020F0502020204030204" pitchFamily="34" charset="0"/>
                <a:cs typeface="Calibri" panose="020F0502020204030204" pitchFamily="34" charset="0"/>
              </a:rPr>
              <a:t>The app shows the match details which include the playing team, the venue of the match, and the current standing of the teams on the points table. </a:t>
            </a:r>
          </a:p>
          <a:p>
            <a:pPr>
              <a:lnSpc>
                <a:spcPct val="150000"/>
              </a:lnSpc>
            </a:pPr>
            <a:r>
              <a:rPr lang="en-IN" dirty="0">
                <a:latin typeface="Calibri" panose="020F0502020204030204" pitchFamily="34" charset="0"/>
                <a:cs typeface="Calibri" panose="020F0502020204030204" pitchFamily="34" charset="0"/>
              </a:rPr>
              <a:t>It will display the winner at the end of the match and update the team standings in the tournament and bidder points table. System will send updates to the bidders whenever required.</a:t>
            </a:r>
          </a:p>
          <a:p>
            <a:pPr>
              <a:lnSpc>
                <a:spcPct val="150000"/>
              </a:lnSpc>
            </a:pPr>
            <a:r>
              <a:rPr lang="en-IN" dirty="0">
                <a:latin typeface="Calibri" panose="020F0502020204030204" pitchFamily="34" charset="0"/>
                <a:cs typeface="Calibri" panose="020F0502020204030204" pitchFamily="34" charset="0"/>
              </a:rPr>
              <a:t> It will also generate the bidders' leader board</a:t>
            </a:r>
            <a:r>
              <a:rPr lang="en-IN" dirty="0"/>
              <a:t>.</a:t>
            </a:r>
          </a:p>
        </p:txBody>
      </p:sp>
    </p:spTree>
    <p:extLst>
      <p:ext uri="{BB962C8B-B14F-4D97-AF65-F5344CB8AC3E}">
        <p14:creationId xmlns:p14="http://schemas.microsoft.com/office/powerpoint/2010/main" val="419616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2">
            <a:extLst>
              <a:ext uri="{FF2B5EF4-FFF2-40B4-BE49-F238E27FC236}">
                <a16:creationId xmlns:a16="http://schemas.microsoft.com/office/drawing/2014/main" id="{011A8FA3-AEB8-A7C4-DF33-2C7A45634B26}"/>
              </a:ext>
            </a:extLst>
          </p:cNvPr>
          <p:cNvGrpSpPr/>
          <p:nvPr/>
        </p:nvGrpSpPr>
        <p:grpSpPr>
          <a:xfrm>
            <a:off x="0" y="360680"/>
            <a:ext cx="12192000" cy="6497320"/>
            <a:chOff x="0" y="361251"/>
            <a:chExt cx="12192000" cy="6497320"/>
          </a:xfrm>
        </p:grpSpPr>
        <p:sp>
          <p:nvSpPr>
            <p:cNvPr id="12" name="object 3">
              <a:extLst>
                <a:ext uri="{FF2B5EF4-FFF2-40B4-BE49-F238E27FC236}">
                  <a16:creationId xmlns:a16="http://schemas.microsoft.com/office/drawing/2014/main" id="{7B3C2FD5-76F4-184B-18B6-D047FD0E418D}"/>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13" name="object 4">
              <a:extLst>
                <a:ext uri="{FF2B5EF4-FFF2-40B4-BE49-F238E27FC236}">
                  <a16:creationId xmlns:a16="http://schemas.microsoft.com/office/drawing/2014/main" id="{B46D87E6-9FF2-0886-667A-4A6CCB2368EC}"/>
                </a:ext>
              </a:extLst>
            </p:cNvPr>
            <p:cNvPicPr/>
            <p:nvPr/>
          </p:nvPicPr>
          <p:blipFill>
            <a:blip r:embed="rId2" cstate="print"/>
            <a:stretch>
              <a:fillRect/>
            </a:stretch>
          </p:blipFill>
          <p:spPr>
            <a:xfrm>
              <a:off x="2546604" y="361251"/>
              <a:ext cx="9645395" cy="6496745"/>
            </a:xfrm>
            <a:prstGeom prst="rect">
              <a:avLst/>
            </a:prstGeom>
          </p:spPr>
        </p:pic>
        <p:sp>
          <p:nvSpPr>
            <p:cNvPr id="14" name="object 5">
              <a:extLst>
                <a:ext uri="{FF2B5EF4-FFF2-40B4-BE49-F238E27FC236}">
                  <a16:creationId xmlns:a16="http://schemas.microsoft.com/office/drawing/2014/main" id="{DABD273E-0490-C511-0663-2E5BF03F17C2}"/>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15" name="Title 1">
            <a:extLst>
              <a:ext uri="{FF2B5EF4-FFF2-40B4-BE49-F238E27FC236}">
                <a16:creationId xmlns:a16="http://schemas.microsoft.com/office/drawing/2014/main" id="{24E532D9-2FE8-83AB-DD01-3C14CAB44587}"/>
              </a:ext>
            </a:extLst>
          </p:cNvPr>
          <p:cNvSpPr>
            <a:spLocks noGrp="1"/>
          </p:cNvSpPr>
          <p:nvPr/>
        </p:nvSpPr>
        <p:spPr>
          <a:xfrm>
            <a:off x="415600" y="530498"/>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b="1" dirty="0">
                <a:latin typeface="Calibri" panose="020F0502020204030204" pitchFamily="34" charset="0"/>
                <a:cs typeface="Calibri" panose="020F0502020204030204" pitchFamily="34" charset="0"/>
              </a:rPr>
              <a:t>POINT SYSTEM:</a:t>
            </a:r>
            <a:br>
              <a:rPr lang="en-IN" b="1" dirty="0">
                <a:latin typeface="Calibri" panose="020F0502020204030204" pitchFamily="34" charset="0"/>
                <a:cs typeface="Calibri" panose="020F0502020204030204" pitchFamily="34" charset="0"/>
              </a:rPr>
            </a:br>
            <a:endParaRPr lang="en-IN" dirty="0"/>
          </a:p>
        </p:txBody>
      </p:sp>
      <p:sp>
        <p:nvSpPr>
          <p:cNvPr id="16" name="Text Placeholder 2">
            <a:extLst>
              <a:ext uri="{FF2B5EF4-FFF2-40B4-BE49-F238E27FC236}">
                <a16:creationId xmlns:a16="http://schemas.microsoft.com/office/drawing/2014/main" id="{7D77FF99-BDBC-2BCB-1BA9-A361C0F2E386}"/>
              </a:ext>
            </a:extLst>
          </p:cNvPr>
          <p:cNvSpPr>
            <a:spLocks noGrp="1"/>
          </p:cNvSpPr>
          <p:nvPr/>
        </p:nvSpPr>
        <p:spPr>
          <a:xfrm>
            <a:off x="3252214" y="578377"/>
            <a:ext cx="8524186" cy="4625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lnSpc>
                <a:spcPct val="150000"/>
              </a:lnSpc>
              <a:buNone/>
            </a:pPr>
            <a:endParaRPr lang="en-IN" b="1" dirty="0">
              <a:latin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cs typeface="Calibri" panose="020F0502020204030204" pitchFamily="34" charset="0"/>
              </a:rPr>
              <a:t>For every win, users get points. There are no negative points, meaning if the user loses the bid, he or she does not lose his/her points. The Point system is very dynamic. </a:t>
            </a:r>
          </a:p>
          <a:p>
            <a:pPr>
              <a:lnSpc>
                <a:spcPct val="150000"/>
              </a:lnSpc>
            </a:pPr>
            <a:r>
              <a:rPr lang="en-IN" dirty="0">
                <a:latin typeface="Calibri" panose="020F0502020204030204" pitchFamily="34" charset="0"/>
                <a:cs typeface="Calibri" panose="020F0502020204030204" pitchFamily="34" charset="0"/>
              </a:rPr>
              <a:t>At the start of the tournament when every team is at zero points, every user who wins the prediction wins 2 points.</a:t>
            </a:r>
          </a:p>
          <a:p>
            <a:pPr>
              <a:lnSpc>
                <a:spcPct val="150000"/>
              </a:lnSpc>
            </a:pPr>
            <a:r>
              <a:rPr lang="en-IN" dirty="0">
                <a:latin typeface="Calibri" panose="020F0502020204030204" pitchFamily="34" charset="0"/>
                <a:cs typeface="Calibri" panose="020F0502020204030204" pitchFamily="34" charset="0"/>
              </a:rPr>
              <a:t>If the difference in the points between two teams playing, is &lt;= 6, but &gt; 0, then the person who predicts: </a:t>
            </a:r>
          </a:p>
          <a:p>
            <a:pPr marL="152396" lvl="0" indent="0">
              <a:lnSpc>
                <a:spcPct val="150000"/>
              </a:lnSpc>
              <a:buNone/>
            </a:pPr>
            <a:r>
              <a:rPr lang="en-IN" dirty="0">
                <a:latin typeface="Calibri" panose="020F0502020204030204" pitchFamily="34" charset="0"/>
                <a:cs typeface="Calibri" panose="020F0502020204030204" pitchFamily="34" charset="0"/>
              </a:rPr>
              <a:t>                       Team with higher points will win, gets 2 points </a:t>
            </a:r>
          </a:p>
          <a:p>
            <a:pPr marL="152396" lvl="0" indent="0">
              <a:lnSpc>
                <a:spcPct val="150000"/>
              </a:lnSpc>
              <a:buNone/>
            </a:pPr>
            <a:r>
              <a:rPr lang="en-IN" dirty="0">
                <a:latin typeface="Calibri" panose="020F0502020204030204" pitchFamily="34" charset="0"/>
                <a:cs typeface="Calibri" panose="020F0502020204030204" pitchFamily="34" charset="0"/>
              </a:rPr>
              <a:t>                       Team with lower points will win, gets 3 points</a:t>
            </a:r>
          </a:p>
          <a:p>
            <a:pPr>
              <a:lnSpc>
                <a:spcPct val="150000"/>
              </a:lnSpc>
            </a:pPr>
            <a:r>
              <a:rPr lang="en-IN" dirty="0">
                <a:latin typeface="Calibri" panose="020F0502020204030204" pitchFamily="34" charset="0"/>
                <a:cs typeface="Calibri" panose="020F0502020204030204" pitchFamily="34" charset="0"/>
              </a:rPr>
              <a:t>If the difference in the points between two teams playing is &gt; 6, then the person who predicts: </a:t>
            </a:r>
          </a:p>
          <a:p>
            <a:pPr marL="152396" lvl="0" indent="0">
              <a:lnSpc>
                <a:spcPct val="150000"/>
              </a:lnSpc>
              <a:buNone/>
            </a:pPr>
            <a:r>
              <a:rPr lang="en-IN" dirty="0">
                <a:latin typeface="Calibri" panose="020F0502020204030204" pitchFamily="34" charset="0"/>
                <a:cs typeface="Calibri" panose="020F0502020204030204" pitchFamily="34" charset="0"/>
              </a:rPr>
              <a:t>    	           Team with higher points will win, gets 2 points </a:t>
            </a:r>
          </a:p>
          <a:p>
            <a:pPr marL="152396" lvl="0" indent="0">
              <a:lnSpc>
                <a:spcPct val="150000"/>
              </a:lnSpc>
              <a:buNone/>
            </a:pPr>
            <a:r>
              <a:rPr lang="en-IN" dirty="0">
                <a:latin typeface="Calibri" panose="020F0502020204030204" pitchFamily="34" charset="0"/>
                <a:cs typeface="Calibri" panose="020F0502020204030204" pitchFamily="34" charset="0"/>
              </a:rPr>
              <a:t>                       Team with lower points will win, gets 5 points</a:t>
            </a:r>
          </a:p>
          <a:p>
            <a:endParaRPr lang="en-IN" dirty="0"/>
          </a:p>
        </p:txBody>
      </p:sp>
    </p:spTree>
    <p:extLst>
      <p:ext uri="{BB962C8B-B14F-4D97-AF65-F5344CB8AC3E}">
        <p14:creationId xmlns:p14="http://schemas.microsoft.com/office/powerpoint/2010/main" val="307899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52396" lvl="0" indent="0">
              <a:buNone/>
            </a:pPr>
            <a:r>
              <a:rPr lang="en-IN" b="1" dirty="0"/>
              <a:t>Q1. Show the percentage of wins of each bidder in the order of highest to lowest percentage</a:t>
            </a:r>
            <a:r>
              <a:rPr lang="en-IN" dirty="0"/>
              <a:t>.</a:t>
            </a:r>
          </a:p>
          <a:p>
            <a:pPr marL="152396" indent="0">
              <a:buNone/>
            </a:pPr>
            <a:endParaRPr lang="en-IN" dirty="0"/>
          </a:p>
          <a:p>
            <a:pPr marL="152396" indent="0">
              <a:buNone/>
            </a:pPr>
            <a:r>
              <a:rPr lang="en-US" dirty="0"/>
              <a:t>The app allows the user to predict the winner of the match before the toss happens for the match on which the user is predicting-- here we see in </a:t>
            </a:r>
            <a:r>
              <a:rPr lang="en-US" dirty="0" err="1"/>
              <a:t>query,the</a:t>
            </a:r>
            <a:r>
              <a:rPr lang="en-US" dirty="0"/>
              <a:t> user who have good at prediction in each match those get 100% won result .Here we need to check </a:t>
            </a:r>
            <a:r>
              <a:rPr lang="en-US" dirty="0" err="1"/>
              <a:t>bid_status</a:t>
            </a:r>
            <a:r>
              <a:rPr lang="en-US" dirty="0"/>
              <a:t>  of every match their user is bidding on it and we see in query that bidder who won the more match is having top in the chart.  so we can record the percentage of win of each bidder with the above query.</a:t>
            </a:r>
          </a:p>
          <a:p>
            <a:pPr marL="152396" indent="0">
              <a:buNone/>
            </a:pPr>
            <a:endParaRPr lang="en-US" dirty="0"/>
          </a:p>
          <a:p>
            <a:pPr marL="152396" indent="0">
              <a:buNone/>
            </a:pPr>
            <a:r>
              <a:rPr lang="en-IN" sz="1800" b="1" dirty="0">
                <a:solidFill>
                  <a:schemeClr val="dk2"/>
                </a:solidFill>
              </a:rPr>
              <a:t>Q2. Display the number of matches conducted at each stadium with the stadium name and city</a:t>
            </a:r>
            <a:r>
              <a:rPr lang="en-IN" sz="1800" dirty="0">
                <a:solidFill>
                  <a:srgbClr val="000000"/>
                </a:solidFill>
                <a:effectLst/>
                <a:latin typeface="Calibri" panose="020F0502020204030204" pitchFamily="34" charset="0"/>
                <a:ea typeface="Calibri" panose="020F0502020204030204" pitchFamily="34" charset="0"/>
              </a:rPr>
              <a:t>.</a:t>
            </a:r>
          </a:p>
          <a:p>
            <a:pPr marL="152396" indent="0">
              <a:buNone/>
            </a:pPr>
            <a:r>
              <a:rPr lang="en-US" dirty="0"/>
              <a:t>A major factor behind the fan-following of IPL teams is the stadiums or the home grounds on which the matches are played. Every </a:t>
            </a:r>
            <a:r>
              <a:rPr lang="en-US" dirty="0" err="1"/>
              <a:t>ipl</a:t>
            </a:r>
            <a:r>
              <a:rPr lang="en-US" dirty="0"/>
              <a:t> team has to play a game in own home ground stadium and also away . With each stadium bringing in a different experience, it is these venues which give a varying taste to plentiful IPL matches. Here for above query we can see ,In </a:t>
            </a:r>
            <a:r>
              <a:rPr lang="en-US" dirty="0" err="1"/>
              <a:t>wankhade</a:t>
            </a:r>
            <a:r>
              <a:rPr lang="en-US" dirty="0"/>
              <a:t> stadium matches has played most of the time i.e. 18,Followed by Is </a:t>
            </a:r>
            <a:r>
              <a:rPr lang="en-US" dirty="0" err="1"/>
              <a:t>bindra</a:t>
            </a:r>
            <a:r>
              <a:rPr lang="en-US" dirty="0"/>
              <a:t> stadium ,Mohali then Holkar stadium, Indore like that.so we can record the no. of matches conducted by each stadium with the above query</a:t>
            </a:r>
            <a:endParaRPr lang="en-IN" dirty="0"/>
          </a:p>
        </p:txBody>
      </p:sp>
      <p:sp>
        <p:nvSpPr>
          <p:cNvPr id="11" name="object 6">
            <a:extLst>
              <a:ext uri="{FF2B5EF4-FFF2-40B4-BE49-F238E27FC236}">
                <a16:creationId xmlns:a16="http://schemas.microsoft.com/office/drawing/2014/main" id="{B85A3E81-1A47-70FF-4730-B9DED872CBDD}"/>
              </a:ext>
            </a:extLst>
          </p:cNvPr>
          <p:cNvSpPr txBox="1">
            <a:spLocks noGrp="1"/>
          </p:cNvSpPr>
          <p:nvPr>
            <p:ph type="title"/>
          </p:nvPr>
        </p:nvSpPr>
        <p:spPr>
          <a:xfrm>
            <a:off x="553313" y="392429"/>
            <a:ext cx="5116830" cy="635000"/>
          </a:xfrm>
          <a:prstGeom prst="rect">
            <a:avLst/>
          </a:prstGeom>
        </p:spPr>
        <p:txBody>
          <a:bodyPr vert="horz" wrap="square" lIns="0" tIns="12065" rIns="0" bIns="0" rtlCol="0">
            <a:spAutoFit/>
          </a:bodyPr>
          <a:lstStyle/>
          <a:p>
            <a:pPr marL="12700">
              <a:lnSpc>
                <a:spcPct val="100000"/>
              </a:lnSpc>
              <a:spcBef>
                <a:spcPts val="95"/>
              </a:spcBef>
            </a:pPr>
            <a:r>
              <a:rPr sz="4000" spc="80" dirty="0">
                <a:solidFill>
                  <a:srgbClr val="000000"/>
                </a:solidFill>
              </a:rPr>
              <a:t>Problem</a:t>
            </a:r>
            <a:r>
              <a:rPr sz="4000" spc="-305" dirty="0">
                <a:solidFill>
                  <a:srgbClr val="000000"/>
                </a:solidFill>
              </a:rPr>
              <a:t> </a:t>
            </a:r>
            <a:r>
              <a:rPr sz="4000" spc="90" dirty="0">
                <a:solidFill>
                  <a:srgbClr val="000000"/>
                </a:solidFill>
              </a:rPr>
              <a:t>Statement</a:t>
            </a:r>
            <a:endParaRPr sz="4000" dirty="0"/>
          </a:p>
        </p:txBody>
      </p:sp>
      <p:grpSp>
        <p:nvGrpSpPr>
          <p:cNvPr id="12" name="object 3">
            <a:extLst>
              <a:ext uri="{FF2B5EF4-FFF2-40B4-BE49-F238E27FC236}">
                <a16:creationId xmlns:a16="http://schemas.microsoft.com/office/drawing/2014/main" id="{EA7C7320-2450-B36F-1964-A876E3142B25}"/>
              </a:ext>
            </a:extLst>
          </p:cNvPr>
          <p:cNvGrpSpPr/>
          <p:nvPr/>
        </p:nvGrpSpPr>
        <p:grpSpPr>
          <a:xfrm>
            <a:off x="0" y="359410"/>
            <a:ext cx="12192000" cy="6498590"/>
            <a:chOff x="0" y="359702"/>
            <a:chExt cx="12192000" cy="6498590"/>
          </a:xfrm>
        </p:grpSpPr>
        <p:sp>
          <p:nvSpPr>
            <p:cNvPr id="13" name="object 4">
              <a:extLst>
                <a:ext uri="{FF2B5EF4-FFF2-40B4-BE49-F238E27FC236}">
                  <a16:creationId xmlns:a16="http://schemas.microsoft.com/office/drawing/2014/main" id="{59200B32-4A2F-1189-AE70-FCB3B973B78B}"/>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4" name="object 5">
              <a:extLst>
                <a:ext uri="{FF2B5EF4-FFF2-40B4-BE49-F238E27FC236}">
                  <a16:creationId xmlns:a16="http://schemas.microsoft.com/office/drawing/2014/main" id="{06CEB3A8-37BB-553A-8B49-608778F7F05E}"/>
                </a:ext>
              </a:extLst>
            </p:cNvPr>
            <p:cNvPicPr/>
            <p:nvPr/>
          </p:nvPicPr>
          <p:blipFill>
            <a:blip r:embed="rId2" cstate="print"/>
            <a:stretch>
              <a:fillRect/>
            </a:stretch>
          </p:blipFill>
          <p:spPr>
            <a:xfrm>
              <a:off x="0" y="359702"/>
              <a:ext cx="12191999" cy="6498296"/>
            </a:xfrm>
            <a:prstGeom prst="rect">
              <a:avLst/>
            </a:prstGeom>
          </p:spPr>
        </p:pic>
        <p:sp>
          <p:nvSpPr>
            <p:cNvPr id="15" name="object 6">
              <a:extLst>
                <a:ext uri="{FF2B5EF4-FFF2-40B4-BE49-F238E27FC236}">
                  <a16:creationId xmlns:a16="http://schemas.microsoft.com/office/drawing/2014/main" id="{B5454D90-6F10-A52A-5DD6-92ED40E5376E}"/>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6" name="Text Placeholder 2">
            <a:extLst>
              <a:ext uri="{FF2B5EF4-FFF2-40B4-BE49-F238E27FC236}">
                <a16:creationId xmlns:a16="http://schemas.microsoft.com/office/drawing/2014/main" id="{969899F3-311E-CFA3-8C89-1EB4722B3F5B}"/>
              </a:ext>
            </a:extLst>
          </p:cNvPr>
          <p:cNvSpPr>
            <a:spLocks noGrp="1"/>
          </p:cNvSpPr>
          <p:nvPr/>
        </p:nvSpPr>
        <p:spPr>
          <a:xfrm>
            <a:off x="415600" y="1151400"/>
            <a:ext cx="11360800"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lvl="0" indent="0">
              <a:buNone/>
            </a:pPr>
            <a:r>
              <a:rPr lang="en-IN" b="1" dirty="0"/>
              <a:t>Q1. Show the percentage of wins of each bidder in the order of highest to lowest percentage</a:t>
            </a:r>
            <a:r>
              <a:rPr lang="en-IN" dirty="0"/>
              <a:t>.</a:t>
            </a:r>
          </a:p>
          <a:p>
            <a:pPr marL="152396" indent="0">
              <a:buNone/>
            </a:pPr>
            <a:endParaRPr lang="en-IN" dirty="0"/>
          </a:p>
          <a:p>
            <a:pPr marL="152396" indent="0">
              <a:buNone/>
            </a:pPr>
            <a:r>
              <a:rPr lang="en-US" dirty="0"/>
              <a:t>The app allows the user to predict the winner of the match before the toss happens for the match on which the user is predicting-- here we see in query, the user who have good at prediction in each match those get 100% won result .Here we need to check </a:t>
            </a:r>
            <a:r>
              <a:rPr lang="en-US" dirty="0" err="1"/>
              <a:t>bid_status</a:t>
            </a:r>
            <a:r>
              <a:rPr lang="en-US" dirty="0"/>
              <a:t>  of every match their user is bidding on it and we see in query that bidder who won the more match is having top in the chart.  so we can record the percentage of win of each bidder with the above query.</a:t>
            </a:r>
          </a:p>
          <a:p>
            <a:pPr marL="152396" indent="0">
              <a:buNone/>
            </a:pPr>
            <a:endParaRPr lang="en-US" dirty="0"/>
          </a:p>
          <a:p>
            <a:pPr marL="152396" indent="0">
              <a:buNone/>
            </a:pPr>
            <a:r>
              <a:rPr lang="en-IN" sz="1800" b="1" dirty="0">
                <a:solidFill>
                  <a:schemeClr val="dk2"/>
                </a:solidFill>
              </a:rPr>
              <a:t>Q2. Display the number of matches conducted at each stadium with the stadium name and city</a:t>
            </a:r>
            <a:r>
              <a:rPr lang="en-IN" sz="1800" dirty="0">
                <a:solidFill>
                  <a:srgbClr val="000000"/>
                </a:solidFill>
                <a:effectLst/>
                <a:latin typeface="Calibri" panose="020F0502020204030204" pitchFamily="34" charset="0"/>
                <a:ea typeface="Calibri" panose="020F0502020204030204" pitchFamily="34" charset="0"/>
              </a:rPr>
              <a:t>.</a:t>
            </a:r>
          </a:p>
          <a:p>
            <a:pPr marL="152396" indent="0">
              <a:buNone/>
            </a:pPr>
            <a:r>
              <a:rPr lang="en-US" dirty="0"/>
              <a:t>A major factor behind the fan-following of IPL teams is the stadiums or the home grounds on which the matches are played. Every </a:t>
            </a:r>
            <a:r>
              <a:rPr lang="en-US" dirty="0" err="1"/>
              <a:t>ipl</a:t>
            </a:r>
            <a:r>
              <a:rPr lang="en-US" dirty="0"/>
              <a:t> team has to play a game in own home ground stadium and also away . With each stadium bringing in a different experience, it is these venues which give a varying taste to plentiful IPL matches. Here for above query we can see ,In </a:t>
            </a:r>
            <a:r>
              <a:rPr lang="en-US" dirty="0" err="1"/>
              <a:t>wankhade</a:t>
            </a:r>
            <a:r>
              <a:rPr lang="en-US" dirty="0"/>
              <a:t> stadium matches has played most of the time i.e. 18,Followed by Is </a:t>
            </a:r>
            <a:r>
              <a:rPr lang="en-US" dirty="0" err="1"/>
              <a:t>bindra</a:t>
            </a:r>
            <a:r>
              <a:rPr lang="en-US" dirty="0"/>
              <a:t> stadium ,Mohali then Holkar stadium, Indore like that.so we can record the no. of matches conducted by each stadium with the above query</a:t>
            </a:r>
            <a:endParaRPr lang="en-IN" dirty="0"/>
          </a:p>
        </p:txBody>
      </p:sp>
    </p:spTree>
    <p:extLst>
      <p:ext uri="{BB962C8B-B14F-4D97-AF65-F5344CB8AC3E}">
        <p14:creationId xmlns:p14="http://schemas.microsoft.com/office/powerpoint/2010/main" val="33315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3">
            <a:extLst>
              <a:ext uri="{FF2B5EF4-FFF2-40B4-BE49-F238E27FC236}">
                <a16:creationId xmlns:a16="http://schemas.microsoft.com/office/drawing/2014/main" id="{BB2976FD-98B1-CF5D-F52F-06B5C9EB246B}"/>
              </a:ext>
            </a:extLst>
          </p:cNvPr>
          <p:cNvGrpSpPr/>
          <p:nvPr/>
        </p:nvGrpSpPr>
        <p:grpSpPr>
          <a:xfrm>
            <a:off x="0" y="179705"/>
            <a:ext cx="12192000" cy="6498590"/>
            <a:chOff x="0" y="359702"/>
            <a:chExt cx="12192000" cy="6498590"/>
          </a:xfrm>
        </p:grpSpPr>
        <p:sp>
          <p:nvSpPr>
            <p:cNvPr id="7" name="object 4">
              <a:extLst>
                <a:ext uri="{FF2B5EF4-FFF2-40B4-BE49-F238E27FC236}">
                  <a16:creationId xmlns:a16="http://schemas.microsoft.com/office/drawing/2014/main" id="{A38C35D1-19D6-6308-3E9B-D5565FA6972D}"/>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8" name="object 5">
              <a:extLst>
                <a:ext uri="{FF2B5EF4-FFF2-40B4-BE49-F238E27FC236}">
                  <a16:creationId xmlns:a16="http://schemas.microsoft.com/office/drawing/2014/main" id="{0AAE7E3A-E4B2-C56F-B973-48B76E13070D}"/>
                </a:ext>
              </a:extLst>
            </p:cNvPr>
            <p:cNvPicPr/>
            <p:nvPr/>
          </p:nvPicPr>
          <p:blipFill>
            <a:blip r:embed="rId2" cstate="print"/>
            <a:stretch>
              <a:fillRect/>
            </a:stretch>
          </p:blipFill>
          <p:spPr>
            <a:xfrm>
              <a:off x="0" y="359702"/>
              <a:ext cx="12191999" cy="6498296"/>
            </a:xfrm>
            <a:prstGeom prst="rect">
              <a:avLst/>
            </a:prstGeom>
          </p:spPr>
        </p:pic>
        <p:sp>
          <p:nvSpPr>
            <p:cNvPr id="9" name="object 6">
              <a:extLst>
                <a:ext uri="{FF2B5EF4-FFF2-40B4-BE49-F238E27FC236}">
                  <a16:creationId xmlns:a16="http://schemas.microsoft.com/office/drawing/2014/main" id="{C8154B4B-7EB3-501C-ABBC-B599C87DC0E0}"/>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1" name="Text Placeholder 2">
            <a:extLst>
              <a:ext uri="{FF2B5EF4-FFF2-40B4-BE49-F238E27FC236}">
                <a16:creationId xmlns:a16="http://schemas.microsoft.com/office/drawing/2014/main" id="{ED4C0592-63EA-5429-E791-620A3701D3F4}"/>
              </a:ext>
            </a:extLst>
          </p:cNvPr>
          <p:cNvSpPr>
            <a:spLocks noGrp="1"/>
          </p:cNvSpPr>
          <p:nvPr/>
        </p:nvSpPr>
        <p:spPr>
          <a:xfrm>
            <a:off x="414779" y="902042"/>
            <a:ext cx="11425528" cy="5159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lang="en-US" dirty="0"/>
          </a:p>
          <a:p>
            <a:r>
              <a:rPr lang="en-US" dirty="0"/>
              <a:t>The insight of above query shows that, it is known fact that the team which won maximum number of toss in IPL matches also win the most number of matches as well. so, let us countercheck with query, if the team who won the toss team also check with the pitch condition, if its suitable for batting then the team will definitely goes for batting or the home ground must be favorable for chasing, So  depends on that the team will decides.</a:t>
            </a:r>
          </a:p>
          <a:p>
            <a:pPr marL="152396" indent="0">
              <a:buNone/>
            </a:pPr>
            <a:r>
              <a:rPr lang="en-US" sz="1800" b="1" dirty="0">
                <a:solidFill>
                  <a:srgbClr val="000000"/>
                </a:solidFill>
                <a:latin typeface="Calibri" panose="020F0502020204030204" pitchFamily="34" charset="0"/>
              </a:rPr>
              <a:t>Q4</a:t>
            </a:r>
            <a:r>
              <a:rPr lang="en-US" b="1" dirty="0"/>
              <a:t>. </a:t>
            </a:r>
            <a:r>
              <a:rPr lang="en-US" sz="1800" b="1" dirty="0">
                <a:solidFill>
                  <a:srgbClr val="000000"/>
                </a:solidFill>
                <a:latin typeface="Calibri" panose="020F0502020204030204" pitchFamily="34" charset="0"/>
              </a:rPr>
              <a:t>Show the total bids along with the bid team and team name</a:t>
            </a:r>
          </a:p>
          <a:p>
            <a:r>
              <a:rPr lang="en-US" dirty="0"/>
              <a:t>  Before the bidder selecting a team they first check the player statistic, then about the playing condition, checking maximum number of all rounder also the team stats, along with the pitch condition, also most of the bidder also create multiple team. In IPL_PIE_IN_THE_SKY also they checking the captain and vice-captain of your team give you the highest point based on that the bidder going to select the team. </a:t>
            </a:r>
          </a:p>
          <a:p>
            <a:pPr marL="152396" indent="0">
              <a:buNone/>
            </a:pPr>
            <a:r>
              <a:rPr lang="en-US" sz="1800" b="1" dirty="0">
                <a:solidFill>
                  <a:srgbClr val="000000"/>
                </a:solidFill>
                <a:latin typeface="Calibri" panose="020F0502020204030204" pitchFamily="34" charset="0"/>
              </a:rPr>
              <a:t>Q5</a:t>
            </a:r>
            <a:r>
              <a:rPr lang="en-US" b="1" dirty="0"/>
              <a:t>. </a:t>
            </a:r>
            <a:r>
              <a:rPr lang="en-US" sz="1800" b="1" dirty="0">
                <a:solidFill>
                  <a:srgbClr val="000000"/>
                </a:solidFill>
                <a:latin typeface="Calibri" panose="020F0502020204030204" pitchFamily="34" charset="0"/>
              </a:rPr>
              <a:t>Show the team id who won the match as per the win details</a:t>
            </a:r>
          </a:p>
          <a:p>
            <a:r>
              <a:rPr lang="en-US" dirty="0"/>
              <a:t>The Indian Premier League is a world best Twenty20 (T20) competition in men's cricket. Organized by the (BCCI),also every team has to play  with each other and also we know that most of the team who won the toss he will go for ball first as the most of the pitch or stadium is favorable for chasing or depends on the stadium .Every team has to play 14 match in league stage who won 8 of them they will qualify for next round.</a:t>
            </a:r>
            <a:endParaRPr lang="en-IN" dirty="0"/>
          </a:p>
          <a:p>
            <a:pPr marL="152396" indent="0">
              <a:buNone/>
            </a:pPr>
            <a:endParaRPr lang="en-US" dirty="0"/>
          </a:p>
          <a:p>
            <a:endParaRPr lang="en-US" dirty="0"/>
          </a:p>
          <a:p>
            <a:endParaRPr lang="en-IN" dirty="0"/>
          </a:p>
        </p:txBody>
      </p:sp>
      <p:sp>
        <p:nvSpPr>
          <p:cNvPr id="12" name="Title 1">
            <a:extLst>
              <a:ext uri="{FF2B5EF4-FFF2-40B4-BE49-F238E27FC236}">
                <a16:creationId xmlns:a16="http://schemas.microsoft.com/office/drawing/2014/main" id="{98ADC404-99A8-8C5D-243D-F40061687A4B}"/>
              </a:ext>
            </a:extLst>
          </p:cNvPr>
          <p:cNvSpPr>
            <a:spLocks noGrp="1"/>
          </p:cNvSpPr>
          <p:nvPr/>
        </p:nvSpPr>
        <p:spPr>
          <a:xfrm>
            <a:off x="415600" y="3047200"/>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13" name="Title 1">
            <a:extLst>
              <a:ext uri="{FF2B5EF4-FFF2-40B4-BE49-F238E27FC236}">
                <a16:creationId xmlns:a16="http://schemas.microsoft.com/office/drawing/2014/main" id="{5A344043-7F2D-FDAB-0345-3C6DB5720A0C}"/>
              </a:ext>
            </a:extLst>
          </p:cNvPr>
          <p:cNvSpPr>
            <a:spLocks noGrp="1"/>
          </p:cNvSpPr>
          <p:nvPr/>
        </p:nvSpPr>
        <p:spPr>
          <a:xfrm>
            <a:off x="568643" y="879983"/>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sz="1800" b="1" dirty="0">
                <a:solidFill>
                  <a:srgbClr val="000000"/>
                </a:solidFill>
                <a:effectLst/>
                <a:latin typeface="Calibri" panose="020F0502020204030204" pitchFamily="34" charset="0"/>
                <a:ea typeface="Calibri" panose="020F0502020204030204" pitchFamily="34" charset="0"/>
              </a:rPr>
              <a:t>Q3. In a given stadium, what is the percentage of wins by a team which has won the toss?</a:t>
            </a:r>
            <a:br>
              <a:rPr lang="en-IN" sz="1800" b="1" dirty="0">
                <a:solidFill>
                  <a:srgbClr val="000000"/>
                </a:solidFill>
                <a:effectLst/>
                <a:latin typeface="Calibri" panose="020F0502020204030204" pitchFamily="34" charset="0"/>
                <a:ea typeface="Calibri" panose="020F0502020204030204" pitchFamily="34" charset="0"/>
              </a:rPr>
            </a:br>
            <a:endParaRPr lang="en-IN" b="1" dirty="0"/>
          </a:p>
        </p:txBody>
      </p:sp>
    </p:spTree>
    <p:extLst>
      <p:ext uri="{BB962C8B-B14F-4D97-AF65-F5344CB8AC3E}">
        <p14:creationId xmlns:p14="http://schemas.microsoft.com/office/powerpoint/2010/main" val="168575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3CEEBBC-1BBE-F409-DC0D-DE3DAB128008}"/>
              </a:ext>
            </a:extLst>
          </p:cNvPr>
          <p:cNvSpPr>
            <a:spLocks noGrp="1"/>
          </p:cNvSpPr>
          <p:nvPr>
            <p:ph type="body" idx="1"/>
          </p:nvPr>
        </p:nvSpPr>
        <p:spPr/>
        <p:txBody>
          <a:bodyPr/>
          <a:lstStyle/>
          <a:p>
            <a:endParaRPr lang="en-IN"/>
          </a:p>
        </p:txBody>
      </p:sp>
      <p:grpSp>
        <p:nvGrpSpPr>
          <p:cNvPr id="8" name="object 3">
            <a:extLst>
              <a:ext uri="{FF2B5EF4-FFF2-40B4-BE49-F238E27FC236}">
                <a16:creationId xmlns:a16="http://schemas.microsoft.com/office/drawing/2014/main" id="{F717EB7F-E228-2E0C-9CA7-D2312A95836F}"/>
              </a:ext>
            </a:extLst>
          </p:cNvPr>
          <p:cNvGrpSpPr/>
          <p:nvPr/>
        </p:nvGrpSpPr>
        <p:grpSpPr>
          <a:xfrm>
            <a:off x="0" y="179705"/>
            <a:ext cx="12192000" cy="6498590"/>
            <a:chOff x="0" y="359702"/>
            <a:chExt cx="12192000" cy="6498590"/>
          </a:xfrm>
        </p:grpSpPr>
        <p:sp>
          <p:nvSpPr>
            <p:cNvPr id="9" name="object 4">
              <a:extLst>
                <a:ext uri="{FF2B5EF4-FFF2-40B4-BE49-F238E27FC236}">
                  <a16:creationId xmlns:a16="http://schemas.microsoft.com/office/drawing/2014/main" id="{3962B432-F398-AE16-3285-2EB6777E2D4C}"/>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0" name="object 5">
              <a:extLst>
                <a:ext uri="{FF2B5EF4-FFF2-40B4-BE49-F238E27FC236}">
                  <a16:creationId xmlns:a16="http://schemas.microsoft.com/office/drawing/2014/main" id="{39DF46EF-9B39-3BA0-D74A-A2D661A07FB9}"/>
                </a:ext>
              </a:extLst>
            </p:cNvPr>
            <p:cNvPicPr/>
            <p:nvPr/>
          </p:nvPicPr>
          <p:blipFill>
            <a:blip r:embed="rId2" cstate="print"/>
            <a:stretch>
              <a:fillRect/>
            </a:stretch>
          </p:blipFill>
          <p:spPr>
            <a:xfrm>
              <a:off x="0" y="359702"/>
              <a:ext cx="12191999" cy="6498296"/>
            </a:xfrm>
            <a:prstGeom prst="rect">
              <a:avLst/>
            </a:prstGeom>
          </p:spPr>
        </p:pic>
        <p:sp>
          <p:nvSpPr>
            <p:cNvPr id="11" name="object 6">
              <a:extLst>
                <a:ext uri="{FF2B5EF4-FFF2-40B4-BE49-F238E27FC236}">
                  <a16:creationId xmlns:a16="http://schemas.microsoft.com/office/drawing/2014/main" id="{DD4FCB7E-D94D-A473-0E28-8F36613A0604}"/>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2" name="Text Placeholder 2">
            <a:extLst>
              <a:ext uri="{FF2B5EF4-FFF2-40B4-BE49-F238E27FC236}">
                <a16:creationId xmlns:a16="http://schemas.microsoft.com/office/drawing/2014/main" id="{B6F4E237-2883-284A-D064-2333B04EA11E}"/>
              </a:ext>
            </a:extLst>
          </p:cNvPr>
          <p:cNvSpPr>
            <a:spLocks noGrp="1"/>
          </p:cNvSpPr>
          <p:nvPr/>
        </p:nvSpPr>
        <p:spPr>
          <a:xfrm>
            <a:off x="415472" y="808455"/>
            <a:ext cx="11166800" cy="632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Q6.Display total matches played, total matches won and total matches lost by the team along with its team name</a:t>
            </a:r>
            <a:r>
              <a:rPr lang="en-US" dirty="0"/>
              <a:t>.</a:t>
            </a:r>
          </a:p>
          <a:p>
            <a:pPr>
              <a:lnSpc>
                <a:spcPct val="100000"/>
              </a:lnSpc>
            </a:pPr>
            <a:r>
              <a:rPr lang="en-US" dirty="0"/>
              <a:t>In IPL every team has to play a match with each other in league stage. For every team has to play 2 match with other team in IPL .If team will play 14 match out of this, for qualifying to next round every team has to won 8 match .Out of 8 teams for booking a place in semi-final round only 4 teams will qualify for that. So we can see in above query every team has played a equal no of matches out of this only 4 teams are there-- who won there most no. of matches .</a:t>
            </a:r>
          </a:p>
          <a:p>
            <a:pPr marL="152396" indent="0">
              <a:buNone/>
            </a:pPr>
            <a:r>
              <a:rPr lang="en-US" b="1" dirty="0"/>
              <a:t>Q7.  Display the bowlers for the Mumbai Indians team.</a:t>
            </a:r>
          </a:p>
          <a:p>
            <a:pPr>
              <a:lnSpc>
                <a:spcPct val="100000"/>
              </a:lnSpc>
            </a:pPr>
            <a:r>
              <a:rPr lang="en-US" dirty="0"/>
              <a:t>Every team has own important bowler to bowl in any situation of game ,so here we have to find the bowler who only played for Mumbai Indians so we can find the bowler of Mumbai Indians by above query.</a:t>
            </a:r>
          </a:p>
          <a:p>
            <a:pPr marL="152396" indent="0">
              <a:buNone/>
            </a:pPr>
            <a:r>
              <a:rPr lang="en-US" b="1" dirty="0"/>
              <a:t>Q8. How many all-rounders are there in each team, Display the teams with more than 4 the all-rounder in descending order.</a:t>
            </a:r>
          </a:p>
          <a:p>
            <a:pPr>
              <a:lnSpc>
                <a:spcPct val="100000"/>
              </a:lnSpc>
            </a:pPr>
            <a:r>
              <a:rPr lang="en-US" dirty="0"/>
              <a:t>All rounder for every team has very crucial cause All-rounders get to perform with both bat and bowl for their team and also they win matches for the team If an all-rounder can take one or two wickets while scoring 30-40 odd runs with the bat ,they will definitely win match for the team. in </a:t>
            </a:r>
            <a:r>
              <a:rPr lang="en-US" dirty="0" err="1"/>
              <a:t>ipl</a:t>
            </a:r>
            <a:r>
              <a:rPr lang="en-US" dirty="0"/>
              <a:t> every teams want be play with 3,4 all rounder who take wickets and score in crucial stage .-- so we can record  the all rounder for every team in descending order with above query.</a:t>
            </a:r>
            <a:endParaRPr lang="en-IN" dirty="0"/>
          </a:p>
        </p:txBody>
      </p:sp>
    </p:spTree>
    <p:extLst>
      <p:ext uri="{BB962C8B-B14F-4D97-AF65-F5344CB8AC3E}">
        <p14:creationId xmlns:p14="http://schemas.microsoft.com/office/powerpoint/2010/main" val="1856692976"/>
      </p:ext>
    </p:extLst>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1089</TotalTime>
  <Words>3074</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Helvetica Neue</vt:lpstr>
      <vt:lpstr>Helvetica Neue Light</vt:lpstr>
      <vt:lpstr>Lucida Sans Unicode</vt:lpstr>
      <vt:lpstr>Tahoma</vt:lpstr>
      <vt:lpstr>GL Theme</vt:lpstr>
      <vt:lpstr>PowerPoint Presentation</vt:lpstr>
      <vt:lpstr>PowerPoint Presentation</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Takeaways &amp; conclusions</vt:lpstr>
      <vt:lpstr>Future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Sakshi Verma</cp:lastModifiedBy>
  <cp:revision>50</cp:revision>
  <dcterms:created xsi:type="dcterms:W3CDTF">2022-11-20T01:49:15Z</dcterms:created>
  <dcterms:modified xsi:type="dcterms:W3CDTF">2024-02-11T07:57:31Z</dcterms:modified>
</cp:coreProperties>
</file>