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embeddedFont>
    <p:embeddedFont>
      <p:font typeface="Raleway" panose="020F05020202040302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05633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1eecf1ed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1eecf1ed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6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626125a9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626125a9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106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626125a9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626125a9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61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626125a9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626125a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48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626125a9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626125a9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04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4626125a9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626125a9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93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626125a9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626125a9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34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626125a9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626125a9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626125a9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626125a9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44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2f6b9e17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2f6b9e17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79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2f6b9e1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2f6b9e1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11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1eecf1ed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1eecf1ed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2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1eecf1ed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1eecf1ed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015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1eecf1ed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1eecf1ed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78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79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accent3"/>
                </a:solidFill>
              </a:rPr>
              <a:t>ML Mini Project</a:t>
            </a:r>
            <a:endParaRPr>
              <a:solidFill>
                <a:schemeClr val="accent3"/>
              </a:solidFill>
            </a:endParaRPr>
          </a:p>
        </p:txBody>
      </p:sp>
      <p:sp>
        <p:nvSpPr>
          <p:cNvPr id="87" name="Google Shape;87;p13"/>
          <p:cNvSpPr txBox="1">
            <a:spLocks noGrp="1"/>
          </p:cNvSpPr>
          <p:nvPr>
            <p:ph type="subTitle" idx="1"/>
          </p:nvPr>
        </p:nvSpPr>
        <p:spPr>
          <a:xfrm>
            <a:off x="788827" y="195567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chemeClr val="accent3"/>
                </a:solidFill>
              </a:rPr>
              <a:t>Zomato Food Delivery Dataset</a:t>
            </a:r>
            <a:endParaRPr sz="2000">
              <a:solidFill>
                <a:schemeClr val="accent3"/>
              </a:solidFill>
            </a:endParaRPr>
          </a:p>
        </p:txBody>
      </p:sp>
      <p:sp>
        <p:nvSpPr>
          <p:cNvPr id="88" name="Google Shape;88;p13"/>
          <p:cNvSpPr txBox="1">
            <a:spLocks noGrp="1"/>
          </p:cNvSpPr>
          <p:nvPr>
            <p:ph type="subTitle" idx="1"/>
          </p:nvPr>
        </p:nvSpPr>
        <p:spPr>
          <a:xfrm>
            <a:off x="5439000" y="2811250"/>
            <a:ext cx="2487900" cy="1944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GB" sz="1520" b="1" dirty="0">
                <a:solidFill>
                  <a:schemeClr val="dk1"/>
                </a:solidFill>
              </a:rPr>
              <a:t>Dhruv Verma</a:t>
            </a:r>
            <a:endParaRPr sz="1520" b="1" dirty="0">
              <a:solidFill>
                <a:schemeClr val="dk1"/>
              </a:solidFill>
            </a:endParaRPr>
          </a:p>
        </p:txBody>
      </p:sp>
      <p:pic>
        <p:nvPicPr>
          <p:cNvPr id="89" name="Google Shape;89;p13"/>
          <p:cNvPicPr preferRelativeResize="0"/>
          <p:nvPr/>
        </p:nvPicPr>
        <p:blipFill>
          <a:blip r:embed="rId3">
            <a:alphaModFix/>
          </a:blip>
          <a:stretch>
            <a:fillRect/>
          </a:stretch>
        </p:blipFill>
        <p:spPr>
          <a:xfrm>
            <a:off x="879750" y="2571750"/>
            <a:ext cx="3788724" cy="242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body" idx="1"/>
          </p:nvPr>
        </p:nvSpPr>
        <p:spPr>
          <a:xfrm>
            <a:off x="723300" y="4097926"/>
            <a:ext cx="7697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u="sng">
                <a:solidFill>
                  <a:schemeClr val="dk1"/>
                </a:solidFill>
                <a:latin typeface="Calibri"/>
                <a:ea typeface="Calibri"/>
                <a:cs typeface="Calibri"/>
                <a:sym typeface="Calibri"/>
              </a:rPr>
              <a:t>Final RMSE achieved for train and test data with respective R2_score</a:t>
            </a:r>
            <a:endParaRPr b="1" u="sng">
              <a:solidFill>
                <a:schemeClr val="dk1"/>
              </a:solidFill>
              <a:latin typeface="Calibri"/>
              <a:ea typeface="Calibri"/>
              <a:cs typeface="Calibri"/>
              <a:sym typeface="Calibri"/>
            </a:endParaRPr>
          </a:p>
        </p:txBody>
      </p:sp>
      <p:pic>
        <p:nvPicPr>
          <p:cNvPr id="182" name="Google Shape;182;p22"/>
          <p:cNvPicPr preferRelativeResize="0"/>
          <p:nvPr/>
        </p:nvPicPr>
        <p:blipFill>
          <a:blip r:embed="rId3">
            <a:alphaModFix/>
          </a:blip>
          <a:stretch>
            <a:fillRect/>
          </a:stretch>
        </p:blipFill>
        <p:spPr>
          <a:xfrm>
            <a:off x="152400" y="152400"/>
            <a:ext cx="8768950" cy="380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729450" y="2571750"/>
            <a:ext cx="7688700" cy="1042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GB" sz="1400">
                <a:latin typeface="Calibri"/>
                <a:ea typeface="Calibri"/>
                <a:cs typeface="Calibri"/>
                <a:sym typeface="Calibri"/>
              </a:rPr>
              <a:t>Due to offline orders, Zomato is not able to attract customers with diverse items and offers, and the user subscription also getting low.The Aim is to classify the orders that have been ordered online and offline. And identify the patterns that lead to orders online orders as well as offline. </a:t>
            </a:r>
            <a:endParaRPr sz="1400">
              <a:latin typeface="Calibri"/>
              <a:ea typeface="Calibri"/>
              <a:cs typeface="Calibri"/>
              <a:sym typeface="Calibri"/>
            </a:endParaRPr>
          </a:p>
        </p:txBody>
      </p:sp>
      <p:sp>
        <p:nvSpPr>
          <p:cNvPr id="188" name="Google Shape;188;p23"/>
          <p:cNvSpPr txBox="1">
            <a:spLocks noGrp="1"/>
          </p:cNvSpPr>
          <p:nvPr>
            <p:ph type="title"/>
          </p:nvPr>
        </p:nvSpPr>
        <p:spPr>
          <a:xfrm>
            <a:off x="729450" y="1318650"/>
            <a:ext cx="7688700" cy="90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solidFill>
                  <a:schemeClr val="accent3"/>
                </a:solidFill>
                <a:latin typeface="Calibri"/>
                <a:ea typeface="Calibri"/>
                <a:cs typeface="Calibri"/>
                <a:sym typeface="Calibri"/>
              </a:rPr>
              <a:t>Problem Statement </a:t>
            </a:r>
            <a:endParaRPr u="sng" dirty="0">
              <a:solidFill>
                <a:schemeClr val="accent3"/>
              </a:solidFill>
              <a:latin typeface="Calibri"/>
              <a:ea typeface="Calibri"/>
              <a:cs typeface="Calibri"/>
              <a:sym typeface="Calibri"/>
            </a:endParaRPr>
          </a:p>
          <a:p>
            <a:pPr marL="0" lvl="0" indent="0" algn="l" rtl="0">
              <a:spcBef>
                <a:spcPts val="0"/>
              </a:spcBef>
              <a:spcAft>
                <a:spcPts val="0"/>
              </a:spcAft>
              <a:buNone/>
            </a:pPr>
            <a:r>
              <a:rPr lang="en-GB" sz="2377" u="sng" dirty="0">
                <a:solidFill>
                  <a:schemeClr val="accent3"/>
                </a:solidFill>
                <a:latin typeface="Calibri"/>
                <a:ea typeface="Calibri"/>
                <a:cs typeface="Calibri"/>
                <a:sym typeface="Calibri"/>
              </a:rPr>
              <a:t>Section B: Classification</a:t>
            </a:r>
            <a:endParaRPr sz="2377" u="sng" dirty="0">
              <a:solidFill>
                <a:schemeClr val="accent3"/>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28675" y="1311225"/>
            <a:ext cx="3100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40" u="sng">
                <a:solidFill>
                  <a:schemeClr val="accent3"/>
                </a:solidFill>
                <a:latin typeface="Calibri"/>
                <a:ea typeface="Calibri"/>
                <a:cs typeface="Calibri"/>
                <a:sym typeface="Calibri"/>
              </a:rPr>
              <a:t>KNN Classifier Model</a:t>
            </a:r>
            <a:endParaRPr sz="2540" u="sng">
              <a:solidFill>
                <a:schemeClr val="accent3"/>
              </a:solidFill>
              <a:latin typeface="Calibri"/>
              <a:ea typeface="Calibri"/>
              <a:cs typeface="Calibri"/>
              <a:sym typeface="Calibri"/>
            </a:endParaRPr>
          </a:p>
        </p:txBody>
      </p:sp>
      <p:sp>
        <p:nvSpPr>
          <p:cNvPr id="194" name="Google Shape;194;p24"/>
          <p:cNvSpPr txBox="1">
            <a:spLocks noGrp="1"/>
          </p:cNvSpPr>
          <p:nvPr>
            <p:ph type="body" idx="1"/>
          </p:nvPr>
        </p:nvSpPr>
        <p:spPr>
          <a:xfrm>
            <a:off x="4259525" y="752825"/>
            <a:ext cx="4158600" cy="412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5" name="Google Shape;195;p24"/>
          <p:cNvPicPr preferRelativeResize="0"/>
          <p:nvPr/>
        </p:nvPicPr>
        <p:blipFill>
          <a:blip r:embed="rId3">
            <a:alphaModFix/>
          </a:blip>
          <a:stretch>
            <a:fillRect/>
          </a:stretch>
        </p:blipFill>
        <p:spPr>
          <a:xfrm>
            <a:off x="198900" y="2033075"/>
            <a:ext cx="3681800" cy="2093600"/>
          </a:xfrm>
          <a:prstGeom prst="rect">
            <a:avLst/>
          </a:prstGeom>
          <a:noFill/>
          <a:ln>
            <a:noFill/>
          </a:ln>
        </p:spPr>
      </p:pic>
      <p:pic>
        <p:nvPicPr>
          <p:cNvPr id="196" name="Google Shape;196;p24"/>
          <p:cNvPicPr preferRelativeResize="0"/>
          <p:nvPr/>
        </p:nvPicPr>
        <p:blipFill>
          <a:blip r:embed="rId4">
            <a:alphaModFix/>
          </a:blip>
          <a:stretch>
            <a:fillRect/>
          </a:stretch>
        </p:blipFill>
        <p:spPr>
          <a:xfrm>
            <a:off x="4259525" y="665400"/>
            <a:ext cx="4709200" cy="421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body" idx="1"/>
          </p:nvPr>
        </p:nvSpPr>
        <p:spPr>
          <a:xfrm>
            <a:off x="4084675" y="781975"/>
            <a:ext cx="4895700" cy="41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2" name="Google Shape;202;p25"/>
          <p:cNvSpPr txBox="1">
            <a:spLocks noGrp="1"/>
          </p:cNvSpPr>
          <p:nvPr>
            <p:ph type="title"/>
          </p:nvPr>
        </p:nvSpPr>
        <p:spPr>
          <a:xfrm>
            <a:off x="510613" y="1318650"/>
            <a:ext cx="3137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40" u="sng">
                <a:solidFill>
                  <a:schemeClr val="accent3"/>
                </a:solidFill>
                <a:latin typeface="Calibri"/>
                <a:ea typeface="Calibri"/>
                <a:cs typeface="Calibri"/>
                <a:sym typeface="Calibri"/>
              </a:rPr>
              <a:t>Naive-Bayes Classifier</a:t>
            </a:r>
            <a:endParaRPr sz="2540" u="sng">
              <a:solidFill>
                <a:schemeClr val="accent3"/>
              </a:solidFill>
              <a:latin typeface="Calibri"/>
              <a:ea typeface="Calibri"/>
              <a:cs typeface="Calibri"/>
              <a:sym typeface="Calibri"/>
            </a:endParaRPr>
          </a:p>
        </p:txBody>
      </p:sp>
      <p:pic>
        <p:nvPicPr>
          <p:cNvPr id="203" name="Google Shape;203;p25"/>
          <p:cNvPicPr preferRelativeResize="0"/>
          <p:nvPr/>
        </p:nvPicPr>
        <p:blipFill>
          <a:blip r:embed="rId3">
            <a:alphaModFix/>
          </a:blip>
          <a:stretch>
            <a:fillRect/>
          </a:stretch>
        </p:blipFill>
        <p:spPr>
          <a:xfrm>
            <a:off x="161375" y="2078875"/>
            <a:ext cx="3835874" cy="2196250"/>
          </a:xfrm>
          <a:prstGeom prst="rect">
            <a:avLst/>
          </a:prstGeom>
          <a:noFill/>
          <a:ln>
            <a:noFill/>
          </a:ln>
        </p:spPr>
      </p:pic>
      <p:pic>
        <p:nvPicPr>
          <p:cNvPr id="204" name="Google Shape;204;p25"/>
          <p:cNvPicPr preferRelativeResize="0"/>
          <p:nvPr/>
        </p:nvPicPr>
        <p:blipFill>
          <a:blip r:embed="rId4">
            <a:alphaModFix/>
          </a:blip>
          <a:stretch>
            <a:fillRect/>
          </a:stretch>
        </p:blipFill>
        <p:spPr>
          <a:xfrm>
            <a:off x="4084675" y="650825"/>
            <a:ext cx="4895701" cy="4269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body" idx="4294967295"/>
          </p:nvPr>
        </p:nvSpPr>
        <p:spPr>
          <a:xfrm>
            <a:off x="723300" y="4550676"/>
            <a:ext cx="7697400" cy="4605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1200"/>
              </a:spcAft>
              <a:buNone/>
            </a:pPr>
            <a:r>
              <a:rPr lang="en-GB" b="1" u="sng">
                <a:solidFill>
                  <a:schemeClr val="dk1"/>
                </a:solidFill>
                <a:latin typeface="Calibri"/>
                <a:ea typeface="Calibri"/>
                <a:cs typeface="Calibri"/>
                <a:sym typeface="Calibri"/>
              </a:rPr>
              <a:t>Comparison of Gaussian Naive-bayes  model and KNN-classifier model</a:t>
            </a:r>
            <a:endParaRPr b="1" u="sng">
              <a:solidFill>
                <a:schemeClr val="dk1"/>
              </a:solidFill>
              <a:latin typeface="Calibri"/>
              <a:ea typeface="Calibri"/>
              <a:cs typeface="Calibri"/>
              <a:sym typeface="Calibri"/>
            </a:endParaRPr>
          </a:p>
        </p:txBody>
      </p:sp>
      <p:pic>
        <p:nvPicPr>
          <p:cNvPr id="210" name="Google Shape;210;p26"/>
          <p:cNvPicPr preferRelativeResize="0"/>
          <p:nvPr/>
        </p:nvPicPr>
        <p:blipFill>
          <a:blip r:embed="rId3">
            <a:alphaModFix/>
          </a:blip>
          <a:stretch>
            <a:fillRect/>
          </a:stretch>
        </p:blipFill>
        <p:spPr>
          <a:xfrm>
            <a:off x="315675" y="115275"/>
            <a:ext cx="8375574" cy="430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n-GB" sz="1500">
                <a:solidFill>
                  <a:srgbClr val="404040"/>
                </a:solidFill>
                <a:latin typeface="Calibri"/>
                <a:ea typeface="Calibri"/>
                <a:cs typeface="Calibri"/>
                <a:sym typeface="Calibri"/>
              </a:rPr>
              <a:t>The mini project of Zomato food delivery has helped us apply the exploratory data and statistical analysis concepts learned in residency and throughout the course in a more practical application. It allowed us to build various supervised learning models and make inferences and think of various steps that may be used to solve a given business problem.</a:t>
            </a:r>
            <a:endParaRPr sz="1500">
              <a:solidFill>
                <a:srgbClr val="404040"/>
              </a:solidFill>
              <a:latin typeface="Calibri"/>
              <a:ea typeface="Calibri"/>
              <a:cs typeface="Calibri"/>
              <a:sym typeface="Calibri"/>
            </a:endParaRPr>
          </a:p>
          <a:p>
            <a:pPr marL="0" lvl="0" indent="0" algn="just" rtl="0">
              <a:spcBef>
                <a:spcPts val="1000"/>
              </a:spcBef>
              <a:spcAft>
                <a:spcPts val="0"/>
              </a:spcAft>
              <a:buNone/>
            </a:pPr>
            <a:r>
              <a:rPr lang="en-GB" sz="1500">
                <a:solidFill>
                  <a:srgbClr val="404040"/>
                </a:solidFill>
                <a:latin typeface="Calibri"/>
                <a:ea typeface="Calibri"/>
                <a:cs typeface="Calibri"/>
                <a:sym typeface="Calibri"/>
              </a:rPr>
              <a:t>All in all, this project was useful in showing us the practical applications of machine learning and model building and how they can be used in different scenarios.</a:t>
            </a:r>
            <a:endParaRPr sz="1500">
              <a:solidFill>
                <a:srgbClr val="404040"/>
              </a:solidFill>
              <a:latin typeface="Calibri"/>
              <a:ea typeface="Calibri"/>
              <a:cs typeface="Calibri"/>
              <a:sym typeface="Calibri"/>
            </a:endParaRPr>
          </a:p>
          <a:p>
            <a:pPr marL="0" lvl="0" indent="0" algn="just" rtl="0">
              <a:spcBef>
                <a:spcPts val="0"/>
              </a:spcBef>
              <a:spcAft>
                <a:spcPts val="1200"/>
              </a:spcAft>
              <a:buNone/>
            </a:pPr>
            <a:endParaRPr sz="1500">
              <a:latin typeface="Calibri"/>
              <a:ea typeface="Calibri"/>
              <a:cs typeface="Calibri"/>
              <a:sym typeface="Calibri"/>
            </a:endParaRPr>
          </a:p>
        </p:txBody>
      </p:sp>
      <p:sp>
        <p:nvSpPr>
          <p:cNvPr id="216" name="Google Shape;216;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u="sng">
                <a:solidFill>
                  <a:schemeClr val="accent3"/>
                </a:solidFill>
                <a:latin typeface="Calibri"/>
                <a:ea typeface="Calibri"/>
                <a:cs typeface="Calibri"/>
                <a:sym typeface="Calibri"/>
              </a:rPr>
              <a:t>Conclusion</a:t>
            </a:r>
            <a:endParaRPr sz="2500" u="sng">
              <a:solidFill>
                <a:schemeClr val="accent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16500" y="480450"/>
            <a:ext cx="8934000" cy="82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1410">
                <a:solidFill>
                  <a:srgbClr val="000000"/>
                </a:solidFill>
                <a:latin typeface="Arial"/>
                <a:ea typeface="Arial"/>
                <a:cs typeface="Arial"/>
                <a:sym typeface="Arial"/>
              </a:rPr>
              <a:t>About the Data:</a:t>
            </a:r>
            <a:endParaRPr sz="1410">
              <a:solidFill>
                <a:srgbClr val="000000"/>
              </a:solidFill>
              <a:latin typeface="Arial"/>
              <a:ea typeface="Arial"/>
              <a:cs typeface="Arial"/>
              <a:sym typeface="Arial"/>
            </a:endParaRPr>
          </a:p>
          <a:p>
            <a:pPr marL="0" lvl="0" indent="0" algn="l" rtl="0">
              <a:lnSpc>
                <a:spcPct val="115000"/>
              </a:lnSpc>
              <a:spcBef>
                <a:spcPts val="0"/>
              </a:spcBef>
              <a:spcAft>
                <a:spcPts val="0"/>
              </a:spcAft>
              <a:buSzPts val="990"/>
              <a:buNone/>
            </a:pPr>
            <a:r>
              <a:rPr lang="en-GB" sz="1010">
                <a:solidFill>
                  <a:srgbClr val="202124"/>
                </a:solidFill>
                <a:latin typeface="Arial"/>
                <a:ea typeface="Arial"/>
                <a:cs typeface="Arial"/>
                <a:sym typeface="Arial"/>
              </a:rPr>
              <a:t>Zomato is an Indian multinational restaurant aggregator and food delivery company founded by Deepinder Goyal and Pankaj Chaddah in 2008. Zomato provides information, menus, and user reviews of restaurants as well as food delivery options from partner restaurants in select cities.</a:t>
            </a:r>
            <a:endParaRPr sz="1010">
              <a:solidFill>
                <a:srgbClr val="000000"/>
              </a:solidFill>
              <a:latin typeface="Arial"/>
              <a:ea typeface="Arial"/>
              <a:cs typeface="Arial"/>
              <a:sym typeface="Arial"/>
            </a:endParaRPr>
          </a:p>
        </p:txBody>
      </p:sp>
      <p:sp>
        <p:nvSpPr>
          <p:cNvPr id="95" name="Google Shape;95;p14"/>
          <p:cNvSpPr txBox="1">
            <a:spLocks noGrp="1"/>
          </p:cNvSpPr>
          <p:nvPr>
            <p:ph type="body" idx="1"/>
          </p:nvPr>
        </p:nvSpPr>
        <p:spPr>
          <a:xfrm>
            <a:off x="3798700" y="1316875"/>
            <a:ext cx="4929600" cy="36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rgbClr val="202124"/>
                </a:solidFill>
                <a:latin typeface="Arial"/>
                <a:ea typeface="Arial"/>
                <a:cs typeface="Arial"/>
                <a:sym typeface="Arial"/>
              </a:rPr>
              <a:t>Attributes:</a:t>
            </a:r>
            <a:endParaRPr sz="1400" b="1">
              <a:solidFill>
                <a:srgbClr val="202124"/>
              </a:solidFill>
              <a:latin typeface="Arial"/>
              <a:ea typeface="Arial"/>
              <a:cs typeface="Arial"/>
              <a:sym typeface="Arial"/>
            </a:endParaRPr>
          </a:p>
          <a:p>
            <a:pPr marL="0" lvl="0" indent="0" algn="l" rtl="0">
              <a:spcBef>
                <a:spcPts val="0"/>
              </a:spcBef>
              <a:spcAft>
                <a:spcPts val="0"/>
              </a:spcAft>
              <a:buNone/>
            </a:pPr>
            <a:r>
              <a:rPr lang="en-GB" sz="1000" b="1">
                <a:solidFill>
                  <a:srgbClr val="202124"/>
                </a:solidFill>
                <a:latin typeface="Arial"/>
                <a:ea typeface="Arial"/>
                <a:cs typeface="Arial"/>
                <a:sym typeface="Arial"/>
              </a:rPr>
              <a:t>51717 Rows, 17 Columns</a:t>
            </a:r>
            <a:endParaRPr sz="1000" b="1">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 URL - Website of the Zomato for each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2. Address - Address of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3. Name - Name of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4. Online Order - The customer ordered the menu online or not.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5. Book table - The customer has booked the table or not.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6. Rate - Rating of the restaurant that has by the customer.</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7. Votes - The votes have been given by the customer to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8. Phone - Contact number of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9. Location - The city name where the restaurant is located.</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10. Rest Type - The type of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11. Dish liked - Dishes liked by the customer from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12. Cuisines - The cuisines that have been prepared by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13. Approx Cost for two people - The approximate cost of the customer for 2 people.</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14. Reviews list - The reviews made by the customers on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15. Menu Item - The menu items that are usually available at the restaurant.</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16. Listed in (type) - Contains the type of the meal.</a:t>
            </a:r>
            <a:endParaRPr sz="1000">
              <a:solidFill>
                <a:srgbClr val="202124"/>
              </a:solidFill>
              <a:latin typeface="Arial"/>
              <a:ea typeface="Arial"/>
              <a:cs typeface="Arial"/>
              <a:sym typeface="Arial"/>
            </a:endParaRPr>
          </a:p>
          <a:p>
            <a:pPr marL="0" lvl="0" indent="0" algn="l" rtl="0">
              <a:spcBef>
                <a:spcPts val="0"/>
              </a:spcBef>
              <a:spcAft>
                <a:spcPts val="0"/>
              </a:spcAft>
              <a:buNone/>
            </a:pPr>
            <a:r>
              <a:rPr lang="en-GB" sz="1000">
                <a:solidFill>
                  <a:srgbClr val="202124"/>
                </a:solidFill>
                <a:latin typeface="Arial"/>
                <a:ea typeface="Arial"/>
                <a:cs typeface="Arial"/>
                <a:sym typeface="Arial"/>
              </a:rPr>
              <a:t>17. Listed in (city) - This contains the neighborhood in which the restaurant is listed. </a:t>
            </a:r>
            <a:endParaRPr sz="1000">
              <a:solidFill>
                <a:srgbClr val="202124"/>
              </a:solidFill>
              <a:latin typeface="Arial"/>
              <a:ea typeface="Arial"/>
              <a:cs typeface="Arial"/>
              <a:sym typeface="Arial"/>
            </a:endParaRPr>
          </a:p>
          <a:p>
            <a:pPr marL="0" lvl="0" indent="0" algn="l" rtl="0">
              <a:spcBef>
                <a:spcPts val="0"/>
              </a:spcBef>
              <a:spcAft>
                <a:spcPts val="0"/>
              </a:spcAft>
              <a:buNone/>
            </a:pPr>
            <a:endParaRPr sz="900">
              <a:latin typeface="Arial"/>
              <a:ea typeface="Arial"/>
              <a:cs typeface="Arial"/>
              <a:sym typeface="Arial"/>
            </a:endParaRPr>
          </a:p>
        </p:txBody>
      </p:sp>
      <p:sp>
        <p:nvSpPr>
          <p:cNvPr id="96" name="Google Shape;96;p14"/>
          <p:cNvSpPr txBox="1"/>
          <p:nvPr/>
        </p:nvSpPr>
        <p:spPr>
          <a:xfrm>
            <a:off x="152400" y="0"/>
            <a:ext cx="3130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a:solidFill>
                  <a:schemeClr val="accent3"/>
                </a:solidFill>
                <a:latin typeface="Calibri"/>
                <a:ea typeface="Calibri"/>
                <a:cs typeface="Calibri"/>
                <a:sym typeface="Calibri"/>
              </a:rPr>
              <a:t>Exploratory Data Analysis</a:t>
            </a:r>
            <a:endParaRPr sz="2000" b="1" u="sng">
              <a:solidFill>
                <a:schemeClr val="accent3"/>
              </a:solidFill>
              <a:latin typeface="Calibri"/>
              <a:ea typeface="Calibri"/>
              <a:cs typeface="Calibri"/>
              <a:sym typeface="Calibri"/>
            </a:endParaRPr>
          </a:p>
        </p:txBody>
      </p:sp>
      <p:pic>
        <p:nvPicPr>
          <p:cNvPr id="97" name="Google Shape;97;p14"/>
          <p:cNvPicPr preferRelativeResize="0"/>
          <p:nvPr/>
        </p:nvPicPr>
        <p:blipFill>
          <a:blip r:embed="rId3">
            <a:alphaModFix/>
          </a:blip>
          <a:stretch>
            <a:fillRect/>
          </a:stretch>
        </p:blipFill>
        <p:spPr>
          <a:xfrm>
            <a:off x="457200" y="1332675"/>
            <a:ext cx="2884300" cy="37039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1"/>
        <p:cNvGrpSpPr/>
        <p:nvPr/>
      </p:nvGrpSpPr>
      <p:grpSpPr>
        <a:xfrm>
          <a:off x="0" y="0"/>
          <a:ext cx="0" cy="0"/>
          <a:chOff x="0" y="0"/>
          <a:chExt cx="0" cy="0"/>
        </a:xfrm>
      </p:grpSpPr>
      <p:sp>
        <p:nvSpPr>
          <p:cNvPr id="102" name="Google Shape;102;p15"/>
          <p:cNvSpPr txBox="1">
            <a:spLocks noGrp="1"/>
          </p:cNvSpPr>
          <p:nvPr>
            <p:ph type="body" idx="4294967295"/>
          </p:nvPr>
        </p:nvSpPr>
        <p:spPr>
          <a:xfrm>
            <a:off x="43525" y="59650"/>
            <a:ext cx="3615600" cy="139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12" b="1" u="sng">
                <a:solidFill>
                  <a:schemeClr val="accent3"/>
                </a:solidFill>
                <a:latin typeface="Calibri"/>
                <a:ea typeface="Calibri"/>
                <a:cs typeface="Calibri"/>
                <a:sym typeface="Calibri"/>
              </a:rPr>
              <a:t>Data Cleaning:</a:t>
            </a:r>
            <a:endParaRPr sz="2012" b="1" u="sng">
              <a:solidFill>
                <a:schemeClr val="accent3"/>
              </a:solidFill>
              <a:latin typeface="Calibri"/>
              <a:ea typeface="Calibri"/>
              <a:cs typeface="Calibri"/>
              <a:sym typeface="Calibri"/>
            </a:endParaRPr>
          </a:p>
          <a:p>
            <a:pPr marL="0" lvl="0" indent="0" algn="l" rtl="0">
              <a:lnSpc>
                <a:spcPct val="100000"/>
              </a:lnSpc>
              <a:spcBef>
                <a:spcPts val="0"/>
              </a:spcBef>
              <a:spcAft>
                <a:spcPts val="0"/>
              </a:spcAft>
              <a:buNone/>
            </a:pPr>
            <a:endParaRPr sz="1012">
              <a:solidFill>
                <a:schemeClr val="dk2"/>
              </a:solidFill>
              <a:latin typeface="Arial"/>
              <a:ea typeface="Arial"/>
              <a:cs typeface="Arial"/>
              <a:sym typeface="Arial"/>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Removed duplicate values form the dataset.</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Renamed few columns for better understanding.</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Non-related columns were dropped from the dataset.</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 was removed from the numeric values..</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“NAN” values in the dataset were treated.</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“NEW”, “-” and “/5” values were treated from the rate column.</a:t>
            </a:r>
            <a:endParaRPr sz="712">
              <a:solidFill>
                <a:schemeClr val="dk2"/>
              </a:solidFill>
              <a:latin typeface="Calibri"/>
              <a:ea typeface="Calibri"/>
              <a:cs typeface="Calibri"/>
              <a:sym typeface="Calibri"/>
            </a:endParaRPr>
          </a:p>
          <a:p>
            <a:pPr marL="457200" lvl="0" indent="-273843" algn="l" rtl="0">
              <a:lnSpc>
                <a:spcPct val="100000"/>
              </a:lnSpc>
              <a:spcBef>
                <a:spcPts val="0"/>
              </a:spcBef>
              <a:spcAft>
                <a:spcPts val="0"/>
              </a:spcAft>
              <a:buClr>
                <a:schemeClr val="dk2"/>
              </a:buClr>
              <a:buSzPts val="713"/>
              <a:buFont typeface="Calibri"/>
              <a:buChar char="●"/>
            </a:pPr>
            <a:r>
              <a:rPr lang="en-GB" sz="712">
                <a:solidFill>
                  <a:schemeClr val="dk2"/>
                </a:solidFill>
                <a:latin typeface="Calibri"/>
                <a:ea typeface="Calibri"/>
                <a:cs typeface="Calibri"/>
                <a:sym typeface="Calibri"/>
              </a:rPr>
              <a:t>Outlier treatment was done.</a:t>
            </a:r>
            <a:endParaRPr sz="512">
              <a:solidFill>
                <a:schemeClr val="dk2"/>
              </a:solidFill>
              <a:latin typeface="Calibri"/>
              <a:ea typeface="Calibri"/>
              <a:cs typeface="Calibri"/>
              <a:sym typeface="Calibri"/>
            </a:endParaRPr>
          </a:p>
        </p:txBody>
      </p:sp>
      <p:pic>
        <p:nvPicPr>
          <p:cNvPr id="103" name="Google Shape;103;p15"/>
          <p:cNvPicPr preferRelativeResize="0"/>
          <p:nvPr/>
        </p:nvPicPr>
        <p:blipFill>
          <a:blip r:embed="rId3">
            <a:alphaModFix/>
          </a:blip>
          <a:stretch>
            <a:fillRect/>
          </a:stretch>
        </p:blipFill>
        <p:spPr>
          <a:xfrm>
            <a:off x="152400" y="4809755"/>
            <a:ext cx="2537700" cy="289495"/>
          </a:xfrm>
          <a:prstGeom prst="rect">
            <a:avLst/>
          </a:prstGeom>
          <a:noFill/>
          <a:ln>
            <a:noFill/>
          </a:ln>
        </p:spPr>
      </p:pic>
      <p:pic>
        <p:nvPicPr>
          <p:cNvPr id="104" name="Google Shape;104;p15"/>
          <p:cNvPicPr preferRelativeResize="0"/>
          <p:nvPr/>
        </p:nvPicPr>
        <p:blipFill>
          <a:blip r:embed="rId4">
            <a:alphaModFix/>
          </a:blip>
          <a:stretch>
            <a:fillRect/>
          </a:stretch>
        </p:blipFill>
        <p:spPr>
          <a:xfrm>
            <a:off x="152400" y="1541875"/>
            <a:ext cx="2537700" cy="390825"/>
          </a:xfrm>
          <a:prstGeom prst="rect">
            <a:avLst/>
          </a:prstGeom>
          <a:noFill/>
          <a:ln>
            <a:noFill/>
          </a:ln>
        </p:spPr>
      </p:pic>
      <p:pic>
        <p:nvPicPr>
          <p:cNvPr id="105" name="Google Shape;105;p15"/>
          <p:cNvPicPr preferRelativeResize="0"/>
          <p:nvPr/>
        </p:nvPicPr>
        <p:blipFill>
          <a:blip r:embed="rId5">
            <a:alphaModFix/>
          </a:blip>
          <a:stretch>
            <a:fillRect/>
          </a:stretch>
        </p:blipFill>
        <p:spPr>
          <a:xfrm>
            <a:off x="152400" y="1990750"/>
            <a:ext cx="2537699" cy="390825"/>
          </a:xfrm>
          <a:prstGeom prst="rect">
            <a:avLst/>
          </a:prstGeom>
          <a:noFill/>
          <a:ln>
            <a:noFill/>
          </a:ln>
        </p:spPr>
      </p:pic>
      <p:pic>
        <p:nvPicPr>
          <p:cNvPr id="106" name="Google Shape;106;p15"/>
          <p:cNvPicPr preferRelativeResize="0"/>
          <p:nvPr/>
        </p:nvPicPr>
        <p:blipFill>
          <a:blip r:embed="rId6">
            <a:alphaModFix/>
          </a:blip>
          <a:stretch>
            <a:fillRect/>
          </a:stretch>
        </p:blipFill>
        <p:spPr>
          <a:xfrm>
            <a:off x="152400" y="2457775"/>
            <a:ext cx="2537700" cy="514025"/>
          </a:xfrm>
          <a:prstGeom prst="rect">
            <a:avLst/>
          </a:prstGeom>
          <a:noFill/>
          <a:ln>
            <a:noFill/>
          </a:ln>
        </p:spPr>
      </p:pic>
      <p:pic>
        <p:nvPicPr>
          <p:cNvPr id="107" name="Google Shape;107;p15"/>
          <p:cNvPicPr preferRelativeResize="0"/>
          <p:nvPr/>
        </p:nvPicPr>
        <p:blipFill>
          <a:blip r:embed="rId7">
            <a:alphaModFix/>
          </a:blip>
          <a:stretch>
            <a:fillRect/>
          </a:stretch>
        </p:blipFill>
        <p:spPr>
          <a:xfrm>
            <a:off x="152400" y="3023275"/>
            <a:ext cx="2537700" cy="484875"/>
          </a:xfrm>
          <a:prstGeom prst="rect">
            <a:avLst/>
          </a:prstGeom>
          <a:noFill/>
          <a:ln>
            <a:noFill/>
          </a:ln>
        </p:spPr>
      </p:pic>
      <p:pic>
        <p:nvPicPr>
          <p:cNvPr id="108" name="Google Shape;108;p15"/>
          <p:cNvPicPr preferRelativeResize="0"/>
          <p:nvPr/>
        </p:nvPicPr>
        <p:blipFill>
          <a:blip r:embed="rId8">
            <a:alphaModFix/>
          </a:blip>
          <a:stretch>
            <a:fillRect/>
          </a:stretch>
        </p:blipFill>
        <p:spPr>
          <a:xfrm>
            <a:off x="152400" y="3590100"/>
            <a:ext cx="2537700" cy="186596"/>
          </a:xfrm>
          <a:prstGeom prst="rect">
            <a:avLst/>
          </a:prstGeom>
          <a:noFill/>
          <a:ln>
            <a:noFill/>
          </a:ln>
        </p:spPr>
      </p:pic>
      <p:pic>
        <p:nvPicPr>
          <p:cNvPr id="109" name="Google Shape;109;p15"/>
          <p:cNvPicPr preferRelativeResize="0"/>
          <p:nvPr/>
        </p:nvPicPr>
        <p:blipFill>
          <a:blip r:embed="rId9">
            <a:alphaModFix/>
          </a:blip>
          <a:stretch>
            <a:fillRect/>
          </a:stretch>
        </p:blipFill>
        <p:spPr>
          <a:xfrm>
            <a:off x="152400" y="3852900"/>
            <a:ext cx="2537700" cy="186600"/>
          </a:xfrm>
          <a:prstGeom prst="rect">
            <a:avLst/>
          </a:prstGeom>
          <a:noFill/>
          <a:ln>
            <a:noFill/>
          </a:ln>
        </p:spPr>
      </p:pic>
      <p:pic>
        <p:nvPicPr>
          <p:cNvPr id="110" name="Google Shape;110;p15"/>
          <p:cNvPicPr preferRelativeResize="0"/>
          <p:nvPr/>
        </p:nvPicPr>
        <p:blipFill>
          <a:blip r:embed="rId10">
            <a:alphaModFix/>
          </a:blip>
          <a:stretch>
            <a:fillRect/>
          </a:stretch>
        </p:blipFill>
        <p:spPr>
          <a:xfrm>
            <a:off x="152400" y="4115700"/>
            <a:ext cx="2537700" cy="294113"/>
          </a:xfrm>
          <a:prstGeom prst="rect">
            <a:avLst/>
          </a:prstGeom>
          <a:noFill/>
          <a:ln>
            <a:noFill/>
          </a:ln>
        </p:spPr>
      </p:pic>
      <p:pic>
        <p:nvPicPr>
          <p:cNvPr id="111" name="Google Shape;111;p15"/>
          <p:cNvPicPr preferRelativeResize="0"/>
          <p:nvPr/>
        </p:nvPicPr>
        <p:blipFill>
          <a:blip r:embed="rId3">
            <a:alphaModFix/>
          </a:blip>
          <a:stretch>
            <a:fillRect/>
          </a:stretch>
        </p:blipFill>
        <p:spPr>
          <a:xfrm>
            <a:off x="152400" y="4479600"/>
            <a:ext cx="2537700" cy="294125"/>
          </a:xfrm>
          <a:prstGeom prst="rect">
            <a:avLst/>
          </a:prstGeom>
          <a:noFill/>
          <a:ln>
            <a:noFill/>
          </a:ln>
        </p:spPr>
      </p:pic>
      <p:pic>
        <p:nvPicPr>
          <p:cNvPr id="112" name="Google Shape;112;p15"/>
          <p:cNvPicPr preferRelativeResize="0"/>
          <p:nvPr/>
        </p:nvPicPr>
        <p:blipFill>
          <a:blip r:embed="rId11">
            <a:alphaModFix/>
          </a:blip>
          <a:stretch>
            <a:fillRect/>
          </a:stretch>
        </p:blipFill>
        <p:spPr>
          <a:xfrm>
            <a:off x="2757625" y="1535649"/>
            <a:ext cx="2067425" cy="1250075"/>
          </a:xfrm>
          <a:prstGeom prst="rect">
            <a:avLst/>
          </a:prstGeom>
          <a:noFill/>
          <a:ln>
            <a:noFill/>
          </a:ln>
        </p:spPr>
      </p:pic>
      <p:pic>
        <p:nvPicPr>
          <p:cNvPr id="113" name="Google Shape;113;p15"/>
          <p:cNvPicPr preferRelativeResize="0"/>
          <p:nvPr/>
        </p:nvPicPr>
        <p:blipFill>
          <a:blip r:embed="rId12">
            <a:alphaModFix/>
          </a:blip>
          <a:stretch>
            <a:fillRect/>
          </a:stretch>
        </p:blipFill>
        <p:spPr>
          <a:xfrm>
            <a:off x="4911975" y="1535650"/>
            <a:ext cx="2067425" cy="1905125"/>
          </a:xfrm>
          <a:prstGeom prst="rect">
            <a:avLst/>
          </a:prstGeom>
          <a:noFill/>
          <a:ln>
            <a:noFill/>
          </a:ln>
        </p:spPr>
      </p:pic>
      <p:pic>
        <p:nvPicPr>
          <p:cNvPr id="114" name="Google Shape;114;p15"/>
          <p:cNvPicPr preferRelativeResize="0"/>
          <p:nvPr/>
        </p:nvPicPr>
        <p:blipFill>
          <a:blip r:embed="rId13">
            <a:alphaModFix/>
          </a:blip>
          <a:stretch>
            <a:fillRect/>
          </a:stretch>
        </p:blipFill>
        <p:spPr>
          <a:xfrm>
            <a:off x="2760826" y="2824838"/>
            <a:ext cx="2061025" cy="636387"/>
          </a:xfrm>
          <a:prstGeom prst="rect">
            <a:avLst/>
          </a:prstGeom>
          <a:noFill/>
          <a:ln>
            <a:noFill/>
          </a:ln>
        </p:spPr>
      </p:pic>
      <p:pic>
        <p:nvPicPr>
          <p:cNvPr id="115" name="Google Shape;115;p15"/>
          <p:cNvPicPr preferRelativeResize="0"/>
          <p:nvPr/>
        </p:nvPicPr>
        <p:blipFill>
          <a:blip r:embed="rId14">
            <a:alphaModFix/>
          </a:blip>
          <a:stretch>
            <a:fillRect/>
          </a:stretch>
        </p:blipFill>
        <p:spPr>
          <a:xfrm>
            <a:off x="3841125" y="1828963"/>
            <a:ext cx="974400" cy="801025"/>
          </a:xfrm>
          <a:prstGeom prst="rect">
            <a:avLst/>
          </a:prstGeom>
          <a:noFill/>
          <a:ln>
            <a:noFill/>
          </a:ln>
        </p:spPr>
      </p:pic>
      <p:pic>
        <p:nvPicPr>
          <p:cNvPr id="116" name="Google Shape;116;p15"/>
          <p:cNvPicPr preferRelativeResize="0"/>
          <p:nvPr/>
        </p:nvPicPr>
        <p:blipFill>
          <a:blip r:embed="rId15">
            <a:alphaModFix/>
          </a:blip>
          <a:stretch>
            <a:fillRect/>
          </a:stretch>
        </p:blipFill>
        <p:spPr>
          <a:xfrm>
            <a:off x="7066328" y="1541875"/>
            <a:ext cx="1952724" cy="1905125"/>
          </a:xfrm>
          <a:prstGeom prst="rect">
            <a:avLst/>
          </a:prstGeom>
          <a:noFill/>
          <a:ln>
            <a:noFill/>
          </a:ln>
        </p:spPr>
      </p:pic>
      <p:pic>
        <p:nvPicPr>
          <p:cNvPr id="117" name="Google Shape;117;p15"/>
          <p:cNvPicPr preferRelativeResize="0"/>
          <p:nvPr/>
        </p:nvPicPr>
        <p:blipFill>
          <a:blip r:embed="rId16">
            <a:alphaModFix/>
          </a:blip>
          <a:stretch>
            <a:fillRect/>
          </a:stretch>
        </p:blipFill>
        <p:spPr>
          <a:xfrm>
            <a:off x="2757625" y="3500350"/>
            <a:ext cx="6259551" cy="1563976"/>
          </a:xfrm>
          <a:prstGeom prst="rect">
            <a:avLst/>
          </a:prstGeom>
          <a:noFill/>
          <a:ln>
            <a:noFill/>
          </a:ln>
        </p:spPr>
      </p:pic>
      <p:pic>
        <p:nvPicPr>
          <p:cNvPr id="118" name="Google Shape;118;p15"/>
          <p:cNvPicPr preferRelativeResize="0"/>
          <p:nvPr/>
        </p:nvPicPr>
        <p:blipFill>
          <a:blip r:embed="rId17">
            <a:alphaModFix/>
          </a:blip>
          <a:stretch>
            <a:fillRect/>
          </a:stretch>
        </p:blipFill>
        <p:spPr>
          <a:xfrm>
            <a:off x="4205425" y="92738"/>
            <a:ext cx="1524000" cy="1350355"/>
          </a:xfrm>
          <a:prstGeom prst="rect">
            <a:avLst/>
          </a:prstGeom>
          <a:noFill/>
          <a:ln>
            <a:noFill/>
          </a:ln>
        </p:spPr>
      </p:pic>
      <p:pic>
        <p:nvPicPr>
          <p:cNvPr id="119" name="Google Shape;119;p15"/>
          <p:cNvPicPr preferRelativeResize="0"/>
          <p:nvPr/>
        </p:nvPicPr>
        <p:blipFill>
          <a:blip r:embed="rId18">
            <a:alphaModFix/>
          </a:blip>
          <a:stretch>
            <a:fillRect/>
          </a:stretch>
        </p:blipFill>
        <p:spPr>
          <a:xfrm>
            <a:off x="5844850" y="95249"/>
            <a:ext cx="1523999" cy="1345331"/>
          </a:xfrm>
          <a:prstGeom prst="rect">
            <a:avLst/>
          </a:prstGeom>
          <a:noFill/>
          <a:ln>
            <a:noFill/>
          </a:ln>
        </p:spPr>
      </p:pic>
      <p:pic>
        <p:nvPicPr>
          <p:cNvPr id="120" name="Google Shape;120;p15"/>
          <p:cNvPicPr preferRelativeResize="0"/>
          <p:nvPr/>
        </p:nvPicPr>
        <p:blipFill>
          <a:blip r:embed="rId19">
            <a:alphaModFix/>
          </a:blip>
          <a:stretch>
            <a:fillRect/>
          </a:stretch>
        </p:blipFill>
        <p:spPr>
          <a:xfrm>
            <a:off x="7420600" y="85341"/>
            <a:ext cx="1524000" cy="13651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124"/>
        <p:cNvGrpSpPr/>
        <p:nvPr/>
      </p:nvGrpSpPr>
      <p:grpSpPr>
        <a:xfrm>
          <a:off x="0" y="0"/>
          <a:ext cx="0" cy="0"/>
          <a:chOff x="0" y="0"/>
          <a:chExt cx="0" cy="0"/>
        </a:xfrm>
      </p:grpSpPr>
      <p:cxnSp>
        <p:nvCxnSpPr>
          <p:cNvPr id="125" name="Google Shape;125;p16"/>
          <p:cNvCxnSpPr/>
          <p:nvPr/>
        </p:nvCxnSpPr>
        <p:spPr>
          <a:xfrm flipH="1">
            <a:off x="4515175" y="137150"/>
            <a:ext cx="11100" cy="4868400"/>
          </a:xfrm>
          <a:prstGeom prst="straightConnector1">
            <a:avLst/>
          </a:prstGeom>
          <a:noFill/>
          <a:ln w="9525" cap="flat" cmpd="sng">
            <a:solidFill>
              <a:srgbClr val="1A1A1A"/>
            </a:solidFill>
            <a:prstDash val="solid"/>
            <a:round/>
            <a:headEnd type="none" w="med" len="med"/>
            <a:tailEnd type="none" w="med" len="med"/>
          </a:ln>
        </p:spPr>
      </p:cxnSp>
      <p:sp>
        <p:nvSpPr>
          <p:cNvPr id="126" name="Google Shape;126;p16"/>
          <p:cNvSpPr txBox="1"/>
          <p:nvPr/>
        </p:nvSpPr>
        <p:spPr>
          <a:xfrm>
            <a:off x="76200" y="-85800"/>
            <a:ext cx="3649800" cy="47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2000" b="1" u="sng">
                <a:solidFill>
                  <a:schemeClr val="accent3"/>
                </a:solidFill>
                <a:latin typeface="Calibri"/>
                <a:ea typeface="Calibri"/>
                <a:cs typeface="Calibri"/>
                <a:sym typeface="Calibri"/>
              </a:rPr>
              <a:t>Univariate analysis of data:</a:t>
            </a:r>
            <a:endParaRPr sz="2000" u="sng">
              <a:solidFill>
                <a:schemeClr val="accent3"/>
              </a:solidFill>
              <a:latin typeface="Calibri"/>
              <a:ea typeface="Calibri"/>
              <a:cs typeface="Calibri"/>
              <a:sym typeface="Calibri"/>
            </a:endParaRPr>
          </a:p>
        </p:txBody>
      </p:sp>
      <p:sp>
        <p:nvSpPr>
          <p:cNvPr id="127" name="Google Shape;127;p16"/>
          <p:cNvSpPr txBox="1"/>
          <p:nvPr/>
        </p:nvSpPr>
        <p:spPr>
          <a:xfrm>
            <a:off x="4654950" y="-85800"/>
            <a:ext cx="4028100" cy="47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2000" b="1" u="sng">
                <a:solidFill>
                  <a:schemeClr val="accent3"/>
                </a:solidFill>
                <a:latin typeface="Calibri"/>
                <a:ea typeface="Calibri"/>
                <a:cs typeface="Calibri"/>
                <a:sym typeface="Calibri"/>
              </a:rPr>
              <a:t>Multivariate analysis of data:</a:t>
            </a:r>
            <a:endParaRPr sz="2000" b="1" u="sng">
              <a:solidFill>
                <a:schemeClr val="accent3"/>
              </a:solidFill>
              <a:latin typeface="Calibri"/>
              <a:ea typeface="Calibri"/>
              <a:cs typeface="Calibri"/>
              <a:sym typeface="Calibri"/>
            </a:endParaRPr>
          </a:p>
        </p:txBody>
      </p:sp>
      <p:pic>
        <p:nvPicPr>
          <p:cNvPr id="128" name="Google Shape;128;p16"/>
          <p:cNvPicPr preferRelativeResize="0"/>
          <p:nvPr/>
        </p:nvPicPr>
        <p:blipFill>
          <a:blip r:embed="rId3">
            <a:alphaModFix/>
          </a:blip>
          <a:stretch>
            <a:fillRect/>
          </a:stretch>
        </p:blipFill>
        <p:spPr>
          <a:xfrm>
            <a:off x="4725063" y="342025"/>
            <a:ext cx="2059875" cy="1544900"/>
          </a:xfrm>
          <a:prstGeom prst="rect">
            <a:avLst/>
          </a:prstGeom>
          <a:noFill/>
          <a:ln>
            <a:noFill/>
          </a:ln>
        </p:spPr>
      </p:pic>
      <p:pic>
        <p:nvPicPr>
          <p:cNvPr id="129" name="Google Shape;129;p16"/>
          <p:cNvPicPr preferRelativeResize="0"/>
          <p:nvPr/>
        </p:nvPicPr>
        <p:blipFill>
          <a:blip r:embed="rId4">
            <a:alphaModFix/>
          </a:blip>
          <a:stretch>
            <a:fillRect/>
          </a:stretch>
        </p:blipFill>
        <p:spPr>
          <a:xfrm>
            <a:off x="76200" y="2356425"/>
            <a:ext cx="2271000" cy="2720224"/>
          </a:xfrm>
          <a:prstGeom prst="rect">
            <a:avLst/>
          </a:prstGeom>
          <a:noFill/>
          <a:ln>
            <a:noFill/>
          </a:ln>
        </p:spPr>
      </p:pic>
      <p:pic>
        <p:nvPicPr>
          <p:cNvPr id="130" name="Google Shape;130;p16"/>
          <p:cNvPicPr preferRelativeResize="0"/>
          <p:nvPr/>
        </p:nvPicPr>
        <p:blipFill rotWithShape="1">
          <a:blip r:embed="rId5">
            <a:alphaModFix/>
          </a:blip>
          <a:srcRect/>
          <a:stretch/>
        </p:blipFill>
        <p:spPr>
          <a:xfrm>
            <a:off x="2446200" y="3416225"/>
            <a:ext cx="1969974" cy="1660425"/>
          </a:xfrm>
          <a:prstGeom prst="rect">
            <a:avLst/>
          </a:prstGeom>
          <a:noFill/>
          <a:ln>
            <a:noFill/>
          </a:ln>
        </p:spPr>
      </p:pic>
      <p:pic>
        <p:nvPicPr>
          <p:cNvPr id="131" name="Google Shape;131;p16"/>
          <p:cNvPicPr preferRelativeResize="0"/>
          <p:nvPr/>
        </p:nvPicPr>
        <p:blipFill>
          <a:blip r:embed="rId6">
            <a:alphaModFix/>
          </a:blip>
          <a:stretch>
            <a:fillRect/>
          </a:stretch>
        </p:blipFill>
        <p:spPr>
          <a:xfrm>
            <a:off x="6983750" y="342025"/>
            <a:ext cx="2059875" cy="1561412"/>
          </a:xfrm>
          <a:prstGeom prst="rect">
            <a:avLst/>
          </a:prstGeom>
          <a:noFill/>
          <a:ln>
            <a:noFill/>
          </a:ln>
        </p:spPr>
      </p:pic>
      <p:pic>
        <p:nvPicPr>
          <p:cNvPr id="132" name="Google Shape;132;p16"/>
          <p:cNvPicPr preferRelativeResize="0"/>
          <p:nvPr/>
        </p:nvPicPr>
        <p:blipFill>
          <a:blip r:embed="rId7">
            <a:alphaModFix/>
          </a:blip>
          <a:stretch>
            <a:fillRect/>
          </a:stretch>
        </p:blipFill>
        <p:spPr>
          <a:xfrm>
            <a:off x="4648200" y="1972950"/>
            <a:ext cx="4366250" cy="1544900"/>
          </a:xfrm>
          <a:prstGeom prst="rect">
            <a:avLst/>
          </a:prstGeom>
          <a:noFill/>
          <a:ln>
            <a:noFill/>
          </a:ln>
        </p:spPr>
      </p:pic>
      <p:pic>
        <p:nvPicPr>
          <p:cNvPr id="133" name="Google Shape;133;p16"/>
          <p:cNvPicPr preferRelativeResize="0"/>
          <p:nvPr/>
        </p:nvPicPr>
        <p:blipFill>
          <a:blip r:embed="rId8">
            <a:alphaModFix/>
          </a:blip>
          <a:stretch>
            <a:fillRect/>
          </a:stretch>
        </p:blipFill>
        <p:spPr>
          <a:xfrm>
            <a:off x="4648200" y="3587375"/>
            <a:ext cx="4366250" cy="1509600"/>
          </a:xfrm>
          <a:prstGeom prst="rect">
            <a:avLst/>
          </a:prstGeom>
          <a:noFill/>
          <a:ln>
            <a:noFill/>
          </a:ln>
        </p:spPr>
      </p:pic>
      <p:pic>
        <p:nvPicPr>
          <p:cNvPr id="134" name="Google Shape;134;p16"/>
          <p:cNvPicPr preferRelativeResize="0"/>
          <p:nvPr/>
        </p:nvPicPr>
        <p:blipFill>
          <a:blip r:embed="rId9">
            <a:alphaModFix/>
          </a:blip>
          <a:stretch>
            <a:fillRect/>
          </a:stretch>
        </p:blipFill>
        <p:spPr>
          <a:xfrm>
            <a:off x="2463150" y="1779475"/>
            <a:ext cx="1936075" cy="1561400"/>
          </a:xfrm>
          <a:prstGeom prst="rect">
            <a:avLst/>
          </a:prstGeom>
          <a:noFill/>
          <a:ln>
            <a:noFill/>
          </a:ln>
        </p:spPr>
      </p:pic>
      <p:pic>
        <p:nvPicPr>
          <p:cNvPr id="135" name="Google Shape;135;p16"/>
          <p:cNvPicPr preferRelativeResize="0"/>
          <p:nvPr/>
        </p:nvPicPr>
        <p:blipFill>
          <a:blip r:embed="rId10">
            <a:alphaModFix/>
          </a:blip>
          <a:stretch>
            <a:fillRect/>
          </a:stretch>
        </p:blipFill>
        <p:spPr>
          <a:xfrm>
            <a:off x="76200" y="342025"/>
            <a:ext cx="2271000" cy="1941025"/>
          </a:xfrm>
          <a:prstGeom prst="rect">
            <a:avLst/>
          </a:prstGeom>
          <a:noFill/>
          <a:ln>
            <a:noFill/>
          </a:ln>
        </p:spPr>
      </p:pic>
      <p:pic>
        <p:nvPicPr>
          <p:cNvPr id="136" name="Google Shape;136;p16"/>
          <p:cNvPicPr preferRelativeResize="0"/>
          <p:nvPr/>
        </p:nvPicPr>
        <p:blipFill>
          <a:blip r:embed="rId11">
            <a:alphaModFix/>
          </a:blip>
          <a:stretch>
            <a:fillRect/>
          </a:stretch>
        </p:blipFill>
        <p:spPr>
          <a:xfrm>
            <a:off x="2685775" y="322625"/>
            <a:ext cx="1700725" cy="138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a:off x="729450" y="1318650"/>
            <a:ext cx="8154900" cy="9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u="sng" dirty="0">
                <a:solidFill>
                  <a:schemeClr val="accent3"/>
                </a:solidFill>
                <a:latin typeface="Calibri"/>
                <a:ea typeface="Calibri"/>
                <a:cs typeface="Calibri"/>
                <a:sym typeface="Calibri"/>
              </a:rPr>
              <a:t>Problem Statement </a:t>
            </a:r>
            <a:endParaRPr sz="2500" u="sng" dirty="0">
              <a:solidFill>
                <a:schemeClr val="accent3"/>
              </a:solidFill>
              <a:latin typeface="Calibri"/>
              <a:ea typeface="Calibri"/>
              <a:cs typeface="Calibri"/>
              <a:sym typeface="Calibri"/>
            </a:endParaRPr>
          </a:p>
          <a:p>
            <a:pPr marL="0" lvl="0" indent="0" algn="l" rtl="0">
              <a:spcBef>
                <a:spcPts val="0"/>
              </a:spcBef>
              <a:spcAft>
                <a:spcPts val="0"/>
              </a:spcAft>
              <a:buNone/>
            </a:pPr>
            <a:r>
              <a:rPr lang="en-GB" sz="2500" u="sng" dirty="0">
                <a:solidFill>
                  <a:schemeClr val="accent3"/>
                </a:solidFill>
                <a:latin typeface="Calibri"/>
                <a:ea typeface="Calibri"/>
                <a:cs typeface="Calibri"/>
                <a:sym typeface="Calibri"/>
              </a:rPr>
              <a:t>Section A: Regression model</a:t>
            </a:r>
            <a:endParaRPr sz="2500" u="sng" dirty="0">
              <a:solidFill>
                <a:schemeClr val="accent3"/>
              </a:solidFill>
              <a:latin typeface="Calibri"/>
              <a:ea typeface="Calibri"/>
              <a:cs typeface="Calibri"/>
              <a:sym typeface="Calibri"/>
            </a:endParaRPr>
          </a:p>
        </p:txBody>
      </p:sp>
      <p:sp>
        <p:nvSpPr>
          <p:cNvPr id="142" name="Google Shape;142;p17"/>
          <p:cNvSpPr txBox="1">
            <a:spLocks noGrp="1"/>
          </p:cNvSpPr>
          <p:nvPr>
            <p:ph type="body" idx="1"/>
          </p:nvPr>
        </p:nvSpPr>
        <p:spPr>
          <a:xfrm>
            <a:off x="729450" y="2282850"/>
            <a:ext cx="7688700" cy="1324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400">
                <a:latin typeface="Calibri"/>
                <a:ea typeface="Calibri"/>
                <a:cs typeface="Calibri"/>
                <a:sym typeface="Calibri"/>
              </a:rPr>
              <a:t>Zomato dataset contains information of various restaurants in Bangalore and we have to help new and upcoming restaurants by letting them know the various reasons that customers look for and build a model which able to predict the cost for two people.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670075" y="1244425"/>
            <a:ext cx="2573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u="sng">
                <a:solidFill>
                  <a:schemeClr val="accent3"/>
                </a:solidFill>
                <a:latin typeface="Calibri"/>
                <a:ea typeface="Calibri"/>
                <a:cs typeface="Calibri"/>
                <a:sym typeface="Calibri"/>
              </a:rPr>
              <a:t>Statistical Test</a:t>
            </a:r>
            <a:endParaRPr sz="2500" u="sng">
              <a:solidFill>
                <a:schemeClr val="accent3"/>
              </a:solidFill>
              <a:latin typeface="Calibri"/>
              <a:ea typeface="Calibri"/>
              <a:cs typeface="Calibri"/>
              <a:sym typeface="Calibri"/>
            </a:endParaRPr>
          </a:p>
        </p:txBody>
      </p:sp>
      <p:pic>
        <p:nvPicPr>
          <p:cNvPr id="148" name="Google Shape;148;p18"/>
          <p:cNvPicPr preferRelativeResize="0"/>
          <p:nvPr/>
        </p:nvPicPr>
        <p:blipFill>
          <a:blip r:embed="rId3">
            <a:alphaModFix/>
          </a:blip>
          <a:stretch>
            <a:fillRect/>
          </a:stretch>
        </p:blipFill>
        <p:spPr>
          <a:xfrm>
            <a:off x="670075" y="1779625"/>
            <a:ext cx="2118275" cy="3144675"/>
          </a:xfrm>
          <a:prstGeom prst="rect">
            <a:avLst/>
          </a:prstGeom>
          <a:noFill/>
          <a:ln>
            <a:noFill/>
          </a:ln>
        </p:spPr>
      </p:pic>
      <p:pic>
        <p:nvPicPr>
          <p:cNvPr id="149" name="Google Shape;149;p18"/>
          <p:cNvPicPr preferRelativeResize="0"/>
          <p:nvPr/>
        </p:nvPicPr>
        <p:blipFill>
          <a:blip r:embed="rId4">
            <a:alphaModFix/>
          </a:blip>
          <a:stretch>
            <a:fillRect/>
          </a:stretch>
        </p:blipFill>
        <p:spPr>
          <a:xfrm>
            <a:off x="2972325" y="673725"/>
            <a:ext cx="5407200" cy="425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9"/>
          <p:cNvPicPr preferRelativeResize="0"/>
          <p:nvPr/>
        </p:nvPicPr>
        <p:blipFill>
          <a:blip r:embed="rId3">
            <a:alphaModFix/>
          </a:blip>
          <a:stretch>
            <a:fillRect/>
          </a:stretch>
        </p:blipFill>
        <p:spPr>
          <a:xfrm>
            <a:off x="152400" y="367625"/>
            <a:ext cx="5943600" cy="560125"/>
          </a:xfrm>
          <a:prstGeom prst="rect">
            <a:avLst/>
          </a:prstGeom>
          <a:noFill/>
          <a:ln>
            <a:noFill/>
          </a:ln>
        </p:spPr>
      </p:pic>
      <p:pic>
        <p:nvPicPr>
          <p:cNvPr id="155" name="Google Shape;155;p19"/>
          <p:cNvPicPr preferRelativeResize="0"/>
          <p:nvPr/>
        </p:nvPicPr>
        <p:blipFill>
          <a:blip r:embed="rId4">
            <a:alphaModFix/>
          </a:blip>
          <a:stretch>
            <a:fillRect/>
          </a:stretch>
        </p:blipFill>
        <p:spPr>
          <a:xfrm>
            <a:off x="152400" y="1153713"/>
            <a:ext cx="5943601" cy="560125"/>
          </a:xfrm>
          <a:prstGeom prst="rect">
            <a:avLst/>
          </a:prstGeom>
          <a:noFill/>
          <a:ln>
            <a:noFill/>
          </a:ln>
        </p:spPr>
      </p:pic>
      <p:pic>
        <p:nvPicPr>
          <p:cNvPr id="156" name="Google Shape;156;p19"/>
          <p:cNvPicPr preferRelativeResize="0"/>
          <p:nvPr/>
        </p:nvPicPr>
        <p:blipFill>
          <a:blip r:embed="rId5">
            <a:alphaModFix/>
          </a:blip>
          <a:stretch>
            <a:fillRect/>
          </a:stretch>
        </p:blipFill>
        <p:spPr>
          <a:xfrm>
            <a:off x="152400" y="3056875"/>
            <a:ext cx="5943601" cy="560125"/>
          </a:xfrm>
          <a:prstGeom prst="rect">
            <a:avLst/>
          </a:prstGeom>
          <a:noFill/>
          <a:ln>
            <a:noFill/>
          </a:ln>
        </p:spPr>
      </p:pic>
      <p:sp>
        <p:nvSpPr>
          <p:cNvPr id="157" name="Google Shape;157;p19"/>
          <p:cNvSpPr txBox="1"/>
          <p:nvPr/>
        </p:nvSpPr>
        <p:spPr>
          <a:xfrm>
            <a:off x="6096000" y="397325"/>
            <a:ext cx="26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dk1"/>
                </a:solidFill>
                <a:latin typeface="Calibri"/>
                <a:ea typeface="Calibri"/>
                <a:cs typeface="Calibri"/>
                <a:sym typeface="Calibri"/>
              </a:rPr>
              <a:t>Prob(F-statistic) &lt; 0.05</a:t>
            </a:r>
            <a:endParaRPr b="1" u="sng">
              <a:solidFill>
                <a:schemeClr val="dk1"/>
              </a:solidFill>
              <a:latin typeface="Calibri"/>
              <a:ea typeface="Calibri"/>
              <a:cs typeface="Calibri"/>
              <a:sym typeface="Calibri"/>
            </a:endParaRPr>
          </a:p>
        </p:txBody>
      </p:sp>
      <p:sp>
        <p:nvSpPr>
          <p:cNvPr id="158" name="Google Shape;158;p19"/>
          <p:cNvSpPr txBox="1"/>
          <p:nvPr/>
        </p:nvSpPr>
        <p:spPr>
          <a:xfrm>
            <a:off x="6096000" y="1153713"/>
            <a:ext cx="26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dk1"/>
                </a:solidFill>
                <a:latin typeface="Calibri"/>
                <a:ea typeface="Calibri"/>
                <a:cs typeface="Calibri"/>
                <a:sym typeface="Calibri"/>
              </a:rPr>
              <a:t>pval &lt; 0.05</a:t>
            </a:r>
            <a:endParaRPr b="1" u="sng">
              <a:solidFill>
                <a:schemeClr val="dk1"/>
              </a:solidFill>
              <a:latin typeface="Calibri"/>
              <a:ea typeface="Calibri"/>
              <a:cs typeface="Calibri"/>
              <a:sym typeface="Calibri"/>
            </a:endParaRPr>
          </a:p>
        </p:txBody>
      </p:sp>
      <p:sp>
        <p:nvSpPr>
          <p:cNvPr id="159" name="Google Shape;159;p19"/>
          <p:cNvSpPr txBox="1"/>
          <p:nvPr/>
        </p:nvSpPr>
        <p:spPr>
          <a:xfrm>
            <a:off x="6096000" y="2025800"/>
            <a:ext cx="26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dk1"/>
                </a:solidFill>
                <a:latin typeface="Calibri"/>
                <a:ea typeface="Calibri"/>
                <a:cs typeface="Calibri"/>
                <a:sym typeface="Calibri"/>
              </a:rPr>
              <a:t>Cond.no. &lt; 100</a:t>
            </a:r>
            <a:endParaRPr b="1" u="sng">
              <a:solidFill>
                <a:schemeClr val="dk1"/>
              </a:solidFill>
              <a:latin typeface="Calibri"/>
              <a:ea typeface="Calibri"/>
              <a:cs typeface="Calibri"/>
              <a:sym typeface="Calibri"/>
            </a:endParaRPr>
          </a:p>
        </p:txBody>
      </p:sp>
      <p:pic>
        <p:nvPicPr>
          <p:cNvPr id="160" name="Google Shape;160;p19"/>
          <p:cNvPicPr preferRelativeResize="0"/>
          <p:nvPr/>
        </p:nvPicPr>
        <p:blipFill>
          <a:blip r:embed="rId6">
            <a:alphaModFix/>
          </a:blip>
          <a:stretch>
            <a:fillRect/>
          </a:stretch>
        </p:blipFill>
        <p:spPr>
          <a:xfrm>
            <a:off x="152400" y="2025788"/>
            <a:ext cx="5943600" cy="658613"/>
          </a:xfrm>
          <a:prstGeom prst="rect">
            <a:avLst/>
          </a:prstGeom>
          <a:noFill/>
          <a:ln>
            <a:noFill/>
          </a:ln>
        </p:spPr>
      </p:pic>
      <p:sp>
        <p:nvSpPr>
          <p:cNvPr id="161" name="Google Shape;161;p19"/>
          <p:cNvSpPr txBox="1"/>
          <p:nvPr/>
        </p:nvSpPr>
        <p:spPr>
          <a:xfrm>
            <a:off x="6096000" y="3056875"/>
            <a:ext cx="26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dk1"/>
                </a:solidFill>
                <a:latin typeface="Calibri"/>
                <a:ea typeface="Calibri"/>
                <a:cs typeface="Calibri"/>
                <a:sym typeface="Calibri"/>
              </a:rPr>
              <a:t>Prob(JB) &lt; 0.05</a:t>
            </a:r>
            <a:endParaRPr b="1" u="sng">
              <a:solidFill>
                <a:schemeClr val="dk1"/>
              </a:solidFill>
              <a:latin typeface="Calibri"/>
              <a:ea typeface="Calibri"/>
              <a:cs typeface="Calibri"/>
              <a:sym typeface="Calibri"/>
            </a:endParaRPr>
          </a:p>
        </p:txBody>
      </p:sp>
      <p:pic>
        <p:nvPicPr>
          <p:cNvPr id="162" name="Google Shape;162;p19"/>
          <p:cNvPicPr preferRelativeResize="0"/>
          <p:nvPr/>
        </p:nvPicPr>
        <p:blipFill>
          <a:blip r:embed="rId7">
            <a:alphaModFix/>
          </a:blip>
          <a:stretch>
            <a:fillRect/>
          </a:stretch>
        </p:blipFill>
        <p:spPr>
          <a:xfrm>
            <a:off x="152400" y="3912675"/>
            <a:ext cx="5943600" cy="695225"/>
          </a:xfrm>
          <a:prstGeom prst="rect">
            <a:avLst/>
          </a:prstGeom>
          <a:noFill/>
          <a:ln>
            <a:noFill/>
          </a:ln>
        </p:spPr>
      </p:pic>
      <p:sp>
        <p:nvSpPr>
          <p:cNvPr id="163" name="Google Shape;163;p19"/>
          <p:cNvSpPr txBox="1"/>
          <p:nvPr/>
        </p:nvSpPr>
        <p:spPr>
          <a:xfrm>
            <a:off x="6096000" y="3912675"/>
            <a:ext cx="26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dk1"/>
                </a:solidFill>
                <a:latin typeface="Calibri"/>
                <a:ea typeface="Calibri"/>
                <a:cs typeface="Calibri"/>
                <a:sym typeface="Calibri"/>
              </a:rPr>
              <a:t>Durbin Watson = 2.005</a:t>
            </a:r>
            <a:endParaRPr b="1" u="sng">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u="sng">
                <a:solidFill>
                  <a:schemeClr val="dk1"/>
                </a:solidFill>
                <a:latin typeface="Calibri"/>
                <a:ea typeface="Calibri"/>
                <a:cs typeface="Calibri"/>
                <a:sym typeface="Calibri"/>
              </a:rPr>
              <a:t>Normality Test</a:t>
            </a:r>
            <a:endParaRPr b="1" u="sng">
              <a:solidFill>
                <a:schemeClr val="dk1"/>
              </a:solidFill>
              <a:latin typeface="Calibri"/>
              <a:ea typeface="Calibri"/>
              <a:cs typeface="Calibri"/>
              <a:sym typeface="Calibri"/>
            </a:endParaRPr>
          </a:p>
        </p:txBody>
      </p:sp>
      <p:pic>
        <p:nvPicPr>
          <p:cNvPr id="169" name="Google Shape;169;p20"/>
          <p:cNvPicPr preferRelativeResize="0"/>
          <p:nvPr/>
        </p:nvPicPr>
        <p:blipFill>
          <a:blip r:embed="rId3">
            <a:alphaModFix/>
          </a:blip>
          <a:stretch>
            <a:fillRect/>
          </a:stretch>
        </p:blipFill>
        <p:spPr>
          <a:xfrm>
            <a:off x="243575" y="182100"/>
            <a:ext cx="8514475" cy="402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body" idx="1"/>
          </p:nvPr>
        </p:nvSpPr>
        <p:spPr>
          <a:xfrm>
            <a:off x="232150" y="2049175"/>
            <a:ext cx="36348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Linear regression</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Support Vector Machine</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Decision Tree</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Random Forest Extra Trees Regressor</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KNN Regressor</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Gradient Boosting</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Xtreme Gradient Boosting</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Ada Boosting</a:t>
            </a:r>
            <a:endParaRPr sz="1400">
              <a:latin typeface="Calibri"/>
              <a:ea typeface="Calibri"/>
              <a:cs typeface="Calibri"/>
              <a:sym typeface="Calibri"/>
            </a:endParaRPr>
          </a:p>
        </p:txBody>
      </p:sp>
      <p:sp>
        <p:nvSpPr>
          <p:cNvPr id="175" name="Google Shape;175;p21"/>
          <p:cNvSpPr txBox="1">
            <a:spLocks noGrp="1"/>
          </p:cNvSpPr>
          <p:nvPr>
            <p:ph type="title"/>
          </p:nvPr>
        </p:nvSpPr>
        <p:spPr>
          <a:xfrm>
            <a:off x="581025" y="1296375"/>
            <a:ext cx="2744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u="sng">
                <a:solidFill>
                  <a:schemeClr val="accent3"/>
                </a:solidFill>
                <a:latin typeface="Calibri"/>
                <a:ea typeface="Calibri"/>
                <a:cs typeface="Calibri"/>
                <a:sym typeface="Calibri"/>
              </a:rPr>
              <a:t>Modelling</a:t>
            </a:r>
            <a:endParaRPr sz="2500" u="sng">
              <a:solidFill>
                <a:schemeClr val="accent3"/>
              </a:solidFill>
              <a:latin typeface="Calibri"/>
              <a:ea typeface="Calibri"/>
              <a:cs typeface="Calibri"/>
              <a:sym typeface="Calibri"/>
            </a:endParaRPr>
          </a:p>
        </p:txBody>
      </p:sp>
      <p:pic>
        <p:nvPicPr>
          <p:cNvPr id="176" name="Google Shape;176;p21"/>
          <p:cNvPicPr preferRelativeResize="0"/>
          <p:nvPr/>
        </p:nvPicPr>
        <p:blipFill>
          <a:blip r:embed="rId3">
            <a:alphaModFix/>
          </a:blip>
          <a:stretch>
            <a:fillRect/>
          </a:stretch>
        </p:blipFill>
        <p:spPr>
          <a:xfrm>
            <a:off x="3866950" y="1087575"/>
            <a:ext cx="5217649" cy="27199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653</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Lato</vt:lpstr>
      <vt:lpstr>Raleway</vt:lpstr>
      <vt:lpstr>Streamline</vt:lpstr>
      <vt:lpstr>ML Mini Project</vt:lpstr>
      <vt:lpstr>About the Data: Zomato is an Indian multinational restaurant aggregator and food delivery company founded by Deepinder Goyal and Pankaj Chaddah in 2008. Zomato provides information, menus, and user reviews of restaurants as well as food delivery options from partner restaurants in select cities.</vt:lpstr>
      <vt:lpstr>PowerPoint Presentation</vt:lpstr>
      <vt:lpstr>PowerPoint Presentation</vt:lpstr>
      <vt:lpstr>Problem Statement  Section A: Regression model</vt:lpstr>
      <vt:lpstr>Statistical Test</vt:lpstr>
      <vt:lpstr>PowerPoint Presentation</vt:lpstr>
      <vt:lpstr>PowerPoint Presentation</vt:lpstr>
      <vt:lpstr>Modelling</vt:lpstr>
      <vt:lpstr>PowerPoint Presentation</vt:lpstr>
      <vt:lpstr>Problem Statement  Section B: Classification </vt:lpstr>
      <vt:lpstr>KNN Classifier Model</vt:lpstr>
      <vt:lpstr>Naive-Bayes Classifier</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Mini Project</dc:title>
  <dc:creator>Sakshi Verma</dc:creator>
  <cp:lastModifiedBy>Sakshi Verma</cp:lastModifiedBy>
  <cp:revision>3</cp:revision>
  <dcterms:modified xsi:type="dcterms:W3CDTF">2024-02-12T05:09:48Z</dcterms:modified>
</cp:coreProperties>
</file>