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81" r:id="rId2"/>
    <p:sldId id="382" r:id="rId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4" y="12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RBI EL-ALAOUY" userId="c0f863f6-db95-49c6-911c-8ced39e04c5e" providerId="ADAL" clId="{7058FD96-48A2-4FFE-B2AA-6B4C527298FF}"/>
    <pc:docChg chg="undo custSel addSld delSld modSld">
      <pc:chgData name="ELARBI EL-ALAOUY" userId="c0f863f6-db95-49c6-911c-8ced39e04c5e" providerId="ADAL" clId="{7058FD96-48A2-4FFE-B2AA-6B4C527298FF}" dt="2024-11-26T11:50:56.277" v="40" actId="20577"/>
      <pc:docMkLst>
        <pc:docMk/>
      </pc:docMkLst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5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6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7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8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29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0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1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2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3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4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5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3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4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5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6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7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8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69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0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1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2"/>
        </pc:sldMkLst>
      </pc:sldChg>
      <pc:sldChg chg="del">
        <pc:chgData name="ELARBI EL-ALAOUY" userId="c0f863f6-db95-49c6-911c-8ced39e04c5e" providerId="ADAL" clId="{7058FD96-48A2-4FFE-B2AA-6B4C527298FF}" dt="2024-11-25T21:16:22.572" v="0" actId="47"/>
        <pc:sldMkLst>
          <pc:docMk/>
          <pc:sldMk cId="0" sldId="373"/>
        </pc:sldMkLst>
      </pc:sldChg>
      <pc:sldChg chg="del">
        <pc:chgData name="ELARBI EL-ALAOUY" userId="c0f863f6-db95-49c6-911c-8ced39e04c5e" providerId="ADAL" clId="{7058FD96-48A2-4FFE-B2AA-6B4C527298FF}" dt="2024-11-25T21:19:08.149" v="1" actId="47"/>
        <pc:sldMkLst>
          <pc:docMk/>
          <pc:sldMk cId="0" sldId="375"/>
        </pc:sldMkLst>
      </pc:sldChg>
      <pc:sldChg chg="del">
        <pc:chgData name="ELARBI EL-ALAOUY" userId="c0f863f6-db95-49c6-911c-8ced39e04c5e" providerId="ADAL" clId="{7058FD96-48A2-4FFE-B2AA-6B4C527298FF}" dt="2024-11-25T21:19:33.498" v="2" actId="47"/>
        <pc:sldMkLst>
          <pc:docMk/>
          <pc:sldMk cId="0" sldId="376"/>
        </pc:sldMkLst>
      </pc:sldChg>
      <pc:sldChg chg="add del">
        <pc:chgData name="ELARBI EL-ALAOUY" userId="c0f863f6-db95-49c6-911c-8ced39e04c5e" providerId="ADAL" clId="{7058FD96-48A2-4FFE-B2AA-6B4C527298FF}" dt="2024-11-25T21:19:47.750" v="4" actId="47"/>
        <pc:sldMkLst>
          <pc:docMk/>
          <pc:sldMk cId="0" sldId="378"/>
        </pc:sldMkLst>
      </pc:sldChg>
      <pc:sldChg chg="modSp mod">
        <pc:chgData name="ELARBI EL-ALAOUY" userId="c0f863f6-db95-49c6-911c-8ced39e04c5e" providerId="ADAL" clId="{7058FD96-48A2-4FFE-B2AA-6B4C527298FF}" dt="2024-11-26T11:50:56.277" v="40" actId="20577"/>
        <pc:sldMkLst>
          <pc:docMk/>
          <pc:sldMk cId="0" sldId="379"/>
        </pc:sldMkLst>
        <pc:spChg chg="mod">
          <ac:chgData name="ELARBI EL-ALAOUY" userId="c0f863f6-db95-49c6-911c-8ced39e04c5e" providerId="ADAL" clId="{7058FD96-48A2-4FFE-B2AA-6B4C527298FF}" dt="2024-11-26T11:50:56.277" v="40" actId="20577"/>
          <ac:spMkLst>
            <pc:docMk/>
            <pc:sldMk cId="0" sldId="379"/>
            <ac:spMk id="12" creationId="{00000000-0000-0000-0000-000000000000}"/>
          </ac:spMkLst>
        </pc:spChg>
        <pc:spChg chg="mod">
          <ac:chgData name="ELARBI EL-ALAOUY" userId="c0f863f6-db95-49c6-911c-8ced39e04c5e" providerId="ADAL" clId="{7058FD96-48A2-4FFE-B2AA-6B4C527298FF}" dt="2024-11-26T11:49:50.674" v="11" actId="20577"/>
          <ac:spMkLst>
            <pc:docMk/>
            <pc:sldMk cId="0" sldId="379"/>
            <ac:spMk id="13" creationId="{00000000-0000-0000-0000-000000000000}"/>
          </ac:spMkLst>
        </pc:spChg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3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4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5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6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7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8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89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0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1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2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3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4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5"/>
        </pc:sldMkLst>
      </pc:sldChg>
      <pc:sldChg chg="del">
        <pc:chgData name="ELARBI EL-ALAOUY" userId="c0f863f6-db95-49c6-911c-8ced39e04c5e" providerId="ADAL" clId="{7058FD96-48A2-4FFE-B2AA-6B4C527298FF}" dt="2024-11-25T21:31:32.731" v="5" actId="47"/>
        <pc:sldMkLst>
          <pc:docMk/>
          <pc:sldMk cId="0" sldId="39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1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11115040" y="0"/>
                </a:moveTo>
                <a:lnTo>
                  <a:pt x="0" y="0"/>
                </a:lnTo>
                <a:lnTo>
                  <a:pt x="0" y="5151120"/>
                </a:lnTo>
                <a:lnTo>
                  <a:pt x="11115040" y="515112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0" y="0"/>
                </a:moveTo>
                <a:lnTo>
                  <a:pt x="11115040" y="0"/>
                </a:lnTo>
                <a:lnTo>
                  <a:pt x="11115040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10172">
            <a:solidFill>
              <a:srgbClr val="FF78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5059679"/>
            <a:ext cx="538480" cy="1341120"/>
          </a:xfrm>
          <a:custGeom>
            <a:avLst/>
            <a:gdLst/>
            <a:ahLst/>
            <a:cxnLst/>
            <a:rect l="l" t="t" r="r" b="b"/>
            <a:pathLst>
              <a:path w="538480" h="1341120">
                <a:moveTo>
                  <a:pt x="538480" y="0"/>
                </a:moveTo>
                <a:lnTo>
                  <a:pt x="0" y="0"/>
                </a:lnTo>
                <a:lnTo>
                  <a:pt x="0" y="1076960"/>
                </a:lnTo>
                <a:lnTo>
                  <a:pt x="4330" y="1124445"/>
                </a:lnTo>
                <a:lnTo>
                  <a:pt x="16840" y="1169136"/>
                </a:lnTo>
                <a:lnTo>
                  <a:pt x="36753" y="1210297"/>
                </a:lnTo>
                <a:lnTo>
                  <a:pt x="63322" y="1247165"/>
                </a:lnTo>
                <a:lnTo>
                  <a:pt x="95770" y="1279004"/>
                </a:lnTo>
                <a:lnTo>
                  <a:pt x="133350" y="1305064"/>
                </a:lnTo>
                <a:lnTo>
                  <a:pt x="175285" y="1324597"/>
                </a:lnTo>
                <a:lnTo>
                  <a:pt x="220840" y="1336865"/>
                </a:lnTo>
                <a:lnTo>
                  <a:pt x="269240" y="1341120"/>
                </a:lnTo>
                <a:lnTo>
                  <a:pt x="538480" y="1341120"/>
                </a:lnTo>
                <a:lnTo>
                  <a:pt x="538480" y="1076960"/>
                </a:lnTo>
                <a:lnTo>
                  <a:pt x="538480" y="0"/>
                </a:lnTo>
                <a:close/>
              </a:path>
            </a:pathLst>
          </a:custGeom>
          <a:solidFill>
            <a:srgbClr val="FF78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480326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820400" y="5557520"/>
            <a:ext cx="863599" cy="86359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019038" y="6136640"/>
            <a:ext cx="2153920" cy="721360"/>
          </a:xfrm>
          <a:custGeom>
            <a:avLst/>
            <a:gdLst/>
            <a:ahLst/>
            <a:cxnLst/>
            <a:rect l="l" t="t" r="r" b="b"/>
            <a:pathLst>
              <a:path w="2153920" h="721359">
                <a:moveTo>
                  <a:pt x="2033689" y="0"/>
                </a:moveTo>
                <a:lnTo>
                  <a:pt x="120230" y="0"/>
                </a:lnTo>
                <a:lnTo>
                  <a:pt x="73434" y="9447"/>
                </a:lnTo>
                <a:lnTo>
                  <a:pt x="35217" y="35212"/>
                </a:lnTo>
                <a:lnTo>
                  <a:pt x="9449" y="73428"/>
                </a:lnTo>
                <a:lnTo>
                  <a:pt x="0" y="120230"/>
                </a:lnTo>
                <a:lnTo>
                  <a:pt x="0" y="721360"/>
                </a:lnTo>
                <a:lnTo>
                  <a:pt x="2153920" y="721360"/>
                </a:lnTo>
                <a:lnTo>
                  <a:pt x="2153920" y="120230"/>
                </a:lnTo>
                <a:lnTo>
                  <a:pt x="2144472" y="73428"/>
                </a:lnTo>
                <a:lnTo>
                  <a:pt x="2118707" y="35212"/>
                </a:lnTo>
                <a:lnTo>
                  <a:pt x="2080491" y="9447"/>
                </a:lnTo>
                <a:lnTo>
                  <a:pt x="2033689" y="0"/>
                </a:lnTo>
                <a:close/>
              </a:path>
            </a:pathLst>
          </a:custGeom>
          <a:solidFill>
            <a:srgbClr val="0058A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1760" y="6268720"/>
            <a:ext cx="406399" cy="39623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537200" y="193040"/>
            <a:ext cx="1178559" cy="11683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47839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993120" y="447040"/>
            <a:ext cx="660399" cy="650239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11115040" y="0"/>
                </a:moveTo>
                <a:lnTo>
                  <a:pt x="0" y="0"/>
                </a:lnTo>
                <a:lnTo>
                  <a:pt x="0" y="5151120"/>
                </a:lnTo>
                <a:lnTo>
                  <a:pt x="11115040" y="5151120"/>
                </a:lnTo>
                <a:lnTo>
                  <a:pt x="1111504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43559" y="1468119"/>
            <a:ext cx="11115040" cy="5151120"/>
          </a:xfrm>
          <a:custGeom>
            <a:avLst/>
            <a:gdLst/>
            <a:ahLst/>
            <a:cxnLst/>
            <a:rect l="l" t="t" r="r" b="b"/>
            <a:pathLst>
              <a:path w="11115040" h="5151120">
                <a:moveTo>
                  <a:pt x="0" y="0"/>
                </a:moveTo>
                <a:lnTo>
                  <a:pt x="11115040" y="0"/>
                </a:lnTo>
                <a:lnTo>
                  <a:pt x="11115040" y="5151120"/>
                </a:lnTo>
                <a:lnTo>
                  <a:pt x="0" y="5151120"/>
                </a:lnTo>
                <a:lnTo>
                  <a:pt x="0" y="0"/>
                </a:lnTo>
                <a:close/>
              </a:path>
            </a:pathLst>
          </a:custGeom>
          <a:ln w="10172">
            <a:solidFill>
              <a:srgbClr val="C5DFB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01655" y="215458"/>
            <a:ext cx="11788688" cy="8110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FF78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96794" y="1642836"/>
            <a:ext cx="7534275" cy="27755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1" i="0">
                <a:solidFill>
                  <a:srgbClr val="555555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87084" y="6669707"/>
            <a:ext cx="2020626" cy="1790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12/7/2024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842101" y="6666272"/>
            <a:ext cx="298887" cy="1986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AEABAB"/>
                </a:solidFill>
                <a:latin typeface="Calibri"/>
                <a:cs typeface="Calibri"/>
              </a:defRPr>
            </a:lvl1pPr>
          </a:lstStyle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‹N°›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0"/>
                  </a:moveTo>
                  <a:lnTo>
                    <a:pt x="11115040" y="0"/>
                  </a:lnTo>
                  <a:lnTo>
                    <a:pt x="11115040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10172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22" y="1247165"/>
                  </a:lnTo>
                  <a:lnTo>
                    <a:pt x="95770" y="1279004"/>
                  </a:lnTo>
                  <a:lnTo>
                    <a:pt x="133350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552" y="5160648"/>
            <a:ext cx="269240" cy="901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3119" y="345440"/>
            <a:ext cx="660399" cy="6502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8" y="459137"/>
            <a:ext cx="1018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Activité</a:t>
            </a:r>
            <a:r>
              <a:rPr sz="2000" spc="-45" dirty="0"/>
              <a:t> </a:t>
            </a:r>
            <a:r>
              <a:rPr sz="2000" spc="-50" dirty="0"/>
              <a:t>2</a:t>
            </a:r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1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69255" y="859749"/>
            <a:ext cx="10476230" cy="29726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4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endParaRPr lang="fr-FR" sz="1600" b="1" dirty="0">
              <a:solidFill>
                <a:srgbClr val="FF7800"/>
              </a:solidFill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endParaRPr lang="fr-MA" sz="1600" b="1" dirty="0">
              <a:solidFill>
                <a:srgbClr val="FF7800"/>
              </a:solidFill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endParaRPr lang="fr-MA" sz="1600" b="1" dirty="0">
              <a:solidFill>
                <a:srgbClr val="FF7800"/>
              </a:solidFill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endParaRPr lang="fr-MA" sz="1600" b="1" dirty="0">
              <a:solidFill>
                <a:srgbClr val="FF7800"/>
              </a:solidFill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lang="fr-MA" sz="1600" dirty="0">
                <a:solidFill>
                  <a:schemeClr val="tx1"/>
                </a:solidFill>
                <a:latin typeface="Calibri"/>
                <a:cs typeface="Calibri"/>
              </a:rPr>
              <a:t>Qu’est ce que le mal de la dimensionnalité/</a:t>
            </a:r>
            <a:r>
              <a:rPr lang="fr-MA" sz="1600" dirty="0" err="1">
                <a:solidFill>
                  <a:schemeClr val="tx1"/>
                </a:solidFill>
                <a:latin typeface="Calibri"/>
                <a:cs typeface="Calibri"/>
              </a:rPr>
              <a:t>curse</a:t>
            </a:r>
            <a:r>
              <a:rPr lang="fr-MA" sz="1600" dirty="0">
                <a:solidFill>
                  <a:schemeClr val="tx1"/>
                </a:solidFill>
                <a:latin typeface="Calibri"/>
                <a:cs typeface="Calibri"/>
              </a:rPr>
              <a:t> of </a:t>
            </a:r>
            <a:r>
              <a:rPr lang="fr-MA" sz="1600" dirty="0" err="1">
                <a:solidFill>
                  <a:schemeClr val="tx1"/>
                </a:solidFill>
                <a:latin typeface="Calibri"/>
                <a:cs typeface="Calibri"/>
              </a:rPr>
              <a:t>dimensionnality</a:t>
            </a:r>
            <a:r>
              <a:rPr lang="fr-MA" sz="1600" dirty="0">
                <a:solidFill>
                  <a:schemeClr val="tx1"/>
                </a:solidFill>
                <a:latin typeface="Calibri"/>
                <a:cs typeface="Calibri"/>
              </a:rPr>
              <a:t> ?</a:t>
            </a: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endParaRPr lang="fr-MA"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lang="fr-MA" sz="1600" dirty="0">
                <a:solidFill>
                  <a:schemeClr val="tx1"/>
                </a:solidFill>
                <a:latin typeface="Calibri"/>
                <a:cs typeface="Calibri"/>
              </a:rPr>
              <a:t>Qu’est ce qu’il faut faire pour en surpasser ?</a:t>
            </a: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endParaRPr lang="fr-MA" sz="1600" dirty="0">
              <a:solidFill>
                <a:schemeClr val="tx1"/>
              </a:solidFill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lang="fr-MA" sz="1600" dirty="0">
                <a:solidFill>
                  <a:schemeClr val="tx1"/>
                </a:solidFill>
                <a:latin typeface="Calibri"/>
                <a:cs typeface="Calibri"/>
              </a:rPr>
              <a:t>Quelles techniques peut on utiliser pour alléger ce problème de mal de dimensionnalité ? </a:t>
            </a:r>
            <a:endParaRPr sz="16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51012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1999" cy="68579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11115040" y="0"/>
                  </a:moveTo>
                  <a:lnTo>
                    <a:pt x="0" y="0"/>
                  </a:lnTo>
                  <a:lnTo>
                    <a:pt x="0" y="5151120"/>
                  </a:lnTo>
                  <a:lnTo>
                    <a:pt x="11115040" y="5151120"/>
                  </a:lnTo>
                  <a:lnTo>
                    <a:pt x="111150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43559" y="1468119"/>
              <a:ext cx="11115040" cy="5151120"/>
            </a:xfrm>
            <a:custGeom>
              <a:avLst/>
              <a:gdLst/>
              <a:ahLst/>
              <a:cxnLst/>
              <a:rect l="l" t="t" r="r" b="b"/>
              <a:pathLst>
                <a:path w="11115040" h="5151120">
                  <a:moveTo>
                    <a:pt x="0" y="0"/>
                  </a:moveTo>
                  <a:lnTo>
                    <a:pt x="11115040" y="0"/>
                  </a:lnTo>
                  <a:lnTo>
                    <a:pt x="11115040" y="5151120"/>
                  </a:lnTo>
                  <a:lnTo>
                    <a:pt x="0" y="5151120"/>
                  </a:lnTo>
                  <a:lnTo>
                    <a:pt x="0" y="0"/>
                  </a:lnTo>
                  <a:close/>
                </a:path>
              </a:pathLst>
            </a:custGeom>
            <a:ln w="10172">
              <a:solidFill>
                <a:srgbClr val="FF78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5059679"/>
              <a:ext cx="538480" cy="1341120"/>
            </a:xfrm>
            <a:custGeom>
              <a:avLst/>
              <a:gdLst/>
              <a:ahLst/>
              <a:cxnLst/>
              <a:rect l="l" t="t" r="r" b="b"/>
              <a:pathLst>
                <a:path w="538480" h="1341120">
                  <a:moveTo>
                    <a:pt x="538480" y="0"/>
                  </a:moveTo>
                  <a:lnTo>
                    <a:pt x="0" y="0"/>
                  </a:lnTo>
                  <a:lnTo>
                    <a:pt x="0" y="1076960"/>
                  </a:lnTo>
                  <a:lnTo>
                    <a:pt x="4330" y="1124445"/>
                  </a:lnTo>
                  <a:lnTo>
                    <a:pt x="16840" y="1169136"/>
                  </a:lnTo>
                  <a:lnTo>
                    <a:pt x="36753" y="1210297"/>
                  </a:lnTo>
                  <a:lnTo>
                    <a:pt x="63322" y="1247165"/>
                  </a:lnTo>
                  <a:lnTo>
                    <a:pt x="95770" y="1279004"/>
                  </a:lnTo>
                  <a:lnTo>
                    <a:pt x="133350" y="1305064"/>
                  </a:lnTo>
                  <a:lnTo>
                    <a:pt x="175285" y="1324597"/>
                  </a:lnTo>
                  <a:lnTo>
                    <a:pt x="220840" y="1336865"/>
                  </a:lnTo>
                  <a:lnTo>
                    <a:pt x="269240" y="1341120"/>
                  </a:lnTo>
                  <a:lnTo>
                    <a:pt x="538480" y="1341120"/>
                  </a:lnTo>
                  <a:lnTo>
                    <a:pt x="538480" y="1076960"/>
                  </a:lnTo>
                  <a:lnTo>
                    <a:pt x="538480" y="0"/>
                  </a:lnTo>
                  <a:close/>
                </a:path>
              </a:pathLst>
            </a:custGeom>
            <a:solidFill>
              <a:srgbClr val="FF7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552" y="5160648"/>
            <a:ext cx="269240" cy="901065"/>
          </a:xfrm>
          <a:prstGeom prst="rect">
            <a:avLst/>
          </a:prstGeom>
        </p:spPr>
        <p:txBody>
          <a:bodyPr vert="vert270" wrap="square" lIns="0" tIns="0" rIns="0" bIns="0" rtlCol="0">
            <a:spAutoFit/>
          </a:bodyPr>
          <a:lstStyle/>
          <a:p>
            <a:pPr marL="12700">
              <a:lnSpc>
                <a:spcPts val="1920"/>
              </a:lnSpc>
            </a:pPr>
            <a:r>
              <a:rPr sz="1900" b="1" spc="-10" dirty="0">
                <a:solidFill>
                  <a:srgbClr val="FFFFFF"/>
                </a:solidFill>
                <a:latin typeface="Calibri"/>
                <a:cs typeface="Calibri"/>
              </a:rPr>
              <a:t>PARTIE</a:t>
            </a:r>
            <a:r>
              <a:rPr sz="1900" b="1" spc="-8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900" b="1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9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993119" y="345440"/>
            <a:ext cx="660399" cy="650239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58738" y="459137"/>
            <a:ext cx="101854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/>
              <a:t>Activité</a:t>
            </a:r>
            <a:r>
              <a:rPr sz="2000" spc="-45" dirty="0"/>
              <a:t> </a:t>
            </a:r>
            <a:r>
              <a:rPr sz="2000" spc="-50" dirty="0"/>
              <a:t>2</a:t>
            </a:r>
            <a:endParaRPr sz="200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090"/>
              </a:lnSpc>
            </a:pPr>
            <a:r>
              <a:rPr dirty="0"/>
              <a:t>Copyright</a:t>
            </a:r>
            <a:r>
              <a:rPr spc="-95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10" dirty="0"/>
              <a:t>Tout</a:t>
            </a:r>
            <a:r>
              <a:rPr spc="-90" dirty="0"/>
              <a:t> </a:t>
            </a:r>
            <a:r>
              <a:rPr dirty="0"/>
              <a:t>droit</a:t>
            </a:r>
            <a:r>
              <a:rPr spc="-95" dirty="0"/>
              <a:t> </a:t>
            </a:r>
            <a:r>
              <a:rPr spc="-10" dirty="0"/>
              <a:t>réservé</a:t>
            </a:r>
            <a:r>
              <a:rPr spc="-100" dirty="0"/>
              <a:t> </a:t>
            </a:r>
            <a:r>
              <a:rPr spc="-10" dirty="0"/>
              <a:t>-</a:t>
            </a:r>
            <a:r>
              <a:rPr spc="-60" dirty="0"/>
              <a:t> </a:t>
            </a:r>
            <a:r>
              <a:rPr spc="-20" dirty="0"/>
              <a:t>OFPPT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090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10" name="object 10"/>
          <p:cNvSpPr txBox="1"/>
          <p:nvPr/>
        </p:nvSpPr>
        <p:spPr>
          <a:xfrm>
            <a:off x="269255" y="859749"/>
            <a:ext cx="11102975" cy="415556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b="1" spc="-10" dirty="0">
                <a:solidFill>
                  <a:srgbClr val="FF7800"/>
                </a:solidFill>
                <a:latin typeface="Calibri"/>
                <a:cs typeface="Calibri"/>
              </a:rPr>
              <a:t>Exercices</a:t>
            </a: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550" dirty="0">
              <a:latin typeface="Calibri"/>
              <a:cs typeface="Calibri"/>
            </a:endParaRPr>
          </a:p>
          <a:p>
            <a:pPr marL="541655">
              <a:lnSpc>
                <a:spcPct val="100000"/>
              </a:lnSpc>
              <a:spcBef>
                <a:spcPts val="5"/>
              </a:spcBef>
            </a:pP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Exercice</a:t>
            </a:r>
            <a:r>
              <a:rPr sz="1600" b="1" spc="35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5</a:t>
            </a:r>
            <a:r>
              <a:rPr sz="1600" b="1" spc="-4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FF7800"/>
                </a:solidFill>
                <a:latin typeface="Calibri"/>
                <a:cs typeface="Calibri"/>
              </a:rPr>
              <a:t>:</a:t>
            </a:r>
            <a:r>
              <a:rPr sz="1600" b="1" spc="10" dirty="0">
                <a:solidFill>
                  <a:srgbClr val="FF7800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Rappel</a:t>
            </a:r>
            <a:r>
              <a:rPr sz="1600" b="1" spc="-2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des</a:t>
            </a:r>
            <a:r>
              <a:rPr sz="1600" b="1" spc="6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Concepts</a:t>
            </a:r>
            <a:r>
              <a:rPr sz="1600" b="1" spc="-110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de</a:t>
            </a:r>
            <a:r>
              <a:rPr sz="1600" b="1" spc="4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555555"/>
                </a:solidFill>
                <a:latin typeface="Calibri"/>
                <a:cs typeface="Calibri"/>
              </a:rPr>
              <a:t>Visualisation</a:t>
            </a:r>
            <a:r>
              <a:rPr sz="1600" b="1" spc="-85" dirty="0">
                <a:solidFill>
                  <a:srgbClr val="555555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555555"/>
                </a:solidFill>
                <a:latin typeface="Calibri"/>
                <a:cs typeface="Calibri"/>
              </a:rPr>
              <a:t>Multivariée</a:t>
            </a:r>
            <a:endParaRPr sz="1600" dirty="0">
              <a:latin typeface="Calibri"/>
              <a:cs typeface="Calibri"/>
            </a:endParaRPr>
          </a:p>
          <a:p>
            <a:pPr marL="541655" marR="5080">
              <a:lnSpc>
                <a:spcPct val="142500"/>
              </a:lnSpc>
              <a:spcBef>
                <a:spcPts val="695"/>
              </a:spcBef>
            </a:pPr>
            <a:r>
              <a:rPr sz="1450" spc="-25" dirty="0">
                <a:latin typeface="Calibri"/>
                <a:cs typeface="Calibri"/>
              </a:rPr>
              <a:t>Redirigez-</a:t>
            </a:r>
            <a:r>
              <a:rPr sz="1450" spc="-20" dirty="0">
                <a:latin typeface="Calibri"/>
                <a:cs typeface="Calibri"/>
              </a:rPr>
              <a:t>vous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vers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20" dirty="0">
                <a:latin typeface="Calibri"/>
                <a:cs typeface="Calibri"/>
              </a:rPr>
              <a:t>les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concepts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sz="1450" spc="-35" dirty="0">
                <a:latin typeface="Calibri"/>
                <a:cs typeface="Calibri"/>
              </a:rPr>
              <a:t>de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la</a:t>
            </a:r>
            <a:r>
              <a:rPr sz="1450" spc="-25" dirty="0">
                <a:latin typeface="Calibri"/>
                <a:cs typeface="Calibri"/>
              </a:rPr>
              <a:t> </a:t>
            </a:r>
            <a:r>
              <a:rPr sz="1450" spc="-10" dirty="0">
                <a:latin typeface="Calibri"/>
                <a:cs typeface="Calibri"/>
              </a:rPr>
              <a:t>visualisation</a:t>
            </a:r>
            <a:r>
              <a:rPr sz="1450" spc="-95" dirty="0">
                <a:latin typeface="Calibri"/>
                <a:cs typeface="Calibri"/>
              </a:rPr>
              <a:t> </a:t>
            </a:r>
            <a:r>
              <a:rPr sz="1450" spc="-25" dirty="0">
                <a:latin typeface="Calibri"/>
                <a:cs typeface="Calibri"/>
              </a:rPr>
              <a:t>multivariée</a:t>
            </a:r>
            <a:r>
              <a:rPr sz="1450" spc="-55" dirty="0">
                <a:latin typeface="Calibri"/>
                <a:cs typeface="Calibri"/>
              </a:rPr>
              <a:t> </a:t>
            </a:r>
            <a:r>
              <a:rPr sz="1450" spc="-20" dirty="0" err="1">
                <a:latin typeface="Calibri"/>
                <a:cs typeface="Calibri"/>
              </a:rPr>
              <a:t>abordés</a:t>
            </a:r>
            <a:r>
              <a:rPr sz="1450" spc="-65" dirty="0">
                <a:latin typeface="Calibri"/>
                <a:cs typeface="Calibri"/>
              </a:rPr>
              <a:t> </a:t>
            </a:r>
            <a:r>
              <a:rPr lang="fr-FR" sz="1450" spc="-10" dirty="0">
                <a:latin typeface="Calibri"/>
                <a:cs typeface="Calibri"/>
              </a:rPr>
              <a:t>dans le</a:t>
            </a:r>
            <a:r>
              <a:rPr sz="1450" spc="-100" dirty="0">
                <a:latin typeface="Calibri"/>
                <a:cs typeface="Calibri"/>
              </a:rPr>
              <a:t> </a:t>
            </a:r>
            <a:r>
              <a:rPr sz="1450" spc="-10" dirty="0" err="1">
                <a:latin typeface="Calibri"/>
                <a:cs typeface="Calibri"/>
              </a:rPr>
              <a:t>cours</a:t>
            </a:r>
            <a:r>
              <a:rPr lang="fr-FR" sz="1450" spc="-60" dirty="0">
                <a:latin typeface="Calibri"/>
                <a:cs typeface="Calibri"/>
              </a:rPr>
              <a:t>  et </a:t>
            </a:r>
            <a:r>
              <a:rPr lang="fr-FR" sz="1450" spc="25" dirty="0">
                <a:latin typeface="Calibri"/>
                <a:cs typeface="Calibri"/>
              </a:rPr>
              <a:t>complétez le tableau </a:t>
            </a:r>
            <a:r>
              <a:rPr lang="fr-FR" sz="1450" spc="-20" dirty="0">
                <a:latin typeface="Calibri"/>
                <a:cs typeface="Calibri"/>
              </a:rPr>
              <a:t>en reformulant les  réponses.</a:t>
            </a:r>
            <a:endParaRPr sz="145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lang="fr-MA" sz="1400" dirty="0">
              <a:latin typeface="Calibri"/>
              <a:cs typeface="Calibri"/>
            </a:endParaRPr>
          </a:p>
          <a:p>
            <a:pPr marL="539750" indent="-539750">
              <a:lnSpc>
                <a:spcPct val="100000"/>
              </a:lnSpc>
            </a:pPr>
            <a:r>
              <a:rPr lang="fr-FR" sz="1400" b="1" spc="-10" dirty="0">
                <a:latin typeface="Arial"/>
                <a:cs typeface="Arial"/>
              </a:rPr>
              <a:t>	NB</a:t>
            </a:r>
            <a:r>
              <a:rPr lang="fr-FR" sz="1400" b="1" dirty="0">
                <a:latin typeface="Arial"/>
                <a:cs typeface="Arial"/>
              </a:rPr>
              <a:t>:</a:t>
            </a:r>
            <a:r>
              <a:rPr lang="fr-FR" sz="1400" b="1" spc="-45" dirty="0">
                <a:latin typeface="Arial"/>
                <a:cs typeface="Arial"/>
              </a:rPr>
              <a:t> </a:t>
            </a:r>
            <a:r>
              <a:rPr lang="fr-FR" sz="1400" spc="-20" dirty="0">
                <a:latin typeface="Arial"/>
                <a:cs typeface="Arial"/>
              </a:rPr>
              <a:t>proposez</a:t>
            </a:r>
            <a:r>
              <a:rPr lang="fr-FR" sz="1400" spc="-225" dirty="0">
                <a:latin typeface="Arial"/>
                <a:cs typeface="Arial"/>
              </a:rPr>
              <a:t> </a:t>
            </a:r>
            <a:r>
              <a:rPr lang="fr-FR" sz="1400" dirty="0">
                <a:latin typeface="Arial"/>
                <a:cs typeface="Arial"/>
              </a:rPr>
              <a:t>un</a:t>
            </a:r>
            <a:r>
              <a:rPr lang="fr-FR" sz="1400" spc="45" dirty="0">
                <a:latin typeface="Arial"/>
                <a:cs typeface="Arial"/>
              </a:rPr>
              <a:t> </a:t>
            </a:r>
            <a:r>
              <a:rPr lang="fr-FR" sz="1400" spc="-40" dirty="0">
                <a:latin typeface="Arial"/>
                <a:cs typeface="Arial"/>
              </a:rPr>
              <a:t>exemple</a:t>
            </a:r>
            <a:r>
              <a:rPr lang="fr-FR" sz="1400" spc="-45" dirty="0">
                <a:latin typeface="Arial"/>
                <a:cs typeface="Arial"/>
              </a:rPr>
              <a:t> </a:t>
            </a:r>
            <a:r>
              <a:rPr lang="fr-FR" sz="1400" spc="-10" dirty="0">
                <a:latin typeface="Arial"/>
                <a:cs typeface="Arial"/>
              </a:rPr>
              <a:t>d’utilisation</a:t>
            </a:r>
            <a:r>
              <a:rPr lang="fr-FR" sz="1400" spc="-140" dirty="0">
                <a:latin typeface="Arial"/>
                <a:cs typeface="Arial"/>
              </a:rPr>
              <a:t> </a:t>
            </a:r>
            <a:r>
              <a:rPr lang="fr-FR" sz="1400" spc="-10" dirty="0">
                <a:latin typeface="Arial"/>
                <a:cs typeface="Arial"/>
              </a:rPr>
              <a:t>pratique</a:t>
            </a:r>
            <a:r>
              <a:rPr lang="fr-FR" sz="1400" spc="-135" dirty="0">
                <a:latin typeface="Arial"/>
                <a:cs typeface="Arial"/>
              </a:rPr>
              <a:t> </a:t>
            </a:r>
            <a:r>
              <a:rPr lang="fr-FR" sz="1400" spc="-20" dirty="0">
                <a:latin typeface="Arial"/>
                <a:cs typeface="Arial"/>
              </a:rPr>
              <a:t>pour </a:t>
            </a:r>
            <a:r>
              <a:rPr lang="fr-FR" sz="1400" spc="-10" dirty="0">
                <a:latin typeface="Arial"/>
                <a:cs typeface="Arial"/>
              </a:rPr>
              <a:t>chacun</a:t>
            </a:r>
            <a:endParaRPr lang="fr-FR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MA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MA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MA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MA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lang="fr-FR" sz="22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 dirty="0">
              <a:latin typeface="Arial"/>
              <a:cs typeface="Arial"/>
            </a:endParaRPr>
          </a:p>
          <a:p>
            <a:pPr marL="541655" marR="179705">
              <a:lnSpc>
                <a:spcPct val="142500"/>
              </a:lnSpc>
            </a:pPr>
            <a:endParaRPr sz="1450" dirty="0">
              <a:latin typeface="Arial"/>
              <a:cs typeface="Arial"/>
            </a:endParaRPr>
          </a:p>
        </p:txBody>
      </p:sp>
      <p:graphicFrame>
        <p:nvGraphicFramePr>
          <p:cNvPr id="13" name="Tableau 12">
            <a:extLst>
              <a:ext uri="{FF2B5EF4-FFF2-40B4-BE49-F238E27FC236}">
                <a16:creationId xmlns:a16="http://schemas.microsoft.com/office/drawing/2014/main" id="{63C91FDB-56E7-6B77-6CD8-1CD604088A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52011"/>
              </p:ext>
            </p:extLst>
          </p:nvPr>
        </p:nvGraphicFramePr>
        <p:xfrm>
          <a:off x="1371600" y="3429000"/>
          <a:ext cx="8127999" cy="1938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801056011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38186330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231339757"/>
                    </a:ext>
                  </a:extLst>
                </a:gridCol>
              </a:tblGrid>
              <a:tr h="440733">
                <a:tc>
                  <a:txBody>
                    <a:bodyPr/>
                    <a:lstStyle/>
                    <a:p>
                      <a:r>
                        <a:rPr lang="fr-FR" dirty="0"/>
                        <a:t>Technique</a:t>
                      </a:r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Rôles</a:t>
                      </a:r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Cas d’utilisation principale</a:t>
                      </a:r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8818747"/>
                  </a:ext>
                </a:extLst>
              </a:tr>
              <a:tr h="440733">
                <a:tc>
                  <a:txBody>
                    <a:bodyPr/>
                    <a:lstStyle/>
                    <a:p>
                      <a:r>
                        <a:rPr lang="fr-MA" sz="1400" b="1" spc="-25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lang="fr-MA" sz="1400" b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fr-MA" sz="1400" b="1" spc="-10" dirty="0">
                          <a:latin typeface="Arial"/>
                          <a:cs typeface="Arial"/>
                        </a:rPr>
                        <a:t>orientées</a:t>
                      </a:r>
                      <a:r>
                        <a:rPr lang="fr-MA" sz="1400" b="1" spc="-14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fr-MA" sz="1400" b="1" spc="-10" dirty="0">
                          <a:latin typeface="Arial"/>
                          <a:cs typeface="Arial"/>
                        </a:rPr>
                        <a:t>pixels</a:t>
                      </a:r>
                      <a:r>
                        <a:rPr lang="fr-MA" sz="1400" b="1" spc="-150" dirty="0">
                          <a:latin typeface="Arial"/>
                          <a:cs typeface="Arial"/>
                        </a:rPr>
                        <a:t> </a:t>
                      </a:r>
                      <a:endParaRPr lang="fr-M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78093"/>
                  </a:ext>
                </a:extLst>
              </a:tr>
              <a:tr h="615819">
                <a:tc>
                  <a:txBody>
                    <a:bodyPr/>
                    <a:lstStyle/>
                    <a:p>
                      <a:r>
                        <a:rPr lang="fr-FR" sz="1400" b="1" spc="-25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lang="fr-FR" sz="140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basées</a:t>
                      </a:r>
                      <a:r>
                        <a:rPr lang="fr-FR" sz="1400" b="1" spc="-22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fr-FR" sz="1400" b="1" spc="-20" dirty="0">
                          <a:latin typeface="Arial"/>
                          <a:cs typeface="Arial"/>
                        </a:rPr>
                        <a:t>sur</a:t>
                      </a:r>
                      <a:r>
                        <a:rPr lang="fr-FR" sz="14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les</a:t>
                      </a:r>
                      <a:r>
                        <a:rPr lang="fr-FR" sz="1400" b="1" spc="-135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fr-FR" sz="1400" b="1" dirty="0">
                          <a:latin typeface="Arial"/>
                          <a:cs typeface="Arial"/>
                        </a:rPr>
                        <a:t>icônes</a:t>
                      </a:r>
                      <a:r>
                        <a:rPr lang="fr-FR" sz="1400" b="1" spc="-140" dirty="0">
                          <a:latin typeface="Arial"/>
                          <a:cs typeface="Arial"/>
                        </a:rPr>
                        <a:t> </a:t>
                      </a:r>
                      <a:endParaRPr lang="fr-M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247633"/>
                  </a:ext>
                </a:extLst>
              </a:tr>
              <a:tr h="440733">
                <a:tc>
                  <a:txBody>
                    <a:bodyPr/>
                    <a:lstStyle/>
                    <a:p>
                      <a:r>
                        <a:rPr lang="fr-MA" sz="1400" b="1" spc="-25" dirty="0">
                          <a:latin typeface="Arial"/>
                          <a:cs typeface="Arial"/>
                        </a:rPr>
                        <a:t>Techniques</a:t>
                      </a:r>
                      <a:r>
                        <a:rPr lang="fr-MA" sz="1400" b="1" spc="-229" dirty="0">
                          <a:latin typeface="Arial"/>
                          <a:cs typeface="Arial"/>
                        </a:rPr>
                        <a:t> </a:t>
                      </a:r>
                      <a:r>
                        <a:rPr lang="fr-MA" sz="1400" b="1" spc="-10" dirty="0">
                          <a:latin typeface="Arial"/>
                          <a:cs typeface="Arial"/>
                        </a:rPr>
                        <a:t>hybrides</a:t>
                      </a:r>
                      <a:r>
                        <a:rPr lang="fr-MA" sz="1400" b="1" spc="-145" dirty="0">
                          <a:latin typeface="Arial"/>
                          <a:cs typeface="Arial"/>
                        </a:rPr>
                        <a:t> </a:t>
                      </a:r>
                      <a:endParaRPr lang="fr-MA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M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785366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1407</TotalTime>
  <Words>120</Words>
  <Application>Microsoft Office PowerPoint</Application>
  <PresentationFormat>Grand écran</PresentationFormat>
  <Paragraphs>38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Activité 2</vt:lpstr>
      <vt:lpstr>Activité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</dc:creator>
  <cp:lastModifiedBy>IA101</cp:lastModifiedBy>
  <cp:revision>9</cp:revision>
  <dcterms:created xsi:type="dcterms:W3CDTF">2024-11-25T13:25:10Z</dcterms:created>
  <dcterms:modified xsi:type="dcterms:W3CDTF">2024-12-07T11:42:44Z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2024-11-05T00:00:00Z</vt:filetime>
  </property>
  <property fmtid="{D5CDD505-2E9C-101B-9397-08002B2CF9AE}" pid="3" name="Creator">
    <vt:lpwstr>Acrobat PDFMaker 20 for PowerPoint</vt:lpwstr>
  </property>
  <property fmtid="{D5CDD505-2E9C-101B-9397-08002B2CF9AE}" pid="4" name="LastSaved">
    <vt:filetime>2024-11-25T00:00:00Z</vt:filetime>
  </property>
  <property fmtid="{D5CDD505-2E9C-101B-9397-08002B2CF9AE}" pid="5" name="Producer">
    <vt:lpwstr>Adobe PDF Library 20.6.74</vt:lpwstr>
  </property>
</Properties>
</file>