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61" r:id="rId2"/>
    <p:sldId id="362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-ARBI EL-ALAOUY" initials="EE" lastIdx="2" clrIdx="0">
    <p:extLst>
      <p:ext uri="{19B8F6BF-5375-455C-9EA6-DF929625EA0E}">
        <p15:presenceInfo xmlns:p15="http://schemas.microsoft.com/office/powerpoint/2012/main" userId="S::ELARBI.ELALAOUY@ofppt.ma::328fd111-a4b5-4d61-919a-b1b69a7c4c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30" autoAdjust="0"/>
    <p:restoredTop sz="94660"/>
  </p:normalViewPr>
  <p:slideViewPr>
    <p:cSldViewPr>
      <p:cViewPr varScale="1">
        <p:scale>
          <a:sx n="108" d="100"/>
          <a:sy n="108" d="100"/>
        </p:scale>
        <p:origin x="33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ARBI EL-ALAOUY" userId="c0f863f6-db95-49c6-911c-8ced39e04c5e" providerId="ADAL" clId="{B5D35108-56B3-4DD1-ADA5-A5A5074BD314}"/>
    <pc:docChg chg="delSld">
      <pc:chgData name="ELARBI EL-ALAOUY" userId="c0f863f6-db95-49c6-911c-8ced39e04c5e" providerId="ADAL" clId="{B5D35108-56B3-4DD1-ADA5-A5A5074BD314}" dt="2024-10-04T22:49:57.528" v="0" actId="47"/>
      <pc:docMkLst>
        <pc:docMk/>
      </pc:docMkLst>
      <pc:sldChg chg="del">
        <pc:chgData name="ELARBI EL-ALAOUY" userId="c0f863f6-db95-49c6-911c-8ced39e04c5e" providerId="ADAL" clId="{B5D35108-56B3-4DD1-ADA5-A5A5074BD314}" dt="2024-10-04T22:49:57.528" v="0" actId="47"/>
        <pc:sldMkLst>
          <pc:docMk/>
          <pc:sldMk cId="0" sldId="414"/>
        </pc:sldMkLst>
      </pc:sldChg>
      <pc:sldChg chg="del">
        <pc:chgData name="ELARBI EL-ALAOUY" userId="c0f863f6-db95-49c6-911c-8ced39e04c5e" providerId="ADAL" clId="{B5D35108-56B3-4DD1-ADA5-A5A5074BD314}" dt="2024-10-04T22:49:57.528" v="0" actId="47"/>
        <pc:sldMkLst>
          <pc:docMk/>
          <pc:sldMk cId="0" sldId="415"/>
        </pc:sldMkLst>
      </pc:sldChg>
      <pc:sldChg chg="del">
        <pc:chgData name="ELARBI EL-ALAOUY" userId="c0f863f6-db95-49c6-911c-8ced39e04c5e" providerId="ADAL" clId="{B5D35108-56B3-4DD1-ADA5-A5A5074BD314}" dt="2024-10-04T22:49:57.528" v="0" actId="47"/>
        <pc:sldMkLst>
          <pc:docMk/>
          <pc:sldMk cId="0" sldId="416"/>
        </pc:sldMkLst>
      </pc:sldChg>
      <pc:sldChg chg="del">
        <pc:chgData name="ELARBI EL-ALAOUY" userId="c0f863f6-db95-49c6-911c-8ced39e04c5e" providerId="ADAL" clId="{B5D35108-56B3-4DD1-ADA5-A5A5074BD314}" dt="2024-10-04T22:49:57.528" v="0" actId="47"/>
        <pc:sldMkLst>
          <pc:docMk/>
          <pc:sldMk cId="0" sldId="417"/>
        </pc:sldMkLst>
      </pc:sldChg>
      <pc:sldChg chg="del">
        <pc:chgData name="ELARBI EL-ALAOUY" userId="c0f863f6-db95-49c6-911c-8ced39e04c5e" providerId="ADAL" clId="{B5D35108-56B3-4DD1-ADA5-A5A5074BD314}" dt="2024-10-04T22:49:57.528" v="0" actId="47"/>
        <pc:sldMkLst>
          <pc:docMk/>
          <pc:sldMk cId="0" sldId="418"/>
        </pc:sldMkLst>
      </pc:sldChg>
      <pc:sldChg chg="del">
        <pc:chgData name="ELARBI EL-ALAOUY" userId="c0f863f6-db95-49c6-911c-8ced39e04c5e" providerId="ADAL" clId="{B5D35108-56B3-4DD1-ADA5-A5A5074BD314}" dt="2024-10-04T22:49:57.528" v="0" actId="47"/>
        <pc:sldMkLst>
          <pc:docMk/>
          <pc:sldMk cId="0" sldId="419"/>
        </pc:sldMkLst>
      </pc:sldChg>
      <pc:sldChg chg="del">
        <pc:chgData name="ELARBI EL-ALAOUY" userId="c0f863f6-db95-49c6-911c-8ced39e04c5e" providerId="ADAL" clId="{B5D35108-56B3-4DD1-ADA5-A5A5074BD314}" dt="2024-10-04T22:49:57.528" v="0" actId="47"/>
        <pc:sldMkLst>
          <pc:docMk/>
          <pc:sldMk cId="0" sldId="420"/>
        </pc:sldMkLst>
      </pc:sldChg>
      <pc:sldChg chg="del">
        <pc:chgData name="ELARBI EL-ALAOUY" userId="c0f863f6-db95-49c6-911c-8ced39e04c5e" providerId="ADAL" clId="{B5D35108-56B3-4DD1-ADA5-A5A5074BD314}" dt="2024-10-04T22:49:57.528" v="0" actId="47"/>
        <pc:sldMkLst>
          <pc:docMk/>
          <pc:sldMk cId="0" sldId="421"/>
        </pc:sldMkLst>
      </pc:sldChg>
      <pc:sldChg chg="del">
        <pc:chgData name="ELARBI EL-ALAOUY" userId="c0f863f6-db95-49c6-911c-8ced39e04c5e" providerId="ADAL" clId="{B5D35108-56B3-4DD1-ADA5-A5A5074BD314}" dt="2024-10-04T22:49:57.528" v="0" actId="47"/>
        <pc:sldMkLst>
          <pc:docMk/>
          <pc:sldMk cId="0" sldId="422"/>
        </pc:sldMkLst>
      </pc:sldChg>
      <pc:sldChg chg="del">
        <pc:chgData name="ELARBI EL-ALAOUY" userId="c0f863f6-db95-49c6-911c-8ced39e04c5e" providerId="ADAL" clId="{B5D35108-56B3-4DD1-ADA5-A5A5074BD314}" dt="2024-10-04T22:49:57.528" v="0" actId="47"/>
        <pc:sldMkLst>
          <pc:docMk/>
          <pc:sldMk cId="0" sldId="423"/>
        </pc:sldMkLst>
      </pc:sldChg>
      <pc:sldChg chg="del">
        <pc:chgData name="ELARBI EL-ALAOUY" userId="c0f863f6-db95-49c6-911c-8ced39e04c5e" providerId="ADAL" clId="{B5D35108-56B3-4DD1-ADA5-A5A5074BD314}" dt="2024-10-04T22:49:57.528" v="0" actId="47"/>
        <pc:sldMkLst>
          <pc:docMk/>
          <pc:sldMk cId="0" sldId="424"/>
        </pc:sldMkLst>
      </pc:sldChg>
      <pc:sldChg chg="del">
        <pc:chgData name="ELARBI EL-ALAOUY" userId="c0f863f6-db95-49c6-911c-8ced39e04c5e" providerId="ADAL" clId="{B5D35108-56B3-4DD1-ADA5-A5A5074BD314}" dt="2024-10-04T22:49:57.528" v="0" actId="47"/>
        <pc:sldMkLst>
          <pc:docMk/>
          <pc:sldMk cId="0" sldId="425"/>
        </pc:sldMkLst>
      </pc:sldChg>
      <pc:sldChg chg="del">
        <pc:chgData name="ELARBI EL-ALAOUY" userId="c0f863f6-db95-49c6-911c-8ced39e04c5e" providerId="ADAL" clId="{B5D35108-56B3-4DD1-ADA5-A5A5074BD314}" dt="2024-10-04T22:49:57.528" v="0" actId="47"/>
        <pc:sldMkLst>
          <pc:docMk/>
          <pc:sldMk cId="0" sldId="426"/>
        </pc:sldMkLst>
      </pc:sldChg>
      <pc:sldChg chg="del">
        <pc:chgData name="ELARBI EL-ALAOUY" userId="c0f863f6-db95-49c6-911c-8ced39e04c5e" providerId="ADAL" clId="{B5D35108-56B3-4DD1-ADA5-A5A5074BD314}" dt="2024-10-04T22:49:57.528" v="0" actId="47"/>
        <pc:sldMkLst>
          <pc:docMk/>
          <pc:sldMk cId="0" sldId="427"/>
        </pc:sldMkLst>
      </pc:sldChg>
      <pc:sldChg chg="del">
        <pc:chgData name="ELARBI EL-ALAOUY" userId="c0f863f6-db95-49c6-911c-8ced39e04c5e" providerId="ADAL" clId="{B5D35108-56B3-4DD1-ADA5-A5A5074BD314}" dt="2024-10-04T22:49:57.528" v="0" actId="47"/>
        <pc:sldMkLst>
          <pc:docMk/>
          <pc:sldMk cId="0" sldId="428"/>
        </pc:sldMkLst>
      </pc:sldChg>
      <pc:sldChg chg="del">
        <pc:chgData name="ELARBI EL-ALAOUY" userId="c0f863f6-db95-49c6-911c-8ced39e04c5e" providerId="ADAL" clId="{B5D35108-56B3-4DD1-ADA5-A5A5074BD314}" dt="2024-10-04T22:49:57.528" v="0" actId="47"/>
        <pc:sldMkLst>
          <pc:docMk/>
          <pc:sldMk cId="0" sldId="429"/>
        </pc:sldMkLst>
      </pc:sldChg>
      <pc:sldChg chg="del">
        <pc:chgData name="ELARBI EL-ALAOUY" userId="c0f863f6-db95-49c6-911c-8ced39e04c5e" providerId="ADAL" clId="{B5D35108-56B3-4DD1-ADA5-A5A5074BD314}" dt="2024-10-04T22:49:57.528" v="0" actId="47"/>
        <pc:sldMkLst>
          <pc:docMk/>
          <pc:sldMk cId="0" sldId="430"/>
        </pc:sldMkLst>
      </pc:sldChg>
      <pc:sldChg chg="del">
        <pc:chgData name="ELARBI EL-ALAOUY" userId="c0f863f6-db95-49c6-911c-8ced39e04c5e" providerId="ADAL" clId="{B5D35108-56B3-4DD1-ADA5-A5A5074BD314}" dt="2024-10-04T22:49:57.528" v="0" actId="47"/>
        <pc:sldMkLst>
          <pc:docMk/>
          <pc:sldMk cId="0" sldId="431"/>
        </pc:sldMkLst>
      </pc:sldChg>
    </pc:docChg>
  </pc:docChgLst>
  <pc:docChgLst>
    <pc:chgData name="EL-ARBI EL-ALAOUY" userId="328fd111-a4b5-4d61-919a-b1b69a7c4cc8" providerId="ADAL" clId="{28B249C7-BD6E-43CE-AFB5-5B458D3A4E24}"/>
    <pc:docChg chg="addSld delSld modSld sldOrd">
      <pc:chgData name="EL-ARBI EL-ALAOUY" userId="328fd111-a4b5-4d61-919a-b1b69a7c4cc8" providerId="ADAL" clId="{28B249C7-BD6E-43CE-AFB5-5B458D3A4E24}" dt="2024-09-30T23:38:39.282" v="21"/>
      <pc:docMkLst>
        <pc:docMk/>
      </pc:docMkLst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56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57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58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59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60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61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62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63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64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65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66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67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68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69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70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71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72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73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74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75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76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77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78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79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80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81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82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83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84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85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86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87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88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89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90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91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92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93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94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95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96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97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98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299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00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01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02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03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04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05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06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07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08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09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10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11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12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13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14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15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16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17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18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19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20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21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22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23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24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25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26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27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28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29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30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31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32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33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34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35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36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37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38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39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40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41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42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43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44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45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46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47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48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49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50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51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52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53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54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55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56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57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58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59"/>
        </pc:sldMkLst>
      </pc:sldChg>
      <pc:sldChg chg="del">
        <pc:chgData name="EL-ARBI EL-ALAOUY" userId="328fd111-a4b5-4d61-919a-b1b69a7c4cc8" providerId="ADAL" clId="{28B249C7-BD6E-43CE-AFB5-5B458D3A4E24}" dt="2024-09-30T23:18:44.133" v="7" actId="47"/>
        <pc:sldMkLst>
          <pc:docMk/>
          <pc:sldMk cId="0" sldId="360"/>
        </pc:sldMkLst>
      </pc:sldChg>
      <pc:sldChg chg="modCm">
        <pc:chgData name="EL-ARBI EL-ALAOUY" userId="328fd111-a4b5-4d61-919a-b1b69a7c4cc8" providerId="ADAL" clId="{28B249C7-BD6E-43CE-AFB5-5B458D3A4E24}" dt="2024-09-30T23:33:54.048" v="9"/>
        <pc:sldMkLst>
          <pc:docMk/>
          <pc:sldMk cId="0" sldId="413"/>
        </pc:sldMkLst>
      </pc:sldChg>
      <pc:sldChg chg="modCm">
        <pc:chgData name="EL-ARBI EL-ALAOUY" userId="328fd111-a4b5-4d61-919a-b1b69a7c4cc8" providerId="ADAL" clId="{28B249C7-BD6E-43CE-AFB5-5B458D3A4E24}" dt="2024-09-30T23:38:39.282" v="21"/>
        <pc:sldMkLst>
          <pc:docMk/>
          <pc:sldMk cId="0" sldId="418"/>
        </pc:sldMkLst>
      </pc:sldChg>
      <pc:sldChg chg="del ord">
        <pc:chgData name="EL-ARBI EL-ALAOUY" userId="328fd111-a4b5-4d61-919a-b1b69a7c4cc8" providerId="ADAL" clId="{28B249C7-BD6E-43CE-AFB5-5B458D3A4E24}" dt="2024-09-30T23:13:47.023" v="6" actId="47"/>
        <pc:sldMkLst>
          <pc:docMk/>
          <pc:sldMk cId="0" sldId="432"/>
        </pc:sldMkLst>
      </pc:sldChg>
      <pc:sldChg chg="new">
        <pc:chgData name="EL-ARBI EL-ALAOUY" userId="328fd111-a4b5-4d61-919a-b1b69a7c4cc8" providerId="ADAL" clId="{28B249C7-BD6E-43CE-AFB5-5B458D3A4E24}" dt="2024-09-30T23:25:16.291" v="8" actId="680"/>
        <pc:sldMkLst>
          <pc:docMk/>
          <pc:sldMk cId="857494664" sldId="432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1502092728" sldId="433"/>
        </pc:sldMkLst>
      </pc:sldChg>
      <pc:sldChg chg="modSp new mod">
        <pc:chgData name="EL-ARBI EL-ALAOUY" userId="328fd111-a4b5-4d61-919a-b1b69a7c4cc8" providerId="ADAL" clId="{28B249C7-BD6E-43CE-AFB5-5B458D3A4E24}" dt="2024-09-30T23:34:29.338" v="19" actId="20577"/>
        <pc:sldMkLst>
          <pc:docMk/>
          <pc:sldMk cId="1502092728" sldId="433"/>
        </pc:sldMkLst>
        <pc:spChg chg="mod">
          <ac:chgData name="EL-ARBI EL-ALAOUY" userId="328fd111-a4b5-4d61-919a-b1b69a7c4cc8" providerId="ADAL" clId="{28B249C7-BD6E-43CE-AFB5-5B458D3A4E24}" dt="2024-09-30T23:34:29.338" v="19" actId="20577"/>
          <ac:spMkLst>
            <pc:docMk/>
            <pc:sldMk cId="1502092728" sldId="433"/>
            <ac:spMk id="3" creationId="{7009A4C7-B0DC-BE3E-B6EA-0EAE28E4D901}"/>
          </ac:spMkLst>
        </pc:spChg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34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35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36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37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38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39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40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41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42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43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44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45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46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47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48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49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50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51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52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53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54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55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56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57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58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59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60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61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62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63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64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65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66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67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68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69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70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71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72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73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74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75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76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77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78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79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80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81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82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83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84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85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86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87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88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89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90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91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92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93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94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95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96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97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98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499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500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501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502"/>
        </pc:sldMkLst>
      </pc:sldChg>
      <pc:sldChg chg="del">
        <pc:chgData name="EL-ARBI EL-ALAOUY" userId="328fd111-a4b5-4d61-919a-b1b69a7c4cc8" providerId="ADAL" clId="{28B249C7-BD6E-43CE-AFB5-5B458D3A4E24}" dt="2024-09-30T23:12:57.894" v="2" actId="47"/>
        <pc:sldMkLst>
          <pc:docMk/>
          <pc:sldMk cId="0" sldId="503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04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05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06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07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08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09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10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11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12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13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14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15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16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17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18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19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20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21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22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23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24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25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26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27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28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29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30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31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32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33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34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35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36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37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38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39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40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41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42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43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44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45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46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47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48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49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50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51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52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53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54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55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56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57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58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59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60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61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62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63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64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65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66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67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68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69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70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71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72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73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74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75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76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77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78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79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80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81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82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83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84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85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86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87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88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89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90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91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92"/>
        </pc:sldMkLst>
      </pc:sldChg>
      <pc:sldChg chg="del">
        <pc:chgData name="EL-ARBI EL-ALAOUY" userId="328fd111-a4b5-4d61-919a-b1b69a7c4cc8" providerId="ADAL" clId="{28B249C7-BD6E-43CE-AFB5-5B458D3A4E24}" dt="2024-09-30T23:13:14.264" v="3" actId="47"/>
        <pc:sldMkLst>
          <pc:docMk/>
          <pc:sldMk cId="0" sldId="593"/>
        </pc:sldMkLst>
      </pc:sldChg>
      <pc:sldChg chg="del">
        <pc:chgData name="EL-ARBI EL-ALAOUY" userId="328fd111-a4b5-4d61-919a-b1b69a7c4cc8" providerId="ADAL" clId="{28B249C7-BD6E-43CE-AFB5-5B458D3A4E24}" dt="2024-09-30T23:13:16.972" v="4" actId="47"/>
        <pc:sldMkLst>
          <pc:docMk/>
          <pc:sldMk cId="0" sldId="594"/>
        </pc:sldMkLst>
      </pc:sldChg>
      <pc:sldChg chg="del">
        <pc:chgData name="EL-ARBI EL-ALAOUY" userId="328fd111-a4b5-4d61-919a-b1b69a7c4cc8" providerId="ADAL" clId="{28B249C7-BD6E-43CE-AFB5-5B458D3A4E24}" dt="2024-09-30T23:13:17.634" v="5" actId="47"/>
        <pc:sldMkLst>
          <pc:docMk/>
          <pc:sldMk cId="0" sldId="595"/>
        </pc:sldMkLst>
      </pc:sldChg>
    </pc:docChg>
  </pc:docChgLst>
  <pc:docChgLst>
    <pc:chgData name="EL-ARBI EL-ALAOUY" userId="S::elarbi.elalaouy@ofppt.ma::328fd111-a4b5-4d61-919a-b1b69a7c4cc8" providerId="AD" clId="Web-{B2DCA4F6-42A6-340C-6945-CF3AA81572D9}"/>
    <pc:docChg chg="delSld">
      <pc:chgData name="EL-ARBI EL-ALAOUY" userId="S::elarbi.elalaouy@ofppt.ma::328fd111-a4b5-4d61-919a-b1b69a7c4cc8" providerId="AD" clId="Web-{B2DCA4F6-42A6-340C-6945-CF3AA81572D9}" dt="2024-10-01T14:50:51.402" v="0"/>
      <pc:docMkLst>
        <pc:docMk/>
      </pc:docMkLst>
      <pc:sldChg chg="del">
        <pc:chgData name="EL-ARBI EL-ALAOUY" userId="S::elarbi.elalaouy@ofppt.ma::328fd111-a4b5-4d61-919a-b1b69a7c4cc8" providerId="AD" clId="Web-{B2DCA4F6-42A6-340C-6945-CF3AA81572D9}" dt="2024-10-01T14:50:51.402" v="0"/>
        <pc:sldMkLst>
          <pc:docMk/>
          <pc:sldMk cId="857494664" sldId="432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01T00:33:46.481" idx="1">
    <p:pos x="1045" y="2847"/>
    <p:text>detaille ce point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58A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7" y="17"/>
            <a:ext cx="12187046" cy="685520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36790" y="1465478"/>
            <a:ext cx="11118850" cy="5146675"/>
          </a:xfrm>
          <a:custGeom>
            <a:avLst/>
            <a:gdLst/>
            <a:ahLst/>
            <a:cxnLst/>
            <a:rect l="l" t="t" r="r" b="b"/>
            <a:pathLst>
              <a:path w="11118850" h="5146675">
                <a:moveTo>
                  <a:pt x="11118469" y="0"/>
                </a:moveTo>
                <a:lnTo>
                  <a:pt x="0" y="0"/>
                </a:lnTo>
                <a:lnTo>
                  <a:pt x="0" y="5146294"/>
                </a:lnTo>
                <a:lnTo>
                  <a:pt x="11118469" y="5146294"/>
                </a:lnTo>
                <a:lnTo>
                  <a:pt x="111184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36790" y="1465478"/>
            <a:ext cx="11118850" cy="5146675"/>
          </a:xfrm>
          <a:custGeom>
            <a:avLst/>
            <a:gdLst/>
            <a:ahLst/>
            <a:cxnLst/>
            <a:rect l="l" t="t" r="r" b="b"/>
            <a:pathLst>
              <a:path w="11118850" h="5146675">
                <a:moveTo>
                  <a:pt x="0" y="5146294"/>
                </a:moveTo>
                <a:lnTo>
                  <a:pt x="11118469" y="5146294"/>
                </a:lnTo>
                <a:lnTo>
                  <a:pt x="11118469" y="0"/>
                </a:lnTo>
                <a:lnTo>
                  <a:pt x="0" y="0"/>
                </a:lnTo>
                <a:lnTo>
                  <a:pt x="0" y="5146294"/>
                </a:lnTo>
                <a:close/>
              </a:path>
            </a:pathLst>
          </a:custGeom>
          <a:ln w="9525">
            <a:solidFill>
              <a:srgbClr val="FF7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60150"/>
            <a:ext cx="537210" cy="1346200"/>
          </a:xfrm>
          <a:custGeom>
            <a:avLst/>
            <a:gdLst/>
            <a:ahLst/>
            <a:cxnLst/>
            <a:rect l="l" t="t" r="r" b="b"/>
            <a:pathLst>
              <a:path w="537210" h="1346200">
                <a:moveTo>
                  <a:pt x="536790" y="0"/>
                </a:moveTo>
                <a:lnTo>
                  <a:pt x="0" y="0"/>
                </a:lnTo>
                <a:lnTo>
                  <a:pt x="0" y="1077226"/>
                </a:lnTo>
                <a:lnTo>
                  <a:pt x="0" y="1080008"/>
                </a:lnTo>
                <a:lnTo>
                  <a:pt x="241" y="1080008"/>
                </a:lnTo>
                <a:lnTo>
                  <a:pt x="4318" y="1125474"/>
                </a:lnTo>
                <a:lnTo>
                  <a:pt x="16789" y="1170889"/>
                </a:lnTo>
                <a:lnTo>
                  <a:pt x="36639" y="1212697"/>
                </a:lnTo>
                <a:lnTo>
                  <a:pt x="63119" y="1250149"/>
                </a:lnTo>
                <a:lnTo>
                  <a:pt x="95465" y="1282496"/>
                </a:lnTo>
                <a:lnTo>
                  <a:pt x="132918" y="1308976"/>
                </a:lnTo>
                <a:lnTo>
                  <a:pt x="174739" y="1328826"/>
                </a:lnTo>
                <a:lnTo>
                  <a:pt x="220141" y="1341297"/>
                </a:lnTo>
                <a:lnTo>
                  <a:pt x="268389" y="1345615"/>
                </a:lnTo>
                <a:lnTo>
                  <a:pt x="536790" y="1345615"/>
                </a:lnTo>
                <a:lnTo>
                  <a:pt x="536790" y="1080008"/>
                </a:lnTo>
                <a:lnTo>
                  <a:pt x="536790" y="1077226"/>
                </a:lnTo>
                <a:lnTo>
                  <a:pt x="536790" y="0"/>
                </a:lnTo>
                <a:close/>
              </a:path>
            </a:pathLst>
          </a:custGeom>
          <a:solidFill>
            <a:srgbClr val="FF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58A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98982" y="1599692"/>
            <a:ext cx="5156200" cy="4392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75628" y="1950318"/>
            <a:ext cx="5334634" cy="4490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 u="sng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58A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2811"/>
            <a:ext cx="12191998" cy="684961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36790" y="1464030"/>
            <a:ext cx="11118850" cy="5152390"/>
          </a:xfrm>
          <a:custGeom>
            <a:avLst/>
            <a:gdLst/>
            <a:ahLst/>
            <a:cxnLst/>
            <a:rect l="l" t="t" r="r" b="b"/>
            <a:pathLst>
              <a:path w="11118850" h="5152390">
                <a:moveTo>
                  <a:pt x="11118469" y="0"/>
                </a:moveTo>
                <a:lnTo>
                  <a:pt x="0" y="0"/>
                </a:lnTo>
                <a:lnTo>
                  <a:pt x="0" y="5152390"/>
                </a:lnTo>
                <a:lnTo>
                  <a:pt x="11118469" y="5152390"/>
                </a:lnTo>
                <a:lnTo>
                  <a:pt x="111184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36790" y="1464030"/>
            <a:ext cx="11118850" cy="5152390"/>
          </a:xfrm>
          <a:custGeom>
            <a:avLst/>
            <a:gdLst/>
            <a:ahLst/>
            <a:cxnLst/>
            <a:rect l="l" t="t" r="r" b="b"/>
            <a:pathLst>
              <a:path w="11118850" h="5152390">
                <a:moveTo>
                  <a:pt x="0" y="5152390"/>
                </a:moveTo>
                <a:lnTo>
                  <a:pt x="11118469" y="5152390"/>
                </a:lnTo>
                <a:lnTo>
                  <a:pt x="11118469" y="0"/>
                </a:lnTo>
                <a:lnTo>
                  <a:pt x="0" y="0"/>
                </a:lnTo>
                <a:lnTo>
                  <a:pt x="0" y="5152390"/>
                </a:lnTo>
                <a:close/>
              </a:path>
            </a:pathLst>
          </a:custGeom>
          <a:ln w="9525">
            <a:solidFill>
              <a:srgbClr val="C5DF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60149"/>
            <a:ext cx="537210" cy="1346200"/>
          </a:xfrm>
          <a:custGeom>
            <a:avLst/>
            <a:gdLst/>
            <a:ahLst/>
            <a:cxnLst/>
            <a:rect l="l" t="t" r="r" b="b"/>
            <a:pathLst>
              <a:path w="537210" h="1346200">
                <a:moveTo>
                  <a:pt x="536790" y="0"/>
                </a:moveTo>
                <a:lnTo>
                  <a:pt x="0" y="0"/>
                </a:lnTo>
                <a:lnTo>
                  <a:pt x="0" y="1077226"/>
                </a:lnTo>
                <a:lnTo>
                  <a:pt x="0" y="1080008"/>
                </a:lnTo>
                <a:lnTo>
                  <a:pt x="241" y="1080008"/>
                </a:lnTo>
                <a:lnTo>
                  <a:pt x="4318" y="1125474"/>
                </a:lnTo>
                <a:lnTo>
                  <a:pt x="16789" y="1170889"/>
                </a:lnTo>
                <a:lnTo>
                  <a:pt x="36639" y="1212697"/>
                </a:lnTo>
                <a:lnTo>
                  <a:pt x="63119" y="1250149"/>
                </a:lnTo>
                <a:lnTo>
                  <a:pt x="95465" y="1282496"/>
                </a:lnTo>
                <a:lnTo>
                  <a:pt x="132918" y="1308976"/>
                </a:lnTo>
                <a:lnTo>
                  <a:pt x="174739" y="1328826"/>
                </a:lnTo>
                <a:lnTo>
                  <a:pt x="220141" y="1341297"/>
                </a:lnTo>
                <a:lnTo>
                  <a:pt x="268389" y="1345615"/>
                </a:lnTo>
                <a:lnTo>
                  <a:pt x="536790" y="1345615"/>
                </a:lnTo>
                <a:lnTo>
                  <a:pt x="536790" y="1080008"/>
                </a:lnTo>
                <a:lnTo>
                  <a:pt x="536790" y="1077226"/>
                </a:lnTo>
                <a:lnTo>
                  <a:pt x="536790" y="0"/>
                </a:lnTo>
                <a:close/>
              </a:path>
            </a:pathLst>
          </a:custGeom>
          <a:solidFill>
            <a:srgbClr val="007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876" y="273557"/>
            <a:ext cx="4612005" cy="895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058A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8982" y="1599692"/>
            <a:ext cx="10589895" cy="4773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04638" y="6670573"/>
            <a:ext cx="1983104" cy="175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44273" y="6668744"/>
            <a:ext cx="281304" cy="1944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34" y="0"/>
            <a:ext cx="6483985" cy="6858000"/>
            <a:chOff x="4934" y="0"/>
            <a:chExt cx="648398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4" y="0"/>
              <a:ext cx="6483686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442" y="195745"/>
              <a:ext cx="1027201" cy="101481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379590" y="2358390"/>
            <a:ext cx="5457825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Ce</a:t>
            </a:r>
            <a:r>
              <a:rPr sz="18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que</a:t>
            </a:r>
            <a:r>
              <a:rPr sz="180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vous</a:t>
            </a:r>
            <a:r>
              <a:rPr sz="18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allez</a:t>
            </a:r>
            <a:r>
              <a:rPr sz="18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apprendre</a:t>
            </a:r>
            <a:r>
              <a:rPr sz="18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dans</a:t>
            </a:r>
            <a:r>
              <a:rPr sz="18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ce</a:t>
            </a:r>
            <a:r>
              <a:rPr sz="18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chapitre</a:t>
            </a:r>
            <a:r>
              <a:rPr sz="180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Introduire</a:t>
            </a:r>
            <a:r>
              <a:rPr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son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rôle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6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statistique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Préparer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l'environnement</a:t>
            </a:r>
            <a:r>
              <a:rPr sz="16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l'utilisation</a:t>
            </a:r>
            <a:r>
              <a:rPr sz="160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Appliquer</a:t>
            </a:r>
            <a:r>
              <a:rPr sz="16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6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syntaxe</a:t>
            </a:r>
            <a:r>
              <a:rPr sz="16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principaux</a:t>
            </a:r>
            <a:r>
              <a:rPr sz="16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opérateurs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Explorer</a:t>
            </a:r>
            <a:r>
              <a:rPr sz="16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structures</a:t>
            </a:r>
            <a:r>
              <a:rPr sz="16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6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fondamentales</a:t>
            </a:r>
            <a:r>
              <a:rPr sz="16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6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Effectuer</a:t>
            </a:r>
            <a:r>
              <a:rPr sz="16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premières</a:t>
            </a:r>
            <a:r>
              <a:rPr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manipulations</a:t>
            </a:r>
            <a:r>
              <a:rPr sz="16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Comparer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fonctions</a:t>
            </a:r>
            <a:r>
              <a:rPr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6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6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Python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6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Adapter</a:t>
            </a:r>
            <a:r>
              <a:rPr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dernières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applications</a:t>
            </a:r>
            <a:r>
              <a:rPr sz="16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(Python/Excel)</a:t>
            </a:r>
            <a:r>
              <a:rPr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010017" y="6132982"/>
            <a:ext cx="2160270" cy="720090"/>
            <a:chOff x="8010017" y="6132982"/>
            <a:chExt cx="2160270" cy="720090"/>
          </a:xfrm>
        </p:grpSpPr>
        <p:sp>
          <p:nvSpPr>
            <p:cNvPr id="7" name="object 7"/>
            <p:cNvSpPr/>
            <p:nvPr/>
          </p:nvSpPr>
          <p:spPr>
            <a:xfrm>
              <a:off x="8010017" y="6132982"/>
              <a:ext cx="2160270" cy="720090"/>
            </a:xfrm>
            <a:custGeom>
              <a:avLst/>
              <a:gdLst/>
              <a:ahLst/>
              <a:cxnLst/>
              <a:rect l="l" t="t" r="r" b="b"/>
              <a:pathLst>
                <a:path w="2160270" h="720090">
                  <a:moveTo>
                    <a:pt x="2040001" y="0"/>
                  </a:moveTo>
                  <a:lnTo>
                    <a:pt x="120014" y="0"/>
                  </a:lnTo>
                  <a:lnTo>
                    <a:pt x="73294" y="9431"/>
                  </a:lnTo>
                  <a:lnTo>
                    <a:pt x="35147" y="35150"/>
                  </a:lnTo>
                  <a:lnTo>
                    <a:pt x="9429" y="73294"/>
                  </a:lnTo>
                  <a:lnTo>
                    <a:pt x="0" y="120002"/>
                  </a:lnTo>
                  <a:lnTo>
                    <a:pt x="0" y="720003"/>
                  </a:lnTo>
                  <a:lnTo>
                    <a:pt x="2160015" y="720003"/>
                  </a:lnTo>
                  <a:lnTo>
                    <a:pt x="2160015" y="120002"/>
                  </a:lnTo>
                  <a:lnTo>
                    <a:pt x="2150586" y="73294"/>
                  </a:lnTo>
                  <a:lnTo>
                    <a:pt x="2124868" y="35150"/>
                  </a:lnTo>
                  <a:lnTo>
                    <a:pt x="2086721" y="9431"/>
                  </a:lnTo>
                  <a:lnTo>
                    <a:pt x="2040001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6420" y="6268948"/>
              <a:ext cx="401662" cy="39599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695435" y="6260693"/>
            <a:ext cx="1262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heures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216900" y="561212"/>
            <a:ext cx="1747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7842"/>
                </a:solidFill>
              </a:rPr>
              <a:t>CHAPITRE</a:t>
            </a:r>
            <a:r>
              <a:rPr sz="2800" spc="-130" dirty="0">
                <a:solidFill>
                  <a:srgbClr val="007842"/>
                </a:solidFill>
              </a:rPr>
              <a:t> </a:t>
            </a:r>
            <a:r>
              <a:rPr sz="2800" spc="-50" dirty="0">
                <a:solidFill>
                  <a:srgbClr val="007842"/>
                </a:solidFill>
              </a:rPr>
              <a:t>4</a:t>
            </a:r>
            <a:endParaRPr sz="2800"/>
          </a:p>
        </p:txBody>
      </p:sp>
      <p:sp>
        <p:nvSpPr>
          <p:cNvPr id="11" name="object 11"/>
          <p:cNvSpPr txBox="1"/>
          <p:nvPr/>
        </p:nvSpPr>
        <p:spPr>
          <a:xfrm>
            <a:off x="7332726" y="1103503"/>
            <a:ext cx="3515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VULGARISER</a:t>
            </a:r>
            <a:r>
              <a:rPr sz="24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LE</a:t>
            </a:r>
            <a:r>
              <a:rPr sz="24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LANGAGE</a:t>
            </a:r>
            <a:r>
              <a:rPr sz="24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50" dirty="0">
                <a:solidFill>
                  <a:srgbClr val="007842"/>
                </a:solidFill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11"/>
            <a:ext cx="12192000" cy="6849745"/>
            <a:chOff x="0" y="2811"/>
            <a:chExt cx="12192000" cy="68497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811"/>
              <a:ext cx="12191998" cy="684961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88591" y="345681"/>
            <a:ext cx="9467215" cy="6008370"/>
            <a:chOff x="2188591" y="345681"/>
            <a:chExt cx="9467215" cy="600837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6168" y="345681"/>
              <a:ext cx="659079" cy="6511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8591" y="5533491"/>
              <a:ext cx="710945" cy="54997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67623" y="5307596"/>
              <a:ext cx="1673859" cy="1046187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7842"/>
                </a:solidFill>
              </a:rPr>
              <a:t>04</a:t>
            </a:r>
            <a:r>
              <a:rPr spc="-5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–</a:t>
            </a:r>
            <a:r>
              <a:rPr spc="-2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VULGARISER</a:t>
            </a:r>
            <a:r>
              <a:rPr spc="-4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LE</a:t>
            </a:r>
            <a:r>
              <a:rPr spc="-2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LANGAGE</a:t>
            </a:r>
            <a:r>
              <a:rPr spc="-25" dirty="0">
                <a:solidFill>
                  <a:srgbClr val="007842"/>
                </a:solidFill>
              </a:rPr>
              <a:t> </a:t>
            </a:r>
            <a:r>
              <a:rPr spc="-50" dirty="0">
                <a:solidFill>
                  <a:srgbClr val="007842"/>
                </a:solidFill>
              </a:rPr>
              <a:t>R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20" dirty="0">
                <a:solidFill>
                  <a:srgbClr val="007842"/>
                </a:solidFill>
              </a:rPr>
              <a:t>Syntaxe</a:t>
            </a:r>
            <a:r>
              <a:rPr sz="1600" spc="-30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de</a:t>
            </a:r>
            <a:r>
              <a:rPr sz="1600" spc="-30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base</a:t>
            </a:r>
            <a:r>
              <a:rPr sz="1600" spc="-35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et</a:t>
            </a:r>
            <a:r>
              <a:rPr sz="1600" spc="-35" dirty="0">
                <a:solidFill>
                  <a:srgbClr val="007842"/>
                </a:solidFill>
              </a:rPr>
              <a:t> </a:t>
            </a:r>
            <a:r>
              <a:rPr sz="1600" spc="-10" dirty="0">
                <a:solidFill>
                  <a:srgbClr val="007842"/>
                </a:solidFill>
              </a:rPr>
              <a:t>principaux</a:t>
            </a:r>
            <a:r>
              <a:rPr sz="1600" spc="-15" dirty="0">
                <a:solidFill>
                  <a:srgbClr val="007842"/>
                </a:solidFill>
              </a:rPr>
              <a:t> </a:t>
            </a:r>
            <a:r>
              <a:rPr sz="1600" spc="-10" dirty="0">
                <a:solidFill>
                  <a:srgbClr val="007842"/>
                </a:solidFill>
              </a:rPr>
              <a:t>opérateurs</a:t>
            </a:r>
            <a:r>
              <a:rPr sz="1600" spc="5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en</a:t>
            </a:r>
            <a:r>
              <a:rPr sz="1600" spc="-40" dirty="0">
                <a:solidFill>
                  <a:srgbClr val="007842"/>
                </a:solidFill>
              </a:rPr>
              <a:t> </a:t>
            </a:r>
            <a:r>
              <a:rPr sz="1600" spc="-50" dirty="0">
                <a:solidFill>
                  <a:srgbClr val="007842"/>
                </a:solidFill>
              </a:rPr>
              <a:t>R</a:t>
            </a:r>
            <a:endParaRPr sz="160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3" name="object 13"/>
          <p:cNvSpPr txBox="1"/>
          <p:nvPr/>
        </p:nvSpPr>
        <p:spPr>
          <a:xfrm>
            <a:off x="798982" y="1599692"/>
            <a:ext cx="10588625" cy="2396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Boucles</a:t>
            </a:r>
            <a:r>
              <a:rPr sz="16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en</a:t>
            </a:r>
            <a:r>
              <a:rPr sz="16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R</a:t>
            </a:r>
            <a:r>
              <a:rPr sz="16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et</a:t>
            </a:r>
            <a:r>
              <a:rPr sz="160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comparaison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6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python </a:t>
            </a:r>
            <a:r>
              <a:rPr sz="1600" b="1" spc="-50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50100"/>
              </a:lnSpc>
              <a:spcBef>
                <a:spcPts val="894"/>
              </a:spcBef>
            </a:pP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Les</a:t>
            </a:r>
            <a:r>
              <a:rPr sz="1600" spc="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boucles</a:t>
            </a:r>
            <a:r>
              <a:rPr sz="1600" spc="9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sont</a:t>
            </a:r>
            <a:r>
              <a:rPr sz="1600" spc="10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des</a:t>
            </a:r>
            <a:r>
              <a:rPr sz="1600" spc="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structures</a:t>
            </a:r>
            <a:r>
              <a:rPr sz="1600" spc="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de</a:t>
            </a:r>
            <a:r>
              <a:rPr sz="1600" spc="1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contrôle</a:t>
            </a:r>
            <a:r>
              <a:rPr sz="1600" spc="10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essentielles</a:t>
            </a:r>
            <a:r>
              <a:rPr sz="1600" spc="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dans</a:t>
            </a:r>
            <a:r>
              <a:rPr sz="1600" spc="9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la</a:t>
            </a:r>
            <a:r>
              <a:rPr sz="1600" spc="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programmation,</a:t>
            </a:r>
            <a:r>
              <a:rPr sz="1600" spc="1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permettant</a:t>
            </a:r>
            <a:r>
              <a:rPr sz="1600" spc="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d'exécuter</a:t>
            </a:r>
            <a:r>
              <a:rPr sz="1600" spc="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des</a:t>
            </a:r>
            <a:r>
              <a:rPr sz="1600" spc="1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blocs</a:t>
            </a:r>
            <a:r>
              <a:rPr sz="1600" spc="9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de</a:t>
            </a:r>
            <a:r>
              <a:rPr sz="1600" spc="9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code</a:t>
            </a:r>
            <a:r>
              <a:rPr sz="1600" spc="9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374151"/>
                </a:solidFill>
                <a:latin typeface="Calibri"/>
                <a:cs typeface="Calibri"/>
              </a:rPr>
              <a:t>de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manière</a:t>
            </a:r>
            <a:r>
              <a:rPr sz="1600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répétée.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En</a:t>
            </a:r>
            <a:r>
              <a:rPr sz="16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R,</a:t>
            </a:r>
            <a:r>
              <a:rPr sz="16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nous</a:t>
            </a:r>
            <a:r>
              <a:rPr sz="16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avons</a:t>
            </a:r>
            <a:r>
              <a:rPr sz="160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principalement</a:t>
            </a:r>
            <a:r>
              <a:rPr sz="160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deux</a:t>
            </a:r>
            <a:r>
              <a:rPr sz="16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types</a:t>
            </a:r>
            <a:r>
              <a:rPr sz="1600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de</a:t>
            </a:r>
            <a:r>
              <a:rPr sz="16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boucles</a:t>
            </a:r>
            <a:r>
              <a:rPr sz="160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:</a:t>
            </a:r>
            <a:r>
              <a:rPr sz="1600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la</a:t>
            </a:r>
            <a:r>
              <a:rPr sz="1600" spc="-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boucle</a:t>
            </a:r>
            <a:r>
              <a:rPr sz="16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for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,</a:t>
            </a:r>
            <a:r>
              <a:rPr sz="16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la</a:t>
            </a:r>
            <a:r>
              <a:rPr sz="1600" spc="-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boucle</a:t>
            </a:r>
            <a:r>
              <a:rPr sz="16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while,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et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la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boucle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repeat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u="sng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Boucle</a:t>
            </a:r>
            <a:r>
              <a:rPr sz="1800" b="1" u="sng" spc="-40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for</a:t>
            </a:r>
            <a:r>
              <a:rPr sz="1800" b="1" u="sng" spc="-5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en</a:t>
            </a:r>
            <a:r>
              <a:rPr sz="1800" b="1" u="sng" spc="-20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R </a:t>
            </a:r>
            <a:r>
              <a:rPr sz="1800" b="1" u="sng" spc="-50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La</a:t>
            </a:r>
            <a:r>
              <a:rPr sz="18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boucle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for</a:t>
            </a:r>
            <a:r>
              <a:rPr sz="1800" b="1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est</a:t>
            </a:r>
            <a:r>
              <a:rPr sz="18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utilisée</a:t>
            </a:r>
            <a:r>
              <a:rPr sz="18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pour</a:t>
            </a:r>
            <a:r>
              <a:rPr sz="18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itérer</a:t>
            </a:r>
            <a:r>
              <a:rPr sz="18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sur</a:t>
            </a:r>
            <a:r>
              <a:rPr sz="18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une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séquence</a:t>
            </a:r>
            <a:r>
              <a:rPr sz="18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d'éléments.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Voici</a:t>
            </a:r>
            <a:r>
              <a:rPr sz="180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un</a:t>
            </a:r>
            <a:r>
              <a:rPr sz="1800" spc="-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exemple</a:t>
            </a:r>
            <a:r>
              <a:rPr sz="1800" spc="-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374151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4928" y="4125163"/>
            <a:ext cx="3462654" cy="1200785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26034" rIns="0" bIns="0" rtlCol="0">
            <a:spAutoFit/>
          </a:bodyPr>
          <a:lstStyle/>
          <a:p>
            <a:pPr marL="91440" marR="248285">
              <a:lnSpc>
                <a:spcPts val="2090"/>
              </a:lnSpc>
              <a:spcBef>
                <a:spcPts val="204"/>
              </a:spcBef>
            </a:pP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#</a:t>
            </a:r>
            <a:r>
              <a:rPr sz="1600" spc="-5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Exemple</a:t>
            </a:r>
            <a:r>
              <a:rPr sz="1600" spc="-5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de</a:t>
            </a:r>
            <a:r>
              <a:rPr sz="1600" spc="-5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boucle</a:t>
            </a:r>
            <a:r>
              <a:rPr sz="1600" spc="-5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600" spc="-5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en</a:t>
            </a:r>
            <a:r>
              <a:rPr sz="1600" spc="-50" dirty="0">
                <a:solidFill>
                  <a:srgbClr val="008000"/>
                </a:solidFill>
                <a:latin typeface="Consolas"/>
                <a:cs typeface="Consolas"/>
              </a:rPr>
              <a:t> R </a:t>
            </a:r>
            <a:r>
              <a:rPr sz="1600" spc="-20" dirty="0">
                <a:solidFill>
                  <a:srgbClr val="0000CD"/>
                </a:solidFill>
                <a:latin typeface="Consolas"/>
                <a:cs typeface="Consolas"/>
              </a:rPr>
              <a:t>for</a:t>
            </a:r>
            <a:r>
              <a:rPr sz="1600" spc="-47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alibri"/>
                <a:cs typeface="Calibri"/>
              </a:rPr>
              <a:t>(i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1:5)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96215">
              <a:lnSpc>
                <a:spcPts val="2100"/>
              </a:lnSpc>
            </a:pPr>
            <a:r>
              <a:rPr sz="1800" spc="-10" dirty="0">
                <a:latin typeface="Calibri"/>
                <a:cs typeface="Calibri"/>
              </a:rPr>
              <a:t>print(i)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42530" y="4139400"/>
            <a:ext cx="3924300" cy="923925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26034" rIns="0" bIns="0" rtlCol="0">
            <a:spAutoFit/>
          </a:bodyPr>
          <a:lstStyle/>
          <a:p>
            <a:pPr marL="92075" marR="154940">
              <a:lnSpc>
                <a:spcPts val="2090"/>
              </a:lnSpc>
              <a:spcBef>
                <a:spcPts val="204"/>
              </a:spcBef>
            </a:pP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#</a:t>
            </a:r>
            <a:r>
              <a:rPr sz="1600" spc="-5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Exemple</a:t>
            </a:r>
            <a:r>
              <a:rPr sz="1600" spc="-5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de</a:t>
            </a:r>
            <a:r>
              <a:rPr sz="1600" spc="-5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boucle</a:t>
            </a:r>
            <a:r>
              <a:rPr sz="1600" spc="-5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600" spc="-5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en</a:t>
            </a:r>
            <a:r>
              <a:rPr sz="1600" spc="-5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Consolas"/>
                <a:cs typeface="Consolas"/>
              </a:rPr>
              <a:t>Python </a:t>
            </a:r>
            <a:r>
              <a:rPr sz="1600" spc="-20" dirty="0">
                <a:solidFill>
                  <a:srgbClr val="0000CD"/>
                </a:solidFill>
                <a:latin typeface="Consolas"/>
                <a:cs typeface="Consolas"/>
              </a:rPr>
              <a:t>for</a:t>
            </a:r>
            <a:r>
              <a:rPr sz="1600" spc="-47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range(1,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6):</a:t>
            </a:r>
            <a:endParaRPr sz="1800">
              <a:latin typeface="Calibri"/>
              <a:cs typeface="Calibri"/>
            </a:endParaRPr>
          </a:p>
          <a:p>
            <a:pPr marL="300990">
              <a:lnSpc>
                <a:spcPts val="2100"/>
              </a:lnSpc>
            </a:pPr>
            <a:r>
              <a:rPr sz="1800" spc="-10" dirty="0">
                <a:latin typeface="Calibri"/>
                <a:cs typeface="Calibri"/>
              </a:rPr>
              <a:t>print(i)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71542" y="4154551"/>
            <a:ext cx="2805430" cy="2353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Cela</a:t>
            </a:r>
            <a:r>
              <a:rPr sz="180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affichera</a:t>
            </a:r>
            <a:r>
              <a:rPr sz="1800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les</a:t>
            </a:r>
            <a:r>
              <a:rPr sz="18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nombres</a:t>
            </a:r>
            <a:r>
              <a:rPr sz="18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374151"/>
                </a:solidFill>
                <a:latin typeface="Calibri"/>
                <a:cs typeface="Calibri"/>
              </a:rPr>
              <a:t>de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1</a:t>
            </a:r>
            <a:r>
              <a:rPr sz="18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à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5.</a:t>
            </a:r>
            <a:r>
              <a:rPr sz="18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En</a:t>
            </a:r>
            <a:r>
              <a:rPr sz="18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comparaison,</a:t>
            </a:r>
            <a:r>
              <a:rPr sz="18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voici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374151"/>
                </a:solidFill>
                <a:latin typeface="Calibri"/>
                <a:cs typeface="Calibri"/>
              </a:rPr>
              <a:t>la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même</a:t>
            </a:r>
            <a:r>
              <a:rPr sz="1800" b="1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boucle</a:t>
            </a:r>
            <a:r>
              <a:rPr sz="1800" b="1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en</a:t>
            </a:r>
            <a:r>
              <a:rPr sz="1800" b="1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Python</a:t>
            </a:r>
            <a:r>
              <a:rPr sz="1800" b="1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374151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148080">
              <a:lnSpc>
                <a:spcPct val="100000"/>
              </a:lnSpc>
              <a:spcBef>
                <a:spcPts val="1050"/>
              </a:spcBef>
            </a:pPr>
            <a:r>
              <a:rPr sz="1800" dirty="0">
                <a:latin typeface="Calibri"/>
                <a:cs typeface="Calibri"/>
              </a:rPr>
              <a:t>[1] </a:t>
            </a: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148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[1] </a:t>
            </a:r>
            <a:r>
              <a:rPr sz="1800" spc="-5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148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[1] </a:t>
            </a:r>
            <a:r>
              <a:rPr sz="1800" spc="-5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1148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[1] </a:t>
            </a:r>
            <a:r>
              <a:rPr sz="1800" spc="-5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1148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[1] </a:t>
            </a:r>
            <a:r>
              <a:rPr sz="1800" spc="-5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11"/>
            <a:ext cx="12192000" cy="6849745"/>
            <a:chOff x="0" y="2811"/>
            <a:chExt cx="12192000" cy="68497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811"/>
              <a:ext cx="12191998" cy="684961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77923" y="345681"/>
            <a:ext cx="9477375" cy="5323205"/>
            <a:chOff x="2177923" y="345681"/>
            <a:chExt cx="9477375" cy="532320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6167" y="345681"/>
              <a:ext cx="659079" cy="6511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7923" y="4870259"/>
              <a:ext cx="710945" cy="54997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49081" y="4622088"/>
              <a:ext cx="1673859" cy="1046187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7842"/>
                </a:solidFill>
              </a:rPr>
              <a:t>04</a:t>
            </a:r>
            <a:r>
              <a:rPr spc="-5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–</a:t>
            </a:r>
            <a:r>
              <a:rPr spc="-2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VULGARISER</a:t>
            </a:r>
            <a:r>
              <a:rPr spc="-4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LE</a:t>
            </a:r>
            <a:r>
              <a:rPr spc="-2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LANGAGE</a:t>
            </a:r>
            <a:r>
              <a:rPr spc="-25" dirty="0">
                <a:solidFill>
                  <a:srgbClr val="007842"/>
                </a:solidFill>
              </a:rPr>
              <a:t> </a:t>
            </a:r>
            <a:r>
              <a:rPr spc="-50" dirty="0">
                <a:solidFill>
                  <a:srgbClr val="007842"/>
                </a:solidFill>
              </a:rPr>
              <a:t>R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20" dirty="0">
                <a:solidFill>
                  <a:srgbClr val="007842"/>
                </a:solidFill>
              </a:rPr>
              <a:t>Syntaxe</a:t>
            </a:r>
            <a:r>
              <a:rPr sz="1600" spc="-30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de</a:t>
            </a:r>
            <a:r>
              <a:rPr sz="1600" spc="-30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base</a:t>
            </a:r>
            <a:r>
              <a:rPr sz="1600" spc="-35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et</a:t>
            </a:r>
            <a:r>
              <a:rPr sz="1600" spc="-35" dirty="0">
                <a:solidFill>
                  <a:srgbClr val="007842"/>
                </a:solidFill>
              </a:rPr>
              <a:t> </a:t>
            </a:r>
            <a:r>
              <a:rPr sz="1600" spc="-10" dirty="0">
                <a:solidFill>
                  <a:srgbClr val="007842"/>
                </a:solidFill>
              </a:rPr>
              <a:t>principaux</a:t>
            </a:r>
            <a:r>
              <a:rPr sz="1600" spc="-15" dirty="0">
                <a:solidFill>
                  <a:srgbClr val="007842"/>
                </a:solidFill>
              </a:rPr>
              <a:t> </a:t>
            </a:r>
            <a:r>
              <a:rPr sz="1600" spc="-10" dirty="0">
                <a:solidFill>
                  <a:srgbClr val="007842"/>
                </a:solidFill>
              </a:rPr>
              <a:t>opérateurs</a:t>
            </a:r>
            <a:r>
              <a:rPr sz="1600" spc="5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en</a:t>
            </a:r>
            <a:r>
              <a:rPr sz="1600" spc="-40" dirty="0">
                <a:solidFill>
                  <a:srgbClr val="007842"/>
                </a:solidFill>
              </a:rPr>
              <a:t> </a:t>
            </a:r>
            <a:r>
              <a:rPr sz="1600" spc="-50" dirty="0">
                <a:solidFill>
                  <a:srgbClr val="007842"/>
                </a:solidFill>
              </a:rPr>
              <a:t>R</a:t>
            </a:r>
            <a:endParaRPr sz="160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13" name="object 13"/>
          <p:cNvSpPr txBox="1"/>
          <p:nvPr/>
        </p:nvSpPr>
        <p:spPr>
          <a:xfrm>
            <a:off x="798982" y="1466726"/>
            <a:ext cx="7845425" cy="1374775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Boucles</a:t>
            </a:r>
            <a:r>
              <a:rPr sz="160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en</a:t>
            </a:r>
            <a:r>
              <a:rPr sz="16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R</a:t>
            </a:r>
            <a:r>
              <a:rPr sz="160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et</a:t>
            </a:r>
            <a:r>
              <a:rPr sz="16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comparaison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6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Python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u="sng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Boucle</a:t>
            </a:r>
            <a:r>
              <a:rPr sz="1800" b="1" u="sng" spc="-30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While</a:t>
            </a:r>
            <a:r>
              <a:rPr sz="1800" b="1" u="sng" spc="-15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en</a:t>
            </a:r>
            <a:r>
              <a:rPr sz="1800" b="1" u="sng" spc="-15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R</a:t>
            </a:r>
            <a:r>
              <a:rPr sz="1800" b="1" u="sng" spc="-10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spc="-50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La</a:t>
            </a:r>
            <a:r>
              <a:rPr sz="18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boucle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while</a:t>
            </a:r>
            <a:r>
              <a:rPr sz="1800" b="1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continue</a:t>
            </a:r>
            <a:r>
              <a:rPr sz="18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à</a:t>
            </a:r>
            <a:r>
              <a:rPr sz="18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exécuter</a:t>
            </a:r>
            <a:r>
              <a:rPr sz="18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un</a:t>
            </a:r>
            <a:r>
              <a:rPr sz="18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bloc</a:t>
            </a:r>
            <a:r>
              <a:rPr sz="18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de</a:t>
            </a:r>
            <a:r>
              <a:rPr sz="18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code</a:t>
            </a:r>
            <a:r>
              <a:rPr sz="18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tant</a:t>
            </a:r>
            <a:r>
              <a:rPr sz="18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qu'une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condition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est</a:t>
            </a:r>
            <a:r>
              <a:rPr sz="18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vraie.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Voici</a:t>
            </a:r>
            <a:r>
              <a:rPr sz="180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un</a:t>
            </a:r>
            <a:r>
              <a:rPr sz="1800" spc="-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exemple</a:t>
            </a:r>
            <a:r>
              <a:rPr sz="1800" spc="-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374151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7207" y="2981451"/>
            <a:ext cx="3549015" cy="1754505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34925" rIns="0" bIns="0" rtlCol="0">
            <a:spAutoFit/>
          </a:bodyPr>
          <a:lstStyle/>
          <a:p>
            <a:pPr marL="90805">
              <a:lnSpc>
                <a:spcPts val="1905"/>
              </a:lnSpc>
              <a:spcBef>
                <a:spcPts val="275"/>
              </a:spcBef>
            </a:pP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#</a:t>
            </a:r>
            <a:r>
              <a:rPr sz="1600" spc="-5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Exemple</a:t>
            </a:r>
            <a:r>
              <a:rPr sz="1600" spc="-5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de</a:t>
            </a:r>
            <a:r>
              <a:rPr sz="1600" spc="-5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boucle</a:t>
            </a:r>
            <a:r>
              <a:rPr sz="1600" spc="-6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while</a:t>
            </a:r>
            <a:r>
              <a:rPr sz="1600" spc="-5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en</a:t>
            </a:r>
            <a:r>
              <a:rPr sz="1600" spc="-7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5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ts val="2145"/>
              </a:lnSpc>
            </a:pPr>
            <a:r>
              <a:rPr sz="1800" dirty="0">
                <a:latin typeface="Calibri"/>
                <a:cs typeface="Calibri"/>
              </a:rPr>
              <a:t>counter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&lt;-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96215" marR="1276350" indent="-105410">
              <a:lnSpc>
                <a:spcPct val="100000"/>
              </a:lnSpc>
            </a:pPr>
            <a:r>
              <a:rPr sz="1600" spc="-20" dirty="0">
                <a:solidFill>
                  <a:srgbClr val="0000CD"/>
                </a:solidFill>
                <a:latin typeface="Consolas"/>
                <a:cs typeface="Consolas"/>
              </a:rPr>
              <a:t>while</a:t>
            </a:r>
            <a:r>
              <a:rPr sz="1600" spc="-47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alibri"/>
                <a:cs typeface="Calibri"/>
              </a:rPr>
              <a:t>(counter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{ </a:t>
            </a:r>
            <a:r>
              <a:rPr sz="1800" spc="-10" dirty="0">
                <a:latin typeface="Calibri"/>
                <a:cs typeface="Calibri"/>
              </a:rPr>
              <a:t>print(counter)</a:t>
            </a:r>
            <a:r>
              <a:rPr sz="1800" spc="5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counter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&lt;-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counter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71542" y="2999994"/>
            <a:ext cx="2805430" cy="2353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Cela</a:t>
            </a:r>
            <a:r>
              <a:rPr sz="180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affichera</a:t>
            </a:r>
            <a:r>
              <a:rPr sz="1800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les</a:t>
            </a:r>
            <a:r>
              <a:rPr sz="18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nombres</a:t>
            </a:r>
            <a:r>
              <a:rPr sz="18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374151"/>
                </a:solidFill>
                <a:latin typeface="Calibri"/>
                <a:cs typeface="Calibri"/>
              </a:rPr>
              <a:t>de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1</a:t>
            </a:r>
            <a:r>
              <a:rPr sz="18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à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5.</a:t>
            </a:r>
            <a:r>
              <a:rPr sz="18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En</a:t>
            </a:r>
            <a:r>
              <a:rPr sz="18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comparaison,</a:t>
            </a:r>
            <a:r>
              <a:rPr sz="18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voici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374151"/>
                </a:solidFill>
                <a:latin typeface="Calibri"/>
                <a:cs typeface="Calibri"/>
              </a:rPr>
              <a:t>la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même</a:t>
            </a:r>
            <a:r>
              <a:rPr sz="1800" b="1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boucle</a:t>
            </a:r>
            <a:r>
              <a:rPr sz="1800" b="1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en</a:t>
            </a:r>
            <a:r>
              <a:rPr sz="1800" b="1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Python</a:t>
            </a:r>
            <a:r>
              <a:rPr sz="1800" b="1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374151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148080">
              <a:lnSpc>
                <a:spcPct val="100000"/>
              </a:lnSpc>
              <a:spcBef>
                <a:spcPts val="1050"/>
              </a:spcBef>
            </a:pPr>
            <a:r>
              <a:rPr sz="1800" dirty="0">
                <a:latin typeface="Calibri"/>
                <a:cs typeface="Calibri"/>
              </a:rPr>
              <a:t>[1] </a:t>
            </a: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148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[1] </a:t>
            </a:r>
            <a:r>
              <a:rPr sz="1800" spc="-5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148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[1] </a:t>
            </a:r>
            <a:r>
              <a:rPr sz="1800" spc="-5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1148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[1] </a:t>
            </a:r>
            <a:r>
              <a:rPr sz="1800" spc="-5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1148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[1] </a:t>
            </a:r>
            <a:r>
              <a:rPr sz="1800" spc="-5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16418" y="3013075"/>
            <a:ext cx="4139565" cy="1446530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ts val="1905"/>
              </a:lnSpc>
              <a:spcBef>
                <a:spcPts val="275"/>
              </a:spcBef>
            </a:pP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#</a:t>
            </a:r>
            <a:r>
              <a:rPr sz="1600" spc="-5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Exemple</a:t>
            </a:r>
            <a:r>
              <a:rPr sz="1600" spc="-5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de</a:t>
            </a:r>
            <a:r>
              <a:rPr sz="1600" spc="-5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boucle</a:t>
            </a:r>
            <a:r>
              <a:rPr sz="1600" spc="-6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while</a:t>
            </a:r>
            <a:r>
              <a:rPr sz="1600" spc="-5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en</a:t>
            </a:r>
            <a:r>
              <a:rPr sz="1600" spc="-7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Consolas"/>
                <a:cs typeface="Consolas"/>
              </a:rPr>
              <a:t>Python</a:t>
            </a:r>
            <a:endParaRPr sz="1600">
              <a:latin typeface="Consolas"/>
              <a:cs typeface="Consolas"/>
            </a:endParaRPr>
          </a:p>
          <a:p>
            <a:pPr marL="92075">
              <a:lnSpc>
                <a:spcPts val="2145"/>
              </a:lnSpc>
            </a:pPr>
            <a:r>
              <a:rPr sz="1800" dirty="0">
                <a:latin typeface="Calibri"/>
                <a:cs typeface="Calibri"/>
              </a:rPr>
              <a:t>counter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300990" marR="2197735" indent="-208915">
              <a:lnSpc>
                <a:spcPct val="100000"/>
              </a:lnSpc>
            </a:pPr>
            <a:r>
              <a:rPr sz="1600" spc="-20" dirty="0">
                <a:solidFill>
                  <a:srgbClr val="0000CD"/>
                </a:solidFill>
                <a:latin typeface="Consolas"/>
                <a:cs typeface="Consolas"/>
              </a:rPr>
              <a:t>while</a:t>
            </a:r>
            <a:r>
              <a:rPr sz="1600" spc="-47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alibri"/>
                <a:cs typeface="Calibri"/>
              </a:rPr>
              <a:t>counter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5: </a:t>
            </a:r>
            <a:r>
              <a:rPr sz="1800" spc="-10" dirty="0">
                <a:latin typeface="Calibri"/>
                <a:cs typeface="Calibri"/>
              </a:rPr>
              <a:t>print(counter) </a:t>
            </a:r>
            <a:r>
              <a:rPr sz="1800" dirty="0">
                <a:latin typeface="Calibri"/>
                <a:cs typeface="Calibri"/>
              </a:rPr>
              <a:t>counter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+=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11"/>
            <a:ext cx="12192000" cy="6849745"/>
            <a:chOff x="0" y="2811"/>
            <a:chExt cx="12192000" cy="68497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811"/>
              <a:ext cx="12191998" cy="684961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77923" y="345681"/>
            <a:ext cx="9477375" cy="5074920"/>
            <a:chOff x="2177923" y="345681"/>
            <a:chExt cx="9477375" cy="507492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6167" y="345681"/>
              <a:ext cx="659079" cy="6511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7923" y="4870259"/>
              <a:ext cx="710945" cy="549973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7842"/>
                </a:solidFill>
              </a:rPr>
              <a:t>04</a:t>
            </a:r>
            <a:r>
              <a:rPr spc="-5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–</a:t>
            </a:r>
            <a:r>
              <a:rPr spc="-2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VULGARISER</a:t>
            </a:r>
            <a:r>
              <a:rPr spc="-4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LE</a:t>
            </a:r>
            <a:r>
              <a:rPr spc="-2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LANGAGE</a:t>
            </a:r>
            <a:r>
              <a:rPr spc="-25" dirty="0">
                <a:solidFill>
                  <a:srgbClr val="007842"/>
                </a:solidFill>
              </a:rPr>
              <a:t> </a:t>
            </a:r>
            <a:r>
              <a:rPr spc="-50" dirty="0">
                <a:solidFill>
                  <a:srgbClr val="007842"/>
                </a:solidFill>
              </a:rPr>
              <a:t>R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20" dirty="0">
                <a:solidFill>
                  <a:srgbClr val="007842"/>
                </a:solidFill>
              </a:rPr>
              <a:t>Syntaxe</a:t>
            </a:r>
            <a:r>
              <a:rPr sz="1600" spc="-30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de</a:t>
            </a:r>
            <a:r>
              <a:rPr sz="1600" spc="-30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base</a:t>
            </a:r>
            <a:r>
              <a:rPr sz="1600" spc="-35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et</a:t>
            </a:r>
            <a:r>
              <a:rPr sz="1600" spc="-35" dirty="0">
                <a:solidFill>
                  <a:srgbClr val="007842"/>
                </a:solidFill>
              </a:rPr>
              <a:t> </a:t>
            </a:r>
            <a:r>
              <a:rPr sz="1600" spc="-10" dirty="0">
                <a:solidFill>
                  <a:srgbClr val="007842"/>
                </a:solidFill>
              </a:rPr>
              <a:t>principaux</a:t>
            </a:r>
            <a:r>
              <a:rPr sz="1600" spc="-15" dirty="0">
                <a:solidFill>
                  <a:srgbClr val="007842"/>
                </a:solidFill>
              </a:rPr>
              <a:t> </a:t>
            </a:r>
            <a:r>
              <a:rPr sz="1600" spc="-10" dirty="0">
                <a:solidFill>
                  <a:srgbClr val="007842"/>
                </a:solidFill>
              </a:rPr>
              <a:t>opérateurs</a:t>
            </a:r>
            <a:r>
              <a:rPr sz="1600" spc="5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en</a:t>
            </a:r>
            <a:r>
              <a:rPr sz="1600" spc="-40" dirty="0">
                <a:solidFill>
                  <a:srgbClr val="007842"/>
                </a:solidFill>
              </a:rPr>
              <a:t> </a:t>
            </a:r>
            <a:r>
              <a:rPr sz="1600" spc="-50" dirty="0">
                <a:solidFill>
                  <a:srgbClr val="007842"/>
                </a:solidFill>
              </a:rPr>
              <a:t>R</a:t>
            </a:r>
            <a:endParaRPr sz="160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798982" y="1466726"/>
            <a:ext cx="8519160" cy="165227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Boucles</a:t>
            </a:r>
            <a:r>
              <a:rPr sz="160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en</a:t>
            </a:r>
            <a:r>
              <a:rPr sz="16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R</a:t>
            </a:r>
            <a:r>
              <a:rPr sz="160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et</a:t>
            </a:r>
            <a:r>
              <a:rPr sz="16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comparaison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6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Python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u="sng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Boucle</a:t>
            </a:r>
            <a:r>
              <a:rPr sz="1800" b="1" u="sng" spc="-40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repeat</a:t>
            </a:r>
            <a:r>
              <a:rPr sz="1800" b="1" u="sng" spc="-30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en</a:t>
            </a:r>
            <a:r>
              <a:rPr sz="1800" b="1" u="sng" spc="-35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R</a:t>
            </a:r>
            <a:r>
              <a:rPr sz="1800" b="1" u="sng" spc="-5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spc="-50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La</a:t>
            </a:r>
            <a:r>
              <a:rPr sz="18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boucle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repeat</a:t>
            </a:r>
            <a:r>
              <a:rPr sz="1800" b="1" spc="-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offre</a:t>
            </a:r>
            <a:r>
              <a:rPr sz="18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une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manière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d'itérer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sur</a:t>
            </a:r>
            <a:r>
              <a:rPr sz="18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un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bloc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de</a:t>
            </a:r>
            <a:r>
              <a:rPr sz="18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code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jusqu'à</a:t>
            </a:r>
            <a:r>
              <a:rPr sz="18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ce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qu'une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condition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spécifiée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soit</a:t>
            </a:r>
            <a:r>
              <a:rPr sz="18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rencontrée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Voici</a:t>
            </a:r>
            <a:r>
              <a:rPr sz="18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un</a:t>
            </a:r>
            <a:r>
              <a:rPr sz="18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exemple</a:t>
            </a:r>
            <a:r>
              <a:rPr sz="18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illustrant</a:t>
            </a:r>
            <a:r>
              <a:rPr sz="18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l'affichage</a:t>
            </a:r>
            <a:r>
              <a:rPr sz="18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des</a:t>
            </a:r>
            <a:r>
              <a:rPr sz="18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nombres</a:t>
            </a:r>
            <a:r>
              <a:rPr sz="18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de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1</a:t>
            </a:r>
            <a:r>
              <a:rPr sz="18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à</a:t>
            </a:r>
            <a:r>
              <a:rPr sz="18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5</a:t>
            </a:r>
            <a:r>
              <a:rPr sz="18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à</a:t>
            </a:r>
            <a:r>
              <a:rPr sz="18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l'aide de</a:t>
            </a:r>
            <a:r>
              <a:rPr sz="18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la</a:t>
            </a:r>
            <a:r>
              <a:rPr sz="18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boucle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"repeat"</a:t>
            </a:r>
            <a:r>
              <a:rPr sz="18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374151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60796" y="4164329"/>
            <a:ext cx="44958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[1] </a:t>
            </a: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[1] </a:t>
            </a:r>
            <a:r>
              <a:rPr sz="1800" spc="-5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[1] </a:t>
            </a:r>
            <a:r>
              <a:rPr sz="1800" spc="-5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[1] </a:t>
            </a:r>
            <a:r>
              <a:rPr sz="1800" spc="-5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[1] </a:t>
            </a:r>
            <a:r>
              <a:rPr sz="1800" spc="-5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50734" y="3300704"/>
            <a:ext cx="4316095" cy="3139440"/>
          </a:xfrm>
          <a:prstGeom prst="rect">
            <a:avLst/>
          </a:prstGeom>
          <a:ln w="19050">
            <a:solidFill>
              <a:srgbClr val="FFD966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4"/>
              </a:spcBef>
            </a:pP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La</a:t>
            </a:r>
            <a:r>
              <a:rPr sz="1800" b="1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374151"/>
                </a:solidFill>
                <a:latin typeface="Calibri"/>
                <a:cs typeface="Calibri"/>
              </a:rPr>
              <a:t>différence</a:t>
            </a:r>
            <a:r>
              <a:rPr sz="1800" b="1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Avec</a:t>
            </a:r>
            <a:r>
              <a:rPr sz="1800" b="1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la</a:t>
            </a:r>
            <a:r>
              <a:rPr sz="1800" b="1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Boucle</a:t>
            </a:r>
            <a:r>
              <a:rPr sz="1800" b="1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while</a:t>
            </a:r>
            <a:r>
              <a:rPr sz="1800" b="1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374151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92075" marR="129539">
              <a:lnSpc>
                <a:spcPct val="100000"/>
              </a:lnSpc>
            </a:pP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La</a:t>
            </a:r>
            <a:r>
              <a:rPr sz="18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boucle</a:t>
            </a:r>
            <a:r>
              <a:rPr sz="18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"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repeat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"</a:t>
            </a:r>
            <a:r>
              <a:rPr sz="1800" spc="-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exécute</a:t>
            </a:r>
            <a:r>
              <a:rPr sz="18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le</a:t>
            </a:r>
            <a:r>
              <a:rPr sz="18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code</a:t>
            </a:r>
            <a:r>
              <a:rPr sz="18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avant</a:t>
            </a:r>
            <a:r>
              <a:rPr sz="1800" spc="-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374151"/>
                </a:solidFill>
                <a:latin typeface="Calibri"/>
                <a:cs typeface="Calibri"/>
              </a:rPr>
              <a:t>de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vérifier</a:t>
            </a:r>
            <a:r>
              <a:rPr sz="1800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la</a:t>
            </a:r>
            <a:r>
              <a:rPr sz="18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condition, tandis</a:t>
            </a:r>
            <a:r>
              <a:rPr sz="18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que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la</a:t>
            </a:r>
            <a:r>
              <a:rPr sz="18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boucle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"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while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"</a:t>
            </a:r>
            <a:r>
              <a:rPr sz="180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vérifie</a:t>
            </a:r>
            <a:r>
              <a:rPr sz="18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d'abord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la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 condition.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Comparaison</a:t>
            </a:r>
            <a:r>
              <a:rPr sz="1800" b="1" spc="-7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avec</a:t>
            </a:r>
            <a:r>
              <a:rPr sz="1800" b="1" spc="-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374151"/>
                </a:solidFill>
                <a:latin typeface="Calibri"/>
                <a:cs typeface="Calibri"/>
              </a:rPr>
              <a:t>Python</a:t>
            </a:r>
            <a:endParaRPr sz="1800">
              <a:latin typeface="Calibri"/>
              <a:cs typeface="Calibri"/>
            </a:endParaRPr>
          </a:p>
          <a:p>
            <a:pPr marL="92075" marR="117475">
              <a:lnSpc>
                <a:spcPct val="100000"/>
              </a:lnSpc>
            </a:pP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Bien</a:t>
            </a:r>
            <a:r>
              <a:rPr sz="1800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que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flexibles,</a:t>
            </a:r>
            <a:r>
              <a:rPr sz="18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la</a:t>
            </a:r>
            <a:r>
              <a:rPr sz="18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boucle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"</a:t>
            </a:r>
            <a:r>
              <a:rPr sz="1800" b="1" dirty="0">
                <a:solidFill>
                  <a:srgbClr val="BE9000"/>
                </a:solidFill>
                <a:latin typeface="Calibri"/>
                <a:cs typeface="Calibri"/>
              </a:rPr>
              <a:t>repeat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"</a:t>
            </a:r>
            <a:r>
              <a:rPr sz="18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n'est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pas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présente</a:t>
            </a:r>
            <a:r>
              <a:rPr sz="18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en</a:t>
            </a:r>
            <a:r>
              <a:rPr sz="18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Python.</a:t>
            </a:r>
            <a:r>
              <a:rPr sz="18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374151"/>
                </a:solidFill>
                <a:latin typeface="Calibri"/>
                <a:cs typeface="Calibri"/>
              </a:rPr>
              <a:t>Toutefois,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374151"/>
                </a:solidFill>
                <a:latin typeface="Calibri"/>
                <a:cs typeface="Calibri"/>
              </a:rPr>
              <a:t>elle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correspond</a:t>
            </a:r>
            <a:r>
              <a:rPr sz="18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à</a:t>
            </a:r>
            <a:r>
              <a:rPr sz="1800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une</a:t>
            </a:r>
            <a:r>
              <a:rPr sz="18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structure</a:t>
            </a:r>
            <a:r>
              <a:rPr sz="18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de</a:t>
            </a:r>
            <a:r>
              <a:rPr sz="18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boucle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similaire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appelée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"</a:t>
            </a:r>
            <a:r>
              <a:rPr sz="1800" b="1" dirty="0">
                <a:solidFill>
                  <a:srgbClr val="BE9000"/>
                </a:solidFill>
                <a:latin typeface="Calibri"/>
                <a:cs typeface="Calibri"/>
              </a:rPr>
              <a:t>do</a:t>
            </a:r>
            <a:r>
              <a:rPr sz="1800" b="1" spc="-15" dirty="0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BE9000"/>
                </a:solidFill>
                <a:latin typeface="Calibri"/>
                <a:cs typeface="Calibri"/>
              </a:rPr>
              <a:t>while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"</a:t>
            </a:r>
            <a:r>
              <a:rPr sz="18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que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l'on</a:t>
            </a:r>
            <a:r>
              <a:rPr sz="1800" spc="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trouve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dans</a:t>
            </a:r>
            <a:r>
              <a:rPr sz="18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d'autres</a:t>
            </a:r>
            <a:r>
              <a:rPr sz="18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langages.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0001" y="3300641"/>
            <a:ext cx="4316095" cy="2832100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ts val="1905"/>
              </a:lnSpc>
              <a:spcBef>
                <a:spcPts val="275"/>
              </a:spcBef>
            </a:pP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#</a:t>
            </a:r>
            <a:r>
              <a:rPr sz="1600" spc="-6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Exemple</a:t>
            </a:r>
            <a:r>
              <a:rPr sz="1600" spc="-6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de</a:t>
            </a:r>
            <a:r>
              <a:rPr sz="1600" spc="-6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boucle</a:t>
            </a:r>
            <a:r>
              <a:rPr sz="1600" spc="-6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repeat</a:t>
            </a:r>
            <a:r>
              <a:rPr sz="1600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en</a:t>
            </a:r>
            <a:r>
              <a:rPr sz="1600" spc="-6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5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endParaRPr sz="1600">
              <a:latin typeface="Consolas"/>
              <a:cs typeface="Consolas"/>
            </a:endParaRPr>
          </a:p>
          <a:p>
            <a:pPr marL="91440" marR="2806065">
              <a:lnSpc>
                <a:spcPts val="2160"/>
              </a:lnSpc>
              <a:spcBef>
                <a:spcPts val="60"/>
              </a:spcBef>
            </a:pPr>
            <a:r>
              <a:rPr sz="1800" dirty="0">
                <a:latin typeface="Calibri"/>
                <a:cs typeface="Calibri"/>
              </a:rPr>
              <a:t>counter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&lt;-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1 </a:t>
            </a:r>
            <a:r>
              <a:rPr sz="1600" dirty="0">
                <a:solidFill>
                  <a:srgbClr val="0000CD"/>
                </a:solidFill>
                <a:latin typeface="Consolas"/>
                <a:cs typeface="Consolas"/>
              </a:rPr>
              <a:t>repeat</a:t>
            </a:r>
            <a:r>
              <a:rPr sz="1600" spc="-100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latin typeface="Calibri"/>
                <a:cs typeface="Calibri"/>
              </a:rPr>
              <a:t>{ </a:t>
            </a:r>
            <a:r>
              <a:rPr sz="1800" spc="-10" dirty="0">
                <a:latin typeface="Calibri"/>
                <a:cs typeface="Calibri"/>
              </a:rPr>
              <a:t>print(counter)</a:t>
            </a:r>
            <a:endParaRPr sz="1800">
              <a:latin typeface="Calibri"/>
              <a:cs typeface="Calibri"/>
            </a:endParaRPr>
          </a:p>
          <a:p>
            <a:pPr marL="196215">
              <a:lnSpc>
                <a:spcPts val="2090"/>
              </a:lnSpc>
            </a:pPr>
            <a:r>
              <a:rPr sz="1800" dirty="0">
                <a:latin typeface="Calibri"/>
                <a:cs typeface="Calibri"/>
              </a:rPr>
              <a:t>counter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&lt;-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counter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96215">
              <a:lnSpc>
                <a:spcPct val="100000"/>
              </a:lnSpc>
              <a:spcBef>
                <a:spcPts val="200"/>
              </a:spcBef>
            </a:pP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#</a:t>
            </a:r>
            <a:r>
              <a:rPr sz="1600" spc="-6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Condition</a:t>
            </a:r>
            <a:r>
              <a:rPr sz="1600" spc="-7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pour</a:t>
            </a:r>
            <a:r>
              <a:rPr sz="1600" spc="-7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sortir</a:t>
            </a:r>
            <a:r>
              <a:rPr sz="1600" spc="-5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de</a:t>
            </a:r>
            <a:r>
              <a:rPr sz="1600" spc="-5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la</a:t>
            </a:r>
            <a:r>
              <a:rPr sz="1600" spc="-7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Consolas"/>
                <a:cs typeface="Consolas"/>
              </a:rPr>
              <a:t>boucle</a:t>
            </a:r>
            <a:endParaRPr sz="1600">
              <a:latin typeface="Consolas"/>
              <a:cs typeface="Consolas"/>
            </a:endParaRPr>
          </a:p>
          <a:p>
            <a:pPr marL="196215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(counter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&gt;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5)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30035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break</a:t>
            </a:r>
            <a:endParaRPr sz="1800">
              <a:latin typeface="Calibri"/>
              <a:cs typeface="Calibri"/>
            </a:endParaRPr>
          </a:p>
          <a:p>
            <a:pPr marL="19621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11"/>
            <a:ext cx="12192000" cy="6849745"/>
            <a:chOff x="0" y="2811"/>
            <a:chExt cx="12192000" cy="68497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811"/>
              <a:ext cx="12191998" cy="684961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6619"/>
            <a:ext cx="266700" cy="89661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6168" y="345681"/>
            <a:ext cx="659079" cy="65114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7842"/>
                </a:solidFill>
              </a:rPr>
              <a:t>04</a:t>
            </a:r>
            <a:r>
              <a:rPr spc="-5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–</a:t>
            </a:r>
            <a:r>
              <a:rPr spc="-2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VULGARISER</a:t>
            </a:r>
            <a:r>
              <a:rPr spc="-4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LE</a:t>
            </a:r>
            <a:r>
              <a:rPr spc="-2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LANGAGE</a:t>
            </a:r>
            <a:r>
              <a:rPr spc="-25" dirty="0">
                <a:solidFill>
                  <a:srgbClr val="007842"/>
                </a:solidFill>
              </a:rPr>
              <a:t> </a:t>
            </a:r>
            <a:r>
              <a:rPr spc="-50" dirty="0">
                <a:solidFill>
                  <a:srgbClr val="007842"/>
                </a:solidFill>
              </a:rPr>
              <a:t>R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20" dirty="0">
                <a:solidFill>
                  <a:srgbClr val="007842"/>
                </a:solidFill>
              </a:rPr>
              <a:t>Syntaxe</a:t>
            </a:r>
            <a:r>
              <a:rPr sz="1600" spc="-30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de</a:t>
            </a:r>
            <a:r>
              <a:rPr sz="1600" spc="-30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base</a:t>
            </a:r>
            <a:r>
              <a:rPr sz="1600" spc="-35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et</a:t>
            </a:r>
            <a:r>
              <a:rPr sz="1600" spc="-35" dirty="0">
                <a:solidFill>
                  <a:srgbClr val="007842"/>
                </a:solidFill>
              </a:rPr>
              <a:t> </a:t>
            </a:r>
            <a:r>
              <a:rPr sz="1600" spc="-10" dirty="0">
                <a:solidFill>
                  <a:srgbClr val="007842"/>
                </a:solidFill>
              </a:rPr>
              <a:t>principaux</a:t>
            </a:r>
            <a:r>
              <a:rPr sz="1600" spc="-15" dirty="0">
                <a:solidFill>
                  <a:srgbClr val="007842"/>
                </a:solidFill>
              </a:rPr>
              <a:t> </a:t>
            </a:r>
            <a:r>
              <a:rPr sz="1600" spc="-10" dirty="0">
                <a:solidFill>
                  <a:srgbClr val="007842"/>
                </a:solidFill>
              </a:rPr>
              <a:t>opérateurs</a:t>
            </a:r>
            <a:r>
              <a:rPr sz="1600" spc="5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en</a:t>
            </a:r>
            <a:r>
              <a:rPr sz="1600" spc="-40" dirty="0">
                <a:solidFill>
                  <a:srgbClr val="007842"/>
                </a:solidFill>
              </a:rPr>
              <a:t> </a:t>
            </a:r>
            <a:r>
              <a:rPr sz="1600" spc="-50" dirty="0">
                <a:solidFill>
                  <a:srgbClr val="007842"/>
                </a:solidFill>
              </a:rPr>
              <a:t>R</a:t>
            </a:r>
            <a:endParaRPr sz="160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6116955" cy="748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Fonctions</a:t>
            </a:r>
            <a:r>
              <a:rPr sz="160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en</a:t>
            </a:r>
            <a:r>
              <a:rPr sz="1600" b="1" spc="-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007842"/>
                </a:solidFill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6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6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bloc</a:t>
            </a:r>
            <a:r>
              <a:rPr sz="16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code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6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s'exécute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6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lorsqu'il</a:t>
            </a:r>
            <a:r>
              <a:rPr sz="16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appelé.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2793263"/>
            <a:ext cx="4273550" cy="7569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b="1" spc="-10" dirty="0">
                <a:solidFill>
                  <a:srgbClr val="2D75B6"/>
                </a:solidFill>
                <a:latin typeface="Calibri"/>
                <a:cs typeface="Calibri"/>
              </a:rPr>
              <a:t>Définition</a:t>
            </a:r>
            <a:r>
              <a:rPr sz="1600" b="1" spc="-5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D75B6"/>
                </a:solidFill>
                <a:latin typeface="Calibri"/>
                <a:cs typeface="Calibri"/>
              </a:rPr>
              <a:t>d'une</a:t>
            </a:r>
            <a:r>
              <a:rPr sz="1600" b="1" spc="-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D75B6"/>
                </a:solidFill>
                <a:latin typeface="Calibri"/>
                <a:cs typeface="Calibri"/>
              </a:rPr>
              <a:t>Fonction</a:t>
            </a:r>
            <a:r>
              <a:rPr sz="1600" b="1" spc="-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2D75B6"/>
                </a:solid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Pour</a:t>
            </a:r>
            <a:r>
              <a:rPr sz="16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créer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une</a:t>
            </a:r>
            <a:r>
              <a:rPr sz="160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fonction,</a:t>
            </a:r>
            <a:r>
              <a:rPr sz="16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utilisez</a:t>
            </a:r>
            <a:r>
              <a:rPr sz="1600" spc="-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le</a:t>
            </a:r>
            <a:r>
              <a:rPr sz="160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mot-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clé</a:t>
            </a:r>
            <a:r>
              <a:rPr sz="16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function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54098" y="3992333"/>
            <a:ext cx="2818130" cy="923925"/>
          </a:xfrm>
          <a:prstGeom prst="rect">
            <a:avLst/>
          </a:prstGeom>
          <a:solidFill>
            <a:srgbClr val="DEEBF7"/>
          </a:solidFill>
          <a:ln w="19050">
            <a:solidFill>
              <a:srgbClr val="FFD966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96850" marR="102870" indent="-105410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libri"/>
                <a:cs typeface="Calibri"/>
              </a:rPr>
              <a:t>my_function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&lt;-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00CD"/>
                </a:solidFill>
                <a:latin typeface="Consolas"/>
                <a:cs typeface="Consolas"/>
              </a:rPr>
              <a:t>function</a:t>
            </a:r>
            <a:r>
              <a:rPr sz="1800" spc="-10" dirty="0">
                <a:latin typeface="Calibri"/>
                <a:cs typeface="Calibri"/>
              </a:rPr>
              <a:t>()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{ </a:t>
            </a:r>
            <a:r>
              <a:rPr sz="1800" dirty="0">
                <a:latin typeface="Calibri"/>
                <a:cs typeface="Calibri"/>
              </a:rPr>
              <a:t>print(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"Hello</a:t>
            </a:r>
            <a:r>
              <a:rPr sz="1600" spc="-9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Consolas"/>
                <a:cs typeface="Consolas"/>
              </a:rPr>
              <a:t>World!"</a:t>
            </a:r>
            <a:r>
              <a:rPr sz="1800" spc="-1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39865" y="2861589"/>
            <a:ext cx="4276725" cy="83502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b="1" dirty="0">
                <a:solidFill>
                  <a:srgbClr val="2D75B6"/>
                </a:solidFill>
                <a:latin typeface="Calibri"/>
                <a:cs typeface="Calibri"/>
              </a:rPr>
              <a:t>Appel</a:t>
            </a:r>
            <a:r>
              <a:rPr sz="1600" b="1" spc="-5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D75B6"/>
                </a:solidFill>
                <a:latin typeface="Calibri"/>
                <a:cs typeface="Calibri"/>
              </a:rPr>
              <a:t>d'une</a:t>
            </a:r>
            <a:r>
              <a:rPr sz="1600" b="1" spc="-3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D75B6"/>
                </a:solidFill>
                <a:latin typeface="Calibri"/>
                <a:cs typeface="Calibri"/>
              </a:rPr>
              <a:t>Fonction</a:t>
            </a:r>
            <a:r>
              <a:rPr sz="1600" b="1" spc="-4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2D75B6"/>
                </a:solid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0600"/>
              </a:lnSpc>
              <a:spcBef>
                <a:spcPts val="290"/>
              </a:spcBef>
            </a:pP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Pour</a:t>
            </a:r>
            <a:r>
              <a:rPr sz="1600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appeler</a:t>
            </a:r>
            <a:r>
              <a:rPr sz="160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une</a:t>
            </a:r>
            <a:r>
              <a:rPr sz="1600" spc="-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fonction,</a:t>
            </a:r>
            <a:r>
              <a:rPr sz="160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utilisez</a:t>
            </a:r>
            <a:r>
              <a:rPr sz="1600" spc="-7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son</a:t>
            </a:r>
            <a:r>
              <a:rPr sz="1600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nom</a:t>
            </a:r>
            <a:r>
              <a:rPr sz="160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suivi</a:t>
            </a:r>
            <a:r>
              <a:rPr sz="1600" spc="-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374151"/>
                </a:solidFill>
                <a:latin typeface="Calibri"/>
                <a:cs typeface="Calibri"/>
              </a:rPr>
              <a:t>de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parenthèses,</a:t>
            </a:r>
            <a:r>
              <a:rPr sz="160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comme</a:t>
            </a:r>
            <a:r>
              <a:rPr sz="16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dans</a:t>
            </a:r>
            <a:r>
              <a:rPr sz="1600" spc="-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my_function()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20153" y="4269346"/>
            <a:ext cx="2818130" cy="369570"/>
          </a:xfrm>
          <a:prstGeom prst="rect">
            <a:avLst/>
          </a:prstGeom>
          <a:solidFill>
            <a:srgbClr val="DEEBF7"/>
          </a:solidFill>
          <a:ln w="19050">
            <a:solidFill>
              <a:srgbClr val="FFD966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libri"/>
                <a:cs typeface="Calibri"/>
              </a:rPr>
              <a:t>my_function()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11"/>
            <a:ext cx="12192000" cy="6849745"/>
            <a:chOff x="0" y="2811"/>
            <a:chExt cx="12192000" cy="68497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811"/>
              <a:ext cx="12191998" cy="684961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6168" y="345681"/>
            <a:ext cx="659079" cy="65114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7842"/>
                </a:solidFill>
              </a:rPr>
              <a:t>04</a:t>
            </a:r>
            <a:r>
              <a:rPr spc="-5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–</a:t>
            </a:r>
            <a:r>
              <a:rPr spc="-2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VULGARISER</a:t>
            </a:r>
            <a:r>
              <a:rPr spc="-4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LE</a:t>
            </a:r>
            <a:r>
              <a:rPr spc="-2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LANGAGE</a:t>
            </a:r>
            <a:r>
              <a:rPr spc="-25" dirty="0">
                <a:solidFill>
                  <a:srgbClr val="007842"/>
                </a:solidFill>
              </a:rPr>
              <a:t> </a:t>
            </a:r>
            <a:r>
              <a:rPr spc="-50" dirty="0">
                <a:solidFill>
                  <a:srgbClr val="007842"/>
                </a:solidFill>
              </a:rPr>
              <a:t>R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20" dirty="0">
                <a:solidFill>
                  <a:srgbClr val="007842"/>
                </a:solidFill>
              </a:rPr>
              <a:t>Syntaxe</a:t>
            </a:r>
            <a:r>
              <a:rPr sz="1600" spc="-30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de</a:t>
            </a:r>
            <a:r>
              <a:rPr sz="1600" spc="-30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base</a:t>
            </a:r>
            <a:r>
              <a:rPr sz="1600" spc="-35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et</a:t>
            </a:r>
            <a:r>
              <a:rPr sz="1600" spc="-35" dirty="0">
                <a:solidFill>
                  <a:srgbClr val="007842"/>
                </a:solidFill>
              </a:rPr>
              <a:t> </a:t>
            </a:r>
            <a:r>
              <a:rPr sz="1600" spc="-10" dirty="0">
                <a:solidFill>
                  <a:srgbClr val="007842"/>
                </a:solidFill>
              </a:rPr>
              <a:t>principaux</a:t>
            </a:r>
            <a:r>
              <a:rPr sz="1600" spc="-15" dirty="0">
                <a:solidFill>
                  <a:srgbClr val="007842"/>
                </a:solidFill>
              </a:rPr>
              <a:t> </a:t>
            </a:r>
            <a:r>
              <a:rPr sz="1600" spc="-10" dirty="0">
                <a:solidFill>
                  <a:srgbClr val="007842"/>
                </a:solidFill>
              </a:rPr>
              <a:t>opérateurs</a:t>
            </a:r>
            <a:r>
              <a:rPr sz="1600" spc="5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en</a:t>
            </a:r>
            <a:r>
              <a:rPr sz="1600" spc="-40" dirty="0">
                <a:solidFill>
                  <a:srgbClr val="007842"/>
                </a:solidFill>
              </a:rPr>
              <a:t> </a:t>
            </a:r>
            <a:r>
              <a:rPr sz="1600" spc="-50" dirty="0">
                <a:solidFill>
                  <a:srgbClr val="007842"/>
                </a:solidFill>
              </a:rPr>
              <a:t>R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5036185" cy="4544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Gestion</a:t>
            </a:r>
            <a:r>
              <a:rPr sz="1600" b="1" spc="-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600" b="1" spc="-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paramètres</a:t>
            </a:r>
            <a:r>
              <a:rPr sz="16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et</a:t>
            </a:r>
            <a:r>
              <a:rPr sz="1600" b="1" spc="-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valeurs</a:t>
            </a:r>
            <a:r>
              <a:rPr sz="16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-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retour</a:t>
            </a:r>
            <a:r>
              <a:rPr sz="160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d’une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fonction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800" b="1" spc="-10" dirty="0">
                <a:solidFill>
                  <a:srgbClr val="4471C4"/>
                </a:solidFill>
                <a:latin typeface="Calibri"/>
                <a:cs typeface="Calibri"/>
              </a:rPr>
              <a:t>Paramètres</a:t>
            </a:r>
            <a:r>
              <a:rPr sz="1800" b="1" spc="-4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471C4"/>
                </a:solidFill>
                <a:latin typeface="Calibri"/>
                <a:cs typeface="Calibri"/>
              </a:rPr>
              <a:t>et</a:t>
            </a:r>
            <a:r>
              <a:rPr sz="1800" b="1" spc="-10" dirty="0">
                <a:solidFill>
                  <a:srgbClr val="4471C4"/>
                </a:solidFill>
                <a:latin typeface="Calibri"/>
                <a:cs typeface="Calibri"/>
              </a:rPr>
              <a:t> Arguments: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150000"/>
              </a:lnSpc>
              <a:spcBef>
                <a:spcPts val="45"/>
              </a:spcBef>
            </a:pP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Un</a:t>
            </a:r>
            <a:r>
              <a:rPr sz="1600" spc="114" dirty="0">
                <a:solidFill>
                  <a:srgbClr val="374151"/>
                </a:solidFill>
                <a:latin typeface="Calibri"/>
                <a:cs typeface="Calibri"/>
              </a:rPr>
              <a:t>  </a:t>
            </a:r>
            <a:r>
              <a:rPr sz="1600" b="1" dirty="0">
                <a:solidFill>
                  <a:srgbClr val="374151"/>
                </a:solidFill>
                <a:latin typeface="Calibri"/>
                <a:cs typeface="Calibri"/>
              </a:rPr>
              <a:t>paramètre</a:t>
            </a:r>
            <a:r>
              <a:rPr sz="1600" b="1" spc="120" dirty="0">
                <a:solidFill>
                  <a:srgbClr val="374151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est</a:t>
            </a:r>
            <a:r>
              <a:rPr sz="1600" spc="120" dirty="0">
                <a:solidFill>
                  <a:srgbClr val="374151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la</a:t>
            </a:r>
            <a:r>
              <a:rPr sz="1600" spc="114" dirty="0">
                <a:solidFill>
                  <a:srgbClr val="374151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variable</a:t>
            </a:r>
            <a:r>
              <a:rPr sz="1600" spc="120" dirty="0">
                <a:solidFill>
                  <a:srgbClr val="374151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dans</a:t>
            </a:r>
            <a:r>
              <a:rPr sz="1600" spc="120" dirty="0">
                <a:solidFill>
                  <a:srgbClr val="374151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la</a:t>
            </a:r>
            <a:r>
              <a:rPr sz="1600" spc="110" dirty="0">
                <a:solidFill>
                  <a:srgbClr val="374151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définition</a:t>
            </a:r>
            <a:r>
              <a:rPr sz="1600" spc="120" dirty="0">
                <a:solidFill>
                  <a:srgbClr val="374151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de</a:t>
            </a:r>
            <a:r>
              <a:rPr sz="1600" spc="114" dirty="0">
                <a:solidFill>
                  <a:srgbClr val="374151"/>
                </a:solidFill>
                <a:latin typeface="Calibri"/>
                <a:cs typeface="Calibri"/>
              </a:rPr>
              <a:t>  </a:t>
            </a:r>
            <a:r>
              <a:rPr sz="1600" spc="-25" dirty="0">
                <a:solidFill>
                  <a:srgbClr val="374151"/>
                </a:solidFill>
                <a:latin typeface="Calibri"/>
                <a:cs typeface="Calibri"/>
              </a:rPr>
              <a:t>la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fonction,</a:t>
            </a:r>
            <a:r>
              <a:rPr sz="160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tandis qu'un</a:t>
            </a:r>
            <a:r>
              <a:rPr sz="160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74151"/>
                </a:solidFill>
                <a:latin typeface="Calibri"/>
                <a:cs typeface="Calibri"/>
              </a:rPr>
              <a:t>argument</a:t>
            </a:r>
            <a:r>
              <a:rPr sz="1600" b="1" spc="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est</a:t>
            </a:r>
            <a:r>
              <a:rPr sz="160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la</a:t>
            </a:r>
            <a:r>
              <a:rPr sz="160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valeur</a:t>
            </a:r>
            <a:r>
              <a:rPr sz="16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passée</a:t>
            </a:r>
            <a:r>
              <a:rPr sz="16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lors</a:t>
            </a:r>
            <a:r>
              <a:rPr sz="160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374151"/>
                </a:solidFill>
                <a:latin typeface="Calibri"/>
                <a:cs typeface="Calibri"/>
              </a:rPr>
              <a:t>de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l'appel</a:t>
            </a:r>
            <a:r>
              <a:rPr sz="16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de</a:t>
            </a:r>
            <a:r>
              <a:rPr sz="16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la</a:t>
            </a:r>
            <a:r>
              <a:rPr sz="1600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fonction.</a:t>
            </a:r>
            <a:endParaRPr sz="16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040"/>
              </a:spcBef>
            </a:pPr>
            <a:r>
              <a:rPr sz="1800" b="1" spc="-10" dirty="0">
                <a:solidFill>
                  <a:srgbClr val="4471C4"/>
                </a:solidFill>
                <a:latin typeface="Calibri"/>
                <a:cs typeface="Calibri"/>
              </a:rPr>
              <a:t>Valeur</a:t>
            </a:r>
            <a:r>
              <a:rPr sz="1800" b="1" spc="-5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471C4"/>
                </a:solidFill>
                <a:latin typeface="Calibri"/>
                <a:cs typeface="Calibri"/>
              </a:rPr>
              <a:t>par</a:t>
            </a:r>
            <a:r>
              <a:rPr sz="1800" b="1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471C4"/>
                </a:solidFill>
                <a:latin typeface="Calibri"/>
                <a:cs typeface="Calibri"/>
              </a:rPr>
              <a:t>Défaut</a:t>
            </a:r>
            <a:r>
              <a:rPr sz="1800" b="1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471C4"/>
                </a:solidFill>
                <a:latin typeface="Calibri"/>
                <a:cs typeface="Calibri"/>
              </a:rPr>
              <a:t>des</a:t>
            </a:r>
            <a:r>
              <a:rPr sz="1800" b="1" spc="-3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471C4"/>
                </a:solidFill>
                <a:latin typeface="Calibri"/>
                <a:cs typeface="Calibri"/>
              </a:rPr>
              <a:t>Paramètres</a:t>
            </a:r>
            <a:r>
              <a:rPr sz="1800" b="1" spc="-5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4471C4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 marR="6350" algn="just">
              <a:lnSpc>
                <a:spcPct val="150000"/>
              </a:lnSpc>
              <a:spcBef>
                <a:spcPts val="45"/>
              </a:spcBef>
            </a:pP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Vous</a:t>
            </a:r>
            <a:r>
              <a:rPr sz="1600" spc="185" dirty="0">
                <a:solidFill>
                  <a:srgbClr val="374151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pouvez</a:t>
            </a:r>
            <a:r>
              <a:rPr sz="1600" spc="190" dirty="0">
                <a:solidFill>
                  <a:srgbClr val="374151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définir</a:t>
            </a:r>
            <a:r>
              <a:rPr sz="1600" spc="190" dirty="0">
                <a:solidFill>
                  <a:srgbClr val="374151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une</a:t>
            </a:r>
            <a:r>
              <a:rPr sz="1600" spc="190" dirty="0">
                <a:solidFill>
                  <a:srgbClr val="374151"/>
                </a:solidFill>
                <a:latin typeface="Calibri"/>
                <a:cs typeface="Calibri"/>
              </a:rPr>
              <a:t>  </a:t>
            </a:r>
            <a:r>
              <a:rPr sz="1600" b="1" dirty="0">
                <a:solidFill>
                  <a:srgbClr val="374151"/>
                </a:solidFill>
                <a:latin typeface="Calibri"/>
                <a:cs typeface="Calibri"/>
              </a:rPr>
              <a:t>valeur</a:t>
            </a:r>
            <a:r>
              <a:rPr sz="1600" b="1" spc="195" dirty="0">
                <a:solidFill>
                  <a:srgbClr val="374151"/>
                </a:solidFill>
                <a:latin typeface="Calibri"/>
                <a:cs typeface="Calibri"/>
              </a:rPr>
              <a:t>  </a:t>
            </a:r>
            <a:r>
              <a:rPr sz="1600" b="1" dirty="0">
                <a:solidFill>
                  <a:srgbClr val="374151"/>
                </a:solidFill>
                <a:latin typeface="Calibri"/>
                <a:cs typeface="Calibri"/>
              </a:rPr>
              <a:t>par</a:t>
            </a:r>
            <a:r>
              <a:rPr sz="1600" b="1" spc="190" dirty="0">
                <a:solidFill>
                  <a:srgbClr val="374151"/>
                </a:solidFill>
                <a:latin typeface="Calibri"/>
                <a:cs typeface="Calibri"/>
              </a:rPr>
              <a:t>  </a:t>
            </a:r>
            <a:r>
              <a:rPr sz="1600" b="1" dirty="0">
                <a:solidFill>
                  <a:srgbClr val="374151"/>
                </a:solidFill>
                <a:latin typeface="Calibri"/>
                <a:cs typeface="Calibri"/>
              </a:rPr>
              <a:t>défaut</a:t>
            </a:r>
            <a:r>
              <a:rPr sz="1600" b="1" spc="190" dirty="0">
                <a:solidFill>
                  <a:srgbClr val="374151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pour</a:t>
            </a:r>
            <a:r>
              <a:rPr sz="1600" spc="195" dirty="0">
                <a:solidFill>
                  <a:srgbClr val="374151"/>
                </a:solidFill>
                <a:latin typeface="Calibri"/>
                <a:cs typeface="Calibri"/>
              </a:rPr>
              <a:t>  </a:t>
            </a:r>
            <a:r>
              <a:rPr sz="1600" spc="-25" dirty="0">
                <a:solidFill>
                  <a:srgbClr val="374151"/>
                </a:solidFill>
                <a:latin typeface="Calibri"/>
                <a:cs typeface="Calibri"/>
              </a:rPr>
              <a:t>les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paramètres.</a:t>
            </a:r>
            <a:r>
              <a:rPr sz="1600" spc="1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Si</a:t>
            </a:r>
            <a:r>
              <a:rPr sz="1600" spc="1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la</a:t>
            </a:r>
            <a:r>
              <a:rPr sz="1600" spc="1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fonction</a:t>
            </a:r>
            <a:r>
              <a:rPr sz="1600" spc="1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est</a:t>
            </a:r>
            <a:r>
              <a:rPr sz="1600" spc="1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appelée</a:t>
            </a:r>
            <a:r>
              <a:rPr sz="1600" spc="1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sans</a:t>
            </a:r>
            <a:r>
              <a:rPr sz="1600" spc="1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argument,</a:t>
            </a:r>
            <a:r>
              <a:rPr sz="1600" spc="1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374151"/>
                </a:solidFill>
                <a:latin typeface="Calibri"/>
                <a:cs typeface="Calibri"/>
              </a:rPr>
              <a:t>elle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utilise</a:t>
            </a:r>
            <a:r>
              <a:rPr sz="1600" spc="-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la</a:t>
            </a:r>
            <a:r>
              <a:rPr sz="1600" spc="-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valeur</a:t>
            </a:r>
            <a:r>
              <a:rPr sz="16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par</a:t>
            </a:r>
            <a:r>
              <a:rPr sz="1600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défaut.</a:t>
            </a:r>
            <a:endParaRPr sz="16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035"/>
              </a:spcBef>
            </a:pPr>
            <a:r>
              <a:rPr sz="1800" b="1" dirty="0">
                <a:solidFill>
                  <a:srgbClr val="4471C4"/>
                </a:solidFill>
                <a:latin typeface="Calibri"/>
                <a:cs typeface="Calibri"/>
              </a:rPr>
              <a:t>Retourner</a:t>
            </a:r>
            <a:r>
              <a:rPr sz="1800" b="1" spc="-7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471C4"/>
                </a:solidFill>
                <a:latin typeface="Calibri"/>
                <a:cs typeface="Calibri"/>
              </a:rPr>
              <a:t>des</a:t>
            </a:r>
            <a:r>
              <a:rPr sz="1800" b="1" spc="-6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471C4"/>
                </a:solidFill>
                <a:latin typeface="Calibri"/>
                <a:cs typeface="Calibri"/>
              </a:rPr>
              <a:t>Valeurs</a:t>
            </a:r>
            <a:r>
              <a:rPr sz="1800" b="1" spc="-7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4471C4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 marR="6350" algn="just">
              <a:lnSpc>
                <a:spcPct val="150000"/>
              </a:lnSpc>
              <a:spcBef>
                <a:spcPts val="45"/>
              </a:spcBef>
            </a:pP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Utilisez</a:t>
            </a:r>
            <a:r>
              <a:rPr sz="16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6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600" b="1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55555"/>
                </a:solidFill>
                <a:latin typeface="Calibri"/>
                <a:cs typeface="Calibri"/>
              </a:rPr>
              <a:t>return()</a:t>
            </a:r>
            <a:r>
              <a:rPr sz="1600" b="1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6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permettre</a:t>
            </a:r>
            <a:r>
              <a:rPr sz="16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6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6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fonction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renvoyer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un</a:t>
            </a:r>
            <a:r>
              <a:rPr sz="16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résultat.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00800" y="2086140"/>
            <a:ext cx="5193030" cy="4032250"/>
          </a:xfrm>
          <a:prstGeom prst="rect">
            <a:avLst/>
          </a:prstGeom>
          <a:solidFill>
            <a:srgbClr val="1F4E79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075" marR="533400">
              <a:lnSpc>
                <a:spcPct val="100000"/>
              </a:lnSpc>
              <a:spcBef>
                <a:spcPts val="275"/>
              </a:spcBef>
            </a:pPr>
            <a:r>
              <a:rPr sz="1600" i="1" dirty="0">
                <a:solidFill>
                  <a:srgbClr val="0087FF"/>
                </a:solidFill>
                <a:latin typeface="Consolas"/>
                <a:cs typeface="Consolas"/>
              </a:rPr>
              <a:t>#</a:t>
            </a:r>
            <a:r>
              <a:rPr sz="1600" i="1" spc="-80" dirty="0">
                <a:solidFill>
                  <a:srgbClr val="0087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0087FF"/>
                </a:solidFill>
                <a:latin typeface="Consolas"/>
                <a:cs typeface="Consolas"/>
              </a:rPr>
              <a:t>Définition</a:t>
            </a:r>
            <a:r>
              <a:rPr sz="1600" i="1" spc="-80" dirty="0">
                <a:solidFill>
                  <a:srgbClr val="0087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0087FF"/>
                </a:solidFill>
                <a:latin typeface="Consolas"/>
                <a:cs typeface="Consolas"/>
              </a:rPr>
              <a:t>d'une</a:t>
            </a:r>
            <a:r>
              <a:rPr sz="1600" i="1" spc="-80" dirty="0">
                <a:solidFill>
                  <a:srgbClr val="0087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0087FF"/>
                </a:solidFill>
                <a:latin typeface="Consolas"/>
                <a:cs typeface="Consolas"/>
              </a:rPr>
              <a:t>fonction</a:t>
            </a:r>
            <a:r>
              <a:rPr sz="1600" i="1" spc="-95" dirty="0">
                <a:solidFill>
                  <a:srgbClr val="0087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0087FF"/>
                </a:solidFill>
                <a:latin typeface="Consolas"/>
                <a:cs typeface="Consolas"/>
              </a:rPr>
              <a:t>avec</a:t>
            </a:r>
            <a:r>
              <a:rPr sz="1600" i="1" spc="-80" dirty="0">
                <a:solidFill>
                  <a:srgbClr val="0087FF"/>
                </a:solidFill>
                <a:latin typeface="Consolas"/>
                <a:cs typeface="Consolas"/>
              </a:rPr>
              <a:t> </a:t>
            </a:r>
            <a:r>
              <a:rPr sz="1600" i="1" spc="-20" dirty="0">
                <a:solidFill>
                  <a:srgbClr val="0087FF"/>
                </a:solidFill>
                <a:latin typeface="Consolas"/>
                <a:cs typeface="Consolas"/>
              </a:rPr>
              <a:t>deux </a:t>
            </a:r>
            <a:r>
              <a:rPr sz="1600" i="1" dirty="0">
                <a:solidFill>
                  <a:srgbClr val="0087FF"/>
                </a:solidFill>
                <a:latin typeface="Consolas"/>
                <a:cs typeface="Consolas"/>
              </a:rPr>
              <a:t>paramètres</a:t>
            </a:r>
            <a:r>
              <a:rPr sz="1600" i="1" spc="-70" dirty="0">
                <a:solidFill>
                  <a:srgbClr val="0087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0087FF"/>
                </a:solidFill>
                <a:latin typeface="Consolas"/>
                <a:cs typeface="Consolas"/>
              </a:rPr>
              <a:t>et</a:t>
            </a:r>
            <a:r>
              <a:rPr sz="1600" i="1" spc="-80" dirty="0">
                <a:solidFill>
                  <a:srgbClr val="0087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0087FF"/>
                </a:solidFill>
                <a:latin typeface="Consolas"/>
                <a:cs typeface="Consolas"/>
              </a:rPr>
              <a:t>une</a:t>
            </a:r>
            <a:r>
              <a:rPr sz="1600" i="1" spc="-65" dirty="0">
                <a:solidFill>
                  <a:srgbClr val="0087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0087FF"/>
                </a:solidFill>
                <a:latin typeface="Consolas"/>
                <a:cs typeface="Consolas"/>
              </a:rPr>
              <a:t>valeur</a:t>
            </a:r>
            <a:r>
              <a:rPr sz="1600" i="1" spc="-70" dirty="0">
                <a:solidFill>
                  <a:srgbClr val="0087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0087FF"/>
                </a:solidFill>
                <a:latin typeface="Consolas"/>
                <a:cs typeface="Consolas"/>
              </a:rPr>
              <a:t>par</a:t>
            </a:r>
            <a:r>
              <a:rPr sz="1600" i="1" spc="-80" dirty="0">
                <a:solidFill>
                  <a:srgbClr val="0087FF"/>
                </a:solidFill>
                <a:latin typeface="Consolas"/>
                <a:cs typeface="Consolas"/>
              </a:rPr>
              <a:t> </a:t>
            </a:r>
            <a:r>
              <a:rPr sz="1600" i="1" spc="-10" dirty="0">
                <a:solidFill>
                  <a:srgbClr val="0087FF"/>
                </a:solidFill>
                <a:latin typeface="Consolas"/>
                <a:cs typeface="Consolas"/>
              </a:rPr>
              <a:t>défaut </a:t>
            </a:r>
            <a:r>
              <a:rPr sz="1600" dirty="0">
                <a:solidFill>
                  <a:srgbClr val="FFFFFF"/>
                </a:solidFill>
                <a:latin typeface="Consolas"/>
                <a:cs typeface="Consolas"/>
              </a:rPr>
              <a:t>concatener_noms</a:t>
            </a:r>
            <a:r>
              <a:rPr sz="1600" spc="-9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9D00"/>
                </a:solidFill>
                <a:latin typeface="Consolas"/>
                <a:cs typeface="Consolas"/>
              </a:rPr>
              <a:t>&lt;-</a:t>
            </a:r>
            <a:r>
              <a:rPr sz="1600" spc="-90" dirty="0">
                <a:solidFill>
                  <a:srgbClr val="FF9D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C500"/>
                </a:solidFill>
                <a:latin typeface="Consolas"/>
                <a:cs typeface="Consolas"/>
              </a:rPr>
              <a:t>function</a:t>
            </a:r>
            <a:r>
              <a:rPr sz="1600" spc="-10" dirty="0">
                <a:solidFill>
                  <a:srgbClr val="E0EEFF"/>
                </a:solidFill>
                <a:latin typeface="Consolas"/>
                <a:cs typeface="Consolas"/>
              </a:rPr>
              <a:t>(</a:t>
            </a:r>
            <a:r>
              <a:rPr sz="1600" spc="-10" dirty="0">
                <a:solidFill>
                  <a:srgbClr val="FA93FF"/>
                </a:solidFill>
                <a:latin typeface="Consolas"/>
                <a:cs typeface="Consolas"/>
              </a:rPr>
              <a:t>prenom</a:t>
            </a:r>
            <a:r>
              <a:rPr sz="1600" spc="-10" dirty="0">
                <a:solidFill>
                  <a:srgbClr val="E0EEFF"/>
                </a:solidFill>
                <a:latin typeface="Consolas"/>
                <a:cs typeface="Consolas"/>
              </a:rPr>
              <a:t>,</a:t>
            </a:r>
            <a:r>
              <a:rPr sz="1600" spc="-95" dirty="0">
                <a:solidFill>
                  <a:srgbClr val="E0EEFF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E0EEFF"/>
                </a:solidFill>
                <a:latin typeface="Consolas"/>
                <a:cs typeface="Consolas"/>
              </a:rPr>
              <a:t>nom</a:t>
            </a:r>
            <a:r>
              <a:rPr sz="1600" spc="-90" dirty="0">
                <a:solidFill>
                  <a:srgbClr val="E0EEFF"/>
                </a:solidFill>
                <a:latin typeface="Consolas"/>
                <a:cs typeface="Consolas"/>
              </a:rPr>
              <a:t> </a:t>
            </a:r>
            <a:r>
              <a:rPr sz="1600" spc="-50" dirty="0">
                <a:solidFill>
                  <a:srgbClr val="FF9D00"/>
                </a:solidFill>
                <a:latin typeface="Consolas"/>
                <a:cs typeface="Consolas"/>
              </a:rPr>
              <a:t>= </a:t>
            </a:r>
            <a:r>
              <a:rPr sz="1600" dirty="0">
                <a:solidFill>
                  <a:srgbClr val="92FB79"/>
                </a:solidFill>
                <a:latin typeface="Consolas"/>
                <a:cs typeface="Consolas"/>
              </a:rPr>
              <a:t>"</a:t>
            </a:r>
            <a:r>
              <a:rPr sz="1600" dirty="0">
                <a:solidFill>
                  <a:srgbClr val="A4FF90"/>
                </a:solidFill>
                <a:latin typeface="Consolas"/>
                <a:cs typeface="Consolas"/>
              </a:rPr>
              <a:t>Doe</a:t>
            </a:r>
            <a:r>
              <a:rPr sz="1600" dirty="0">
                <a:solidFill>
                  <a:srgbClr val="92FB79"/>
                </a:solidFill>
                <a:latin typeface="Consolas"/>
                <a:cs typeface="Consolas"/>
              </a:rPr>
              <a:t>"</a:t>
            </a:r>
            <a:r>
              <a:rPr sz="1600" dirty="0">
                <a:solidFill>
                  <a:srgbClr val="E0EEFF"/>
                </a:solidFill>
                <a:latin typeface="Consolas"/>
                <a:cs typeface="Consolas"/>
              </a:rPr>
              <a:t>)</a:t>
            </a:r>
            <a:r>
              <a:rPr sz="1600" spc="-90" dirty="0">
                <a:solidFill>
                  <a:srgbClr val="E0EEFF"/>
                </a:solidFill>
                <a:latin typeface="Consolas"/>
                <a:cs typeface="Consolas"/>
              </a:rPr>
              <a:t> </a:t>
            </a:r>
            <a:r>
              <a:rPr sz="1600" spc="-50" dirty="0">
                <a:solidFill>
                  <a:srgbClr val="E0EEFF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314325" marR="1201420">
              <a:lnSpc>
                <a:spcPct val="100000"/>
              </a:lnSpc>
            </a:pPr>
            <a:r>
              <a:rPr sz="1600" i="1" dirty="0">
                <a:solidFill>
                  <a:srgbClr val="0087FF"/>
                </a:solidFill>
                <a:latin typeface="Consolas"/>
                <a:cs typeface="Consolas"/>
              </a:rPr>
              <a:t>#</a:t>
            </a:r>
            <a:r>
              <a:rPr sz="1600" i="1" spc="-80" dirty="0">
                <a:solidFill>
                  <a:srgbClr val="0087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0087FF"/>
                </a:solidFill>
                <a:latin typeface="Consolas"/>
                <a:cs typeface="Consolas"/>
              </a:rPr>
              <a:t>Concaténation</a:t>
            </a:r>
            <a:r>
              <a:rPr sz="1600" i="1" spc="-75" dirty="0">
                <a:solidFill>
                  <a:srgbClr val="0087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0087FF"/>
                </a:solidFill>
                <a:latin typeface="Consolas"/>
                <a:cs typeface="Consolas"/>
              </a:rPr>
              <a:t>des</a:t>
            </a:r>
            <a:r>
              <a:rPr sz="1600" i="1" spc="-80" dirty="0">
                <a:solidFill>
                  <a:srgbClr val="0087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0087FF"/>
                </a:solidFill>
                <a:latin typeface="Consolas"/>
                <a:cs typeface="Consolas"/>
              </a:rPr>
              <a:t>prénom</a:t>
            </a:r>
            <a:r>
              <a:rPr sz="1600" i="1" spc="-85" dirty="0">
                <a:solidFill>
                  <a:srgbClr val="0087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0087FF"/>
                </a:solidFill>
                <a:latin typeface="Consolas"/>
                <a:cs typeface="Consolas"/>
              </a:rPr>
              <a:t>et</a:t>
            </a:r>
            <a:r>
              <a:rPr sz="1600" i="1" spc="-75" dirty="0">
                <a:solidFill>
                  <a:srgbClr val="0087FF"/>
                </a:solidFill>
                <a:latin typeface="Consolas"/>
                <a:cs typeface="Consolas"/>
              </a:rPr>
              <a:t> </a:t>
            </a:r>
            <a:r>
              <a:rPr sz="1600" i="1" spc="-25" dirty="0">
                <a:solidFill>
                  <a:srgbClr val="0087FF"/>
                </a:solidFill>
                <a:latin typeface="Consolas"/>
                <a:cs typeface="Consolas"/>
              </a:rPr>
              <a:t>nom </a:t>
            </a:r>
            <a:r>
              <a:rPr sz="1600" dirty="0">
                <a:solidFill>
                  <a:srgbClr val="FFFFFF"/>
                </a:solidFill>
                <a:latin typeface="Consolas"/>
                <a:cs typeface="Consolas"/>
              </a:rPr>
              <a:t>nom_complet</a:t>
            </a:r>
            <a:r>
              <a:rPr sz="1600" spc="-13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9D00"/>
                </a:solidFill>
                <a:latin typeface="Consolas"/>
                <a:cs typeface="Consolas"/>
              </a:rPr>
              <a:t>&lt;-</a:t>
            </a:r>
            <a:r>
              <a:rPr sz="1600" spc="-120" dirty="0">
                <a:solidFill>
                  <a:srgbClr val="FF9D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9EFFFF"/>
                </a:solidFill>
                <a:latin typeface="Consolas"/>
                <a:cs typeface="Consolas"/>
              </a:rPr>
              <a:t>paste</a:t>
            </a:r>
            <a:r>
              <a:rPr sz="1600" dirty="0">
                <a:solidFill>
                  <a:srgbClr val="E0EEFF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FA93FF"/>
                </a:solidFill>
                <a:latin typeface="Consolas"/>
                <a:cs typeface="Consolas"/>
              </a:rPr>
              <a:t>prenom</a:t>
            </a:r>
            <a:r>
              <a:rPr sz="1600" dirty="0">
                <a:solidFill>
                  <a:srgbClr val="E0EEFF"/>
                </a:solidFill>
                <a:latin typeface="Consolas"/>
                <a:cs typeface="Consolas"/>
              </a:rPr>
              <a:t>,</a:t>
            </a:r>
            <a:r>
              <a:rPr sz="1600" spc="-125" dirty="0">
                <a:solidFill>
                  <a:srgbClr val="E0EEFF"/>
                </a:solidFill>
                <a:latin typeface="Consolas"/>
                <a:cs typeface="Consolas"/>
              </a:rPr>
              <a:t> </a:t>
            </a:r>
            <a:r>
              <a:rPr sz="1600" spc="-20" dirty="0">
                <a:solidFill>
                  <a:srgbClr val="FA93FF"/>
                </a:solidFill>
                <a:latin typeface="Consolas"/>
                <a:cs typeface="Consolas"/>
              </a:rPr>
              <a:t>nom</a:t>
            </a:r>
            <a:r>
              <a:rPr sz="1600" spc="-20" dirty="0">
                <a:solidFill>
                  <a:srgbClr val="E0EEFF"/>
                </a:solidFill>
                <a:latin typeface="Consolas"/>
                <a:cs typeface="Consolas"/>
              </a:rPr>
              <a:t>) </a:t>
            </a:r>
            <a:r>
              <a:rPr sz="1600" i="1" dirty="0">
                <a:solidFill>
                  <a:srgbClr val="0087FF"/>
                </a:solidFill>
                <a:latin typeface="Consolas"/>
                <a:cs typeface="Consolas"/>
              </a:rPr>
              <a:t>#</a:t>
            </a:r>
            <a:r>
              <a:rPr sz="1600" i="1" spc="-55" dirty="0">
                <a:solidFill>
                  <a:srgbClr val="0087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0087FF"/>
                </a:solidFill>
                <a:latin typeface="Consolas"/>
                <a:cs typeface="Consolas"/>
              </a:rPr>
              <a:t>Retourne</a:t>
            </a:r>
            <a:r>
              <a:rPr sz="1600" i="1" spc="-50" dirty="0">
                <a:solidFill>
                  <a:srgbClr val="0087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0087FF"/>
                </a:solidFill>
                <a:latin typeface="Consolas"/>
                <a:cs typeface="Consolas"/>
              </a:rPr>
              <a:t>le</a:t>
            </a:r>
            <a:r>
              <a:rPr sz="1600" i="1" spc="-50" dirty="0">
                <a:solidFill>
                  <a:srgbClr val="0087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0087FF"/>
                </a:solidFill>
                <a:latin typeface="Consolas"/>
                <a:cs typeface="Consolas"/>
              </a:rPr>
              <a:t>nom</a:t>
            </a:r>
            <a:r>
              <a:rPr sz="1600" i="1" spc="-50" dirty="0">
                <a:solidFill>
                  <a:srgbClr val="0087FF"/>
                </a:solidFill>
                <a:latin typeface="Consolas"/>
                <a:cs typeface="Consolas"/>
              </a:rPr>
              <a:t> </a:t>
            </a:r>
            <a:r>
              <a:rPr sz="1600" i="1" spc="-10" dirty="0">
                <a:solidFill>
                  <a:srgbClr val="0087FF"/>
                </a:solidFill>
                <a:latin typeface="Consolas"/>
                <a:cs typeface="Consolas"/>
              </a:rPr>
              <a:t>complet </a:t>
            </a:r>
            <a:r>
              <a:rPr sz="1600" spc="-10" dirty="0">
                <a:solidFill>
                  <a:srgbClr val="FF9D00"/>
                </a:solidFill>
                <a:latin typeface="Consolas"/>
                <a:cs typeface="Consolas"/>
              </a:rPr>
              <a:t>return</a:t>
            </a:r>
            <a:r>
              <a:rPr sz="1600" spc="-10" dirty="0">
                <a:solidFill>
                  <a:srgbClr val="E0EEFF"/>
                </a:solidFill>
                <a:latin typeface="Consolas"/>
                <a:cs typeface="Consolas"/>
              </a:rPr>
              <a:t>(</a:t>
            </a:r>
            <a:r>
              <a:rPr sz="1600" spc="-10" dirty="0">
                <a:solidFill>
                  <a:srgbClr val="FA93FF"/>
                </a:solidFill>
                <a:latin typeface="Consolas"/>
                <a:cs typeface="Consolas"/>
              </a:rPr>
              <a:t>nom_complet</a:t>
            </a:r>
            <a:r>
              <a:rPr sz="1600" spc="-10" dirty="0">
                <a:solidFill>
                  <a:srgbClr val="E0EEFF"/>
                </a:solidFill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1600" spc="-5" dirty="0">
                <a:solidFill>
                  <a:srgbClr val="E0EEFF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92075" marR="201295">
              <a:lnSpc>
                <a:spcPct val="100000"/>
              </a:lnSpc>
            </a:pPr>
            <a:r>
              <a:rPr sz="1600" i="1" dirty="0">
                <a:solidFill>
                  <a:srgbClr val="0087FF"/>
                </a:solidFill>
                <a:latin typeface="Consolas"/>
                <a:cs typeface="Consolas"/>
              </a:rPr>
              <a:t>#</a:t>
            </a:r>
            <a:r>
              <a:rPr sz="1600" i="1" spc="-50" dirty="0">
                <a:solidFill>
                  <a:srgbClr val="0087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0087FF"/>
                </a:solidFill>
                <a:latin typeface="Consolas"/>
                <a:cs typeface="Consolas"/>
              </a:rPr>
              <a:t>Appel</a:t>
            </a:r>
            <a:r>
              <a:rPr sz="1600" i="1" spc="-50" dirty="0">
                <a:solidFill>
                  <a:srgbClr val="0087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0087FF"/>
                </a:solidFill>
                <a:latin typeface="Consolas"/>
                <a:cs typeface="Consolas"/>
              </a:rPr>
              <a:t>de</a:t>
            </a:r>
            <a:r>
              <a:rPr sz="1600" i="1" spc="-50" dirty="0">
                <a:solidFill>
                  <a:srgbClr val="0087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0087FF"/>
                </a:solidFill>
                <a:latin typeface="Consolas"/>
                <a:cs typeface="Consolas"/>
              </a:rPr>
              <a:t>la</a:t>
            </a:r>
            <a:r>
              <a:rPr sz="1600" i="1" spc="-60" dirty="0">
                <a:solidFill>
                  <a:srgbClr val="0087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0087FF"/>
                </a:solidFill>
                <a:latin typeface="Consolas"/>
                <a:cs typeface="Consolas"/>
              </a:rPr>
              <a:t>fonction</a:t>
            </a:r>
            <a:r>
              <a:rPr sz="1600" i="1" spc="-50" dirty="0">
                <a:solidFill>
                  <a:srgbClr val="0087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0087FF"/>
                </a:solidFill>
                <a:latin typeface="Consolas"/>
                <a:cs typeface="Consolas"/>
              </a:rPr>
              <a:t>avec</a:t>
            </a:r>
            <a:r>
              <a:rPr sz="1600" i="1" spc="-60" dirty="0">
                <a:solidFill>
                  <a:srgbClr val="0087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0087FF"/>
                </a:solidFill>
                <a:latin typeface="Consolas"/>
                <a:cs typeface="Consolas"/>
              </a:rPr>
              <a:t>un</a:t>
            </a:r>
            <a:r>
              <a:rPr sz="1600" i="1" spc="-50" dirty="0">
                <a:solidFill>
                  <a:srgbClr val="0087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0087FF"/>
                </a:solidFill>
                <a:latin typeface="Consolas"/>
                <a:cs typeface="Consolas"/>
              </a:rPr>
              <a:t>seul</a:t>
            </a:r>
            <a:r>
              <a:rPr sz="1600" i="1" spc="-50" dirty="0">
                <a:solidFill>
                  <a:srgbClr val="0087FF"/>
                </a:solidFill>
                <a:latin typeface="Consolas"/>
                <a:cs typeface="Consolas"/>
              </a:rPr>
              <a:t> </a:t>
            </a:r>
            <a:r>
              <a:rPr sz="1600" i="1" spc="-10" dirty="0">
                <a:solidFill>
                  <a:srgbClr val="0087FF"/>
                </a:solidFill>
                <a:latin typeface="Consolas"/>
                <a:cs typeface="Consolas"/>
              </a:rPr>
              <a:t>argument </a:t>
            </a:r>
            <a:r>
              <a:rPr sz="1600" dirty="0">
                <a:solidFill>
                  <a:srgbClr val="FFFFFF"/>
                </a:solidFill>
                <a:latin typeface="Consolas"/>
                <a:cs typeface="Consolas"/>
              </a:rPr>
              <a:t>resultat1</a:t>
            </a:r>
            <a:r>
              <a:rPr sz="1600" spc="-8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9D00"/>
                </a:solidFill>
                <a:latin typeface="Consolas"/>
                <a:cs typeface="Consolas"/>
              </a:rPr>
              <a:t>&lt;-</a:t>
            </a:r>
            <a:r>
              <a:rPr sz="1600" spc="-80" dirty="0">
                <a:solidFill>
                  <a:srgbClr val="FF9D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9EFFFF"/>
                </a:solidFill>
                <a:latin typeface="Consolas"/>
                <a:cs typeface="Consolas"/>
              </a:rPr>
              <a:t>concatener_noms</a:t>
            </a:r>
            <a:r>
              <a:rPr sz="1600" spc="-10" dirty="0">
                <a:solidFill>
                  <a:srgbClr val="E0EEFF"/>
                </a:solidFill>
                <a:latin typeface="Consolas"/>
                <a:cs typeface="Consolas"/>
              </a:rPr>
              <a:t>(</a:t>
            </a:r>
            <a:r>
              <a:rPr sz="1600" spc="-10" dirty="0">
                <a:solidFill>
                  <a:srgbClr val="92FB79"/>
                </a:solidFill>
                <a:latin typeface="Consolas"/>
                <a:cs typeface="Consolas"/>
              </a:rPr>
              <a:t>"</a:t>
            </a:r>
            <a:r>
              <a:rPr sz="1600" spc="-10" dirty="0">
                <a:solidFill>
                  <a:srgbClr val="A4FF90"/>
                </a:solidFill>
                <a:latin typeface="Consolas"/>
                <a:cs typeface="Consolas"/>
              </a:rPr>
              <a:t>John</a:t>
            </a:r>
            <a:r>
              <a:rPr sz="1600" spc="-10" dirty="0">
                <a:solidFill>
                  <a:srgbClr val="92FB79"/>
                </a:solidFill>
                <a:latin typeface="Consolas"/>
                <a:cs typeface="Consolas"/>
              </a:rPr>
              <a:t>"</a:t>
            </a:r>
            <a:r>
              <a:rPr sz="1600" spc="-10" dirty="0">
                <a:solidFill>
                  <a:srgbClr val="E0EEFF"/>
                </a:solidFill>
                <a:latin typeface="Consolas"/>
                <a:cs typeface="Consolas"/>
              </a:rPr>
              <a:t>) </a:t>
            </a:r>
            <a:r>
              <a:rPr sz="1600" spc="-10" dirty="0">
                <a:solidFill>
                  <a:srgbClr val="FF9D00"/>
                </a:solidFill>
                <a:latin typeface="Consolas"/>
                <a:cs typeface="Consolas"/>
              </a:rPr>
              <a:t>print</a:t>
            </a:r>
            <a:r>
              <a:rPr sz="1600" spc="-10" dirty="0">
                <a:solidFill>
                  <a:srgbClr val="E0EEFF"/>
                </a:solidFill>
                <a:latin typeface="Consolas"/>
                <a:cs typeface="Consolas"/>
              </a:rPr>
              <a:t>(</a:t>
            </a:r>
            <a:r>
              <a:rPr sz="1600" spc="-10" dirty="0">
                <a:solidFill>
                  <a:srgbClr val="FA93FF"/>
                </a:solidFill>
                <a:latin typeface="Consolas"/>
                <a:cs typeface="Consolas"/>
              </a:rPr>
              <a:t>resultat1</a:t>
            </a:r>
            <a:r>
              <a:rPr sz="1600" spc="-10" dirty="0">
                <a:solidFill>
                  <a:srgbClr val="E0EEFF"/>
                </a:solidFill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 marL="92075" marR="313055">
              <a:lnSpc>
                <a:spcPct val="100000"/>
              </a:lnSpc>
              <a:spcBef>
                <a:spcPts val="5"/>
              </a:spcBef>
            </a:pPr>
            <a:r>
              <a:rPr sz="1600" i="1" dirty="0">
                <a:solidFill>
                  <a:srgbClr val="0087FF"/>
                </a:solidFill>
                <a:latin typeface="Consolas"/>
                <a:cs typeface="Consolas"/>
              </a:rPr>
              <a:t>#</a:t>
            </a:r>
            <a:r>
              <a:rPr sz="1600" i="1" spc="-55" dirty="0">
                <a:solidFill>
                  <a:srgbClr val="0087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0087FF"/>
                </a:solidFill>
                <a:latin typeface="Consolas"/>
                <a:cs typeface="Consolas"/>
              </a:rPr>
              <a:t>Appel</a:t>
            </a:r>
            <a:r>
              <a:rPr sz="1600" i="1" spc="-50" dirty="0">
                <a:solidFill>
                  <a:srgbClr val="0087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0087FF"/>
                </a:solidFill>
                <a:latin typeface="Consolas"/>
                <a:cs typeface="Consolas"/>
              </a:rPr>
              <a:t>de</a:t>
            </a:r>
            <a:r>
              <a:rPr sz="1600" i="1" spc="-50" dirty="0">
                <a:solidFill>
                  <a:srgbClr val="0087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0087FF"/>
                </a:solidFill>
                <a:latin typeface="Consolas"/>
                <a:cs typeface="Consolas"/>
              </a:rPr>
              <a:t>la</a:t>
            </a:r>
            <a:r>
              <a:rPr sz="1600" i="1" spc="-70" dirty="0">
                <a:solidFill>
                  <a:srgbClr val="0087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0087FF"/>
                </a:solidFill>
                <a:latin typeface="Consolas"/>
                <a:cs typeface="Consolas"/>
              </a:rPr>
              <a:t>fonction</a:t>
            </a:r>
            <a:r>
              <a:rPr sz="1600" i="1" spc="-50" dirty="0">
                <a:solidFill>
                  <a:srgbClr val="0087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0087FF"/>
                </a:solidFill>
                <a:latin typeface="Consolas"/>
                <a:cs typeface="Consolas"/>
              </a:rPr>
              <a:t>avec</a:t>
            </a:r>
            <a:r>
              <a:rPr sz="1600" i="1" spc="-65" dirty="0">
                <a:solidFill>
                  <a:srgbClr val="0087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0087FF"/>
                </a:solidFill>
                <a:latin typeface="Consolas"/>
                <a:cs typeface="Consolas"/>
              </a:rPr>
              <a:t>deux</a:t>
            </a:r>
            <a:r>
              <a:rPr sz="1600" i="1" spc="-50" dirty="0">
                <a:solidFill>
                  <a:srgbClr val="0087FF"/>
                </a:solidFill>
                <a:latin typeface="Consolas"/>
                <a:cs typeface="Consolas"/>
              </a:rPr>
              <a:t> </a:t>
            </a:r>
            <a:r>
              <a:rPr sz="1600" i="1" spc="-10" dirty="0">
                <a:solidFill>
                  <a:srgbClr val="0087FF"/>
                </a:solidFill>
                <a:latin typeface="Consolas"/>
                <a:cs typeface="Consolas"/>
              </a:rPr>
              <a:t>arguments </a:t>
            </a:r>
            <a:r>
              <a:rPr sz="1600" dirty="0">
                <a:solidFill>
                  <a:srgbClr val="FFFFFF"/>
                </a:solidFill>
                <a:latin typeface="Consolas"/>
                <a:cs typeface="Consolas"/>
              </a:rPr>
              <a:t>resultat2</a:t>
            </a:r>
            <a:r>
              <a:rPr sz="1600" spc="-8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9D00"/>
                </a:solidFill>
                <a:latin typeface="Consolas"/>
                <a:cs typeface="Consolas"/>
              </a:rPr>
              <a:t>&lt;-</a:t>
            </a:r>
            <a:r>
              <a:rPr sz="1600" spc="-80" dirty="0">
                <a:solidFill>
                  <a:srgbClr val="FF9D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9EFFFF"/>
                </a:solidFill>
                <a:latin typeface="Consolas"/>
                <a:cs typeface="Consolas"/>
              </a:rPr>
              <a:t>concatener_noms</a:t>
            </a:r>
            <a:r>
              <a:rPr sz="1600" spc="-10" dirty="0">
                <a:solidFill>
                  <a:srgbClr val="E0EEFF"/>
                </a:solidFill>
                <a:latin typeface="Consolas"/>
                <a:cs typeface="Consolas"/>
              </a:rPr>
              <a:t>(</a:t>
            </a:r>
            <a:r>
              <a:rPr sz="1600" spc="-10" dirty="0">
                <a:solidFill>
                  <a:srgbClr val="92FB79"/>
                </a:solidFill>
                <a:latin typeface="Consolas"/>
                <a:cs typeface="Consolas"/>
              </a:rPr>
              <a:t>"</a:t>
            </a:r>
            <a:r>
              <a:rPr sz="1600" spc="-10" dirty="0">
                <a:solidFill>
                  <a:srgbClr val="A4FF90"/>
                </a:solidFill>
                <a:latin typeface="Consolas"/>
                <a:cs typeface="Consolas"/>
              </a:rPr>
              <a:t>Mohamed</a:t>
            </a:r>
            <a:r>
              <a:rPr sz="1600" spc="-10" dirty="0">
                <a:solidFill>
                  <a:srgbClr val="92FB79"/>
                </a:solidFill>
                <a:latin typeface="Consolas"/>
                <a:cs typeface="Consolas"/>
              </a:rPr>
              <a:t>"</a:t>
            </a:r>
            <a:r>
              <a:rPr sz="1600" spc="-10" dirty="0">
                <a:solidFill>
                  <a:srgbClr val="E0EEFF"/>
                </a:solidFill>
                <a:latin typeface="Consolas"/>
                <a:cs typeface="Consolas"/>
              </a:rPr>
              <a:t>,</a:t>
            </a:r>
            <a:r>
              <a:rPr sz="1600" spc="-80" dirty="0">
                <a:solidFill>
                  <a:srgbClr val="E0EEFF"/>
                </a:solidFill>
                <a:latin typeface="Consolas"/>
                <a:cs typeface="Consolas"/>
              </a:rPr>
              <a:t> </a:t>
            </a:r>
            <a:r>
              <a:rPr sz="1600" spc="-25" dirty="0">
                <a:solidFill>
                  <a:srgbClr val="92FB79"/>
                </a:solidFill>
                <a:latin typeface="Consolas"/>
                <a:cs typeface="Consolas"/>
              </a:rPr>
              <a:t>"</a:t>
            </a:r>
            <a:r>
              <a:rPr sz="1600" spc="-25" dirty="0">
                <a:solidFill>
                  <a:srgbClr val="A4FF90"/>
                </a:solidFill>
                <a:latin typeface="Consolas"/>
                <a:cs typeface="Consolas"/>
              </a:rPr>
              <a:t>EL </a:t>
            </a:r>
            <a:r>
              <a:rPr sz="1600" spc="-10" dirty="0">
                <a:solidFill>
                  <a:srgbClr val="A4FF90"/>
                </a:solidFill>
                <a:latin typeface="Consolas"/>
                <a:cs typeface="Consolas"/>
              </a:rPr>
              <a:t>BAKKALI</a:t>
            </a:r>
            <a:r>
              <a:rPr sz="1600" spc="-10" dirty="0">
                <a:solidFill>
                  <a:srgbClr val="92FB79"/>
                </a:solidFill>
                <a:latin typeface="Consolas"/>
                <a:cs typeface="Consolas"/>
              </a:rPr>
              <a:t>"</a:t>
            </a:r>
            <a:r>
              <a:rPr sz="1600" spc="-10" dirty="0">
                <a:solidFill>
                  <a:srgbClr val="E0EEFF"/>
                </a:solidFill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1600" spc="-10" dirty="0">
                <a:solidFill>
                  <a:srgbClr val="FF9D00"/>
                </a:solidFill>
                <a:latin typeface="Consolas"/>
                <a:cs typeface="Consolas"/>
              </a:rPr>
              <a:t>print</a:t>
            </a:r>
            <a:r>
              <a:rPr sz="1600" spc="-10" dirty="0">
                <a:solidFill>
                  <a:srgbClr val="E0EEFF"/>
                </a:solidFill>
                <a:latin typeface="Consolas"/>
                <a:cs typeface="Consolas"/>
              </a:rPr>
              <a:t>(</a:t>
            </a:r>
            <a:r>
              <a:rPr sz="1600" spc="-10" dirty="0">
                <a:solidFill>
                  <a:srgbClr val="FA93FF"/>
                </a:solidFill>
                <a:latin typeface="Consolas"/>
                <a:cs typeface="Consolas"/>
              </a:rPr>
              <a:t>resultat2</a:t>
            </a:r>
            <a:r>
              <a:rPr sz="1600" spc="-10" dirty="0">
                <a:solidFill>
                  <a:srgbClr val="E0EEFF"/>
                </a:solidFill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11"/>
            <a:ext cx="12192000" cy="6849745"/>
            <a:chOff x="0" y="2811"/>
            <a:chExt cx="12192000" cy="68497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811"/>
              <a:ext cx="12191998" cy="684961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6168" y="345681"/>
            <a:ext cx="659079" cy="65114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98982" y="3786276"/>
            <a:ext cx="26289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87375">
              <a:lnSpc>
                <a:spcPct val="150000"/>
              </a:lnSpc>
              <a:spcBef>
                <a:spcPts val="100"/>
              </a:spcBef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install.packages("skimr") library(skimr)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skim(data)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160" dirty="0">
                <a:solidFill>
                  <a:srgbClr val="555555"/>
                </a:solidFill>
                <a:latin typeface="Wingdings"/>
                <a:cs typeface="Wingdings"/>
              </a:rPr>
              <a:t></a:t>
            </a:r>
            <a:r>
              <a:rPr sz="1600" spc="-45" dirty="0">
                <a:solidFill>
                  <a:srgbClr val="555555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Similar</a:t>
            </a:r>
            <a:r>
              <a:rPr sz="160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to</a:t>
            </a:r>
            <a:r>
              <a:rPr sz="16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describe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in</a:t>
            </a:r>
            <a:r>
              <a:rPr sz="16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Python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7842"/>
                </a:solidFill>
              </a:rPr>
              <a:t>04</a:t>
            </a:r>
            <a:r>
              <a:rPr spc="-5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–</a:t>
            </a:r>
            <a:r>
              <a:rPr spc="-2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VULGARISER</a:t>
            </a:r>
            <a:r>
              <a:rPr spc="-4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LE</a:t>
            </a:r>
            <a:r>
              <a:rPr spc="-2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LANGAGE</a:t>
            </a:r>
            <a:r>
              <a:rPr spc="-25" dirty="0">
                <a:solidFill>
                  <a:srgbClr val="007842"/>
                </a:solidFill>
              </a:rPr>
              <a:t> </a:t>
            </a:r>
            <a:r>
              <a:rPr spc="-50" dirty="0">
                <a:solidFill>
                  <a:srgbClr val="007842"/>
                </a:solidFill>
              </a:rPr>
              <a:t>R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20" dirty="0">
                <a:solidFill>
                  <a:srgbClr val="007842"/>
                </a:solidFill>
              </a:rPr>
              <a:t>Syntaxe</a:t>
            </a:r>
            <a:r>
              <a:rPr sz="1600" spc="-30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de</a:t>
            </a:r>
            <a:r>
              <a:rPr sz="1600" spc="-30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base</a:t>
            </a:r>
            <a:r>
              <a:rPr sz="1600" spc="-35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et</a:t>
            </a:r>
            <a:r>
              <a:rPr sz="1600" spc="-35" dirty="0">
                <a:solidFill>
                  <a:srgbClr val="007842"/>
                </a:solidFill>
              </a:rPr>
              <a:t> </a:t>
            </a:r>
            <a:r>
              <a:rPr sz="1600" spc="-10" dirty="0">
                <a:solidFill>
                  <a:srgbClr val="007842"/>
                </a:solidFill>
              </a:rPr>
              <a:t>principaux</a:t>
            </a:r>
            <a:r>
              <a:rPr sz="1600" spc="-15" dirty="0">
                <a:solidFill>
                  <a:srgbClr val="007842"/>
                </a:solidFill>
              </a:rPr>
              <a:t> </a:t>
            </a:r>
            <a:r>
              <a:rPr sz="1600" spc="-10" dirty="0">
                <a:solidFill>
                  <a:srgbClr val="007842"/>
                </a:solidFill>
              </a:rPr>
              <a:t>opérateurs</a:t>
            </a:r>
            <a:r>
              <a:rPr sz="1600" spc="5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en</a:t>
            </a:r>
            <a:r>
              <a:rPr sz="1600" spc="-40" dirty="0">
                <a:solidFill>
                  <a:srgbClr val="007842"/>
                </a:solidFill>
              </a:rPr>
              <a:t> </a:t>
            </a:r>
            <a:r>
              <a:rPr sz="1600" spc="-50" dirty="0">
                <a:solidFill>
                  <a:srgbClr val="007842"/>
                </a:solidFill>
              </a:rPr>
              <a:t>R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798982" y="1599692"/>
            <a:ext cx="2047875" cy="1115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Fonctions</a:t>
            </a:r>
            <a:r>
              <a:rPr sz="160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en</a:t>
            </a:r>
            <a:r>
              <a:rPr sz="1600" b="1" spc="-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007842"/>
                </a:solidFill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Install</a:t>
            </a:r>
            <a:r>
              <a:rPr sz="16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packages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datasets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67" y="0"/>
            <a:ext cx="6490335" cy="6858000"/>
            <a:chOff x="2467" y="0"/>
            <a:chExt cx="64903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0"/>
              <a:ext cx="6490030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442" y="195745"/>
              <a:ext cx="1027201" cy="101481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16900" y="561212"/>
            <a:ext cx="1747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7842"/>
                </a:solidFill>
              </a:rPr>
              <a:t>CHAPITRE</a:t>
            </a:r>
            <a:r>
              <a:rPr sz="2800" spc="-130" dirty="0">
                <a:solidFill>
                  <a:srgbClr val="007842"/>
                </a:solidFill>
              </a:rPr>
              <a:t> </a:t>
            </a:r>
            <a:r>
              <a:rPr sz="2800" spc="-50" dirty="0">
                <a:solidFill>
                  <a:srgbClr val="007842"/>
                </a:solidFill>
              </a:rPr>
              <a:t>4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7337552" y="1103503"/>
            <a:ext cx="3505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VULGARISER</a:t>
            </a:r>
            <a:r>
              <a:rPr sz="2400" b="1" spc="-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LE</a:t>
            </a:r>
            <a:r>
              <a:rPr sz="24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LANGAGE</a:t>
            </a:r>
            <a:r>
              <a:rPr sz="2400" b="1" spc="-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50" dirty="0">
                <a:solidFill>
                  <a:srgbClr val="007842"/>
                </a:solidFill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9590" y="2462529"/>
            <a:ext cx="4838065" cy="3302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Introduction à R et son rôle en statistique</a:t>
            </a: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Préparation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l’environnement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1650" dirty="0">
              <a:latin typeface="Calibri"/>
              <a:cs typeface="Calibri"/>
            </a:endParaRPr>
          </a:p>
          <a:p>
            <a:pPr marL="355600" indent="-342900"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Syntaxe de base et principaux opérateurs en R</a:t>
            </a: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Structures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-4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données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fondamentales</a:t>
            </a:r>
            <a:r>
              <a:rPr sz="1600" spc="-4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en</a:t>
            </a:r>
            <a:r>
              <a:rPr sz="1600" spc="-3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AEABAB"/>
                </a:solidFill>
                <a:latin typeface="Calibri"/>
                <a:cs typeface="Calibri"/>
              </a:rPr>
              <a:t>R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Premières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manipulations</a:t>
            </a:r>
            <a:r>
              <a:rPr sz="1600" spc="-5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données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en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AEABAB"/>
                </a:solidFill>
                <a:latin typeface="Calibri"/>
                <a:cs typeface="Calibri"/>
              </a:rPr>
              <a:t>R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16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Comparaison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des</a:t>
            </a:r>
            <a:r>
              <a:rPr sz="1600" spc="-3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fonctions</a:t>
            </a:r>
            <a:r>
              <a:rPr sz="1600" spc="-4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-3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base</a:t>
            </a:r>
            <a:r>
              <a:rPr sz="1600" spc="-4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avec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Python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Reprise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des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dernières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applications</a:t>
            </a:r>
            <a:r>
              <a:rPr sz="1600" spc="-6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(Python/Excel)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en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AEABAB"/>
                </a:solidFill>
                <a:latin typeface="Calibri"/>
                <a:cs typeface="Calibri"/>
              </a:rPr>
              <a:t>R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11"/>
            <a:ext cx="12192000" cy="6849745"/>
            <a:chOff x="0" y="2811"/>
            <a:chExt cx="12192000" cy="68497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811"/>
              <a:ext cx="12191998" cy="684961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91867" y="345681"/>
            <a:ext cx="9663430" cy="5786755"/>
            <a:chOff x="1991867" y="345681"/>
            <a:chExt cx="9663430" cy="578675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6167" y="345681"/>
              <a:ext cx="659079" cy="6511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1867" y="3531908"/>
              <a:ext cx="2297176" cy="260032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7842"/>
                </a:solidFill>
              </a:rPr>
              <a:t>04</a:t>
            </a:r>
            <a:r>
              <a:rPr spc="-5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–</a:t>
            </a:r>
            <a:r>
              <a:rPr spc="-2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VULGARISER</a:t>
            </a:r>
            <a:r>
              <a:rPr spc="-4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LE</a:t>
            </a:r>
            <a:r>
              <a:rPr spc="-2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LANGAGE</a:t>
            </a:r>
            <a:r>
              <a:rPr spc="-25" dirty="0">
                <a:solidFill>
                  <a:srgbClr val="007842"/>
                </a:solidFill>
              </a:rPr>
              <a:t> </a:t>
            </a:r>
            <a:r>
              <a:rPr spc="-50" dirty="0">
                <a:solidFill>
                  <a:srgbClr val="007842"/>
                </a:solidFill>
              </a:rPr>
              <a:t>R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20" dirty="0">
                <a:solidFill>
                  <a:srgbClr val="007842"/>
                </a:solidFill>
              </a:rPr>
              <a:t>Syntaxe</a:t>
            </a:r>
            <a:r>
              <a:rPr sz="1600" spc="-30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de</a:t>
            </a:r>
            <a:r>
              <a:rPr sz="1600" spc="-30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base</a:t>
            </a:r>
            <a:r>
              <a:rPr sz="1600" spc="-35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et</a:t>
            </a:r>
            <a:r>
              <a:rPr sz="1600" spc="-35" dirty="0">
                <a:solidFill>
                  <a:srgbClr val="007842"/>
                </a:solidFill>
              </a:rPr>
              <a:t> </a:t>
            </a:r>
            <a:r>
              <a:rPr sz="1600" spc="-10" dirty="0">
                <a:solidFill>
                  <a:srgbClr val="007842"/>
                </a:solidFill>
              </a:rPr>
              <a:t>principaux</a:t>
            </a:r>
            <a:r>
              <a:rPr sz="1600" spc="-15" dirty="0">
                <a:solidFill>
                  <a:srgbClr val="007842"/>
                </a:solidFill>
              </a:rPr>
              <a:t> </a:t>
            </a:r>
            <a:r>
              <a:rPr sz="1600" spc="-10" dirty="0">
                <a:solidFill>
                  <a:srgbClr val="007842"/>
                </a:solidFill>
              </a:rPr>
              <a:t>opérateurs</a:t>
            </a:r>
            <a:r>
              <a:rPr sz="1600" spc="5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en</a:t>
            </a:r>
            <a:r>
              <a:rPr sz="1600" spc="-40" dirty="0">
                <a:solidFill>
                  <a:srgbClr val="007842"/>
                </a:solidFill>
              </a:rPr>
              <a:t> </a:t>
            </a:r>
            <a:r>
              <a:rPr sz="1600" spc="-50" dirty="0">
                <a:solidFill>
                  <a:srgbClr val="007842"/>
                </a:solidFill>
              </a:rPr>
              <a:t>R</a:t>
            </a:r>
            <a:endParaRPr sz="160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798982" y="1599692"/>
            <a:ext cx="4684395" cy="1480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Fonctions</a:t>
            </a:r>
            <a:r>
              <a:rPr sz="1600" b="1" spc="-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mathématiques</a:t>
            </a:r>
            <a:endParaRPr sz="1600">
              <a:latin typeface="Calibri"/>
              <a:cs typeface="Calibri"/>
            </a:endParaRPr>
          </a:p>
          <a:p>
            <a:pPr marL="12700" marR="5080" algn="just">
              <a:lnSpc>
                <a:spcPct val="150100"/>
              </a:lnSpc>
              <a:spcBef>
                <a:spcPts val="894"/>
              </a:spcBef>
            </a:pP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Les</a:t>
            </a:r>
            <a:r>
              <a:rPr sz="16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fonctions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 mathématiques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de</a:t>
            </a:r>
            <a:r>
              <a:rPr sz="16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base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en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R</a:t>
            </a:r>
            <a:r>
              <a:rPr sz="16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peuvent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374151"/>
                </a:solidFill>
                <a:latin typeface="Calibri"/>
                <a:cs typeface="Calibri"/>
              </a:rPr>
              <a:t>être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utilisées</a:t>
            </a:r>
            <a:r>
              <a:rPr sz="160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dans</a:t>
            </a:r>
            <a:r>
              <a:rPr sz="160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divers</a:t>
            </a:r>
            <a:r>
              <a:rPr sz="160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contextes</a:t>
            </a:r>
            <a:r>
              <a:rPr sz="1600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pour</a:t>
            </a:r>
            <a:r>
              <a:rPr sz="16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effectuer</a:t>
            </a:r>
            <a:r>
              <a:rPr sz="1600" spc="-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des</a:t>
            </a:r>
            <a:r>
              <a:rPr sz="160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calculs mathématiques</a:t>
            </a:r>
            <a:r>
              <a:rPr sz="1600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374151"/>
                </a:solid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859653" y="1717801"/>
          <a:ext cx="5499735" cy="4566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1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Fonction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Description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Exemple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6413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d'Utilisation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413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Sortie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Attendue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sqrt()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Racine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carrée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sqrt(25)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exp()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Exponentielle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exp(2)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7.389056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log()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Logarithme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népérien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log(10)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2.302585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log10()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Logarithme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base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log10(100)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abs()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Valeur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absolue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abs(-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7)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584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round()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Arrondi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round(3.14159,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6413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digits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2)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3.14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floor()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Arrondi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inférieur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floor(5.9)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69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ceiling()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Arrondi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supérieur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ceiling(5.1)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sin()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Sinus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sin(pi/2)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cos()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Cosinus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cos(pi)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tan()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Tangente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tan(pi/4)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11"/>
            <a:ext cx="12192000" cy="6849745"/>
            <a:chOff x="0" y="2811"/>
            <a:chExt cx="12192000" cy="68497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811"/>
              <a:ext cx="12191998" cy="684961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63288" y="345681"/>
            <a:ext cx="7192009" cy="5454015"/>
            <a:chOff x="4463288" y="345681"/>
            <a:chExt cx="7192009" cy="545401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6168" y="345681"/>
              <a:ext cx="659079" cy="6511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5988" y="3852862"/>
              <a:ext cx="6872858" cy="193370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469638" y="3846512"/>
              <a:ext cx="6885940" cy="1946910"/>
            </a:xfrm>
            <a:custGeom>
              <a:avLst/>
              <a:gdLst/>
              <a:ahLst/>
              <a:cxnLst/>
              <a:rect l="l" t="t" r="r" b="b"/>
              <a:pathLst>
                <a:path w="6885940" h="1946910">
                  <a:moveTo>
                    <a:pt x="0" y="1946402"/>
                  </a:moveTo>
                  <a:lnTo>
                    <a:pt x="6885558" y="1946402"/>
                  </a:lnTo>
                  <a:lnTo>
                    <a:pt x="6885558" y="0"/>
                  </a:lnTo>
                  <a:lnTo>
                    <a:pt x="0" y="0"/>
                  </a:lnTo>
                  <a:lnTo>
                    <a:pt x="0" y="1946402"/>
                  </a:lnTo>
                  <a:close/>
                </a:path>
              </a:pathLst>
            </a:custGeom>
            <a:ln w="12699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7842"/>
                </a:solidFill>
              </a:rPr>
              <a:t>04</a:t>
            </a:r>
            <a:r>
              <a:rPr spc="-5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–</a:t>
            </a:r>
            <a:r>
              <a:rPr spc="-2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VULGARISER</a:t>
            </a:r>
            <a:r>
              <a:rPr spc="-4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LE</a:t>
            </a:r>
            <a:r>
              <a:rPr spc="-2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LANGAGE</a:t>
            </a:r>
            <a:r>
              <a:rPr spc="-25" dirty="0">
                <a:solidFill>
                  <a:srgbClr val="007842"/>
                </a:solidFill>
              </a:rPr>
              <a:t> </a:t>
            </a:r>
            <a:r>
              <a:rPr spc="-50" dirty="0">
                <a:solidFill>
                  <a:srgbClr val="007842"/>
                </a:solidFill>
              </a:rPr>
              <a:t>R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20" dirty="0">
                <a:solidFill>
                  <a:srgbClr val="007842"/>
                </a:solidFill>
              </a:rPr>
              <a:t>Syntaxe</a:t>
            </a:r>
            <a:r>
              <a:rPr sz="1600" spc="-30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de</a:t>
            </a:r>
            <a:r>
              <a:rPr sz="1600" spc="-30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base</a:t>
            </a:r>
            <a:r>
              <a:rPr sz="1600" spc="-35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et</a:t>
            </a:r>
            <a:r>
              <a:rPr sz="1600" spc="-35" dirty="0">
                <a:solidFill>
                  <a:srgbClr val="007842"/>
                </a:solidFill>
              </a:rPr>
              <a:t> </a:t>
            </a:r>
            <a:r>
              <a:rPr sz="1600" spc="-10" dirty="0">
                <a:solidFill>
                  <a:srgbClr val="007842"/>
                </a:solidFill>
              </a:rPr>
              <a:t>principaux</a:t>
            </a:r>
            <a:r>
              <a:rPr sz="1600" spc="-15" dirty="0">
                <a:solidFill>
                  <a:srgbClr val="007842"/>
                </a:solidFill>
              </a:rPr>
              <a:t> </a:t>
            </a:r>
            <a:r>
              <a:rPr sz="1600" spc="-10" dirty="0">
                <a:solidFill>
                  <a:srgbClr val="007842"/>
                </a:solidFill>
              </a:rPr>
              <a:t>opérateurs</a:t>
            </a:r>
            <a:r>
              <a:rPr sz="1600" spc="5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en</a:t>
            </a:r>
            <a:r>
              <a:rPr sz="1600" spc="-40" dirty="0">
                <a:solidFill>
                  <a:srgbClr val="007842"/>
                </a:solidFill>
              </a:rPr>
              <a:t> </a:t>
            </a:r>
            <a:r>
              <a:rPr sz="1600" spc="-50" dirty="0">
                <a:solidFill>
                  <a:srgbClr val="007842"/>
                </a:solidFill>
              </a:rPr>
              <a:t>R</a:t>
            </a:r>
            <a:endParaRPr sz="1600"/>
          </a:p>
        </p:txBody>
      </p:sp>
      <p:sp>
        <p:nvSpPr>
          <p:cNvPr id="13" name="object 13"/>
          <p:cNvSpPr txBox="1"/>
          <p:nvPr/>
        </p:nvSpPr>
        <p:spPr>
          <a:xfrm>
            <a:off x="798982" y="1599692"/>
            <a:ext cx="9913620" cy="1769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Lire</a:t>
            </a:r>
            <a:r>
              <a:rPr sz="16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depuis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l'entrée</a:t>
            </a:r>
            <a:r>
              <a:rPr sz="1600" b="1" spc="-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utilisateur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En</a:t>
            </a:r>
            <a:r>
              <a:rPr sz="16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R,</a:t>
            </a:r>
            <a:r>
              <a:rPr sz="16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la</a:t>
            </a:r>
            <a:r>
              <a:rPr sz="160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fonction</a:t>
            </a:r>
            <a:r>
              <a:rPr sz="16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readline()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permet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de</a:t>
            </a:r>
            <a:r>
              <a:rPr sz="16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lire</a:t>
            </a:r>
            <a:r>
              <a:rPr sz="16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des</a:t>
            </a:r>
            <a:r>
              <a:rPr sz="16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données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depuis</a:t>
            </a:r>
            <a:r>
              <a:rPr sz="16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la</a:t>
            </a:r>
            <a:r>
              <a:rPr sz="160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console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La</a:t>
            </a:r>
            <a:r>
              <a:rPr sz="1600" spc="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fonction</a:t>
            </a:r>
            <a:r>
              <a:rPr sz="1600" spc="9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cat()</a:t>
            </a:r>
            <a:r>
              <a:rPr sz="1600" b="1" spc="90" dirty="0"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en</a:t>
            </a:r>
            <a:r>
              <a:rPr sz="1600" spc="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R</a:t>
            </a:r>
            <a:r>
              <a:rPr sz="1600" spc="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est</a:t>
            </a:r>
            <a:r>
              <a:rPr sz="1600" spc="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utilisée</a:t>
            </a:r>
            <a:r>
              <a:rPr sz="1600" spc="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pour</a:t>
            </a:r>
            <a:r>
              <a:rPr sz="1600" spc="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imprimer</a:t>
            </a:r>
            <a:r>
              <a:rPr sz="1600" spc="9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du</a:t>
            </a:r>
            <a:r>
              <a:rPr sz="1600" spc="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texte</a:t>
            </a:r>
            <a:r>
              <a:rPr sz="1600" spc="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dans</a:t>
            </a:r>
            <a:r>
              <a:rPr sz="1600" spc="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la</a:t>
            </a:r>
            <a:r>
              <a:rPr sz="1600" spc="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console.</a:t>
            </a:r>
            <a:r>
              <a:rPr sz="1600" spc="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Elle</a:t>
            </a:r>
            <a:r>
              <a:rPr sz="1600" spc="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concatène</a:t>
            </a:r>
            <a:r>
              <a:rPr sz="1600" spc="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et</a:t>
            </a:r>
            <a:r>
              <a:rPr sz="1600" spc="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affiche</a:t>
            </a:r>
            <a:r>
              <a:rPr sz="1600" spc="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les</a:t>
            </a:r>
            <a:r>
              <a:rPr sz="1600" spc="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arguments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fournis,</a:t>
            </a:r>
            <a:r>
              <a:rPr sz="16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offrant</a:t>
            </a:r>
            <a:r>
              <a:rPr sz="16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une</a:t>
            </a:r>
            <a:r>
              <a:rPr sz="16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flexibilité</a:t>
            </a:r>
            <a:r>
              <a:rPr sz="1600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pour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la</a:t>
            </a:r>
            <a:r>
              <a:rPr sz="1600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mise</a:t>
            </a:r>
            <a:r>
              <a:rPr sz="16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en</a:t>
            </a:r>
            <a:r>
              <a:rPr sz="16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forme</a:t>
            </a:r>
            <a:r>
              <a:rPr sz="16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et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 l'affichage</a:t>
            </a:r>
            <a:r>
              <a:rPr sz="1600" spc="-6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de</a:t>
            </a:r>
            <a:r>
              <a:rPr sz="16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résultats,</a:t>
            </a:r>
            <a:r>
              <a:rPr sz="16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messages,</a:t>
            </a:r>
            <a:r>
              <a:rPr sz="16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ou</a:t>
            </a:r>
            <a:r>
              <a:rPr sz="16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variables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Cette</a:t>
            </a:r>
            <a:r>
              <a:rPr sz="16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approche</a:t>
            </a:r>
            <a:r>
              <a:rPr sz="16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est</a:t>
            </a:r>
            <a:r>
              <a:rPr sz="16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utile</a:t>
            </a:r>
            <a:r>
              <a:rPr sz="160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pour</a:t>
            </a:r>
            <a:r>
              <a:rPr sz="16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personnaliser</a:t>
            </a:r>
            <a:r>
              <a:rPr sz="16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les</a:t>
            </a:r>
            <a:r>
              <a:rPr sz="1600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interactions</a:t>
            </a:r>
            <a:r>
              <a:rPr sz="160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avec</a:t>
            </a:r>
            <a:r>
              <a:rPr sz="1600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374151"/>
                </a:solidFill>
                <a:latin typeface="Calibri"/>
                <a:cs typeface="Calibri"/>
              </a:rPr>
              <a:t>l'utilisateur,</a:t>
            </a:r>
            <a:r>
              <a:rPr sz="1600" spc="-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comme</a:t>
            </a:r>
            <a:r>
              <a:rPr sz="16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les</a:t>
            </a:r>
            <a:r>
              <a:rPr sz="160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salutations</a:t>
            </a:r>
            <a:r>
              <a:rPr sz="1600" spc="-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personnalisées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3191" y="3670503"/>
            <a:ext cx="3129280" cy="1200785"/>
          </a:xfrm>
          <a:prstGeom prst="rect">
            <a:avLst/>
          </a:prstGeom>
          <a:solidFill>
            <a:srgbClr val="F1F1F1"/>
          </a:solidFill>
          <a:ln w="9525">
            <a:solidFill>
              <a:srgbClr val="BE9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 marR="84455" algn="just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Afficher</a:t>
            </a:r>
            <a:r>
              <a:rPr sz="1800" spc="155" dirty="0">
                <a:solidFill>
                  <a:srgbClr val="374151"/>
                </a:solidFill>
                <a:latin typeface="Calibri"/>
                <a:cs typeface="Calibri"/>
              </a:rPr>
              <a:t> 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un</a:t>
            </a:r>
            <a:r>
              <a:rPr sz="1800" spc="160" dirty="0">
                <a:solidFill>
                  <a:srgbClr val="374151"/>
                </a:solidFill>
                <a:latin typeface="Calibri"/>
                <a:cs typeface="Calibri"/>
              </a:rPr>
              <a:t> 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message,</a:t>
            </a:r>
            <a:r>
              <a:rPr sz="1800" spc="160" dirty="0">
                <a:solidFill>
                  <a:srgbClr val="374151"/>
                </a:solidFill>
                <a:latin typeface="Calibri"/>
                <a:cs typeface="Calibri"/>
              </a:rPr>
              <a:t>  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stocker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l'entrée</a:t>
            </a:r>
            <a:r>
              <a:rPr sz="1800" spc="80" dirty="0">
                <a:solidFill>
                  <a:srgbClr val="374151"/>
                </a:solidFill>
                <a:latin typeface="Calibri"/>
                <a:cs typeface="Calibri"/>
              </a:rPr>
              <a:t> 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dans</a:t>
            </a:r>
            <a:r>
              <a:rPr sz="1800" spc="75" dirty="0">
                <a:solidFill>
                  <a:srgbClr val="374151"/>
                </a:solidFill>
                <a:latin typeface="Calibri"/>
                <a:cs typeface="Calibri"/>
              </a:rPr>
              <a:t> 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une</a:t>
            </a:r>
            <a:r>
              <a:rPr sz="1800" spc="75" dirty="0">
                <a:solidFill>
                  <a:srgbClr val="374151"/>
                </a:solidFill>
                <a:latin typeface="Calibri"/>
                <a:cs typeface="Calibri"/>
              </a:rPr>
              <a:t> 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variable</a:t>
            </a:r>
            <a:r>
              <a:rPr sz="1800" spc="80" dirty="0">
                <a:solidFill>
                  <a:srgbClr val="374151"/>
                </a:solidFill>
                <a:latin typeface="Calibri"/>
                <a:cs typeface="Calibri"/>
              </a:rPr>
              <a:t>  </a:t>
            </a:r>
            <a:r>
              <a:rPr sz="1800" spc="-25" dirty="0">
                <a:solidFill>
                  <a:srgbClr val="374151"/>
                </a:solidFill>
                <a:latin typeface="Calibri"/>
                <a:cs typeface="Calibri"/>
              </a:rPr>
              <a:t>et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attendre</a:t>
            </a:r>
            <a:r>
              <a:rPr sz="1800" spc="315" dirty="0">
                <a:solidFill>
                  <a:srgbClr val="374151"/>
                </a:solidFill>
                <a:latin typeface="Calibri"/>
                <a:cs typeface="Calibri"/>
              </a:rPr>
              <a:t>   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que</a:t>
            </a:r>
            <a:r>
              <a:rPr sz="1800" spc="315" dirty="0">
                <a:solidFill>
                  <a:srgbClr val="374151"/>
                </a:solidFill>
                <a:latin typeface="Calibri"/>
                <a:cs typeface="Calibri"/>
              </a:rPr>
              <a:t>    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l'utilisateur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saisisse</a:t>
            </a:r>
            <a:r>
              <a:rPr sz="1800" spc="-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son</a:t>
            </a:r>
            <a:r>
              <a:rPr sz="1800" spc="-20" dirty="0">
                <a:solidFill>
                  <a:srgbClr val="374151"/>
                </a:solidFill>
                <a:latin typeface="Calibri"/>
                <a:cs typeface="Calibri"/>
              </a:rPr>
              <a:t> nom.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38428" y="4980432"/>
            <a:ext cx="3138805" cy="655955"/>
            <a:chOff x="838428" y="4980432"/>
            <a:chExt cx="3138805" cy="655955"/>
          </a:xfrm>
        </p:grpSpPr>
        <p:sp>
          <p:nvSpPr>
            <p:cNvPr id="16" name="object 16"/>
            <p:cNvSpPr/>
            <p:nvPr/>
          </p:nvSpPr>
          <p:spPr>
            <a:xfrm>
              <a:off x="843191" y="4985194"/>
              <a:ext cx="3129280" cy="646430"/>
            </a:xfrm>
            <a:custGeom>
              <a:avLst/>
              <a:gdLst/>
              <a:ahLst/>
              <a:cxnLst/>
              <a:rect l="l" t="t" r="r" b="b"/>
              <a:pathLst>
                <a:path w="3129279" h="646429">
                  <a:moveTo>
                    <a:pt x="3129153" y="0"/>
                  </a:moveTo>
                  <a:lnTo>
                    <a:pt x="0" y="0"/>
                  </a:lnTo>
                  <a:lnTo>
                    <a:pt x="0" y="646328"/>
                  </a:lnTo>
                  <a:lnTo>
                    <a:pt x="3129153" y="646328"/>
                  </a:lnTo>
                  <a:lnTo>
                    <a:pt x="312915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3191" y="4985194"/>
              <a:ext cx="3129280" cy="646430"/>
            </a:xfrm>
            <a:custGeom>
              <a:avLst/>
              <a:gdLst/>
              <a:ahLst/>
              <a:cxnLst/>
              <a:rect l="l" t="t" r="r" b="b"/>
              <a:pathLst>
                <a:path w="3129279" h="646429">
                  <a:moveTo>
                    <a:pt x="0" y="646328"/>
                  </a:moveTo>
                  <a:lnTo>
                    <a:pt x="3129153" y="646328"/>
                  </a:lnTo>
                  <a:lnTo>
                    <a:pt x="3129153" y="0"/>
                  </a:lnTo>
                  <a:lnTo>
                    <a:pt x="0" y="0"/>
                  </a:lnTo>
                  <a:lnTo>
                    <a:pt x="0" y="646328"/>
                  </a:lnTo>
                  <a:close/>
                </a:path>
              </a:pathLst>
            </a:custGeom>
            <a:ln w="9525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34821" y="5004053"/>
            <a:ext cx="2957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  <a:tabLst>
                <a:tab pos="989965" algn="l"/>
                <a:tab pos="1567815" algn="l"/>
                <a:tab pos="2709545" algn="l"/>
              </a:tabLst>
            </a:pP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Affiche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374151"/>
                </a:solidFill>
                <a:latin typeface="Calibri"/>
                <a:cs typeface="Calibri"/>
              </a:rPr>
              <a:t>un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message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374151"/>
                </a:solidFill>
                <a:latin typeface="Calibri"/>
                <a:cs typeface="Calibri"/>
              </a:rPr>
              <a:t>de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salutation</a:t>
            </a:r>
            <a:r>
              <a:rPr sz="18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incluant</a:t>
            </a:r>
            <a:r>
              <a:rPr sz="18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le</a:t>
            </a:r>
            <a:r>
              <a:rPr sz="18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nom</a:t>
            </a:r>
            <a:r>
              <a:rPr sz="18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saisi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966083" y="4264278"/>
            <a:ext cx="7663815" cy="2346960"/>
            <a:chOff x="3966083" y="4264278"/>
            <a:chExt cx="7663815" cy="2346960"/>
          </a:xfrm>
        </p:grpSpPr>
        <p:sp>
          <p:nvSpPr>
            <p:cNvPr id="20" name="object 20"/>
            <p:cNvSpPr/>
            <p:nvPr/>
          </p:nvSpPr>
          <p:spPr>
            <a:xfrm>
              <a:off x="3972433" y="4270628"/>
              <a:ext cx="503555" cy="150495"/>
            </a:xfrm>
            <a:custGeom>
              <a:avLst/>
              <a:gdLst/>
              <a:ahLst/>
              <a:cxnLst/>
              <a:rect l="l" t="t" r="r" b="b"/>
              <a:pathLst>
                <a:path w="503554" h="150495">
                  <a:moveTo>
                    <a:pt x="428370" y="0"/>
                  </a:moveTo>
                  <a:lnTo>
                    <a:pt x="428370" y="37592"/>
                  </a:lnTo>
                  <a:lnTo>
                    <a:pt x="0" y="37592"/>
                  </a:lnTo>
                  <a:lnTo>
                    <a:pt x="0" y="112903"/>
                  </a:lnTo>
                  <a:lnTo>
                    <a:pt x="428370" y="112903"/>
                  </a:lnTo>
                  <a:lnTo>
                    <a:pt x="428370" y="150495"/>
                  </a:lnTo>
                  <a:lnTo>
                    <a:pt x="503554" y="75184"/>
                  </a:lnTo>
                  <a:lnTo>
                    <a:pt x="42837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72433" y="4270628"/>
              <a:ext cx="503555" cy="150495"/>
            </a:xfrm>
            <a:custGeom>
              <a:avLst/>
              <a:gdLst/>
              <a:ahLst/>
              <a:cxnLst/>
              <a:rect l="l" t="t" r="r" b="b"/>
              <a:pathLst>
                <a:path w="503554" h="150495">
                  <a:moveTo>
                    <a:pt x="0" y="37592"/>
                  </a:moveTo>
                  <a:lnTo>
                    <a:pt x="428370" y="37592"/>
                  </a:lnTo>
                  <a:lnTo>
                    <a:pt x="428370" y="0"/>
                  </a:lnTo>
                  <a:lnTo>
                    <a:pt x="503554" y="75184"/>
                  </a:lnTo>
                  <a:lnTo>
                    <a:pt x="428370" y="150495"/>
                  </a:lnTo>
                  <a:lnTo>
                    <a:pt x="428370" y="112903"/>
                  </a:lnTo>
                  <a:lnTo>
                    <a:pt x="0" y="112903"/>
                  </a:lnTo>
                  <a:lnTo>
                    <a:pt x="0" y="37592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72433" y="5219445"/>
              <a:ext cx="503555" cy="150495"/>
            </a:xfrm>
            <a:custGeom>
              <a:avLst/>
              <a:gdLst/>
              <a:ahLst/>
              <a:cxnLst/>
              <a:rect l="l" t="t" r="r" b="b"/>
              <a:pathLst>
                <a:path w="503554" h="150495">
                  <a:moveTo>
                    <a:pt x="428370" y="0"/>
                  </a:moveTo>
                  <a:lnTo>
                    <a:pt x="428370" y="37591"/>
                  </a:lnTo>
                  <a:lnTo>
                    <a:pt x="0" y="37591"/>
                  </a:lnTo>
                  <a:lnTo>
                    <a:pt x="0" y="112775"/>
                  </a:lnTo>
                  <a:lnTo>
                    <a:pt x="428370" y="112775"/>
                  </a:lnTo>
                  <a:lnTo>
                    <a:pt x="428370" y="150367"/>
                  </a:lnTo>
                  <a:lnTo>
                    <a:pt x="503554" y="75183"/>
                  </a:lnTo>
                  <a:lnTo>
                    <a:pt x="42837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72433" y="5219445"/>
              <a:ext cx="503555" cy="150495"/>
            </a:xfrm>
            <a:custGeom>
              <a:avLst/>
              <a:gdLst/>
              <a:ahLst/>
              <a:cxnLst/>
              <a:rect l="l" t="t" r="r" b="b"/>
              <a:pathLst>
                <a:path w="503554" h="150495">
                  <a:moveTo>
                    <a:pt x="0" y="37591"/>
                  </a:moveTo>
                  <a:lnTo>
                    <a:pt x="428370" y="37591"/>
                  </a:lnTo>
                  <a:lnTo>
                    <a:pt x="428370" y="0"/>
                  </a:lnTo>
                  <a:lnTo>
                    <a:pt x="503554" y="75183"/>
                  </a:lnTo>
                  <a:lnTo>
                    <a:pt x="428370" y="150367"/>
                  </a:lnTo>
                  <a:lnTo>
                    <a:pt x="428370" y="112775"/>
                  </a:lnTo>
                  <a:lnTo>
                    <a:pt x="0" y="112775"/>
                  </a:lnTo>
                  <a:lnTo>
                    <a:pt x="0" y="37591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8777" y="5387174"/>
              <a:ext cx="2110867" cy="1223479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11"/>
            <a:ext cx="12192000" cy="6849745"/>
            <a:chOff x="0" y="2811"/>
            <a:chExt cx="12192000" cy="68497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811"/>
              <a:ext cx="12191998" cy="684961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59401" y="345681"/>
            <a:ext cx="6796405" cy="6265545"/>
            <a:chOff x="4859401" y="345681"/>
            <a:chExt cx="6796405" cy="626554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6167" y="345681"/>
              <a:ext cx="659079" cy="6511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18777" y="5387174"/>
              <a:ext cx="2110867" cy="12234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60183" y="2500122"/>
              <a:ext cx="3983481" cy="195465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9401" y="4947031"/>
              <a:ext cx="4425569" cy="1510919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7842"/>
                </a:solidFill>
              </a:rPr>
              <a:t>04</a:t>
            </a:r>
            <a:r>
              <a:rPr spc="-5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–</a:t>
            </a:r>
            <a:r>
              <a:rPr spc="-2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VULGARISER</a:t>
            </a:r>
            <a:r>
              <a:rPr spc="-4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LE</a:t>
            </a:r>
            <a:r>
              <a:rPr spc="-2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LANGAGE</a:t>
            </a:r>
            <a:r>
              <a:rPr spc="-25" dirty="0">
                <a:solidFill>
                  <a:srgbClr val="007842"/>
                </a:solidFill>
              </a:rPr>
              <a:t> </a:t>
            </a:r>
            <a:r>
              <a:rPr spc="-50" dirty="0">
                <a:solidFill>
                  <a:srgbClr val="007842"/>
                </a:solidFill>
              </a:rPr>
              <a:t>R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20" dirty="0">
                <a:solidFill>
                  <a:srgbClr val="007842"/>
                </a:solidFill>
              </a:rPr>
              <a:t>Syntaxe</a:t>
            </a:r>
            <a:r>
              <a:rPr sz="1600" spc="-30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de</a:t>
            </a:r>
            <a:r>
              <a:rPr sz="1600" spc="-30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base</a:t>
            </a:r>
            <a:r>
              <a:rPr sz="1600" spc="-35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et</a:t>
            </a:r>
            <a:r>
              <a:rPr sz="1600" spc="-35" dirty="0">
                <a:solidFill>
                  <a:srgbClr val="007842"/>
                </a:solidFill>
              </a:rPr>
              <a:t> </a:t>
            </a:r>
            <a:r>
              <a:rPr sz="1600" spc="-10" dirty="0">
                <a:solidFill>
                  <a:srgbClr val="007842"/>
                </a:solidFill>
              </a:rPr>
              <a:t>principaux</a:t>
            </a:r>
            <a:r>
              <a:rPr sz="1600" spc="-15" dirty="0">
                <a:solidFill>
                  <a:srgbClr val="007842"/>
                </a:solidFill>
              </a:rPr>
              <a:t> </a:t>
            </a:r>
            <a:r>
              <a:rPr sz="1600" spc="-10" dirty="0">
                <a:solidFill>
                  <a:srgbClr val="007842"/>
                </a:solidFill>
              </a:rPr>
              <a:t>opérateurs</a:t>
            </a:r>
            <a:r>
              <a:rPr sz="1600" spc="5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en</a:t>
            </a:r>
            <a:r>
              <a:rPr sz="1600" spc="-40" dirty="0">
                <a:solidFill>
                  <a:srgbClr val="007842"/>
                </a:solidFill>
              </a:rPr>
              <a:t> </a:t>
            </a:r>
            <a:r>
              <a:rPr sz="1600" spc="-50" dirty="0">
                <a:solidFill>
                  <a:srgbClr val="007842"/>
                </a:solidFill>
              </a:rPr>
              <a:t>R</a:t>
            </a:r>
            <a:endParaRPr sz="160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14" name="object 14"/>
          <p:cNvSpPr txBox="1"/>
          <p:nvPr/>
        </p:nvSpPr>
        <p:spPr>
          <a:xfrm>
            <a:off x="798982" y="1599692"/>
            <a:ext cx="9918065" cy="2085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Lire</a:t>
            </a:r>
            <a:r>
              <a:rPr sz="16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depuis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l'entrée</a:t>
            </a:r>
            <a:r>
              <a:rPr sz="1600" b="1" spc="-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utilisateur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La</a:t>
            </a:r>
            <a:r>
              <a:rPr sz="1600" spc="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commande</a:t>
            </a:r>
            <a:r>
              <a:rPr sz="1600" spc="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74151"/>
                </a:solidFill>
                <a:latin typeface="Calibri"/>
                <a:cs typeface="Calibri"/>
              </a:rPr>
              <a:t>scan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()</a:t>
            </a:r>
            <a:r>
              <a:rPr sz="1600" spc="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lit</a:t>
            </a:r>
            <a:r>
              <a:rPr sz="1600" spc="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des</a:t>
            </a:r>
            <a:r>
              <a:rPr sz="1600" spc="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valeurs</a:t>
            </a:r>
            <a:r>
              <a:rPr sz="1600" spc="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que</a:t>
            </a:r>
            <a:r>
              <a:rPr sz="1600" spc="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vous</a:t>
            </a:r>
            <a:r>
              <a:rPr sz="1600" spc="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lui</a:t>
            </a:r>
            <a:r>
              <a:rPr sz="1600" spc="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entrez</a:t>
            </a:r>
            <a:r>
              <a:rPr sz="1600" spc="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dans</a:t>
            </a:r>
            <a:r>
              <a:rPr sz="1600" spc="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la</a:t>
            </a:r>
            <a:r>
              <a:rPr sz="1600" spc="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console</a:t>
            </a:r>
            <a:r>
              <a:rPr sz="1600" spc="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R.</a:t>
            </a:r>
            <a:r>
              <a:rPr sz="1600" spc="4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C'est</a:t>
            </a:r>
            <a:r>
              <a:rPr sz="1600" spc="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comme</a:t>
            </a:r>
            <a:r>
              <a:rPr sz="1600" spc="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une</a:t>
            </a:r>
            <a:r>
              <a:rPr sz="1600" spc="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petite</a:t>
            </a:r>
            <a:r>
              <a:rPr sz="1600" spc="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boîte</a:t>
            </a:r>
            <a:r>
              <a:rPr sz="1600" spc="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qui</a:t>
            </a:r>
            <a:r>
              <a:rPr sz="1600" spc="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attend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vos</a:t>
            </a:r>
            <a:r>
              <a:rPr sz="1600" spc="-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données</a:t>
            </a:r>
            <a:r>
              <a:rPr sz="1600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374151"/>
                </a:solidFill>
                <a:latin typeface="Calibri"/>
                <a:cs typeface="Calibri"/>
              </a:rPr>
              <a:t>!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Pour</a:t>
            </a:r>
            <a:r>
              <a:rPr sz="16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le</a:t>
            </a:r>
            <a:r>
              <a:rPr sz="1600" spc="-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contrôler</a:t>
            </a:r>
            <a:r>
              <a:rPr sz="16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374151"/>
                </a:solid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564515" lvl="1" indent="-287020">
              <a:lnSpc>
                <a:spcPct val="100000"/>
              </a:lnSpc>
              <a:spcBef>
                <a:spcPts val="1235"/>
              </a:spcBef>
              <a:buFont typeface="Courier New"/>
              <a:buChar char="o"/>
              <a:tabLst>
                <a:tab pos="565150" algn="l"/>
              </a:tabLst>
            </a:pPr>
            <a:r>
              <a:rPr sz="1600" spc="-25" dirty="0">
                <a:solidFill>
                  <a:srgbClr val="374151"/>
                </a:solidFill>
                <a:latin typeface="Calibri"/>
                <a:cs typeface="Calibri"/>
              </a:rPr>
              <a:t>Tapez</a:t>
            </a:r>
            <a:r>
              <a:rPr sz="1600" spc="-6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deux</a:t>
            </a:r>
            <a:r>
              <a:rPr sz="1600" spc="-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fois</a:t>
            </a:r>
            <a:r>
              <a:rPr sz="1600" spc="-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Entrer</a:t>
            </a:r>
            <a:r>
              <a:rPr sz="16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quand</a:t>
            </a:r>
            <a:r>
              <a:rPr sz="1600" spc="-6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vous</a:t>
            </a:r>
            <a:r>
              <a:rPr sz="1600" spc="-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avez</a:t>
            </a:r>
            <a:r>
              <a:rPr sz="1600" spc="-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fini</a:t>
            </a:r>
            <a:r>
              <a:rPr sz="1600" spc="-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d'entrer</a:t>
            </a:r>
            <a:r>
              <a:rPr sz="16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des</a:t>
            </a:r>
            <a:r>
              <a:rPr sz="1600" spc="-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valeurs.</a:t>
            </a:r>
            <a:endParaRPr sz="1600">
              <a:latin typeface="Calibri"/>
              <a:cs typeface="Calibri"/>
            </a:endParaRPr>
          </a:p>
          <a:p>
            <a:pPr marL="564515" lvl="1" indent="-287020">
              <a:lnSpc>
                <a:spcPct val="100000"/>
              </a:lnSpc>
              <a:buFont typeface="Courier New"/>
              <a:buChar char="o"/>
              <a:tabLst>
                <a:tab pos="565150" algn="l"/>
              </a:tabLst>
            </a:pPr>
            <a:r>
              <a:rPr sz="1600" spc="-20" dirty="0">
                <a:solidFill>
                  <a:srgbClr val="374151"/>
                </a:solidFill>
                <a:latin typeface="Calibri"/>
                <a:cs typeface="Calibri"/>
              </a:rPr>
              <a:t>Donnez-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lui</a:t>
            </a:r>
            <a:r>
              <a:rPr sz="160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un</a:t>
            </a:r>
            <a:r>
              <a:rPr sz="160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nombre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 d'entrées</a:t>
            </a:r>
            <a:r>
              <a:rPr sz="16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précis</a:t>
            </a:r>
            <a:r>
              <a:rPr sz="16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avec</a:t>
            </a:r>
            <a:r>
              <a:rPr sz="1600" spc="-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scan(nmax</a:t>
            </a:r>
            <a:r>
              <a:rPr sz="160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=</a:t>
            </a:r>
            <a:r>
              <a:rPr sz="16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374151"/>
                </a:solidFill>
                <a:latin typeface="Calibri"/>
                <a:cs typeface="Calibri"/>
              </a:rPr>
              <a:t>5).</a:t>
            </a:r>
            <a:endParaRPr sz="1600">
              <a:latin typeface="Calibri"/>
              <a:cs typeface="Calibri"/>
            </a:endParaRPr>
          </a:p>
          <a:p>
            <a:pPr marL="564515" lvl="1" indent="-287020">
              <a:lnSpc>
                <a:spcPct val="100000"/>
              </a:lnSpc>
              <a:buFont typeface="Courier New"/>
              <a:buChar char="o"/>
              <a:tabLst>
                <a:tab pos="565150" algn="l"/>
              </a:tabLst>
            </a:pP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Cachez</a:t>
            </a:r>
            <a:r>
              <a:rPr sz="16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ses</a:t>
            </a:r>
            <a:r>
              <a:rPr sz="16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messages</a:t>
            </a:r>
            <a:r>
              <a:rPr sz="16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avec</a:t>
            </a:r>
            <a:r>
              <a:rPr sz="16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scan(quiet</a:t>
            </a:r>
            <a:r>
              <a:rPr sz="16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=</a:t>
            </a:r>
            <a:r>
              <a:rPr sz="16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TRUE)personnalisées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1382" y="4561713"/>
            <a:ext cx="6715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commande</a:t>
            </a:r>
            <a:r>
              <a:rPr sz="16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74151"/>
                </a:solidFill>
                <a:latin typeface="Calibri"/>
                <a:cs typeface="Calibri"/>
              </a:rPr>
              <a:t>paste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()</a:t>
            </a:r>
            <a:r>
              <a:rPr sz="16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permet</a:t>
            </a:r>
            <a:r>
              <a:rPr sz="16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de</a:t>
            </a:r>
            <a:r>
              <a:rPr sz="1600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coller</a:t>
            </a:r>
            <a:r>
              <a:rPr sz="1600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bout</a:t>
            </a:r>
            <a:r>
              <a:rPr sz="16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à</a:t>
            </a:r>
            <a:r>
              <a:rPr sz="1600" spc="-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bout</a:t>
            </a:r>
            <a:r>
              <a:rPr sz="16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différents</a:t>
            </a:r>
            <a:r>
              <a:rPr sz="1600" spc="-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morceaux</a:t>
            </a:r>
            <a:r>
              <a:rPr sz="16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de</a:t>
            </a:r>
            <a:r>
              <a:rPr sz="1600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texte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11"/>
            <a:ext cx="12192000" cy="6849745"/>
            <a:chOff x="0" y="2811"/>
            <a:chExt cx="12192000" cy="68497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811"/>
              <a:ext cx="12191998" cy="684961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73413" y="345681"/>
            <a:ext cx="8982075" cy="4438650"/>
            <a:chOff x="2673413" y="345681"/>
            <a:chExt cx="8982075" cy="44386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6168" y="345681"/>
              <a:ext cx="659079" cy="6511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3002" y="3429000"/>
              <a:ext cx="6820661" cy="134581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678176" y="3424174"/>
              <a:ext cx="6830695" cy="1355725"/>
            </a:xfrm>
            <a:custGeom>
              <a:avLst/>
              <a:gdLst/>
              <a:ahLst/>
              <a:cxnLst/>
              <a:rect l="l" t="t" r="r" b="b"/>
              <a:pathLst>
                <a:path w="6830695" h="1355725">
                  <a:moveTo>
                    <a:pt x="0" y="1355344"/>
                  </a:moveTo>
                  <a:lnTo>
                    <a:pt x="6830186" y="1355344"/>
                  </a:lnTo>
                  <a:lnTo>
                    <a:pt x="6830186" y="0"/>
                  </a:lnTo>
                  <a:lnTo>
                    <a:pt x="0" y="0"/>
                  </a:lnTo>
                  <a:lnTo>
                    <a:pt x="0" y="1355344"/>
                  </a:lnTo>
                  <a:close/>
                </a:path>
              </a:pathLst>
            </a:custGeom>
            <a:ln w="9525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98982" y="4845151"/>
            <a:ext cx="1058862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715" indent="-28702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En</a:t>
            </a:r>
            <a:r>
              <a:rPr sz="1400" spc="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R,</a:t>
            </a:r>
            <a:r>
              <a:rPr sz="1400" spc="7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les</a:t>
            </a:r>
            <a:r>
              <a:rPr sz="1400" spc="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accolades</a:t>
            </a:r>
            <a:r>
              <a:rPr sz="1400" spc="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74151"/>
                </a:solidFill>
                <a:latin typeface="Calibri"/>
                <a:cs typeface="Calibri"/>
              </a:rPr>
              <a:t>{</a:t>
            </a:r>
            <a:r>
              <a:rPr sz="1400" b="1" spc="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74151"/>
                </a:solidFill>
                <a:latin typeface="Calibri"/>
                <a:cs typeface="Calibri"/>
              </a:rPr>
              <a:t>}</a:t>
            </a:r>
            <a:r>
              <a:rPr sz="1400" b="1" spc="7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sont</a:t>
            </a:r>
            <a:r>
              <a:rPr sz="1400" spc="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utilisées</a:t>
            </a:r>
            <a:r>
              <a:rPr sz="1400" spc="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pour</a:t>
            </a:r>
            <a:r>
              <a:rPr sz="1400" spc="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définir</a:t>
            </a:r>
            <a:r>
              <a:rPr sz="1400" spc="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la</a:t>
            </a:r>
            <a:r>
              <a:rPr sz="1400" spc="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portée</a:t>
            </a:r>
            <a:r>
              <a:rPr sz="1400" spc="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«</a:t>
            </a:r>
            <a:r>
              <a:rPr sz="1400" spc="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scope</a:t>
            </a:r>
            <a:r>
              <a:rPr sz="1400" spc="7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»</a:t>
            </a:r>
            <a:r>
              <a:rPr sz="1400" spc="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dans</a:t>
            </a:r>
            <a:r>
              <a:rPr sz="1400" spc="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le</a:t>
            </a:r>
            <a:r>
              <a:rPr sz="1400" spc="7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code,</a:t>
            </a:r>
            <a:r>
              <a:rPr sz="1400" spc="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ce</a:t>
            </a:r>
            <a:r>
              <a:rPr sz="1400" spc="7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qui</a:t>
            </a:r>
            <a:r>
              <a:rPr sz="1400" spc="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BE9000"/>
                </a:solidFill>
                <a:latin typeface="Calibri"/>
                <a:cs typeface="Calibri"/>
              </a:rPr>
              <a:t>diffère</a:t>
            </a:r>
            <a:r>
              <a:rPr sz="1400" b="1" spc="65" dirty="0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BE9000"/>
                </a:solidFill>
                <a:latin typeface="Calibri"/>
                <a:cs typeface="Calibri"/>
              </a:rPr>
              <a:t>de</a:t>
            </a:r>
            <a:r>
              <a:rPr sz="1400" b="1" spc="75" dirty="0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BE9000"/>
                </a:solidFill>
                <a:latin typeface="Calibri"/>
                <a:cs typeface="Calibri"/>
              </a:rPr>
              <a:t>Python</a:t>
            </a:r>
            <a:r>
              <a:rPr sz="1400" b="1" spc="80" dirty="0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mais</a:t>
            </a:r>
            <a:r>
              <a:rPr sz="1400" spc="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ressemble</a:t>
            </a:r>
            <a:r>
              <a:rPr sz="1400" spc="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à</a:t>
            </a:r>
            <a:r>
              <a:rPr sz="1400" spc="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la</a:t>
            </a:r>
            <a:r>
              <a:rPr sz="1400" spc="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plupart</a:t>
            </a:r>
            <a:r>
              <a:rPr sz="1400" spc="9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374151"/>
                </a:solidFill>
                <a:latin typeface="Calibri"/>
                <a:cs typeface="Calibri"/>
              </a:rPr>
              <a:t>des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langages</a:t>
            </a:r>
            <a:r>
              <a:rPr sz="14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Calibri"/>
                <a:cs typeface="Calibri"/>
              </a:rPr>
              <a:t>programmation</a:t>
            </a:r>
            <a:r>
              <a:rPr sz="14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tels</a:t>
            </a:r>
            <a:r>
              <a:rPr sz="14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que</a:t>
            </a:r>
            <a:r>
              <a:rPr sz="14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C,</a:t>
            </a:r>
            <a:r>
              <a:rPr sz="14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Java,</a:t>
            </a:r>
            <a:r>
              <a:rPr sz="14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C#,</a:t>
            </a:r>
            <a:r>
              <a:rPr sz="14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PHP</a:t>
            </a:r>
            <a:r>
              <a:rPr sz="14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et</a:t>
            </a:r>
            <a:r>
              <a:rPr sz="1400" spc="-10" dirty="0">
                <a:solidFill>
                  <a:srgbClr val="374151"/>
                </a:solidFill>
                <a:latin typeface="Calibri"/>
                <a:cs typeface="Calibri"/>
              </a:rPr>
              <a:t> Javascript</a:t>
            </a:r>
            <a:endParaRPr sz="1400">
              <a:latin typeface="Calibri"/>
              <a:cs typeface="Calibri"/>
            </a:endParaRPr>
          </a:p>
          <a:p>
            <a:pPr marL="299085" marR="5080" indent="-287020">
              <a:lnSpc>
                <a:spcPct val="15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Dans</a:t>
            </a:r>
            <a:r>
              <a:rPr sz="1400" spc="7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ces</a:t>
            </a:r>
            <a:r>
              <a:rPr sz="1400" spc="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langages,</a:t>
            </a:r>
            <a:r>
              <a:rPr sz="1400" spc="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ainsi</a:t>
            </a:r>
            <a:r>
              <a:rPr sz="1400" spc="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que</a:t>
            </a:r>
            <a:r>
              <a:rPr sz="1400" spc="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pour</a:t>
            </a:r>
            <a:r>
              <a:rPr sz="1400" spc="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R,</a:t>
            </a:r>
            <a:r>
              <a:rPr sz="1400" spc="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l'espacement</a:t>
            </a:r>
            <a:r>
              <a:rPr sz="1400" spc="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est</a:t>
            </a:r>
            <a:r>
              <a:rPr sz="1400" spc="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simplement</a:t>
            </a:r>
            <a:r>
              <a:rPr sz="1400" spc="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utilisé</a:t>
            </a:r>
            <a:r>
              <a:rPr sz="1400" spc="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comme</a:t>
            </a:r>
            <a:r>
              <a:rPr sz="1400" spc="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une</a:t>
            </a:r>
            <a:r>
              <a:rPr sz="1400" spc="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bonne</a:t>
            </a:r>
            <a:r>
              <a:rPr sz="1400" spc="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pratique</a:t>
            </a:r>
            <a:r>
              <a:rPr sz="1400" spc="9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et</a:t>
            </a:r>
            <a:r>
              <a:rPr sz="1400" spc="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pour</a:t>
            </a:r>
            <a:r>
              <a:rPr sz="1400" spc="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organiser</a:t>
            </a:r>
            <a:r>
              <a:rPr sz="1400" spc="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le</a:t>
            </a:r>
            <a:r>
              <a:rPr sz="1400" spc="9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code</a:t>
            </a:r>
            <a:r>
              <a:rPr sz="1400" spc="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de</a:t>
            </a:r>
            <a:r>
              <a:rPr sz="1400" spc="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Calibri"/>
                <a:cs typeface="Calibri"/>
              </a:rPr>
              <a:t>manière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claire</a:t>
            </a:r>
            <a:r>
              <a:rPr sz="14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et</a:t>
            </a:r>
            <a:r>
              <a:rPr sz="14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Calibri"/>
                <a:cs typeface="Calibri"/>
              </a:rPr>
              <a:t>lisible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7842"/>
                </a:solidFill>
              </a:rPr>
              <a:t>04</a:t>
            </a:r>
            <a:r>
              <a:rPr spc="-5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–</a:t>
            </a:r>
            <a:r>
              <a:rPr spc="-2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VULGARISER</a:t>
            </a:r>
            <a:r>
              <a:rPr spc="-4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LE</a:t>
            </a:r>
            <a:r>
              <a:rPr spc="-2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LANGAGE</a:t>
            </a:r>
            <a:r>
              <a:rPr spc="-25" dirty="0">
                <a:solidFill>
                  <a:srgbClr val="007842"/>
                </a:solidFill>
              </a:rPr>
              <a:t> </a:t>
            </a:r>
            <a:r>
              <a:rPr spc="-50" dirty="0">
                <a:solidFill>
                  <a:srgbClr val="007842"/>
                </a:solidFill>
              </a:rPr>
              <a:t>R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20" dirty="0">
                <a:solidFill>
                  <a:srgbClr val="007842"/>
                </a:solidFill>
              </a:rPr>
              <a:t>Syntaxe</a:t>
            </a:r>
            <a:r>
              <a:rPr sz="1600" spc="-30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de</a:t>
            </a:r>
            <a:r>
              <a:rPr sz="1600" spc="-30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base</a:t>
            </a:r>
            <a:r>
              <a:rPr sz="1600" spc="-35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et</a:t>
            </a:r>
            <a:r>
              <a:rPr sz="1600" spc="-35" dirty="0">
                <a:solidFill>
                  <a:srgbClr val="007842"/>
                </a:solidFill>
              </a:rPr>
              <a:t> </a:t>
            </a:r>
            <a:r>
              <a:rPr sz="1600" spc="-10" dirty="0">
                <a:solidFill>
                  <a:srgbClr val="007842"/>
                </a:solidFill>
              </a:rPr>
              <a:t>principaux</a:t>
            </a:r>
            <a:r>
              <a:rPr sz="1600" spc="-15" dirty="0">
                <a:solidFill>
                  <a:srgbClr val="007842"/>
                </a:solidFill>
              </a:rPr>
              <a:t> </a:t>
            </a:r>
            <a:r>
              <a:rPr sz="1600" spc="-10" dirty="0">
                <a:solidFill>
                  <a:srgbClr val="007842"/>
                </a:solidFill>
              </a:rPr>
              <a:t>opérateurs</a:t>
            </a:r>
            <a:r>
              <a:rPr sz="1600" spc="5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en</a:t>
            </a:r>
            <a:r>
              <a:rPr sz="1600" spc="-40" dirty="0">
                <a:solidFill>
                  <a:srgbClr val="007842"/>
                </a:solidFill>
              </a:rPr>
              <a:t> </a:t>
            </a:r>
            <a:r>
              <a:rPr sz="1600" spc="-50" dirty="0">
                <a:solidFill>
                  <a:srgbClr val="007842"/>
                </a:solidFill>
              </a:rPr>
              <a:t>R</a:t>
            </a:r>
            <a:endParaRPr sz="1600"/>
          </a:p>
        </p:txBody>
      </p:sp>
      <p:sp>
        <p:nvSpPr>
          <p:cNvPr id="14" name="object 14"/>
          <p:cNvSpPr txBox="1"/>
          <p:nvPr/>
        </p:nvSpPr>
        <p:spPr>
          <a:xfrm>
            <a:off x="798982" y="1599692"/>
            <a:ext cx="10589895" cy="1670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Conditions</a:t>
            </a:r>
            <a:r>
              <a:rPr sz="16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et</a:t>
            </a:r>
            <a:r>
              <a:rPr sz="1600" b="1" spc="-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instructions</a:t>
            </a:r>
            <a:r>
              <a:rPr sz="16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conditionnelles</a:t>
            </a:r>
            <a:r>
              <a:rPr sz="1600" b="1" spc="-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en</a:t>
            </a:r>
            <a:r>
              <a:rPr sz="1600" b="1" spc="-50" dirty="0">
                <a:solidFill>
                  <a:srgbClr val="007842"/>
                </a:solidFill>
                <a:latin typeface="Calibri"/>
                <a:cs typeface="Calibri"/>
              </a:rPr>
              <a:t> R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instructions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conditionnelles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permettent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d'orienter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l'exécution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code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certaines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conditions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L'utilisation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constructions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if-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else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offre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flexibilité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cruciale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automatiser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décisions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basées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critères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spécifiques</a:t>
            </a:r>
            <a:endParaRPr sz="1400">
              <a:latin typeface="Calibri"/>
              <a:cs typeface="Calibri"/>
            </a:endParaRPr>
          </a:p>
          <a:p>
            <a:pPr marL="299085" marR="5080" indent="-287020">
              <a:lnSpc>
                <a:spcPct val="15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Les</a:t>
            </a:r>
            <a:r>
              <a:rPr sz="1400" spc="1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instructions</a:t>
            </a:r>
            <a:r>
              <a:rPr sz="1400" spc="1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374151"/>
                </a:solidFill>
                <a:latin typeface="Calibri"/>
                <a:cs typeface="Calibri"/>
              </a:rPr>
              <a:t>if-</a:t>
            </a:r>
            <a:r>
              <a:rPr sz="1400" b="1" dirty="0">
                <a:solidFill>
                  <a:srgbClr val="374151"/>
                </a:solidFill>
                <a:latin typeface="Calibri"/>
                <a:cs typeface="Calibri"/>
              </a:rPr>
              <a:t>else</a:t>
            </a:r>
            <a:r>
              <a:rPr sz="1400" b="1" spc="1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sont</a:t>
            </a:r>
            <a:r>
              <a:rPr sz="1400" spc="1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fondamentales</a:t>
            </a:r>
            <a:r>
              <a:rPr sz="1400" spc="1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pour</a:t>
            </a:r>
            <a:r>
              <a:rPr sz="1400" spc="1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la</a:t>
            </a:r>
            <a:r>
              <a:rPr sz="1400" spc="1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programmation</a:t>
            </a:r>
            <a:r>
              <a:rPr sz="1400" spc="1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conditionnelle</a:t>
            </a:r>
            <a:r>
              <a:rPr sz="1400" spc="1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en</a:t>
            </a:r>
            <a:r>
              <a:rPr sz="1400" spc="1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R.</a:t>
            </a:r>
            <a:r>
              <a:rPr sz="1400" spc="1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Elles</a:t>
            </a:r>
            <a:r>
              <a:rPr sz="1400" spc="1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permettent</a:t>
            </a:r>
            <a:r>
              <a:rPr sz="1400" spc="1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d'exécuter</a:t>
            </a:r>
            <a:r>
              <a:rPr sz="1400" spc="1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différentes</a:t>
            </a:r>
            <a:r>
              <a:rPr sz="1400" spc="1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parties</a:t>
            </a:r>
            <a:r>
              <a:rPr sz="1400" spc="1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374151"/>
                </a:solidFill>
                <a:latin typeface="Calibri"/>
                <a:cs typeface="Calibri"/>
              </a:rPr>
              <a:t>du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code</a:t>
            </a:r>
            <a:r>
              <a:rPr sz="14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en</a:t>
            </a:r>
            <a:r>
              <a:rPr sz="14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fonction</a:t>
            </a:r>
            <a:r>
              <a:rPr sz="14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la</a:t>
            </a:r>
            <a:r>
              <a:rPr sz="14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véracité</a:t>
            </a:r>
            <a:r>
              <a:rPr sz="14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d'une</a:t>
            </a:r>
            <a:r>
              <a:rPr sz="1400" spc="-10" dirty="0">
                <a:solidFill>
                  <a:srgbClr val="374151"/>
                </a:solidFill>
                <a:latin typeface="Calibri"/>
                <a:cs typeface="Calibri"/>
              </a:rPr>
              <a:t> condition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11"/>
            <a:ext cx="12192000" cy="6849745"/>
            <a:chOff x="0" y="2811"/>
            <a:chExt cx="12192000" cy="68497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811"/>
              <a:ext cx="12191998" cy="684961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419845" y="345681"/>
            <a:ext cx="3235960" cy="6254115"/>
            <a:chOff x="8419845" y="345681"/>
            <a:chExt cx="3235960" cy="625411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6167" y="345681"/>
              <a:ext cx="659079" cy="6511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19845" y="4871821"/>
              <a:ext cx="816140" cy="17096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81792" y="4038269"/>
              <a:ext cx="951217" cy="256095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05899" y="4856988"/>
              <a:ext cx="1151381" cy="771906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7842"/>
                </a:solidFill>
              </a:rPr>
              <a:t>04</a:t>
            </a:r>
            <a:r>
              <a:rPr spc="-5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–</a:t>
            </a:r>
            <a:r>
              <a:rPr spc="-2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VULGARISER</a:t>
            </a:r>
            <a:r>
              <a:rPr spc="-4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LE</a:t>
            </a:r>
            <a:r>
              <a:rPr spc="-2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LANGAGE</a:t>
            </a:r>
            <a:r>
              <a:rPr spc="-25" dirty="0">
                <a:solidFill>
                  <a:srgbClr val="007842"/>
                </a:solidFill>
              </a:rPr>
              <a:t> </a:t>
            </a:r>
            <a:r>
              <a:rPr spc="-50" dirty="0">
                <a:solidFill>
                  <a:srgbClr val="007842"/>
                </a:solidFill>
              </a:rPr>
              <a:t>R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20" dirty="0">
                <a:solidFill>
                  <a:srgbClr val="007842"/>
                </a:solidFill>
              </a:rPr>
              <a:t>Syntaxe</a:t>
            </a:r>
            <a:r>
              <a:rPr sz="1600" spc="-30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de</a:t>
            </a:r>
            <a:r>
              <a:rPr sz="1600" spc="-30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base</a:t>
            </a:r>
            <a:r>
              <a:rPr sz="1600" spc="-35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et</a:t>
            </a:r>
            <a:r>
              <a:rPr sz="1600" spc="-35" dirty="0">
                <a:solidFill>
                  <a:srgbClr val="007842"/>
                </a:solidFill>
              </a:rPr>
              <a:t> </a:t>
            </a:r>
            <a:r>
              <a:rPr sz="1600" spc="-10" dirty="0">
                <a:solidFill>
                  <a:srgbClr val="007842"/>
                </a:solidFill>
              </a:rPr>
              <a:t>principaux</a:t>
            </a:r>
            <a:r>
              <a:rPr sz="1600" spc="-15" dirty="0">
                <a:solidFill>
                  <a:srgbClr val="007842"/>
                </a:solidFill>
              </a:rPr>
              <a:t> </a:t>
            </a:r>
            <a:r>
              <a:rPr sz="1600" spc="-10" dirty="0">
                <a:solidFill>
                  <a:srgbClr val="007842"/>
                </a:solidFill>
              </a:rPr>
              <a:t>opérateurs</a:t>
            </a:r>
            <a:r>
              <a:rPr sz="1600" spc="5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en</a:t>
            </a:r>
            <a:r>
              <a:rPr sz="1600" spc="-40" dirty="0">
                <a:solidFill>
                  <a:srgbClr val="007842"/>
                </a:solidFill>
              </a:rPr>
              <a:t> </a:t>
            </a:r>
            <a:r>
              <a:rPr sz="1600" spc="-50" dirty="0">
                <a:solidFill>
                  <a:srgbClr val="007842"/>
                </a:solidFill>
              </a:rPr>
              <a:t>R</a:t>
            </a:r>
            <a:endParaRPr sz="160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14" name="object 14"/>
          <p:cNvSpPr txBox="1"/>
          <p:nvPr/>
        </p:nvSpPr>
        <p:spPr>
          <a:xfrm>
            <a:off x="798982" y="1599692"/>
            <a:ext cx="10233025" cy="1160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Instructions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conditionnelles</a:t>
            </a:r>
            <a:r>
              <a:rPr sz="160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en</a:t>
            </a:r>
            <a:r>
              <a:rPr sz="16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007842"/>
                </a:solidFill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u="sng" dirty="0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latin typeface="Calibri"/>
                <a:cs typeface="Calibri"/>
              </a:rPr>
              <a:t>Exemple</a:t>
            </a:r>
            <a:r>
              <a:rPr sz="1800" b="1" u="sng" spc="-80" dirty="0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spc="-10" dirty="0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latin typeface="Calibri"/>
                <a:cs typeface="Calibri"/>
              </a:rPr>
              <a:t>d'Application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Supposons</a:t>
            </a:r>
            <a:r>
              <a:rPr sz="16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que</a:t>
            </a:r>
            <a:r>
              <a:rPr sz="160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nous</a:t>
            </a:r>
            <a:r>
              <a:rPr sz="16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voulons</a:t>
            </a:r>
            <a:r>
              <a:rPr sz="16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créer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une</a:t>
            </a:r>
            <a:r>
              <a:rPr sz="160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instruction</a:t>
            </a:r>
            <a:r>
              <a:rPr sz="1600" spc="-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conditionnelle</a:t>
            </a:r>
            <a:r>
              <a:rPr sz="1600" spc="-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qui</a:t>
            </a:r>
            <a:r>
              <a:rPr sz="1600" spc="-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imprime</a:t>
            </a:r>
            <a:r>
              <a:rPr sz="16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un</a:t>
            </a:r>
            <a:r>
              <a:rPr sz="1600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message</a:t>
            </a:r>
            <a:r>
              <a:rPr sz="1600" spc="-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différent</a:t>
            </a:r>
            <a:r>
              <a:rPr sz="16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74151"/>
                </a:solidFill>
                <a:latin typeface="Calibri"/>
                <a:cs typeface="Calibri"/>
              </a:rPr>
              <a:t>en</a:t>
            </a:r>
            <a:r>
              <a:rPr sz="1600" b="1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74151"/>
                </a:solidFill>
                <a:latin typeface="Calibri"/>
                <a:cs typeface="Calibri"/>
              </a:rPr>
              <a:t>fonction</a:t>
            </a:r>
            <a:r>
              <a:rPr sz="1600" b="1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74151"/>
                </a:solidFill>
                <a:latin typeface="Calibri"/>
                <a:cs typeface="Calibri"/>
              </a:rPr>
              <a:t>de</a:t>
            </a:r>
            <a:r>
              <a:rPr sz="1600" b="1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74151"/>
                </a:solidFill>
                <a:latin typeface="Calibri"/>
                <a:cs typeface="Calibri"/>
              </a:rPr>
              <a:t>l'âge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88821" y="5239956"/>
            <a:ext cx="3057525" cy="382270"/>
          </a:xfrm>
          <a:prstGeom prst="rect">
            <a:avLst/>
          </a:prstGeom>
          <a:solidFill>
            <a:srgbClr val="FFF1CC"/>
          </a:solidFill>
          <a:ln w="9525">
            <a:solidFill>
              <a:srgbClr val="FFD966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65"/>
              </a:spcBef>
            </a:pPr>
            <a:r>
              <a:rPr sz="1400" b="1" dirty="0">
                <a:latin typeface="Calibri"/>
                <a:cs typeface="Calibri"/>
              </a:rPr>
              <a:t>Sortie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Attendue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: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A67C"/>
                </a:solidFill>
                <a:latin typeface="Calibri"/>
                <a:cs typeface="Calibri"/>
              </a:rPr>
              <a:t>Vous</a:t>
            </a:r>
            <a:r>
              <a:rPr sz="1400" spc="-30" dirty="0">
                <a:solidFill>
                  <a:srgbClr val="00A67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A67C"/>
                </a:solidFill>
                <a:latin typeface="Calibri"/>
                <a:cs typeface="Calibri"/>
              </a:rPr>
              <a:t>êtes</a:t>
            </a:r>
            <a:r>
              <a:rPr sz="1400" spc="-5" dirty="0">
                <a:solidFill>
                  <a:srgbClr val="00A67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A67C"/>
                </a:solidFill>
                <a:latin typeface="Calibri"/>
                <a:cs typeface="Calibri"/>
              </a:rPr>
              <a:t>majeur.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72329" y="3135249"/>
            <a:ext cx="61372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Dans</a:t>
            </a:r>
            <a:r>
              <a:rPr sz="1800" spc="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cet</a:t>
            </a:r>
            <a:r>
              <a:rPr sz="1800" spc="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exemple,</a:t>
            </a:r>
            <a:r>
              <a:rPr sz="1800" spc="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le</a:t>
            </a:r>
            <a:r>
              <a:rPr sz="1800" spc="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programme</a:t>
            </a:r>
            <a:r>
              <a:rPr sz="1800" spc="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imprime</a:t>
            </a:r>
            <a:r>
              <a:rPr sz="1800" spc="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"Vous</a:t>
            </a:r>
            <a:r>
              <a:rPr sz="1800" spc="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êtes</a:t>
            </a:r>
            <a:r>
              <a:rPr sz="1800" spc="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mineur"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si</a:t>
            </a:r>
            <a:r>
              <a:rPr sz="180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l'âge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est</a:t>
            </a:r>
            <a:r>
              <a:rPr sz="18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inférieur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à</a:t>
            </a:r>
            <a:r>
              <a:rPr sz="18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18,</a:t>
            </a:r>
            <a:r>
              <a:rPr sz="18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sinon</a:t>
            </a:r>
            <a:r>
              <a:rPr sz="18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il</a:t>
            </a:r>
            <a:r>
              <a:rPr sz="18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imprime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"Vous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êtes</a:t>
            </a:r>
            <a:r>
              <a:rPr sz="18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majeur"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8821" y="3157854"/>
            <a:ext cx="3057525" cy="1998345"/>
          </a:xfrm>
          <a:prstGeom prst="rect">
            <a:avLst/>
          </a:prstGeom>
          <a:ln w="9525">
            <a:solidFill>
              <a:srgbClr val="A9D18E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60"/>
              </a:spcBef>
            </a:pP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age</a:t>
            </a:r>
            <a:r>
              <a:rPr sz="14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&lt;-</a:t>
            </a:r>
            <a:r>
              <a:rPr sz="14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0000"/>
                </a:solidFill>
                <a:latin typeface="Consolas"/>
                <a:cs typeface="Consolas"/>
              </a:rPr>
              <a:t>25</a:t>
            </a:r>
            <a:endParaRPr sz="1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00CD"/>
                </a:solidFill>
                <a:latin typeface="Consolas"/>
                <a:cs typeface="Consolas"/>
              </a:rPr>
              <a:t>if</a:t>
            </a:r>
            <a:r>
              <a:rPr sz="1400" spc="-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(age</a:t>
            </a:r>
            <a:r>
              <a:rPr sz="14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&lt;</a:t>
            </a:r>
            <a:r>
              <a:rPr sz="14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18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)</a:t>
            </a:r>
            <a:r>
              <a:rPr sz="14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374151"/>
                </a:solidFill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54864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00CD"/>
                </a:solidFill>
                <a:latin typeface="Consolas"/>
                <a:cs typeface="Consolas"/>
              </a:rPr>
              <a:t>print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("Vous</a:t>
            </a:r>
            <a:r>
              <a:rPr sz="14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êtes</a:t>
            </a:r>
            <a:r>
              <a:rPr sz="1400" spc="-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Calibri"/>
                <a:cs typeface="Calibri"/>
              </a:rPr>
              <a:t>mineur.")</a:t>
            </a:r>
            <a:endParaRPr sz="1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}</a:t>
            </a:r>
            <a:r>
              <a:rPr sz="14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CD"/>
                </a:solidFill>
                <a:latin typeface="Consolas"/>
                <a:cs typeface="Consolas"/>
              </a:rPr>
              <a:t>else</a:t>
            </a:r>
            <a:r>
              <a:rPr sz="1400" spc="20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400" spc="-50" dirty="0">
                <a:solidFill>
                  <a:srgbClr val="374151"/>
                </a:solidFill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548640">
              <a:lnSpc>
                <a:spcPct val="100000"/>
              </a:lnSpc>
              <a:spcBef>
                <a:spcPts val="844"/>
              </a:spcBef>
            </a:pPr>
            <a:r>
              <a:rPr sz="1400" dirty="0">
                <a:solidFill>
                  <a:srgbClr val="0000CD"/>
                </a:solidFill>
                <a:latin typeface="Consolas"/>
                <a:cs typeface="Consolas"/>
              </a:rPr>
              <a:t>print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("Vous</a:t>
            </a:r>
            <a:r>
              <a:rPr sz="14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êtes</a:t>
            </a:r>
            <a:r>
              <a:rPr sz="1400" spc="-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Calibri"/>
                <a:cs typeface="Calibri"/>
              </a:rPr>
              <a:t>majeur.")</a:t>
            </a:r>
            <a:endParaRPr sz="1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11410" y="4164838"/>
            <a:ext cx="3435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007842"/>
                </a:solidFill>
                <a:latin typeface="Calibri"/>
                <a:cs typeface="Calibri"/>
              </a:rPr>
              <a:t>?</a:t>
            </a:r>
            <a:endParaRPr sz="5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11"/>
            <a:ext cx="12192000" cy="6849745"/>
            <a:chOff x="0" y="2811"/>
            <a:chExt cx="12192000" cy="68497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811"/>
              <a:ext cx="12191998" cy="684961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6168" y="345681"/>
            <a:ext cx="659079" cy="65114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908173" y="2436368"/>
            <a:ext cx="31089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d'utiliser</a:t>
            </a:r>
            <a:r>
              <a:rPr sz="1400" spc="120" dirty="0">
                <a:solidFill>
                  <a:srgbClr val="374151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des</a:t>
            </a:r>
            <a:r>
              <a:rPr sz="1400" spc="114" dirty="0">
                <a:solidFill>
                  <a:srgbClr val="374151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conditions</a:t>
            </a:r>
            <a:r>
              <a:rPr sz="1400" spc="110" dirty="0">
                <a:solidFill>
                  <a:srgbClr val="374151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multiples</a:t>
            </a:r>
            <a:r>
              <a:rPr sz="1400" spc="114" dirty="0">
                <a:solidFill>
                  <a:srgbClr val="374151"/>
                </a:solidFill>
                <a:latin typeface="Calibri"/>
                <a:cs typeface="Calibri"/>
              </a:rPr>
              <a:t>  </a:t>
            </a:r>
            <a:r>
              <a:rPr sz="1400" spc="-20" dirty="0">
                <a:solidFill>
                  <a:srgbClr val="374151"/>
                </a:solidFill>
                <a:latin typeface="Calibri"/>
                <a:cs typeface="Calibri"/>
              </a:rPr>
              <a:t>avec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950318"/>
            <a:ext cx="2023110" cy="180784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6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Conditions</a:t>
            </a:r>
            <a:r>
              <a:rPr sz="1600" b="1" u="sng" spc="-7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multiples</a:t>
            </a:r>
            <a:r>
              <a:rPr sz="1600" b="1" u="sng" spc="-9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-5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  <a:spcBef>
                <a:spcPts val="60"/>
              </a:spcBef>
            </a:pP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Il</a:t>
            </a:r>
            <a:r>
              <a:rPr sz="1400" spc="105" dirty="0">
                <a:solidFill>
                  <a:srgbClr val="374151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est</a:t>
            </a:r>
            <a:r>
              <a:rPr sz="1400" spc="110" dirty="0">
                <a:solidFill>
                  <a:srgbClr val="374151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également</a:t>
            </a:r>
            <a:r>
              <a:rPr sz="1400" spc="110" dirty="0">
                <a:solidFill>
                  <a:srgbClr val="374151"/>
                </a:solidFill>
                <a:latin typeface="Calibri"/>
                <a:cs typeface="Calibri"/>
              </a:rPr>
              <a:t>  </a:t>
            </a:r>
            <a:r>
              <a:rPr sz="1400" spc="-10" dirty="0">
                <a:solidFill>
                  <a:srgbClr val="374151"/>
                </a:solidFill>
                <a:latin typeface="Calibri"/>
                <a:cs typeface="Calibri"/>
              </a:rPr>
              <a:t>possible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l'instruction</a:t>
            </a:r>
            <a:r>
              <a:rPr sz="14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00CD"/>
                </a:solidFill>
                <a:latin typeface="Consolas"/>
                <a:cs typeface="Consolas"/>
              </a:rPr>
              <a:t>if-</a:t>
            </a:r>
            <a:r>
              <a:rPr sz="1400" spc="-20" dirty="0">
                <a:solidFill>
                  <a:srgbClr val="0000CD"/>
                </a:solidFill>
                <a:latin typeface="Consolas"/>
                <a:cs typeface="Consolas"/>
              </a:rPr>
              <a:t>else</a:t>
            </a:r>
            <a:endParaRPr sz="1400">
              <a:latin typeface="Consolas"/>
              <a:cs typeface="Consolas"/>
            </a:endParaRPr>
          </a:p>
          <a:p>
            <a:pPr marL="12700" marR="518159">
              <a:lnSpc>
                <a:spcPct val="99700"/>
              </a:lnSpc>
              <a:spcBef>
                <a:spcPts val="260"/>
              </a:spcBef>
            </a:pP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#</a:t>
            </a:r>
            <a:r>
              <a:rPr sz="16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Consolas"/>
                <a:cs typeface="Consolas"/>
              </a:rPr>
              <a:t>Variables </a:t>
            </a:r>
            <a:r>
              <a:rPr sz="1600" spc="-10" dirty="0">
                <a:latin typeface="Calibri"/>
                <a:cs typeface="Calibri"/>
              </a:rPr>
              <a:t>temperature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&lt;-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-</a:t>
            </a:r>
            <a:r>
              <a:rPr sz="1600" spc="-50" dirty="0">
                <a:latin typeface="Calibri"/>
                <a:cs typeface="Calibri"/>
              </a:rPr>
              <a:t>5 </a:t>
            </a:r>
            <a:r>
              <a:rPr sz="1600" spc="-10" dirty="0">
                <a:latin typeface="Calibri"/>
                <a:cs typeface="Calibri"/>
              </a:rPr>
              <a:t>is_raining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&lt;-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TRUE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3734511"/>
            <a:ext cx="5189220" cy="2463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#</a:t>
            </a:r>
            <a:r>
              <a:rPr sz="1600" spc="-7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Prise</a:t>
            </a:r>
            <a:r>
              <a:rPr sz="1600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de</a:t>
            </a:r>
            <a:r>
              <a:rPr sz="1600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décision</a:t>
            </a:r>
            <a:r>
              <a:rPr sz="1600" spc="-7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en</a:t>
            </a:r>
            <a:r>
              <a:rPr sz="1600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fonction</a:t>
            </a:r>
            <a:r>
              <a:rPr sz="1600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des</a:t>
            </a:r>
            <a:r>
              <a:rPr sz="1600" spc="-7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Consolas"/>
                <a:cs typeface="Consolas"/>
              </a:rPr>
              <a:t>conditions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ts val="1914"/>
              </a:lnSpc>
            </a:pPr>
            <a:r>
              <a:rPr sz="1400" spc="-10" dirty="0">
                <a:solidFill>
                  <a:srgbClr val="0000CD"/>
                </a:solidFill>
                <a:latin typeface="Consolas"/>
                <a:cs typeface="Consolas"/>
              </a:rPr>
              <a:t>if</a:t>
            </a:r>
            <a:r>
              <a:rPr sz="1400" spc="-400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alibri"/>
                <a:cs typeface="Calibri"/>
              </a:rPr>
              <a:t>(is_raining)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print("Il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pleut.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Prenez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parapluie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si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vous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sortez.")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}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CD"/>
                </a:solidFill>
                <a:latin typeface="Consolas"/>
                <a:cs typeface="Consolas"/>
              </a:rPr>
              <a:t>else</a:t>
            </a:r>
            <a:r>
              <a:rPr sz="1400" spc="-1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0000CD"/>
                </a:solidFill>
                <a:latin typeface="Consolas"/>
                <a:cs typeface="Consolas"/>
              </a:rPr>
              <a:t>if</a:t>
            </a:r>
            <a:r>
              <a:rPr sz="1400" spc="-40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alibri"/>
                <a:cs typeface="Calibri"/>
              </a:rPr>
              <a:t>(temperature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&lt;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10)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print("Il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fait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froid.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Portez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une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veste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chaude.")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}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CD"/>
                </a:solidFill>
                <a:latin typeface="Consolas"/>
                <a:cs typeface="Consolas"/>
              </a:rPr>
              <a:t>else</a:t>
            </a:r>
            <a:r>
              <a:rPr sz="1400" spc="-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CD"/>
                </a:solidFill>
                <a:latin typeface="Consolas"/>
                <a:cs typeface="Consolas"/>
              </a:rPr>
              <a:t>if</a:t>
            </a:r>
            <a:r>
              <a:rPr sz="1400" spc="-20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alibri"/>
                <a:cs typeface="Calibri"/>
              </a:rPr>
              <a:t>(temperature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&lt;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0)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print("Il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gèle.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Il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est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recommandé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rester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à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l'intérieur.")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}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00CD"/>
                </a:solidFill>
                <a:latin typeface="Consolas"/>
                <a:cs typeface="Consolas"/>
              </a:rPr>
              <a:t>else</a:t>
            </a:r>
            <a:r>
              <a:rPr sz="1400" spc="-390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600" spc="-50" dirty="0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print("Le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temps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est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clément.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Profitez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votre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journée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!")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7842"/>
                </a:solidFill>
              </a:rPr>
              <a:t>04</a:t>
            </a:r>
            <a:r>
              <a:rPr spc="-5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–</a:t>
            </a:r>
            <a:r>
              <a:rPr spc="-2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VULGARISER</a:t>
            </a:r>
            <a:r>
              <a:rPr spc="-4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LE</a:t>
            </a:r>
            <a:r>
              <a:rPr spc="-2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LANGAGE</a:t>
            </a:r>
            <a:r>
              <a:rPr spc="-25" dirty="0">
                <a:solidFill>
                  <a:srgbClr val="007842"/>
                </a:solidFill>
              </a:rPr>
              <a:t> </a:t>
            </a:r>
            <a:r>
              <a:rPr spc="-50" dirty="0">
                <a:solidFill>
                  <a:srgbClr val="007842"/>
                </a:solidFill>
              </a:rPr>
              <a:t>R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20" dirty="0">
                <a:solidFill>
                  <a:srgbClr val="007842"/>
                </a:solidFill>
              </a:rPr>
              <a:t>Syntaxe</a:t>
            </a:r>
            <a:r>
              <a:rPr sz="1600" spc="-30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de</a:t>
            </a:r>
            <a:r>
              <a:rPr sz="1600" spc="-30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base</a:t>
            </a:r>
            <a:r>
              <a:rPr sz="1600" spc="-35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et</a:t>
            </a:r>
            <a:r>
              <a:rPr sz="1600" spc="-35" dirty="0">
                <a:solidFill>
                  <a:srgbClr val="007842"/>
                </a:solidFill>
              </a:rPr>
              <a:t> </a:t>
            </a:r>
            <a:r>
              <a:rPr sz="1600" spc="-10" dirty="0">
                <a:solidFill>
                  <a:srgbClr val="007842"/>
                </a:solidFill>
              </a:rPr>
              <a:t>principaux</a:t>
            </a:r>
            <a:r>
              <a:rPr sz="1600" spc="-15" dirty="0">
                <a:solidFill>
                  <a:srgbClr val="007842"/>
                </a:solidFill>
              </a:rPr>
              <a:t> </a:t>
            </a:r>
            <a:r>
              <a:rPr sz="1600" spc="-10" dirty="0">
                <a:solidFill>
                  <a:srgbClr val="007842"/>
                </a:solidFill>
              </a:rPr>
              <a:t>opérateurs</a:t>
            </a:r>
            <a:r>
              <a:rPr sz="1600" spc="5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en</a:t>
            </a:r>
            <a:r>
              <a:rPr sz="1600" spc="-40" dirty="0">
                <a:solidFill>
                  <a:srgbClr val="007842"/>
                </a:solidFill>
              </a:rPr>
              <a:t> </a:t>
            </a:r>
            <a:r>
              <a:rPr sz="1600" spc="-50" dirty="0">
                <a:solidFill>
                  <a:srgbClr val="007842"/>
                </a:solidFill>
              </a:rPr>
              <a:t>R</a:t>
            </a:r>
            <a:endParaRPr sz="1600"/>
          </a:p>
        </p:txBody>
      </p:sp>
      <p:sp>
        <p:nvSpPr>
          <p:cNvPr id="13" name="object 13"/>
          <p:cNvSpPr txBox="1"/>
          <p:nvPr/>
        </p:nvSpPr>
        <p:spPr>
          <a:xfrm>
            <a:off x="798982" y="1599692"/>
            <a:ext cx="2779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Instructions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conditionnelles</a:t>
            </a:r>
            <a:r>
              <a:rPr sz="160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en</a:t>
            </a:r>
            <a:r>
              <a:rPr sz="16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007842"/>
                </a:solidFill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/>
              <a:t>Instructions</a:t>
            </a:r>
            <a:r>
              <a:rPr spc="-80" dirty="0"/>
              <a:t> </a:t>
            </a:r>
            <a:r>
              <a:rPr dirty="0"/>
              <a:t>imbriquées</a:t>
            </a:r>
            <a:r>
              <a:rPr spc="-90" dirty="0"/>
              <a:t> </a:t>
            </a:r>
            <a:r>
              <a:rPr spc="-50" dirty="0"/>
              <a:t>:</a:t>
            </a:r>
          </a:p>
          <a:p>
            <a:pPr marL="12700" marR="5080">
              <a:lnSpc>
                <a:spcPct val="150000"/>
              </a:lnSpc>
              <a:spcBef>
                <a:spcPts val="60"/>
              </a:spcBef>
            </a:pPr>
            <a:r>
              <a:rPr sz="1400" b="0" u="none" dirty="0">
                <a:solidFill>
                  <a:srgbClr val="374151"/>
                </a:solidFill>
                <a:latin typeface="Calibri"/>
                <a:cs typeface="Calibri"/>
              </a:rPr>
              <a:t>Évaluer</a:t>
            </a:r>
            <a:r>
              <a:rPr sz="1400" b="0" u="none" spc="1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b="0" u="none" dirty="0">
                <a:solidFill>
                  <a:srgbClr val="374151"/>
                </a:solidFill>
                <a:latin typeface="Calibri"/>
                <a:cs typeface="Calibri"/>
              </a:rPr>
              <a:t>des</a:t>
            </a:r>
            <a:r>
              <a:rPr sz="1400" b="0" u="none" spc="1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b="0" u="none" dirty="0">
                <a:solidFill>
                  <a:srgbClr val="374151"/>
                </a:solidFill>
                <a:latin typeface="Calibri"/>
                <a:cs typeface="Calibri"/>
              </a:rPr>
              <a:t>conditions</a:t>
            </a:r>
            <a:r>
              <a:rPr sz="1400" b="0" u="none" spc="1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b="0" u="none" dirty="0">
                <a:solidFill>
                  <a:srgbClr val="374151"/>
                </a:solidFill>
                <a:latin typeface="Calibri"/>
                <a:cs typeface="Calibri"/>
              </a:rPr>
              <a:t>à</a:t>
            </a:r>
            <a:r>
              <a:rPr sz="1400" b="0" u="none" spc="1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b="0" u="none" dirty="0">
                <a:solidFill>
                  <a:srgbClr val="374151"/>
                </a:solidFill>
                <a:latin typeface="Calibri"/>
                <a:cs typeface="Calibri"/>
              </a:rPr>
              <a:t>l'intérieur</a:t>
            </a:r>
            <a:r>
              <a:rPr sz="1400" b="0" u="none" spc="1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b="0" u="none" dirty="0">
                <a:solidFill>
                  <a:srgbClr val="374151"/>
                </a:solidFill>
                <a:latin typeface="Calibri"/>
                <a:cs typeface="Calibri"/>
              </a:rPr>
              <a:t>d'une</a:t>
            </a:r>
            <a:r>
              <a:rPr sz="1400" b="0" u="none" spc="1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b="0" u="none" dirty="0">
                <a:solidFill>
                  <a:srgbClr val="374151"/>
                </a:solidFill>
                <a:latin typeface="Calibri"/>
                <a:cs typeface="Calibri"/>
              </a:rPr>
              <a:t>condition</a:t>
            </a:r>
            <a:r>
              <a:rPr sz="1400" b="0" u="none" spc="1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b="0" u="none" dirty="0">
                <a:solidFill>
                  <a:srgbClr val="374151"/>
                </a:solidFill>
                <a:latin typeface="Calibri"/>
                <a:cs typeface="Calibri"/>
              </a:rPr>
              <a:t>principale</a:t>
            </a:r>
            <a:r>
              <a:rPr sz="1400" b="0" u="none" spc="16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b="0" u="none" dirty="0">
                <a:solidFill>
                  <a:srgbClr val="374151"/>
                </a:solidFill>
                <a:latin typeface="Calibri"/>
                <a:cs typeface="Calibri"/>
              </a:rPr>
              <a:t>pour</a:t>
            </a:r>
            <a:r>
              <a:rPr sz="1400" b="0" u="none" spc="1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b="0" u="none" spc="-25" dirty="0">
                <a:solidFill>
                  <a:srgbClr val="374151"/>
                </a:solidFill>
                <a:latin typeface="Calibri"/>
                <a:cs typeface="Calibri"/>
              </a:rPr>
              <a:t>des </a:t>
            </a:r>
            <a:r>
              <a:rPr sz="1400" b="0" u="none" dirty="0">
                <a:solidFill>
                  <a:srgbClr val="374151"/>
                </a:solidFill>
                <a:latin typeface="Calibri"/>
                <a:cs typeface="Calibri"/>
              </a:rPr>
              <a:t>décisions</a:t>
            </a:r>
            <a:r>
              <a:rPr sz="1400" b="0" u="none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b="0" u="none" dirty="0">
                <a:solidFill>
                  <a:srgbClr val="374151"/>
                </a:solidFill>
                <a:latin typeface="Calibri"/>
                <a:cs typeface="Calibri"/>
              </a:rPr>
              <a:t>plus</a:t>
            </a:r>
            <a:r>
              <a:rPr sz="1400" b="0" u="none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b="0" u="none" spc="-10" dirty="0">
                <a:solidFill>
                  <a:srgbClr val="374151"/>
                </a:solidFill>
                <a:latin typeface="Calibri"/>
                <a:cs typeface="Calibri"/>
              </a:rPr>
              <a:t>complexes.</a:t>
            </a:r>
            <a:endParaRPr sz="1400">
              <a:latin typeface="Calibri"/>
              <a:cs typeface="Calibri"/>
            </a:endParaRPr>
          </a:p>
          <a:p>
            <a:pPr marL="12700" marR="3312160">
              <a:lnSpc>
                <a:spcPct val="99700"/>
              </a:lnSpc>
              <a:spcBef>
                <a:spcPts val="260"/>
              </a:spcBef>
            </a:pPr>
            <a:r>
              <a:rPr b="0" u="none" dirty="0">
                <a:solidFill>
                  <a:srgbClr val="008000"/>
                </a:solidFill>
                <a:latin typeface="Consolas"/>
                <a:cs typeface="Consolas"/>
              </a:rPr>
              <a:t>#</a:t>
            </a:r>
            <a:r>
              <a:rPr b="0" u="none" spc="-5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b="0" u="none" dirty="0">
                <a:solidFill>
                  <a:srgbClr val="008000"/>
                </a:solidFill>
                <a:latin typeface="Consolas"/>
                <a:cs typeface="Consolas"/>
              </a:rPr>
              <a:t>Sample</a:t>
            </a:r>
            <a:r>
              <a:rPr b="0" u="none" spc="-5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b="0" u="none" spc="-10" dirty="0">
                <a:solidFill>
                  <a:srgbClr val="008000"/>
                </a:solidFill>
                <a:latin typeface="Consolas"/>
                <a:cs typeface="Consolas"/>
              </a:rPr>
              <a:t>variables </a:t>
            </a:r>
            <a:r>
              <a:rPr b="0" u="none" spc="-10" dirty="0">
                <a:solidFill>
                  <a:srgbClr val="000000"/>
                </a:solidFill>
                <a:latin typeface="Calibri"/>
                <a:cs typeface="Calibri"/>
              </a:rPr>
              <a:t>temperature</a:t>
            </a:r>
            <a:r>
              <a:rPr b="0" u="none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u="none" dirty="0">
                <a:solidFill>
                  <a:srgbClr val="000000"/>
                </a:solidFill>
                <a:latin typeface="Calibri"/>
                <a:cs typeface="Calibri"/>
              </a:rPr>
              <a:t>&lt;-</a:t>
            </a:r>
            <a:r>
              <a:rPr b="0" u="none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u="none" spc="-25" dirty="0">
                <a:solidFill>
                  <a:srgbClr val="000000"/>
                </a:solidFill>
                <a:latin typeface="Calibri"/>
                <a:cs typeface="Calibri"/>
              </a:rPr>
              <a:t>15 </a:t>
            </a:r>
            <a:r>
              <a:rPr b="0" u="none" spc="-10" dirty="0">
                <a:solidFill>
                  <a:srgbClr val="000000"/>
                </a:solidFill>
                <a:latin typeface="Calibri"/>
                <a:cs typeface="Calibri"/>
              </a:rPr>
              <a:t>is_raining</a:t>
            </a:r>
            <a:r>
              <a:rPr b="0" u="none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u="none" dirty="0">
                <a:solidFill>
                  <a:srgbClr val="000000"/>
                </a:solidFill>
                <a:latin typeface="Calibri"/>
                <a:cs typeface="Calibri"/>
              </a:rPr>
              <a:t>&lt;-</a:t>
            </a:r>
            <a:r>
              <a:rPr b="0" u="none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u="none" spc="-20" dirty="0">
                <a:solidFill>
                  <a:srgbClr val="000000"/>
                </a:solidFill>
                <a:latin typeface="Calibri"/>
                <a:cs typeface="Calibri"/>
              </a:rPr>
              <a:t>TRUE</a:t>
            </a:r>
          </a:p>
          <a:p>
            <a:pPr marL="12700">
              <a:lnSpc>
                <a:spcPts val="1914"/>
              </a:lnSpc>
              <a:spcBef>
                <a:spcPts val="15"/>
              </a:spcBef>
            </a:pPr>
            <a:r>
              <a:rPr b="0" u="none" dirty="0">
                <a:solidFill>
                  <a:srgbClr val="008000"/>
                </a:solidFill>
                <a:latin typeface="Consolas"/>
                <a:cs typeface="Consolas"/>
              </a:rPr>
              <a:t>#</a:t>
            </a:r>
            <a:r>
              <a:rPr b="0" u="none" spc="-5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b="0" u="none" dirty="0">
                <a:solidFill>
                  <a:srgbClr val="008000"/>
                </a:solidFill>
                <a:latin typeface="Consolas"/>
                <a:cs typeface="Consolas"/>
              </a:rPr>
              <a:t>Nested</a:t>
            </a:r>
            <a:r>
              <a:rPr b="0" u="none" spc="-4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b="0" u="none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b="0" u="none" spc="-4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b="0" u="none" spc="-10" dirty="0">
                <a:solidFill>
                  <a:srgbClr val="008000"/>
                </a:solidFill>
                <a:latin typeface="Consolas"/>
                <a:cs typeface="Consolas"/>
              </a:rPr>
              <a:t>statements</a:t>
            </a:r>
          </a:p>
          <a:p>
            <a:pPr marL="12700">
              <a:lnSpc>
                <a:spcPts val="1914"/>
              </a:lnSpc>
            </a:pPr>
            <a:r>
              <a:rPr sz="1400" b="0" u="none" spc="-10" dirty="0">
                <a:solidFill>
                  <a:srgbClr val="0000CD"/>
                </a:solidFill>
                <a:latin typeface="Consolas"/>
                <a:cs typeface="Consolas"/>
              </a:rPr>
              <a:t>if</a:t>
            </a:r>
            <a:r>
              <a:rPr sz="1400" b="0" u="none" spc="-40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b="0" u="none" spc="-10" dirty="0">
                <a:solidFill>
                  <a:srgbClr val="000000"/>
                </a:solidFill>
                <a:latin typeface="Calibri"/>
                <a:cs typeface="Calibri"/>
              </a:rPr>
              <a:t>(temperature</a:t>
            </a:r>
            <a:r>
              <a:rPr b="0" u="none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u="none" dirty="0">
                <a:solidFill>
                  <a:srgbClr val="000000"/>
                </a:solidFill>
                <a:latin typeface="Calibri"/>
                <a:cs typeface="Calibri"/>
              </a:rPr>
              <a:t>&gt;</a:t>
            </a:r>
            <a:r>
              <a:rPr b="0" u="none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u="none" dirty="0">
                <a:solidFill>
                  <a:srgbClr val="000000"/>
                </a:solidFill>
                <a:latin typeface="Calibri"/>
                <a:cs typeface="Calibri"/>
              </a:rPr>
              <a:t>10)</a:t>
            </a:r>
            <a:r>
              <a:rPr b="0" u="none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u="none" spc="-50" dirty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561340">
              <a:lnSpc>
                <a:spcPct val="100000"/>
              </a:lnSpc>
            </a:pPr>
            <a:r>
              <a:rPr sz="1400" b="0" u="none" spc="-10" dirty="0">
                <a:solidFill>
                  <a:srgbClr val="0000CD"/>
                </a:solidFill>
                <a:latin typeface="Consolas"/>
                <a:cs typeface="Consolas"/>
              </a:rPr>
              <a:t>if</a:t>
            </a:r>
            <a:r>
              <a:rPr sz="1400" b="0" u="none" spc="-38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b="0" u="none" spc="-10" dirty="0">
                <a:solidFill>
                  <a:srgbClr val="000000"/>
                </a:solidFill>
                <a:latin typeface="Calibri"/>
                <a:cs typeface="Calibri"/>
              </a:rPr>
              <a:t>(is_raining)</a:t>
            </a:r>
            <a:r>
              <a:rPr b="0" u="none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u="none" spc="-50" dirty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b="0" u="none" spc="-10" dirty="0">
                <a:solidFill>
                  <a:srgbClr val="000000"/>
                </a:solidFill>
                <a:latin typeface="Calibri"/>
                <a:cs typeface="Calibri"/>
              </a:rPr>
              <a:t>print("Il</a:t>
            </a:r>
            <a:r>
              <a:rPr b="0" u="none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u="none" dirty="0">
                <a:solidFill>
                  <a:srgbClr val="000000"/>
                </a:solidFill>
                <a:latin typeface="Calibri"/>
                <a:cs typeface="Calibri"/>
              </a:rPr>
              <a:t>pleut.</a:t>
            </a:r>
            <a:r>
              <a:rPr b="0" u="none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u="none" dirty="0">
                <a:solidFill>
                  <a:srgbClr val="000000"/>
                </a:solidFill>
                <a:latin typeface="Calibri"/>
                <a:cs typeface="Calibri"/>
              </a:rPr>
              <a:t>Prenez</a:t>
            </a:r>
            <a:r>
              <a:rPr b="0" u="none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u="none" dirty="0">
                <a:solidFill>
                  <a:srgbClr val="000000"/>
                </a:solidFill>
                <a:latin typeface="Calibri"/>
                <a:cs typeface="Calibri"/>
              </a:rPr>
              <a:t>un</a:t>
            </a:r>
            <a:r>
              <a:rPr b="0" u="none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u="none" spc="-10" dirty="0">
                <a:solidFill>
                  <a:srgbClr val="000000"/>
                </a:solidFill>
                <a:latin typeface="Calibri"/>
                <a:cs typeface="Calibri"/>
              </a:rPr>
              <a:t>parapluie</a:t>
            </a:r>
            <a:r>
              <a:rPr b="0" u="none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u="none" dirty="0">
                <a:solidFill>
                  <a:srgbClr val="000000"/>
                </a:solidFill>
                <a:latin typeface="Calibri"/>
                <a:cs typeface="Calibri"/>
              </a:rPr>
              <a:t>si</a:t>
            </a:r>
            <a:r>
              <a:rPr b="0" u="none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u="none" dirty="0">
                <a:solidFill>
                  <a:srgbClr val="000000"/>
                </a:solidFill>
                <a:latin typeface="Calibri"/>
                <a:cs typeface="Calibri"/>
              </a:rPr>
              <a:t>vous</a:t>
            </a:r>
            <a:r>
              <a:rPr b="0" u="none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u="none" spc="-10" dirty="0">
                <a:solidFill>
                  <a:srgbClr val="000000"/>
                </a:solidFill>
                <a:latin typeface="Calibri"/>
                <a:cs typeface="Calibri"/>
              </a:rPr>
              <a:t>sortez.")</a:t>
            </a:r>
          </a:p>
          <a:p>
            <a:pPr marL="561340">
              <a:lnSpc>
                <a:spcPct val="100000"/>
              </a:lnSpc>
            </a:pPr>
            <a:r>
              <a:rPr b="0" u="none" dirty="0">
                <a:solidFill>
                  <a:srgbClr val="000000"/>
                </a:solidFill>
                <a:latin typeface="Calibri"/>
                <a:cs typeface="Calibri"/>
              </a:rPr>
              <a:t>}</a:t>
            </a:r>
            <a:r>
              <a:rPr b="0" u="none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0" u="none" spc="-10" dirty="0">
                <a:solidFill>
                  <a:srgbClr val="0000CD"/>
                </a:solidFill>
                <a:latin typeface="Consolas"/>
                <a:cs typeface="Consolas"/>
              </a:rPr>
              <a:t>else</a:t>
            </a:r>
            <a:r>
              <a:rPr sz="1400" b="0" u="none" spc="-36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b="0" u="none" spc="-50" dirty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469900" marR="594360" indent="457200">
              <a:lnSpc>
                <a:spcPct val="100000"/>
              </a:lnSpc>
            </a:pPr>
            <a:r>
              <a:rPr b="0" u="none" dirty="0">
                <a:solidFill>
                  <a:srgbClr val="000000"/>
                </a:solidFill>
                <a:latin typeface="Calibri"/>
                <a:cs typeface="Calibri"/>
              </a:rPr>
              <a:t>print("</a:t>
            </a:r>
            <a:r>
              <a:rPr b="0" u="none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u="none" dirty="0">
                <a:solidFill>
                  <a:srgbClr val="000000"/>
                </a:solidFill>
                <a:latin typeface="Calibri"/>
                <a:cs typeface="Calibri"/>
              </a:rPr>
              <a:t>Le</a:t>
            </a:r>
            <a:r>
              <a:rPr b="0" u="none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u="none" dirty="0">
                <a:solidFill>
                  <a:srgbClr val="000000"/>
                </a:solidFill>
                <a:latin typeface="Calibri"/>
                <a:cs typeface="Calibri"/>
              </a:rPr>
              <a:t>temps</a:t>
            </a:r>
            <a:r>
              <a:rPr b="0" u="none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u="none" dirty="0">
                <a:solidFill>
                  <a:srgbClr val="000000"/>
                </a:solidFill>
                <a:latin typeface="Calibri"/>
                <a:cs typeface="Calibri"/>
              </a:rPr>
              <a:t>est</a:t>
            </a:r>
            <a:r>
              <a:rPr b="0" u="none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u="none" dirty="0">
                <a:solidFill>
                  <a:srgbClr val="000000"/>
                </a:solidFill>
                <a:latin typeface="Calibri"/>
                <a:cs typeface="Calibri"/>
              </a:rPr>
              <a:t>clément.</a:t>
            </a:r>
            <a:r>
              <a:rPr b="0" u="none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u="none" spc="-10" dirty="0">
                <a:solidFill>
                  <a:srgbClr val="000000"/>
                </a:solidFill>
                <a:latin typeface="Calibri"/>
                <a:cs typeface="Calibri"/>
              </a:rPr>
              <a:t>Profitez</a:t>
            </a:r>
            <a:r>
              <a:rPr b="0" u="none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u="none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b="0" u="none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u="none" spc="-10" dirty="0">
                <a:solidFill>
                  <a:srgbClr val="000000"/>
                </a:solidFill>
                <a:latin typeface="Calibri"/>
                <a:cs typeface="Calibri"/>
              </a:rPr>
              <a:t>votre journée!")</a:t>
            </a:r>
          </a:p>
          <a:p>
            <a:pPr marL="561340">
              <a:lnSpc>
                <a:spcPct val="100000"/>
              </a:lnSpc>
            </a:pPr>
            <a:r>
              <a:rPr b="0" u="none" spc="-5" dirty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b="0" u="none" dirty="0">
                <a:solidFill>
                  <a:srgbClr val="000000"/>
                </a:solidFill>
                <a:latin typeface="Calibri"/>
                <a:cs typeface="Calibri"/>
              </a:rPr>
              <a:t>}</a:t>
            </a:r>
            <a:r>
              <a:rPr b="0" u="none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0" u="none" spc="-10" dirty="0">
                <a:solidFill>
                  <a:srgbClr val="0000CD"/>
                </a:solidFill>
                <a:latin typeface="Consolas"/>
                <a:cs typeface="Consolas"/>
              </a:rPr>
              <a:t>else</a:t>
            </a:r>
            <a:r>
              <a:rPr sz="1400" b="0" u="none" spc="-37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b="0" u="none" spc="-50" dirty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561340">
              <a:lnSpc>
                <a:spcPct val="100000"/>
              </a:lnSpc>
            </a:pPr>
            <a:r>
              <a:rPr b="0" u="none" spc="-10" dirty="0">
                <a:solidFill>
                  <a:srgbClr val="000000"/>
                </a:solidFill>
                <a:latin typeface="Calibri"/>
                <a:cs typeface="Calibri"/>
              </a:rPr>
              <a:t>print("Il</a:t>
            </a:r>
            <a:r>
              <a:rPr b="0" u="none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u="none" dirty="0">
                <a:solidFill>
                  <a:srgbClr val="000000"/>
                </a:solidFill>
                <a:latin typeface="Calibri"/>
                <a:cs typeface="Calibri"/>
              </a:rPr>
              <a:t>fait</a:t>
            </a:r>
            <a:r>
              <a:rPr b="0" u="none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u="none" dirty="0">
                <a:solidFill>
                  <a:srgbClr val="000000"/>
                </a:solidFill>
                <a:latin typeface="Calibri"/>
                <a:cs typeface="Calibri"/>
              </a:rPr>
              <a:t>froid.</a:t>
            </a:r>
            <a:r>
              <a:rPr b="0" u="none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u="none" spc="-10" dirty="0">
                <a:solidFill>
                  <a:srgbClr val="000000"/>
                </a:solidFill>
                <a:latin typeface="Calibri"/>
                <a:cs typeface="Calibri"/>
              </a:rPr>
              <a:t>Portez</a:t>
            </a:r>
            <a:r>
              <a:rPr b="0" u="none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u="none" dirty="0">
                <a:solidFill>
                  <a:srgbClr val="000000"/>
                </a:solidFill>
                <a:latin typeface="Calibri"/>
                <a:cs typeface="Calibri"/>
              </a:rPr>
              <a:t>une</a:t>
            </a:r>
            <a:r>
              <a:rPr b="0" u="none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u="none" dirty="0">
                <a:solidFill>
                  <a:srgbClr val="000000"/>
                </a:solidFill>
                <a:latin typeface="Calibri"/>
                <a:cs typeface="Calibri"/>
              </a:rPr>
              <a:t>veste</a:t>
            </a:r>
            <a:r>
              <a:rPr b="0" u="none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u="none" spc="-10" dirty="0">
                <a:solidFill>
                  <a:srgbClr val="000000"/>
                </a:solidFill>
                <a:latin typeface="Calibri"/>
                <a:cs typeface="Calibri"/>
              </a:rPr>
              <a:t>chaude.")</a:t>
            </a:r>
          </a:p>
          <a:p>
            <a:pPr marL="12700">
              <a:lnSpc>
                <a:spcPct val="100000"/>
              </a:lnSpc>
            </a:pPr>
            <a:r>
              <a:rPr b="0" u="none" spc="-5" dirty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11"/>
            <a:ext cx="12192000" cy="6849745"/>
            <a:chOff x="0" y="2811"/>
            <a:chExt cx="12192000" cy="68497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811"/>
              <a:ext cx="12191998" cy="684961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6168" y="345681"/>
            <a:ext cx="659079" cy="65114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7842"/>
                </a:solidFill>
              </a:rPr>
              <a:t>04</a:t>
            </a:r>
            <a:r>
              <a:rPr spc="-5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–</a:t>
            </a:r>
            <a:r>
              <a:rPr spc="-2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VULGARISER</a:t>
            </a:r>
            <a:r>
              <a:rPr spc="-4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LE</a:t>
            </a:r>
            <a:r>
              <a:rPr spc="-20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LANGAGE</a:t>
            </a:r>
            <a:r>
              <a:rPr spc="-25" dirty="0">
                <a:solidFill>
                  <a:srgbClr val="007842"/>
                </a:solidFill>
              </a:rPr>
              <a:t> </a:t>
            </a:r>
            <a:r>
              <a:rPr spc="-50" dirty="0">
                <a:solidFill>
                  <a:srgbClr val="007842"/>
                </a:solidFill>
              </a:rPr>
              <a:t>R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20" dirty="0">
                <a:solidFill>
                  <a:srgbClr val="007842"/>
                </a:solidFill>
              </a:rPr>
              <a:t>Syntaxe</a:t>
            </a:r>
            <a:r>
              <a:rPr sz="1600" spc="-30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de</a:t>
            </a:r>
            <a:r>
              <a:rPr sz="1600" spc="-30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base</a:t>
            </a:r>
            <a:r>
              <a:rPr sz="1600" spc="-35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et</a:t>
            </a:r>
            <a:r>
              <a:rPr sz="1600" spc="-35" dirty="0">
                <a:solidFill>
                  <a:srgbClr val="007842"/>
                </a:solidFill>
              </a:rPr>
              <a:t> </a:t>
            </a:r>
            <a:r>
              <a:rPr sz="1600" spc="-10" dirty="0">
                <a:solidFill>
                  <a:srgbClr val="007842"/>
                </a:solidFill>
              </a:rPr>
              <a:t>principaux</a:t>
            </a:r>
            <a:r>
              <a:rPr sz="1600" spc="-15" dirty="0">
                <a:solidFill>
                  <a:srgbClr val="007842"/>
                </a:solidFill>
              </a:rPr>
              <a:t> </a:t>
            </a:r>
            <a:r>
              <a:rPr sz="1600" spc="-10" dirty="0">
                <a:solidFill>
                  <a:srgbClr val="007842"/>
                </a:solidFill>
              </a:rPr>
              <a:t>opérateurs</a:t>
            </a:r>
            <a:r>
              <a:rPr sz="1600" spc="5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en</a:t>
            </a:r>
            <a:r>
              <a:rPr sz="1600" spc="-40" dirty="0">
                <a:solidFill>
                  <a:srgbClr val="007842"/>
                </a:solidFill>
              </a:rPr>
              <a:t> </a:t>
            </a:r>
            <a:r>
              <a:rPr sz="1600" spc="-50" dirty="0">
                <a:solidFill>
                  <a:srgbClr val="007842"/>
                </a:solidFill>
              </a:rPr>
              <a:t>R</a:t>
            </a:r>
            <a:endParaRPr sz="160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588625" cy="2115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Conditions</a:t>
            </a:r>
            <a:r>
              <a:rPr sz="1600" b="1" spc="-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et</a:t>
            </a:r>
            <a:r>
              <a:rPr sz="1600" b="1" spc="-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opérateurs</a:t>
            </a:r>
            <a:r>
              <a:rPr sz="16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logiques</a:t>
            </a:r>
            <a:endParaRPr sz="1600">
              <a:latin typeface="Calibri"/>
              <a:cs typeface="Calibri"/>
            </a:endParaRPr>
          </a:p>
          <a:p>
            <a:pPr marL="12700" marR="5080" algn="just">
              <a:lnSpc>
                <a:spcPct val="150100"/>
              </a:lnSpc>
              <a:spcBef>
                <a:spcPts val="950"/>
              </a:spcBef>
            </a:pP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En</a:t>
            </a:r>
            <a:r>
              <a:rPr sz="14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R,</a:t>
            </a:r>
            <a:r>
              <a:rPr sz="14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les</a:t>
            </a:r>
            <a:r>
              <a:rPr sz="1400" spc="-10" dirty="0">
                <a:solidFill>
                  <a:srgbClr val="374151"/>
                </a:solidFill>
                <a:latin typeface="Calibri"/>
                <a:cs typeface="Calibri"/>
              </a:rPr>
              <a:t> opérateurs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logiques</a:t>
            </a:r>
            <a:r>
              <a:rPr sz="14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4B083"/>
                </a:solidFill>
                <a:latin typeface="Calibri"/>
                <a:cs typeface="Calibri"/>
              </a:rPr>
              <a:t>ET (&amp;)</a:t>
            </a:r>
            <a:r>
              <a:rPr sz="1400" b="1" spc="-10" dirty="0">
                <a:solidFill>
                  <a:srgbClr val="F4B083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et</a:t>
            </a:r>
            <a:r>
              <a:rPr sz="14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4B083"/>
                </a:solidFill>
                <a:latin typeface="Calibri"/>
                <a:cs typeface="Calibri"/>
              </a:rPr>
              <a:t>OU</a:t>
            </a:r>
            <a:r>
              <a:rPr sz="1400" b="1" spc="-5" dirty="0">
                <a:solidFill>
                  <a:srgbClr val="F4B083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4B083"/>
                </a:solidFill>
                <a:latin typeface="Calibri"/>
                <a:cs typeface="Calibri"/>
              </a:rPr>
              <a:t>(|)</a:t>
            </a:r>
            <a:r>
              <a:rPr sz="1400" b="1" spc="-20" dirty="0">
                <a:solidFill>
                  <a:srgbClr val="F4B083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sont des</a:t>
            </a:r>
            <a:r>
              <a:rPr sz="14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outils essentiels</a:t>
            </a:r>
            <a:r>
              <a:rPr sz="14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pour</a:t>
            </a:r>
            <a:r>
              <a:rPr sz="14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gestion</a:t>
            </a:r>
            <a:r>
              <a:rPr sz="14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des</a:t>
            </a:r>
            <a:r>
              <a:rPr sz="14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conditions.</a:t>
            </a:r>
            <a:r>
              <a:rPr sz="14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L'utilisation de</a:t>
            </a:r>
            <a:r>
              <a:rPr sz="14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ces</a:t>
            </a:r>
            <a:r>
              <a:rPr sz="14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Calibri"/>
                <a:cs typeface="Calibri"/>
              </a:rPr>
              <a:t>opérateurs</a:t>
            </a:r>
            <a:r>
              <a:rPr sz="14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au</a:t>
            </a:r>
            <a:r>
              <a:rPr sz="14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sein</a:t>
            </a:r>
            <a:r>
              <a:rPr sz="14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Calibri"/>
                <a:cs typeface="Calibri"/>
              </a:rPr>
              <a:t>d'une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condition</a:t>
            </a:r>
            <a:r>
              <a:rPr sz="1400" spc="22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permet</a:t>
            </a:r>
            <a:r>
              <a:rPr sz="1400" spc="2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de</a:t>
            </a:r>
            <a:r>
              <a:rPr sz="1400" spc="2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combiner</a:t>
            </a:r>
            <a:r>
              <a:rPr sz="1400" spc="2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astucieusement</a:t>
            </a:r>
            <a:r>
              <a:rPr sz="1400" spc="2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plusieurs</a:t>
            </a:r>
            <a:r>
              <a:rPr sz="1400" spc="2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critères</a:t>
            </a:r>
            <a:r>
              <a:rPr sz="1400" spc="2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dans</a:t>
            </a:r>
            <a:r>
              <a:rPr sz="1400" spc="254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une</a:t>
            </a:r>
            <a:r>
              <a:rPr sz="1400" spc="2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seule</a:t>
            </a:r>
            <a:r>
              <a:rPr sz="1400" spc="254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déclaration,</a:t>
            </a:r>
            <a:r>
              <a:rPr sz="1400" spc="2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facilitant</a:t>
            </a:r>
            <a:r>
              <a:rPr sz="1400" spc="2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ainsi</a:t>
            </a:r>
            <a:r>
              <a:rPr sz="1400" spc="2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la</a:t>
            </a:r>
            <a:r>
              <a:rPr sz="1400" spc="2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mise</a:t>
            </a:r>
            <a:r>
              <a:rPr sz="1400" spc="2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en</a:t>
            </a:r>
            <a:r>
              <a:rPr sz="1400" spc="2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place</a:t>
            </a:r>
            <a:r>
              <a:rPr sz="1400" spc="2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de</a:t>
            </a:r>
            <a:r>
              <a:rPr sz="1400" spc="2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Calibri"/>
                <a:cs typeface="Calibri"/>
              </a:rPr>
              <a:t>conditions complexes</a:t>
            </a:r>
            <a:r>
              <a:rPr sz="14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et la</a:t>
            </a:r>
            <a:r>
              <a:rPr sz="14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prise</a:t>
            </a:r>
            <a:r>
              <a:rPr sz="14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décisions</a:t>
            </a:r>
            <a:r>
              <a:rPr sz="14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fines</a:t>
            </a:r>
            <a:r>
              <a:rPr sz="14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en</a:t>
            </a:r>
            <a:r>
              <a:rPr sz="14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fonction</a:t>
            </a:r>
            <a:r>
              <a:rPr sz="14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Calibri"/>
                <a:cs typeface="Calibri"/>
              </a:rPr>
              <a:t>multiples</a:t>
            </a:r>
            <a:r>
              <a:rPr sz="14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Calibri"/>
                <a:cs typeface="Calibri"/>
              </a:rPr>
              <a:t>facteurs</a:t>
            </a:r>
            <a:r>
              <a:rPr sz="14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Calibri"/>
                <a:cs typeface="Calibri"/>
              </a:rPr>
              <a:t>simultanément.</a:t>
            </a:r>
            <a:endParaRPr sz="1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905"/>
              </a:spcBef>
            </a:pPr>
            <a:r>
              <a:rPr sz="1600" b="1" u="sng" dirty="0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latin typeface="Calibri"/>
                <a:cs typeface="Calibri"/>
              </a:rPr>
              <a:t>Rappel</a:t>
            </a:r>
            <a:r>
              <a:rPr sz="1600" b="1" u="sng" spc="-15" dirty="0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dirty="0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latin typeface="Calibri"/>
                <a:cs typeface="Calibri"/>
              </a:rPr>
              <a:t>et</a:t>
            </a:r>
            <a:r>
              <a:rPr sz="1600" b="1" u="sng" spc="-40" dirty="0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-20" dirty="0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latin typeface="Calibri"/>
                <a:cs typeface="Calibri"/>
              </a:rPr>
              <a:t>Syntaxe </a:t>
            </a:r>
            <a:r>
              <a:rPr sz="1600" b="1" u="sng" dirty="0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latin typeface="Calibri"/>
                <a:cs typeface="Calibri"/>
              </a:rPr>
              <a:t>en</a:t>
            </a:r>
            <a:r>
              <a:rPr sz="1600" b="1" u="sng" spc="-25" dirty="0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dirty="0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latin typeface="Calibri"/>
                <a:cs typeface="Calibri"/>
              </a:rPr>
              <a:t>R</a:t>
            </a:r>
            <a:r>
              <a:rPr sz="1600" b="1" u="sng" spc="-30" dirty="0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-50" dirty="0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035"/>
              </a:spcBef>
              <a:tabLst>
                <a:tab pos="5499100" algn="l"/>
              </a:tabLst>
            </a:pPr>
            <a:r>
              <a:rPr sz="1800" b="1" spc="-10" dirty="0">
                <a:solidFill>
                  <a:srgbClr val="555555"/>
                </a:solidFill>
                <a:latin typeface="Calibri"/>
                <a:cs typeface="Calibri"/>
              </a:rPr>
              <a:t>Tableau</a:t>
            </a:r>
            <a:r>
              <a:rPr sz="18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00" b="1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55555"/>
                </a:solidFill>
                <a:latin typeface="Calibri"/>
                <a:cs typeface="Calibri"/>
              </a:rPr>
              <a:t>Vérité</a:t>
            </a:r>
            <a:r>
              <a:rPr sz="18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55555"/>
                </a:solidFill>
                <a:latin typeface="Calibri"/>
                <a:cs typeface="Calibri"/>
              </a:rPr>
              <a:t>l'Opération</a:t>
            </a:r>
            <a:r>
              <a:rPr sz="1800" b="1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55555"/>
                </a:solidFill>
                <a:latin typeface="Calibri"/>
                <a:cs typeface="Calibri"/>
              </a:rPr>
              <a:t>(Logical</a:t>
            </a:r>
            <a:r>
              <a:rPr sz="18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55555"/>
                </a:solidFill>
                <a:latin typeface="Calibri"/>
                <a:cs typeface="Calibri"/>
              </a:rPr>
              <a:t>AND):</a:t>
            </a:r>
            <a:r>
              <a:rPr sz="1800" b="1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800" b="1" spc="-10" dirty="0">
                <a:solidFill>
                  <a:srgbClr val="555555"/>
                </a:solidFill>
                <a:latin typeface="Calibri"/>
                <a:cs typeface="Calibri"/>
              </a:rPr>
              <a:t>Tableau</a:t>
            </a:r>
            <a:r>
              <a:rPr sz="18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55555"/>
                </a:solidFill>
                <a:latin typeface="Calibri"/>
                <a:cs typeface="Calibri"/>
              </a:rPr>
              <a:t>Vérité</a:t>
            </a:r>
            <a:r>
              <a:rPr sz="18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55555"/>
                </a:solidFill>
                <a:latin typeface="Calibri"/>
                <a:cs typeface="Calibri"/>
              </a:rPr>
              <a:t>l'Opération</a:t>
            </a:r>
            <a:r>
              <a:rPr sz="1800" b="1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8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55555"/>
                </a:solidFill>
                <a:latin typeface="Calibri"/>
                <a:cs typeface="Calibri"/>
              </a:rPr>
              <a:t>(Logical</a:t>
            </a:r>
            <a:r>
              <a:rPr sz="18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55555"/>
                </a:solidFill>
                <a:latin typeface="Calibri"/>
                <a:cs typeface="Calibri"/>
              </a:rPr>
              <a:t>OR) </a:t>
            </a:r>
            <a:r>
              <a:rPr sz="18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21715" y="4039996"/>
          <a:ext cx="4326254" cy="1523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2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Input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Input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Output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AND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False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False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False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False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False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False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False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405879" y="4061333"/>
          <a:ext cx="4326254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2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Input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Input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Output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OR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False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False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False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False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False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841959" y="5648959"/>
            <a:ext cx="469582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00CD"/>
                </a:solidFill>
                <a:latin typeface="Consolas"/>
                <a:cs typeface="Consolas"/>
              </a:rPr>
              <a:t>if</a:t>
            </a:r>
            <a:r>
              <a:rPr sz="1600" spc="-2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(a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&gt;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b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&amp;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c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&gt;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a)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50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234950">
              <a:lnSpc>
                <a:spcPct val="100000"/>
              </a:lnSpc>
            </a:pPr>
            <a:r>
              <a:rPr sz="1600" dirty="0">
                <a:solidFill>
                  <a:srgbClr val="0000CD"/>
                </a:solidFill>
                <a:latin typeface="Consolas"/>
                <a:cs typeface="Consolas"/>
              </a:rPr>
              <a:t>print</a:t>
            </a:r>
            <a:r>
              <a:rPr sz="1600" dirty="0"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A42A2A"/>
                </a:solidFill>
                <a:latin typeface="Consolas"/>
                <a:cs typeface="Consolas"/>
              </a:rPr>
              <a:t>“Les</a:t>
            </a:r>
            <a:r>
              <a:rPr sz="1600" spc="-9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42A2A"/>
                </a:solidFill>
                <a:latin typeface="Consolas"/>
                <a:cs typeface="Consolas"/>
              </a:rPr>
              <a:t>deux</a:t>
            </a:r>
            <a:r>
              <a:rPr sz="1600" spc="-9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42A2A"/>
                </a:solidFill>
                <a:latin typeface="Consolas"/>
                <a:cs typeface="Consolas"/>
              </a:rPr>
              <a:t>conditions</a:t>
            </a:r>
            <a:r>
              <a:rPr sz="1600" spc="-10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42A2A"/>
                </a:solidFill>
                <a:latin typeface="Consolas"/>
                <a:cs typeface="Consolas"/>
              </a:rPr>
              <a:t>sont</a:t>
            </a:r>
            <a:r>
              <a:rPr sz="1600" spc="-9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A42A2A"/>
                </a:solidFill>
                <a:latin typeface="Consolas"/>
                <a:cs typeface="Consolas"/>
              </a:rPr>
              <a:t>vraies"</a:t>
            </a:r>
            <a:r>
              <a:rPr sz="1600" spc="-10" dirty="0"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59271" y="5613603"/>
            <a:ext cx="558482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00CD"/>
                </a:solidFill>
                <a:latin typeface="Consolas"/>
                <a:cs typeface="Consolas"/>
              </a:rPr>
              <a:t>if</a:t>
            </a:r>
            <a:r>
              <a:rPr sz="1600" spc="-2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(a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&gt;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b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|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a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&gt;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c)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50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234950">
              <a:lnSpc>
                <a:spcPct val="100000"/>
              </a:lnSpc>
            </a:pPr>
            <a:r>
              <a:rPr sz="1600" dirty="0">
                <a:solidFill>
                  <a:srgbClr val="0000CD"/>
                </a:solidFill>
                <a:latin typeface="Consolas"/>
                <a:cs typeface="Consolas"/>
              </a:rPr>
              <a:t>print</a:t>
            </a:r>
            <a:r>
              <a:rPr sz="1600" dirty="0"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A42A2A"/>
                </a:solidFill>
                <a:latin typeface="Consolas"/>
                <a:cs typeface="Consolas"/>
              </a:rPr>
              <a:t>"</a:t>
            </a:r>
            <a:r>
              <a:rPr sz="1600" spc="-75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42A2A"/>
                </a:solidFill>
                <a:latin typeface="Consolas"/>
                <a:cs typeface="Consolas"/>
              </a:rPr>
              <a:t>Au</a:t>
            </a:r>
            <a:r>
              <a:rPr sz="1600" spc="-75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42A2A"/>
                </a:solidFill>
                <a:latin typeface="Consolas"/>
                <a:cs typeface="Consolas"/>
              </a:rPr>
              <a:t>moins</a:t>
            </a:r>
            <a:r>
              <a:rPr sz="1600" spc="-7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42A2A"/>
                </a:solidFill>
                <a:latin typeface="Consolas"/>
                <a:cs typeface="Consolas"/>
              </a:rPr>
              <a:t>une</a:t>
            </a:r>
            <a:r>
              <a:rPr sz="1600" spc="-75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42A2A"/>
                </a:solidFill>
                <a:latin typeface="Consolas"/>
                <a:cs typeface="Consolas"/>
              </a:rPr>
              <a:t>des</a:t>
            </a:r>
            <a:r>
              <a:rPr sz="1600" spc="-75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42A2A"/>
                </a:solidFill>
                <a:latin typeface="Consolas"/>
                <a:cs typeface="Consolas"/>
              </a:rPr>
              <a:t>conditions</a:t>
            </a:r>
            <a:r>
              <a:rPr sz="1600" spc="-7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42A2A"/>
                </a:solidFill>
                <a:latin typeface="Consolas"/>
                <a:cs typeface="Consolas"/>
              </a:rPr>
              <a:t>est</a:t>
            </a:r>
            <a:r>
              <a:rPr sz="1600" spc="-85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42A2A"/>
                </a:solidFill>
                <a:latin typeface="Consolas"/>
                <a:cs typeface="Consolas"/>
              </a:rPr>
              <a:t>vraie</a:t>
            </a:r>
            <a:r>
              <a:rPr sz="1600" spc="-65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600" spc="-25" dirty="0">
                <a:solidFill>
                  <a:srgbClr val="A42A2A"/>
                </a:solidFill>
                <a:latin typeface="Consolas"/>
                <a:cs typeface="Consolas"/>
              </a:rPr>
              <a:t>"</a:t>
            </a:r>
            <a:r>
              <a:rPr sz="1600" spc="-25" dirty="0"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</TotalTime>
  <Words>2096</Words>
  <Application>Microsoft Office PowerPoint</Application>
  <PresentationFormat>Grand écran</PresentationFormat>
  <Paragraphs>338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Times New Roman</vt:lpstr>
      <vt:lpstr>Wingdings</vt:lpstr>
      <vt:lpstr>Office Theme</vt:lpstr>
      <vt:lpstr>CHAPITRE 4</vt:lpstr>
      <vt:lpstr>CHAPITRE 4</vt:lpstr>
      <vt:lpstr>04 – VULGARISER LE LANGAGE R Syntaxe de base et principaux opérateurs en R</vt:lpstr>
      <vt:lpstr>04 – VULGARISER LE LANGAGE R Syntaxe de base et principaux opérateurs en R</vt:lpstr>
      <vt:lpstr>04 – VULGARISER LE LANGAGE R Syntaxe de base et principaux opérateurs en R</vt:lpstr>
      <vt:lpstr>04 – VULGARISER LE LANGAGE R Syntaxe de base et principaux opérateurs en R</vt:lpstr>
      <vt:lpstr>04 – VULGARISER LE LANGAGE R Syntaxe de base et principaux opérateurs en R</vt:lpstr>
      <vt:lpstr>04 – VULGARISER LE LANGAGE R Syntaxe de base et principaux opérateurs en R</vt:lpstr>
      <vt:lpstr>04 – VULGARISER LE LANGAGE R Syntaxe de base et principaux opérateurs en R</vt:lpstr>
      <vt:lpstr>04 – VULGARISER LE LANGAGE R Syntaxe de base et principaux opérateurs en R</vt:lpstr>
      <vt:lpstr>04 – VULGARISER LE LANGAGE R Syntaxe de base et principaux opérateurs en R</vt:lpstr>
      <vt:lpstr>04 – VULGARISER LE LANGAGE R Syntaxe de base et principaux opérateurs en R</vt:lpstr>
      <vt:lpstr>04 – VULGARISER LE LANGAGE R Syntaxe de base et principaux opérateurs en R</vt:lpstr>
      <vt:lpstr>04 – VULGARISER LE LANGAGE R Syntaxe de base et principaux opérateurs en R</vt:lpstr>
      <vt:lpstr>04 – VULGARISER LE LANGAGE R Syntaxe de base et principaux opérateurs en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</dc:creator>
  <cp:lastModifiedBy>IA101</cp:lastModifiedBy>
  <cp:revision>4</cp:revision>
  <dcterms:created xsi:type="dcterms:W3CDTF">2024-09-30T23:08:11Z</dcterms:created>
  <dcterms:modified xsi:type="dcterms:W3CDTF">2024-10-05T11:49:24Z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2024-09-30T00:00:00Z</vt:filetime>
  </property>
  <property fmtid="{D5CDD505-2E9C-101B-9397-08002B2CF9AE}" pid="5" name="Producer">
    <vt:lpwstr>Microsoft® PowerPoint® for Microsoft 365</vt:lpwstr>
  </property>
</Properties>
</file>