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83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4" r:id="rId22"/>
    <p:sldId id="505" r:id="rId23"/>
    <p:sldId id="503" r:id="rId24"/>
    <p:sldId id="506" r:id="rId25"/>
    <p:sldId id="507" r:id="rId26"/>
    <p:sldId id="508" r:id="rId27"/>
    <p:sldId id="509" r:id="rId28"/>
    <p:sldId id="510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>
      <p:cViewPr varScale="1">
        <p:scale>
          <a:sx n="111" d="100"/>
          <a:sy n="111" d="100"/>
        </p:scale>
        <p:origin x="4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RBI EL-ALAOUY" userId="c0f863f6-db95-49c6-911c-8ced39e04c5e" providerId="ADAL" clId="{920BB5E8-4EF6-4DF6-89B8-533FF8D47841}"/>
    <pc:docChg chg="delSld modSld sldOrd">
      <pc:chgData name="ELARBI EL-ALAOUY" userId="c0f863f6-db95-49c6-911c-8ced39e04c5e" providerId="ADAL" clId="{920BB5E8-4EF6-4DF6-89B8-533FF8D47841}" dt="2024-11-26T11:45:33.821" v="5" actId="47"/>
      <pc:docMkLst>
        <pc:docMk/>
      </pc:docMkLst>
      <pc:sldChg chg="ord">
        <pc:chgData name="ELARBI EL-ALAOUY" userId="c0f863f6-db95-49c6-911c-8ced39e04c5e" providerId="ADAL" clId="{920BB5E8-4EF6-4DF6-89B8-533FF8D47841}" dt="2024-11-26T11:43:53.353" v="2"/>
        <pc:sldMkLst>
          <pc:docMk/>
          <pc:sldMk cId="0" sldId="504"/>
        </pc:sldMkLst>
      </pc:sldChg>
      <pc:sldChg chg="ord">
        <pc:chgData name="ELARBI EL-ALAOUY" userId="c0f863f6-db95-49c6-911c-8ced39e04c5e" providerId="ADAL" clId="{920BB5E8-4EF6-4DF6-89B8-533FF8D47841}" dt="2024-11-26T11:43:55.238" v="4"/>
        <pc:sldMkLst>
          <pc:docMk/>
          <pc:sldMk cId="0" sldId="505"/>
        </pc:sldMkLst>
      </pc:sldChg>
      <pc:sldChg chg="modSp mod">
        <pc:chgData name="ELARBI EL-ALAOUY" userId="c0f863f6-db95-49c6-911c-8ced39e04c5e" providerId="ADAL" clId="{920BB5E8-4EF6-4DF6-89B8-533FF8D47841}" dt="2024-11-26T11:42:50.475" v="0" actId="20577"/>
        <pc:sldMkLst>
          <pc:docMk/>
          <pc:sldMk cId="0" sldId="506"/>
        </pc:sldMkLst>
        <pc:spChg chg="mod">
          <ac:chgData name="ELARBI EL-ALAOUY" userId="c0f863f6-db95-49c6-911c-8ced39e04c5e" providerId="ADAL" clId="{920BB5E8-4EF6-4DF6-89B8-533FF8D47841}" dt="2024-11-26T11:42:50.475" v="0" actId="20577"/>
          <ac:spMkLst>
            <pc:docMk/>
            <pc:sldMk cId="0" sldId="506"/>
            <ac:spMk id="9" creationId="{00000000-0000-0000-0000-000000000000}"/>
          </ac:spMkLst>
        </pc:spChg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11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12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13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14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15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16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17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18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19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0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1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2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3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4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5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6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7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8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29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0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1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2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3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4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5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6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7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8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39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0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1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2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3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4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5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6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7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8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49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50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51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52"/>
        </pc:sldMkLst>
      </pc:sldChg>
      <pc:sldChg chg="del">
        <pc:chgData name="ELARBI EL-ALAOUY" userId="c0f863f6-db95-49c6-911c-8ced39e04c5e" providerId="ADAL" clId="{920BB5E8-4EF6-4DF6-89B8-533FF8D47841}" dt="2024-11-26T11:45:33.821" v="5" actId="47"/>
        <pc:sldMkLst>
          <pc:docMk/>
          <pc:sldMk cId="0" sldId="55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" y="17"/>
            <a:ext cx="12187046" cy="68552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790" y="1465478"/>
            <a:ext cx="11118850" cy="5146675"/>
          </a:xfrm>
          <a:custGeom>
            <a:avLst/>
            <a:gdLst/>
            <a:ahLst/>
            <a:cxnLst/>
            <a:rect l="l" t="t" r="r" b="b"/>
            <a:pathLst>
              <a:path w="11118850" h="5146675">
                <a:moveTo>
                  <a:pt x="11118469" y="0"/>
                </a:moveTo>
                <a:lnTo>
                  <a:pt x="0" y="0"/>
                </a:lnTo>
                <a:lnTo>
                  <a:pt x="0" y="5146294"/>
                </a:lnTo>
                <a:lnTo>
                  <a:pt x="11118469" y="5146294"/>
                </a:lnTo>
                <a:lnTo>
                  <a:pt x="11118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790" y="1465478"/>
            <a:ext cx="11118850" cy="5146675"/>
          </a:xfrm>
          <a:custGeom>
            <a:avLst/>
            <a:gdLst/>
            <a:ahLst/>
            <a:cxnLst/>
            <a:rect l="l" t="t" r="r" b="b"/>
            <a:pathLst>
              <a:path w="11118850" h="5146675">
                <a:moveTo>
                  <a:pt x="0" y="5146294"/>
                </a:moveTo>
                <a:lnTo>
                  <a:pt x="11118469" y="5146294"/>
                </a:lnTo>
                <a:lnTo>
                  <a:pt x="11118469" y="0"/>
                </a:lnTo>
                <a:lnTo>
                  <a:pt x="0" y="0"/>
                </a:lnTo>
                <a:lnTo>
                  <a:pt x="0" y="5146294"/>
                </a:lnTo>
                <a:close/>
              </a:path>
            </a:pathLst>
          </a:custGeom>
          <a:ln w="9525">
            <a:solidFill>
              <a:srgbClr val="FF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60150"/>
            <a:ext cx="537210" cy="1346200"/>
          </a:xfrm>
          <a:custGeom>
            <a:avLst/>
            <a:gdLst/>
            <a:ahLst/>
            <a:cxnLst/>
            <a:rect l="l" t="t" r="r" b="b"/>
            <a:pathLst>
              <a:path w="537210" h="1346200">
                <a:moveTo>
                  <a:pt x="536790" y="0"/>
                </a:moveTo>
                <a:lnTo>
                  <a:pt x="0" y="0"/>
                </a:lnTo>
                <a:lnTo>
                  <a:pt x="0" y="1077226"/>
                </a:lnTo>
                <a:lnTo>
                  <a:pt x="0" y="1080008"/>
                </a:lnTo>
                <a:lnTo>
                  <a:pt x="241" y="1080008"/>
                </a:lnTo>
                <a:lnTo>
                  <a:pt x="4318" y="1125474"/>
                </a:lnTo>
                <a:lnTo>
                  <a:pt x="16789" y="1170889"/>
                </a:lnTo>
                <a:lnTo>
                  <a:pt x="36639" y="1212697"/>
                </a:lnTo>
                <a:lnTo>
                  <a:pt x="63119" y="1250149"/>
                </a:lnTo>
                <a:lnTo>
                  <a:pt x="95465" y="1282496"/>
                </a:lnTo>
                <a:lnTo>
                  <a:pt x="132918" y="1308976"/>
                </a:lnTo>
                <a:lnTo>
                  <a:pt x="174739" y="1328826"/>
                </a:lnTo>
                <a:lnTo>
                  <a:pt x="220141" y="1341297"/>
                </a:lnTo>
                <a:lnTo>
                  <a:pt x="268389" y="1345615"/>
                </a:lnTo>
                <a:lnTo>
                  <a:pt x="536790" y="1345615"/>
                </a:lnTo>
                <a:lnTo>
                  <a:pt x="536790" y="1080008"/>
                </a:lnTo>
                <a:lnTo>
                  <a:pt x="536790" y="1077226"/>
                </a:lnTo>
                <a:lnTo>
                  <a:pt x="53679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8982" y="1599692"/>
            <a:ext cx="5156200" cy="4392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5628" y="1950318"/>
            <a:ext cx="5334634" cy="449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811"/>
            <a:ext cx="12191998" cy="684961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790" y="1464030"/>
            <a:ext cx="11118850" cy="5152390"/>
          </a:xfrm>
          <a:custGeom>
            <a:avLst/>
            <a:gdLst/>
            <a:ahLst/>
            <a:cxnLst/>
            <a:rect l="l" t="t" r="r" b="b"/>
            <a:pathLst>
              <a:path w="11118850" h="5152390">
                <a:moveTo>
                  <a:pt x="11118469" y="0"/>
                </a:moveTo>
                <a:lnTo>
                  <a:pt x="0" y="0"/>
                </a:lnTo>
                <a:lnTo>
                  <a:pt x="0" y="5152390"/>
                </a:lnTo>
                <a:lnTo>
                  <a:pt x="11118469" y="5152390"/>
                </a:lnTo>
                <a:lnTo>
                  <a:pt x="11118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790" y="1464030"/>
            <a:ext cx="11118850" cy="5152390"/>
          </a:xfrm>
          <a:custGeom>
            <a:avLst/>
            <a:gdLst/>
            <a:ahLst/>
            <a:cxnLst/>
            <a:rect l="l" t="t" r="r" b="b"/>
            <a:pathLst>
              <a:path w="11118850" h="5152390">
                <a:moveTo>
                  <a:pt x="0" y="5152390"/>
                </a:moveTo>
                <a:lnTo>
                  <a:pt x="11118469" y="5152390"/>
                </a:lnTo>
                <a:lnTo>
                  <a:pt x="11118469" y="0"/>
                </a:lnTo>
                <a:lnTo>
                  <a:pt x="0" y="0"/>
                </a:lnTo>
                <a:lnTo>
                  <a:pt x="0" y="515239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60149"/>
            <a:ext cx="537210" cy="1346200"/>
          </a:xfrm>
          <a:custGeom>
            <a:avLst/>
            <a:gdLst/>
            <a:ahLst/>
            <a:cxnLst/>
            <a:rect l="l" t="t" r="r" b="b"/>
            <a:pathLst>
              <a:path w="537210" h="1346200">
                <a:moveTo>
                  <a:pt x="536790" y="0"/>
                </a:moveTo>
                <a:lnTo>
                  <a:pt x="0" y="0"/>
                </a:lnTo>
                <a:lnTo>
                  <a:pt x="0" y="1077226"/>
                </a:lnTo>
                <a:lnTo>
                  <a:pt x="0" y="1080008"/>
                </a:lnTo>
                <a:lnTo>
                  <a:pt x="241" y="1080008"/>
                </a:lnTo>
                <a:lnTo>
                  <a:pt x="4318" y="1125474"/>
                </a:lnTo>
                <a:lnTo>
                  <a:pt x="16789" y="1170889"/>
                </a:lnTo>
                <a:lnTo>
                  <a:pt x="36639" y="1212697"/>
                </a:lnTo>
                <a:lnTo>
                  <a:pt x="63119" y="1250149"/>
                </a:lnTo>
                <a:lnTo>
                  <a:pt x="95465" y="1282496"/>
                </a:lnTo>
                <a:lnTo>
                  <a:pt x="132918" y="1308976"/>
                </a:lnTo>
                <a:lnTo>
                  <a:pt x="174739" y="1328826"/>
                </a:lnTo>
                <a:lnTo>
                  <a:pt x="220141" y="1341297"/>
                </a:lnTo>
                <a:lnTo>
                  <a:pt x="268389" y="1345615"/>
                </a:lnTo>
                <a:lnTo>
                  <a:pt x="536790" y="1345615"/>
                </a:lnTo>
                <a:lnTo>
                  <a:pt x="536790" y="1080008"/>
                </a:lnTo>
                <a:lnTo>
                  <a:pt x="536790" y="1077226"/>
                </a:lnTo>
                <a:lnTo>
                  <a:pt x="536790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76" y="273557"/>
            <a:ext cx="4612005" cy="89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89895" cy="4773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0573"/>
            <a:ext cx="1983104" cy="175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81304" cy="1944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4" y="0"/>
            <a:ext cx="6483985" cy="6858000"/>
            <a:chOff x="4934" y="0"/>
            <a:chExt cx="648398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4" y="0"/>
              <a:ext cx="648368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379590" y="1103503"/>
            <a:ext cx="538861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6525" marR="5080" indent="-13627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CONFIGURER</a:t>
            </a:r>
            <a:r>
              <a:rPr sz="2400" b="1" spc="-8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GRAPHIQUES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POUR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UNE ANALYSE</a:t>
            </a:r>
            <a:r>
              <a:rPr sz="2400" b="1" spc="-9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PROFONDE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d’objectif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Explorer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multivariée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stratégiquement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annotations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avancés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Python/Excel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10017" y="6132982"/>
            <a:ext cx="2160270" cy="720090"/>
            <a:chOff x="8010017" y="6132982"/>
            <a:chExt cx="2160270" cy="720090"/>
          </a:xfrm>
        </p:grpSpPr>
        <p:sp>
          <p:nvSpPr>
            <p:cNvPr id="7" name="object 7"/>
            <p:cNvSpPr/>
            <p:nvPr/>
          </p:nvSpPr>
          <p:spPr>
            <a:xfrm>
              <a:off x="8010017" y="6132982"/>
              <a:ext cx="2160270" cy="720090"/>
            </a:xfrm>
            <a:custGeom>
              <a:avLst/>
              <a:gdLst/>
              <a:ahLst/>
              <a:cxnLst/>
              <a:rect l="l" t="t" r="r" b="b"/>
              <a:pathLst>
                <a:path w="2160270" h="720090">
                  <a:moveTo>
                    <a:pt x="2040001" y="0"/>
                  </a:moveTo>
                  <a:lnTo>
                    <a:pt x="120014" y="0"/>
                  </a:lnTo>
                  <a:lnTo>
                    <a:pt x="73294" y="9431"/>
                  </a:lnTo>
                  <a:lnTo>
                    <a:pt x="35147" y="35150"/>
                  </a:lnTo>
                  <a:lnTo>
                    <a:pt x="9429" y="73294"/>
                  </a:lnTo>
                  <a:lnTo>
                    <a:pt x="0" y="120002"/>
                  </a:lnTo>
                  <a:lnTo>
                    <a:pt x="0" y="720003"/>
                  </a:lnTo>
                  <a:lnTo>
                    <a:pt x="2160015" y="720003"/>
                  </a:lnTo>
                  <a:lnTo>
                    <a:pt x="2160015" y="120002"/>
                  </a:lnTo>
                  <a:lnTo>
                    <a:pt x="2150586" y="73294"/>
                  </a:lnTo>
                  <a:lnTo>
                    <a:pt x="2124868" y="35150"/>
                  </a:lnTo>
                  <a:lnTo>
                    <a:pt x="2086721" y="9431"/>
                  </a:lnTo>
                  <a:lnTo>
                    <a:pt x="2040001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6420" y="6268948"/>
              <a:ext cx="401662" cy="3959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695435" y="6260693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7800"/>
                </a:solidFill>
              </a:rPr>
              <a:t>CHAPITRE</a:t>
            </a:r>
            <a:r>
              <a:rPr sz="2800" spc="-130" dirty="0">
                <a:solidFill>
                  <a:srgbClr val="FF7800"/>
                </a:solidFill>
              </a:rPr>
              <a:t> </a:t>
            </a:r>
            <a:r>
              <a:rPr sz="2800" spc="-50" dirty="0">
                <a:solidFill>
                  <a:srgbClr val="FF7800"/>
                </a:solidFill>
              </a:rPr>
              <a:t>2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6891" y="341363"/>
            <a:ext cx="9098915" cy="6158230"/>
            <a:chOff x="2556891" y="341363"/>
            <a:chExt cx="9098915" cy="6158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6891" y="3070961"/>
              <a:ext cx="7078091" cy="342811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982" y="1599692"/>
            <a:ext cx="10534015" cy="992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question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l'objectif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graphique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Optimisation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paramètres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b="1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étiquettes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d'axes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(Axis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Titles)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axes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étiquettes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(Data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Labels)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point.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7800"/>
                </a:solidFill>
              </a:rPr>
              <a:t>Choix</a:t>
            </a:r>
            <a:r>
              <a:rPr sz="1600" spc="-3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graphiques </a:t>
            </a:r>
            <a:r>
              <a:rPr sz="1600" dirty="0">
                <a:solidFill>
                  <a:srgbClr val="FF7800"/>
                </a:solidFill>
              </a:rPr>
              <a:t>en</a:t>
            </a:r>
            <a:r>
              <a:rPr sz="1600" spc="-4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fonction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d’objectif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4321428" y="2752089"/>
            <a:ext cx="450850" cy="3168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5177" y="2756484"/>
            <a:ext cx="4284345" cy="3079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graphique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00351" y="341363"/>
            <a:ext cx="9355455" cy="6264275"/>
            <a:chOff x="2300351" y="341363"/>
            <a:chExt cx="9355455" cy="62642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0351" y="2015820"/>
              <a:ext cx="8159623" cy="45897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21047" y="3491991"/>
              <a:ext cx="3164205" cy="1571625"/>
            </a:xfrm>
            <a:custGeom>
              <a:avLst/>
              <a:gdLst/>
              <a:ahLst/>
              <a:cxnLst/>
              <a:rect l="l" t="t" r="r" b="b"/>
              <a:pathLst>
                <a:path w="3164204" h="1571625">
                  <a:moveTo>
                    <a:pt x="3163697" y="0"/>
                  </a:moveTo>
                  <a:lnTo>
                    <a:pt x="0" y="0"/>
                  </a:lnTo>
                  <a:lnTo>
                    <a:pt x="0" y="1571371"/>
                  </a:lnTo>
                  <a:lnTo>
                    <a:pt x="3163697" y="1571371"/>
                  </a:lnTo>
                  <a:lnTo>
                    <a:pt x="3163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024" y="3729227"/>
              <a:ext cx="2608326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4396" y="4155947"/>
              <a:ext cx="1905761" cy="78714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7800"/>
                </a:solidFill>
              </a:rPr>
              <a:t>Choix</a:t>
            </a:r>
            <a:r>
              <a:rPr sz="1600" spc="-3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4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graphiques </a:t>
            </a:r>
            <a:r>
              <a:rPr sz="1600" dirty="0">
                <a:solidFill>
                  <a:srgbClr val="FF7800"/>
                </a:solidFill>
              </a:rPr>
              <a:t>en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fonction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données</a:t>
            </a:r>
            <a:endParaRPr sz="1600"/>
          </a:p>
        </p:txBody>
      </p:sp>
      <p:sp>
        <p:nvSpPr>
          <p:cNvPr id="15" name="object 15"/>
          <p:cNvSpPr txBox="1"/>
          <p:nvPr/>
        </p:nvSpPr>
        <p:spPr>
          <a:xfrm>
            <a:off x="5361178" y="3816222"/>
            <a:ext cx="208216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tu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dois </a:t>
            </a:r>
            <a:r>
              <a:rPr sz="2800" spc="-10" dirty="0">
                <a:latin typeface="Calibri"/>
                <a:cs typeface="Calibri"/>
              </a:rPr>
              <a:t>montrer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84743" y="3895902"/>
            <a:ext cx="1428750" cy="926465"/>
          </a:xfrm>
          <a:custGeom>
            <a:avLst/>
            <a:gdLst/>
            <a:ahLst/>
            <a:cxnLst/>
            <a:rect l="l" t="t" r="r" b="b"/>
            <a:pathLst>
              <a:path w="1428750" h="926464">
                <a:moveTo>
                  <a:pt x="1428496" y="0"/>
                </a:moveTo>
                <a:lnTo>
                  <a:pt x="0" y="0"/>
                </a:lnTo>
                <a:lnTo>
                  <a:pt x="0" y="926414"/>
                </a:lnTo>
                <a:lnTo>
                  <a:pt x="1428496" y="926414"/>
                </a:lnTo>
                <a:lnTo>
                  <a:pt x="1428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19998" y="3847338"/>
            <a:ext cx="11607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2D75B6"/>
                </a:solidFill>
                <a:latin typeface="Calibri"/>
                <a:cs typeface="Calibri"/>
              </a:rPr>
              <a:t>Comment</a:t>
            </a:r>
            <a:r>
              <a:rPr sz="1600" b="1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2D75B6"/>
                </a:solidFill>
                <a:latin typeface="Calibri"/>
                <a:cs typeface="Calibri"/>
              </a:rPr>
              <a:t>les </a:t>
            </a:r>
            <a:r>
              <a:rPr sz="1600" b="1" dirty="0">
                <a:solidFill>
                  <a:srgbClr val="2D75B6"/>
                </a:solidFill>
                <a:latin typeface="Calibri"/>
                <a:cs typeface="Calibri"/>
              </a:rPr>
              <a:t>données</a:t>
            </a:r>
            <a:r>
              <a:rPr sz="1600" b="1" spc="-7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2D75B6"/>
                </a:solidFill>
                <a:latin typeface="Calibri"/>
                <a:cs typeface="Calibri"/>
              </a:rPr>
              <a:t>sont </a:t>
            </a:r>
            <a:r>
              <a:rPr sz="1600" b="1" spc="-10" dirty="0">
                <a:solidFill>
                  <a:srgbClr val="2D75B6"/>
                </a:solidFill>
                <a:latin typeface="Calibri"/>
                <a:cs typeface="Calibri"/>
              </a:rPr>
              <a:t>distribuées (Distribution)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92423" y="3672459"/>
            <a:ext cx="1428750" cy="1305560"/>
          </a:xfrm>
          <a:custGeom>
            <a:avLst/>
            <a:gdLst/>
            <a:ahLst/>
            <a:cxnLst/>
            <a:rect l="l" t="t" r="r" b="b"/>
            <a:pathLst>
              <a:path w="1428750" h="1305560">
                <a:moveTo>
                  <a:pt x="1428496" y="0"/>
                </a:moveTo>
                <a:lnTo>
                  <a:pt x="0" y="0"/>
                </a:lnTo>
                <a:lnTo>
                  <a:pt x="0" y="1305178"/>
                </a:lnTo>
                <a:lnTo>
                  <a:pt x="1428496" y="1305178"/>
                </a:lnTo>
                <a:lnTo>
                  <a:pt x="1428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40633" y="3691254"/>
            <a:ext cx="11322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F1527"/>
                </a:solidFill>
                <a:latin typeface="Calibri"/>
                <a:cs typeface="Calibri"/>
              </a:rPr>
              <a:t>Comment</a:t>
            </a:r>
            <a:r>
              <a:rPr sz="1600" b="1" spc="-30" dirty="0">
                <a:solidFill>
                  <a:srgbClr val="CF1527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CF1527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CF1527"/>
                </a:solidFill>
                <a:latin typeface="Calibri"/>
                <a:cs typeface="Calibri"/>
              </a:rPr>
              <a:t>valeurs</a:t>
            </a:r>
            <a:r>
              <a:rPr sz="1600" b="1" spc="-25" dirty="0">
                <a:solidFill>
                  <a:srgbClr val="CF1527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CF1527"/>
                </a:solidFill>
                <a:latin typeface="Calibri"/>
                <a:cs typeface="Calibri"/>
              </a:rPr>
              <a:t>sont </a:t>
            </a:r>
            <a:r>
              <a:rPr sz="1600" b="1" dirty="0">
                <a:solidFill>
                  <a:srgbClr val="CF1527"/>
                </a:solidFill>
                <a:latin typeface="Calibri"/>
                <a:cs typeface="Calibri"/>
              </a:rPr>
              <a:t>liées</a:t>
            </a:r>
            <a:r>
              <a:rPr sz="1600" b="1" spc="-60" dirty="0">
                <a:solidFill>
                  <a:srgbClr val="CF152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F1527"/>
                </a:solidFill>
                <a:latin typeface="Calibri"/>
                <a:cs typeface="Calibri"/>
              </a:rPr>
              <a:t>les</a:t>
            </a:r>
            <a:r>
              <a:rPr sz="1600" b="1" spc="-30" dirty="0">
                <a:solidFill>
                  <a:srgbClr val="CF1527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CF1527"/>
                </a:solidFill>
                <a:latin typeface="Calibri"/>
                <a:cs typeface="Calibri"/>
              </a:rPr>
              <a:t>unes </a:t>
            </a:r>
            <a:r>
              <a:rPr sz="1600" b="1" dirty="0">
                <a:solidFill>
                  <a:srgbClr val="CF1527"/>
                </a:solidFill>
                <a:latin typeface="Calibri"/>
                <a:cs typeface="Calibri"/>
              </a:rPr>
              <a:t>aux</a:t>
            </a:r>
            <a:r>
              <a:rPr sz="1600" b="1" spc="-20" dirty="0">
                <a:solidFill>
                  <a:srgbClr val="CF152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F1527"/>
                </a:solidFill>
                <a:latin typeface="Calibri"/>
                <a:cs typeface="Calibri"/>
              </a:rPr>
              <a:t>autres (Relation)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0234" y="3093529"/>
            <a:ext cx="5325110" cy="414655"/>
          </a:xfrm>
          <a:custGeom>
            <a:avLst/>
            <a:gdLst/>
            <a:ahLst/>
            <a:cxnLst/>
            <a:rect l="l" t="t" r="r" b="b"/>
            <a:pathLst>
              <a:path w="5325109" h="414654">
                <a:moveTo>
                  <a:pt x="5324729" y="0"/>
                </a:moveTo>
                <a:lnTo>
                  <a:pt x="0" y="0"/>
                </a:lnTo>
                <a:lnTo>
                  <a:pt x="0" y="414591"/>
                </a:lnTo>
                <a:lnTo>
                  <a:pt x="5324729" y="414591"/>
                </a:lnTo>
                <a:lnTo>
                  <a:pt x="5324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03979" y="3032201"/>
            <a:ext cx="481838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Comment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les</a:t>
            </a:r>
            <a:r>
              <a:rPr sz="16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valeurs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sont</a:t>
            </a:r>
            <a:r>
              <a:rPr sz="16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comparées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les</a:t>
            </a:r>
            <a:r>
              <a:rPr sz="16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unes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aux</a:t>
            </a:r>
            <a:r>
              <a:rPr sz="16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autres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(Comparaison)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31209" y="1861743"/>
            <a:ext cx="1872614" cy="389255"/>
          </a:xfrm>
          <a:custGeom>
            <a:avLst/>
            <a:gdLst/>
            <a:ahLst/>
            <a:cxnLst/>
            <a:rect l="l" t="t" r="r" b="b"/>
            <a:pathLst>
              <a:path w="1872614" h="389255">
                <a:moveTo>
                  <a:pt x="1872361" y="0"/>
                </a:moveTo>
                <a:lnTo>
                  <a:pt x="0" y="0"/>
                </a:lnTo>
                <a:lnTo>
                  <a:pt x="0" y="388823"/>
                </a:lnTo>
                <a:lnTo>
                  <a:pt x="1872361" y="388823"/>
                </a:lnTo>
                <a:lnTo>
                  <a:pt x="1872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8982" y="1506459"/>
            <a:ext cx="4258945" cy="6578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Mind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map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choix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d'un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graphique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Synthèse</a:t>
            </a:r>
            <a:endParaRPr sz="1600">
              <a:latin typeface="Calibri"/>
              <a:cs typeface="Calibri"/>
            </a:endParaRPr>
          </a:p>
          <a:p>
            <a:pPr marL="2623820">
              <a:lnSpc>
                <a:spcPct val="100000"/>
              </a:lnSpc>
              <a:spcBef>
                <a:spcPts val="650"/>
              </a:spcBef>
            </a:pPr>
            <a:r>
              <a:rPr sz="1400" b="1" dirty="0">
                <a:latin typeface="Calibri"/>
                <a:cs typeface="Calibri"/>
              </a:rPr>
              <a:t>Données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catégorielles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90698" y="5451017"/>
            <a:ext cx="1872614" cy="389255"/>
          </a:xfrm>
          <a:custGeom>
            <a:avLst/>
            <a:gdLst/>
            <a:ahLst/>
            <a:cxnLst/>
            <a:rect l="l" t="t" r="r" b="b"/>
            <a:pathLst>
              <a:path w="1872614" h="389254">
                <a:moveTo>
                  <a:pt x="1872361" y="0"/>
                </a:moveTo>
                <a:lnTo>
                  <a:pt x="0" y="0"/>
                </a:lnTo>
                <a:lnTo>
                  <a:pt x="0" y="388823"/>
                </a:lnTo>
                <a:lnTo>
                  <a:pt x="1872361" y="388823"/>
                </a:lnTo>
                <a:lnTo>
                  <a:pt x="1872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69819" y="5514543"/>
            <a:ext cx="16471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Données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catégorielles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21046" y="5473471"/>
            <a:ext cx="2044064" cy="389255"/>
          </a:xfrm>
          <a:custGeom>
            <a:avLst/>
            <a:gdLst/>
            <a:ahLst/>
            <a:cxnLst/>
            <a:rect l="l" t="t" r="r" b="b"/>
            <a:pathLst>
              <a:path w="2044065" h="389254">
                <a:moveTo>
                  <a:pt x="2043937" y="0"/>
                </a:moveTo>
                <a:lnTo>
                  <a:pt x="0" y="0"/>
                </a:lnTo>
                <a:lnTo>
                  <a:pt x="0" y="388823"/>
                </a:lnTo>
                <a:lnTo>
                  <a:pt x="2043937" y="388823"/>
                </a:lnTo>
                <a:lnTo>
                  <a:pt x="20439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00421" y="5537403"/>
            <a:ext cx="1810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Données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au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fil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du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temps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80226" y="1850313"/>
            <a:ext cx="2065655" cy="389255"/>
          </a:xfrm>
          <a:custGeom>
            <a:avLst/>
            <a:gdLst/>
            <a:ahLst/>
            <a:cxnLst/>
            <a:rect l="l" t="t" r="r" b="b"/>
            <a:pathLst>
              <a:path w="2065654" h="389255">
                <a:moveTo>
                  <a:pt x="2065654" y="0"/>
                </a:moveTo>
                <a:lnTo>
                  <a:pt x="0" y="0"/>
                </a:lnTo>
                <a:lnTo>
                  <a:pt x="0" y="388823"/>
                </a:lnTo>
                <a:lnTo>
                  <a:pt x="2065654" y="388823"/>
                </a:lnTo>
                <a:lnTo>
                  <a:pt x="206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59728" y="1913636"/>
            <a:ext cx="1810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Données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au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fil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du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temps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22317" y="5043563"/>
            <a:ext cx="4116070" cy="535940"/>
          </a:xfrm>
          <a:custGeom>
            <a:avLst/>
            <a:gdLst/>
            <a:ahLst/>
            <a:cxnLst/>
            <a:rect l="l" t="t" r="r" b="b"/>
            <a:pathLst>
              <a:path w="4116070" h="535939">
                <a:moveTo>
                  <a:pt x="4115816" y="0"/>
                </a:moveTo>
                <a:lnTo>
                  <a:pt x="0" y="0"/>
                </a:lnTo>
                <a:lnTo>
                  <a:pt x="0" y="535419"/>
                </a:lnTo>
                <a:lnTo>
                  <a:pt x="4115816" y="535419"/>
                </a:lnTo>
                <a:lnTo>
                  <a:pt x="4115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29734" y="5043677"/>
            <a:ext cx="3299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3465" marR="5080" indent="-10414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Comment</a:t>
            </a:r>
            <a:r>
              <a:rPr sz="16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les</a:t>
            </a:r>
            <a:r>
              <a:rPr sz="16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données</a:t>
            </a:r>
            <a:r>
              <a:rPr sz="16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sont</a:t>
            </a:r>
            <a:r>
              <a:rPr sz="16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composées (Composition)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324718" y="3339719"/>
            <a:ext cx="230504" cy="1942464"/>
          </a:xfrm>
          <a:custGeom>
            <a:avLst/>
            <a:gdLst/>
            <a:ahLst/>
            <a:cxnLst/>
            <a:rect l="l" t="t" r="r" b="b"/>
            <a:pathLst>
              <a:path w="230504" h="1942464">
                <a:moveTo>
                  <a:pt x="230403" y="0"/>
                </a:moveTo>
                <a:lnTo>
                  <a:pt x="0" y="0"/>
                </a:lnTo>
                <a:lnTo>
                  <a:pt x="0" y="1941956"/>
                </a:lnTo>
                <a:lnTo>
                  <a:pt x="230403" y="1941956"/>
                </a:lnTo>
                <a:lnTo>
                  <a:pt x="230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354182" y="3605550"/>
            <a:ext cx="203835" cy="15989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latin typeface="Calibri"/>
                <a:cs typeface="Calibri"/>
              </a:rPr>
              <a:t>Données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numériques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39406" y="5436323"/>
            <a:ext cx="1872614" cy="389255"/>
          </a:xfrm>
          <a:custGeom>
            <a:avLst/>
            <a:gdLst/>
            <a:ahLst/>
            <a:cxnLst/>
            <a:rect l="l" t="t" r="r" b="b"/>
            <a:pathLst>
              <a:path w="1872615" h="389254">
                <a:moveTo>
                  <a:pt x="1872361" y="0"/>
                </a:moveTo>
                <a:lnTo>
                  <a:pt x="0" y="0"/>
                </a:lnTo>
                <a:lnTo>
                  <a:pt x="0" y="388823"/>
                </a:lnTo>
                <a:lnTo>
                  <a:pt x="1872361" y="388823"/>
                </a:lnTo>
                <a:lnTo>
                  <a:pt x="1872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519161" y="5500217"/>
            <a:ext cx="1581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Plusieurs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832468" y="1821357"/>
            <a:ext cx="1426845" cy="389255"/>
          </a:xfrm>
          <a:custGeom>
            <a:avLst/>
            <a:gdLst/>
            <a:ahLst/>
            <a:cxnLst/>
            <a:rect l="l" t="t" r="r" b="b"/>
            <a:pathLst>
              <a:path w="1426845" h="389255">
                <a:moveTo>
                  <a:pt x="1426845" y="0"/>
                </a:moveTo>
                <a:lnTo>
                  <a:pt x="0" y="0"/>
                </a:lnTo>
                <a:lnTo>
                  <a:pt x="0" y="388823"/>
                </a:lnTo>
                <a:lnTo>
                  <a:pt x="1426845" y="388823"/>
                </a:lnTo>
                <a:lnTo>
                  <a:pt x="1426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912479" y="1884680"/>
            <a:ext cx="1208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valeur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exacte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54757" y="3475609"/>
            <a:ext cx="230504" cy="1739900"/>
          </a:xfrm>
          <a:custGeom>
            <a:avLst/>
            <a:gdLst/>
            <a:ahLst/>
            <a:cxnLst/>
            <a:rect l="l" t="t" r="r" b="b"/>
            <a:pathLst>
              <a:path w="230505" h="1739900">
                <a:moveTo>
                  <a:pt x="230403" y="0"/>
                </a:moveTo>
                <a:lnTo>
                  <a:pt x="0" y="0"/>
                </a:lnTo>
                <a:lnTo>
                  <a:pt x="0" y="1739773"/>
                </a:lnTo>
                <a:lnTo>
                  <a:pt x="230403" y="1739773"/>
                </a:lnTo>
                <a:lnTo>
                  <a:pt x="230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83459" y="3556403"/>
            <a:ext cx="203835" cy="1581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latin typeface="Calibri"/>
                <a:cs typeface="Calibri"/>
              </a:rPr>
              <a:t>Plusieurs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7800"/>
                </a:solidFill>
              </a:rPr>
              <a:t>CHAPITRE</a:t>
            </a:r>
            <a:r>
              <a:rPr sz="2800" spc="-130" dirty="0">
                <a:solidFill>
                  <a:srgbClr val="FF7800"/>
                </a:solidFill>
              </a:rPr>
              <a:t> </a:t>
            </a:r>
            <a:r>
              <a:rPr sz="2800" spc="-50" dirty="0">
                <a:solidFill>
                  <a:srgbClr val="FF7800"/>
                </a:solidFill>
              </a:rPr>
              <a:t>2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410705" y="1103503"/>
            <a:ext cx="5357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5410" marR="5080" indent="-13627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CONFIGURER</a:t>
            </a:r>
            <a:r>
              <a:rPr sz="2400" b="1" spc="-8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GRAPHIQUES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POUR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UNE ANALYSE</a:t>
            </a:r>
            <a:r>
              <a:rPr sz="2400" b="1" spc="-9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PROFONDE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4841240" cy="229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Choix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graphiques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fonction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d’objectif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Choix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graphiques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fonction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Exploration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visualisation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multivariée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Utilisation</a:t>
            </a:r>
            <a:r>
              <a:rPr sz="1600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stratégique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couleurs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et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annotations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Sélection</a:t>
            </a:r>
            <a:r>
              <a:rPr sz="1600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graphiques</a:t>
            </a:r>
            <a:r>
              <a:rPr sz="1600" spc="-6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avancés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avec</a:t>
            </a:r>
            <a:r>
              <a:rPr sz="1600" spc="-6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Python/R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9292" y="341363"/>
            <a:ext cx="10815955" cy="4219575"/>
            <a:chOff x="839292" y="341363"/>
            <a:chExt cx="10815955" cy="42195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4054" y="3724744"/>
              <a:ext cx="8645525" cy="831215"/>
            </a:xfrm>
            <a:custGeom>
              <a:avLst/>
              <a:gdLst/>
              <a:ahLst/>
              <a:cxnLst/>
              <a:rect l="l" t="t" r="r" b="b"/>
              <a:pathLst>
                <a:path w="8645525" h="831214">
                  <a:moveTo>
                    <a:pt x="0" y="830999"/>
                  </a:moveTo>
                  <a:lnTo>
                    <a:pt x="8645144" y="830999"/>
                  </a:lnTo>
                  <a:lnTo>
                    <a:pt x="8645144" y="0"/>
                  </a:lnTo>
                  <a:lnTo>
                    <a:pt x="0" y="0"/>
                  </a:lnTo>
                  <a:lnTo>
                    <a:pt x="0" y="8309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982" y="1599692"/>
            <a:ext cx="9954895" cy="1503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Problématique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Curse of</a:t>
            </a:r>
            <a:r>
              <a:rPr sz="16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dimensionality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multivariée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réfère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jeux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contenant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variables.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"mal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dimensionnalité" complique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tâche,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courants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supportent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jusqu'à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"/>
              <a:buChar char="•"/>
            </a:pP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L'efficacité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visuels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spc="-20" dirty="0">
                <a:solidFill>
                  <a:srgbClr val="16A8BB"/>
                </a:solidFill>
                <a:latin typeface="Calibri"/>
                <a:cs typeface="Calibri"/>
              </a:rPr>
              <a:t>couleur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sz="1400" b="1" i="1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taille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diminue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l'augmentation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variables.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10" dirty="0">
                <a:solidFill>
                  <a:srgbClr val="FF7800"/>
                </a:solidFill>
              </a:rPr>
              <a:t>Exploration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la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visualisation</a:t>
            </a:r>
            <a:r>
              <a:rPr sz="1600" spc="-2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923036" y="3740277"/>
            <a:ext cx="8487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Le</a:t>
            </a:r>
            <a:r>
              <a:rPr sz="1200" spc="8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fléau</a:t>
            </a:r>
            <a:r>
              <a:rPr sz="1200" spc="10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</a:t>
            </a:r>
            <a:r>
              <a:rPr sz="1200" spc="10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la</a:t>
            </a:r>
            <a:r>
              <a:rPr sz="1200" spc="9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dimension,</a:t>
            </a:r>
            <a:r>
              <a:rPr sz="1200" spc="9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ou</a:t>
            </a:r>
            <a:r>
              <a:rPr sz="1200" spc="8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mal</a:t>
            </a:r>
            <a:r>
              <a:rPr sz="1200" spc="9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</a:t>
            </a:r>
            <a:r>
              <a:rPr sz="1200" spc="10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la</a:t>
            </a:r>
            <a:r>
              <a:rPr sz="1200" spc="10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dimension</a:t>
            </a:r>
            <a:r>
              <a:rPr sz="1200" spc="10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«</a:t>
            </a:r>
            <a:r>
              <a:rPr sz="1200" b="1" spc="8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Curse</a:t>
            </a:r>
            <a:r>
              <a:rPr sz="1200" b="1" spc="9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of</a:t>
            </a:r>
            <a:r>
              <a:rPr sz="1200" b="1" spc="8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dimensionality</a:t>
            </a:r>
            <a:r>
              <a:rPr sz="1200" b="1" spc="10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»</a:t>
            </a:r>
            <a:r>
              <a:rPr sz="1200" dirty="0">
                <a:latin typeface="Courier New"/>
                <a:cs typeface="Courier New"/>
              </a:rPr>
              <a:t>,</a:t>
            </a:r>
            <a:r>
              <a:rPr sz="1200" spc="10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est</a:t>
            </a:r>
            <a:r>
              <a:rPr sz="1200" spc="9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un</a:t>
            </a:r>
            <a:r>
              <a:rPr sz="1200" spc="10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terme </a:t>
            </a:r>
            <a:r>
              <a:rPr sz="1200" dirty="0">
                <a:latin typeface="Courier New"/>
                <a:cs typeface="Courier New"/>
              </a:rPr>
              <a:t>inventé</a:t>
            </a:r>
            <a:r>
              <a:rPr sz="1200" spc="1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par</a:t>
            </a:r>
            <a:r>
              <a:rPr sz="1200" spc="1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Richard</a:t>
            </a:r>
            <a:r>
              <a:rPr sz="1200" spc="1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Bellman</a:t>
            </a:r>
            <a:r>
              <a:rPr sz="1200" spc="114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en</a:t>
            </a:r>
            <a:r>
              <a:rPr sz="1200" spc="1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1961.</a:t>
            </a:r>
            <a:r>
              <a:rPr sz="1200" spc="1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Il</a:t>
            </a:r>
            <a:r>
              <a:rPr sz="1200" spc="1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décrit</a:t>
            </a:r>
            <a:r>
              <a:rPr sz="1200" spc="1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divers</a:t>
            </a:r>
            <a:r>
              <a:rPr sz="1200" spc="1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phénomènes</a:t>
            </a:r>
            <a:r>
              <a:rPr sz="1200" spc="1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qui</a:t>
            </a:r>
            <a:r>
              <a:rPr sz="1200" spc="1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surviennent</a:t>
            </a:r>
            <a:r>
              <a:rPr sz="1200" spc="14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lorsqu'on </a:t>
            </a:r>
            <a:r>
              <a:rPr sz="1200" dirty="0">
                <a:latin typeface="Courier New"/>
                <a:cs typeface="Courier New"/>
              </a:rPr>
              <a:t>tente</a:t>
            </a:r>
            <a:r>
              <a:rPr sz="1200" spc="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d'analyser</a:t>
            </a:r>
            <a:r>
              <a:rPr sz="1200" spc="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ou</a:t>
            </a:r>
            <a:r>
              <a:rPr sz="1200" spc="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d'organiser</a:t>
            </a:r>
            <a:r>
              <a:rPr sz="1200" spc="7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des</a:t>
            </a:r>
            <a:r>
              <a:rPr sz="1200" spc="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données</a:t>
            </a:r>
            <a:r>
              <a:rPr sz="1200" spc="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dans</a:t>
            </a:r>
            <a:r>
              <a:rPr sz="1200" spc="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des</a:t>
            </a:r>
            <a:r>
              <a:rPr sz="1200" spc="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espaces</a:t>
            </a:r>
            <a:r>
              <a:rPr sz="1200" spc="7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</a:t>
            </a:r>
            <a:r>
              <a:rPr sz="1200" spc="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grande</a:t>
            </a:r>
            <a:r>
              <a:rPr sz="1200" spc="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dimension,</a:t>
            </a:r>
            <a:r>
              <a:rPr sz="1200" spc="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alors</a:t>
            </a:r>
            <a:r>
              <a:rPr sz="1200" spc="70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que </a:t>
            </a:r>
            <a:r>
              <a:rPr sz="1200" dirty="0">
                <a:latin typeface="Courier New"/>
                <a:cs typeface="Courier New"/>
              </a:rPr>
              <a:t>ces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phénomènes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n'apparaissent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pas dans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des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espaces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dimension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inférieure.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57707" y="3362197"/>
            <a:ext cx="10509250" cy="1854200"/>
            <a:chOff x="857707" y="3362197"/>
            <a:chExt cx="10509250" cy="18542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707" y="4801603"/>
              <a:ext cx="445833" cy="4145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8920" y="3362197"/>
              <a:ext cx="1457578" cy="15052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834880" y="3955160"/>
              <a:ext cx="962660" cy="960119"/>
            </a:xfrm>
            <a:custGeom>
              <a:avLst/>
              <a:gdLst/>
              <a:ahLst/>
              <a:cxnLst/>
              <a:rect l="l" t="t" r="r" b="b"/>
              <a:pathLst>
                <a:path w="962659" h="960120">
                  <a:moveTo>
                    <a:pt x="962406" y="902589"/>
                  </a:moveTo>
                  <a:lnTo>
                    <a:pt x="924306" y="883539"/>
                  </a:lnTo>
                  <a:lnTo>
                    <a:pt x="848106" y="845439"/>
                  </a:lnTo>
                  <a:lnTo>
                    <a:pt x="848106" y="883539"/>
                  </a:lnTo>
                  <a:lnTo>
                    <a:pt x="111340" y="883539"/>
                  </a:lnTo>
                  <a:lnTo>
                    <a:pt x="407606" y="549427"/>
                  </a:lnTo>
                  <a:lnTo>
                    <a:pt x="436118" y="574675"/>
                  </a:lnTo>
                  <a:lnTo>
                    <a:pt x="453440" y="509905"/>
                  </a:lnTo>
                  <a:lnTo>
                    <a:pt x="469138" y="451231"/>
                  </a:lnTo>
                  <a:lnTo>
                    <a:pt x="350520" y="498856"/>
                  </a:lnTo>
                  <a:lnTo>
                    <a:pt x="379044" y="524141"/>
                  </a:lnTo>
                  <a:lnTo>
                    <a:pt x="76200" y="865695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02589"/>
                  </a:lnTo>
                  <a:lnTo>
                    <a:pt x="45085" y="902589"/>
                  </a:lnTo>
                  <a:lnTo>
                    <a:pt x="45085" y="921639"/>
                  </a:lnTo>
                  <a:lnTo>
                    <a:pt x="848106" y="921639"/>
                  </a:lnTo>
                  <a:lnTo>
                    <a:pt x="848106" y="959739"/>
                  </a:lnTo>
                  <a:lnTo>
                    <a:pt x="924306" y="921639"/>
                  </a:lnTo>
                  <a:lnTo>
                    <a:pt x="962406" y="90258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9111" y="3814571"/>
              <a:ext cx="134874" cy="1699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3511" y="4261103"/>
              <a:ext cx="116585" cy="1684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11256" y="4911851"/>
              <a:ext cx="137922" cy="16992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77023" y="5241340"/>
            <a:ext cx="8645525" cy="95440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81915" algn="just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essentielles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résoudre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"mal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dimensionnalité".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étudiée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d'autres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formation,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l'une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solutions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proposées.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l'instant,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concentrerons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visualisation,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compétence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essentielle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tout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maîtriser.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6124" y="341363"/>
            <a:ext cx="10859135" cy="5309235"/>
            <a:chOff x="796124" y="341363"/>
            <a:chExt cx="10859135" cy="53092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124" y="3258388"/>
              <a:ext cx="4960493" cy="23917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0112" y="3359213"/>
              <a:ext cx="3837432" cy="223494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98982" y="1599692"/>
            <a:ext cx="10590530" cy="131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Conseils</a:t>
            </a:r>
            <a:endParaRPr sz="1600" dirty="0">
              <a:latin typeface="Calibri"/>
              <a:cs typeface="Calibri"/>
            </a:endParaRPr>
          </a:p>
          <a:p>
            <a:pPr marL="12700" marR="5080" algn="just">
              <a:lnSpc>
                <a:spcPct val="150100"/>
              </a:lnSpc>
              <a:spcBef>
                <a:spcPts val="650"/>
              </a:spcBef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d'abord,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important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penser aux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solutions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courantes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multivariée,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telles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 à bulles (Bubble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Chart)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empilée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stacked</a:t>
            </a:r>
            <a:r>
              <a:rPr sz="14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column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),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simplicité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disponibilité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surtout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audience.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contexte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professionnel,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essentiel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livrer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10" dirty="0">
                <a:solidFill>
                  <a:srgbClr val="FF7800"/>
                </a:solidFill>
              </a:rPr>
              <a:t>Exploration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la</a:t>
            </a:r>
            <a:r>
              <a:rPr sz="1600" spc="-1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visualisation</a:t>
            </a:r>
            <a:r>
              <a:rPr sz="1600" spc="-2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2205989" y="3023362"/>
            <a:ext cx="2038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Bubble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chart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GDP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Countries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52029" y="3060954"/>
            <a:ext cx="2125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Histogram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spc="-10" dirty="0">
                <a:latin typeface="Calibri"/>
                <a:cs typeface="Calibri"/>
              </a:rPr>
              <a:t> stacked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columns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124" y="5797410"/>
            <a:ext cx="4954270" cy="73914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85090" algn="just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Bubble</a:t>
            </a:r>
            <a:r>
              <a:rPr sz="1400" b="1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Chart</a:t>
            </a:r>
            <a:r>
              <a:rPr sz="1400" b="1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types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mixtes</a:t>
            </a:r>
            <a:r>
              <a:rPr sz="1400" spc="3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(catégorielles</a:t>
            </a:r>
            <a:r>
              <a:rPr sz="1400" spc="3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3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numériques)</a:t>
            </a:r>
            <a:r>
              <a:rPr sz="1400" spc="3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3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unités</a:t>
            </a:r>
            <a:r>
              <a:rPr sz="1400" spc="3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mesure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$,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kg,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1694" y="5594159"/>
            <a:ext cx="4954270" cy="95440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Stacked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Histogram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Préféré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endParaRPr sz="14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unité 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mesure.</a:t>
            </a:r>
            <a:endParaRPr sz="1400">
              <a:latin typeface="Calibri"/>
              <a:cs typeface="Calibri"/>
            </a:endParaRPr>
          </a:p>
          <a:p>
            <a:pPr marL="92075" marR="84455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Stacked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Bar</a:t>
            </a:r>
            <a:r>
              <a:rPr sz="1400" b="1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chart</a:t>
            </a:r>
            <a:r>
              <a:rPr sz="1400" b="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L’approche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d'empilation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(stacking)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appliquée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diagrammes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barres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bar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charts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33868" y="341363"/>
            <a:ext cx="3821429" cy="6227445"/>
            <a:chOff x="7833868" y="341363"/>
            <a:chExt cx="3821429" cy="62274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3868" y="2969894"/>
              <a:ext cx="3534791" cy="359840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982" y="1599692"/>
            <a:ext cx="10590530" cy="992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1.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Projection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Géométrique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transformations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mathématiques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multidimensionnelles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espaces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faibles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Scatter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Matrix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2748788"/>
            <a:ext cx="5208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Scatter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Matrix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paires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variables.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982" y="3145027"/>
            <a:ext cx="67919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panneau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matrice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 ses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coordonnées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 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colonne.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panneau 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ième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jème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nuage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points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Xj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Xi.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15" name="object 15"/>
          <p:cNvSpPr txBox="1"/>
          <p:nvPr/>
        </p:nvSpPr>
        <p:spPr>
          <a:xfrm>
            <a:off x="8534145" y="2837433"/>
            <a:ext cx="2301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Scatter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Matrix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79564" y="341363"/>
            <a:ext cx="4476115" cy="6125845"/>
            <a:chOff x="7179564" y="341363"/>
            <a:chExt cx="4476115" cy="61258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9564" y="3604996"/>
              <a:ext cx="2811399" cy="28620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99623" y="4722113"/>
              <a:ext cx="764540" cy="685165"/>
            </a:xfrm>
            <a:custGeom>
              <a:avLst/>
              <a:gdLst/>
              <a:ahLst/>
              <a:cxnLst/>
              <a:rect l="l" t="t" r="r" b="b"/>
              <a:pathLst>
                <a:path w="764540" h="685164">
                  <a:moveTo>
                    <a:pt x="764540" y="627761"/>
                  </a:moveTo>
                  <a:lnTo>
                    <a:pt x="726440" y="608711"/>
                  </a:lnTo>
                  <a:lnTo>
                    <a:pt x="650240" y="570611"/>
                  </a:lnTo>
                  <a:lnTo>
                    <a:pt x="650240" y="608711"/>
                  </a:lnTo>
                  <a:lnTo>
                    <a:pt x="76200" y="608711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627761"/>
                  </a:lnTo>
                  <a:lnTo>
                    <a:pt x="57150" y="627761"/>
                  </a:lnTo>
                  <a:lnTo>
                    <a:pt x="57150" y="646811"/>
                  </a:lnTo>
                  <a:lnTo>
                    <a:pt x="650240" y="646811"/>
                  </a:lnTo>
                  <a:lnTo>
                    <a:pt x="650240" y="684911"/>
                  </a:lnTo>
                  <a:lnTo>
                    <a:pt x="726440" y="646811"/>
                  </a:lnTo>
                  <a:lnTo>
                    <a:pt x="764540" y="62776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2824" y="4719840"/>
              <a:ext cx="416826" cy="51128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10540745" y="477392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56619" y="5355335"/>
            <a:ext cx="412254" cy="51128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194160" y="5409691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96711" y="4602264"/>
            <a:ext cx="4769485" cy="868044"/>
            <a:chOff x="5696711" y="4602264"/>
            <a:chExt cx="4769485" cy="868044"/>
          </a:xfrm>
        </p:grpSpPr>
        <p:sp>
          <p:nvSpPr>
            <p:cNvPr id="18" name="object 18"/>
            <p:cNvSpPr/>
            <p:nvPr/>
          </p:nvSpPr>
          <p:spPr>
            <a:xfrm>
              <a:off x="9990963" y="5036057"/>
              <a:ext cx="469265" cy="121920"/>
            </a:xfrm>
            <a:custGeom>
              <a:avLst/>
              <a:gdLst/>
              <a:ahLst/>
              <a:cxnLst/>
              <a:rect l="l" t="t" r="r" b="b"/>
              <a:pathLst>
                <a:path w="469265" h="121920">
                  <a:moveTo>
                    <a:pt x="408050" y="0"/>
                  </a:moveTo>
                  <a:lnTo>
                    <a:pt x="408050" y="30353"/>
                  </a:lnTo>
                  <a:lnTo>
                    <a:pt x="0" y="30353"/>
                  </a:lnTo>
                  <a:lnTo>
                    <a:pt x="30352" y="60706"/>
                  </a:lnTo>
                  <a:lnTo>
                    <a:pt x="0" y="91186"/>
                  </a:lnTo>
                  <a:lnTo>
                    <a:pt x="408050" y="91186"/>
                  </a:lnTo>
                  <a:lnTo>
                    <a:pt x="408050" y="121539"/>
                  </a:lnTo>
                  <a:lnTo>
                    <a:pt x="468883" y="60706"/>
                  </a:lnTo>
                  <a:lnTo>
                    <a:pt x="4080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90963" y="5036057"/>
              <a:ext cx="469265" cy="121920"/>
            </a:xfrm>
            <a:custGeom>
              <a:avLst/>
              <a:gdLst/>
              <a:ahLst/>
              <a:cxnLst/>
              <a:rect l="l" t="t" r="r" b="b"/>
              <a:pathLst>
                <a:path w="469265" h="121920">
                  <a:moveTo>
                    <a:pt x="0" y="30353"/>
                  </a:moveTo>
                  <a:lnTo>
                    <a:pt x="408050" y="30353"/>
                  </a:lnTo>
                  <a:lnTo>
                    <a:pt x="408050" y="0"/>
                  </a:lnTo>
                  <a:lnTo>
                    <a:pt x="468883" y="60706"/>
                  </a:lnTo>
                  <a:lnTo>
                    <a:pt x="408050" y="121539"/>
                  </a:lnTo>
                  <a:lnTo>
                    <a:pt x="408050" y="91186"/>
                  </a:lnTo>
                  <a:lnTo>
                    <a:pt x="0" y="91186"/>
                  </a:lnTo>
                  <a:lnTo>
                    <a:pt x="30352" y="60706"/>
                  </a:lnTo>
                  <a:lnTo>
                    <a:pt x="0" y="3035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17202" y="4616551"/>
              <a:ext cx="791210" cy="839469"/>
            </a:xfrm>
            <a:custGeom>
              <a:avLst/>
              <a:gdLst/>
              <a:ahLst/>
              <a:cxnLst/>
              <a:rect l="l" t="t" r="r" b="b"/>
              <a:pathLst>
                <a:path w="791209" h="839470">
                  <a:moveTo>
                    <a:pt x="0" y="838860"/>
                  </a:moveTo>
                  <a:lnTo>
                    <a:pt x="791057" y="838860"/>
                  </a:lnTo>
                  <a:lnTo>
                    <a:pt x="791057" y="0"/>
                  </a:lnTo>
                  <a:lnTo>
                    <a:pt x="0" y="0"/>
                  </a:lnTo>
                  <a:lnTo>
                    <a:pt x="0" y="838860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92622" y="4755133"/>
              <a:ext cx="764540" cy="685165"/>
            </a:xfrm>
            <a:custGeom>
              <a:avLst/>
              <a:gdLst/>
              <a:ahLst/>
              <a:cxnLst/>
              <a:rect l="l" t="t" r="r" b="b"/>
              <a:pathLst>
                <a:path w="764540" h="685164">
                  <a:moveTo>
                    <a:pt x="764540" y="627888"/>
                  </a:moveTo>
                  <a:lnTo>
                    <a:pt x="726440" y="608838"/>
                  </a:lnTo>
                  <a:lnTo>
                    <a:pt x="650227" y="570738"/>
                  </a:lnTo>
                  <a:lnTo>
                    <a:pt x="650227" y="608838"/>
                  </a:lnTo>
                  <a:lnTo>
                    <a:pt x="76200" y="608838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627888"/>
                  </a:lnTo>
                  <a:lnTo>
                    <a:pt x="57150" y="627888"/>
                  </a:lnTo>
                  <a:lnTo>
                    <a:pt x="57150" y="646938"/>
                  </a:lnTo>
                  <a:lnTo>
                    <a:pt x="650227" y="646938"/>
                  </a:lnTo>
                  <a:lnTo>
                    <a:pt x="650227" y="685038"/>
                  </a:lnTo>
                  <a:lnTo>
                    <a:pt x="726440" y="646938"/>
                  </a:lnTo>
                  <a:lnTo>
                    <a:pt x="764540" y="627888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6711" y="4751844"/>
              <a:ext cx="416826" cy="5112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833109" y="480707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42888" y="5387340"/>
            <a:ext cx="424421" cy="51128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479794" y="5442610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36460" y="4602264"/>
            <a:ext cx="1369695" cy="868044"/>
            <a:chOff x="6736460" y="4602264"/>
            <a:chExt cx="1369695" cy="868044"/>
          </a:xfrm>
        </p:grpSpPr>
        <p:sp>
          <p:nvSpPr>
            <p:cNvPr id="27" name="object 27"/>
            <p:cNvSpPr/>
            <p:nvPr/>
          </p:nvSpPr>
          <p:spPr>
            <a:xfrm>
              <a:off x="6742810" y="5023865"/>
              <a:ext cx="469265" cy="121920"/>
            </a:xfrm>
            <a:custGeom>
              <a:avLst/>
              <a:gdLst/>
              <a:ahLst/>
              <a:cxnLst/>
              <a:rect l="l" t="t" r="r" b="b"/>
              <a:pathLst>
                <a:path w="469265" h="121920">
                  <a:moveTo>
                    <a:pt x="60833" y="0"/>
                  </a:moveTo>
                  <a:lnTo>
                    <a:pt x="0" y="60705"/>
                  </a:lnTo>
                  <a:lnTo>
                    <a:pt x="60833" y="121538"/>
                  </a:lnTo>
                  <a:lnTo>
                    <a:pt x="60833" y="91185"/>
                  </a:lnTo>
                  <a:lnTo>
                    <a:pt x="468884" y="91185"/>
                  </a:lnTo>
                  <a:lnTo>
                    <a:pt x="438531" y="60705"/>
                  </a:lnTo>
                  <a:lnTo>
                    <a:pt x="468884" y="30352"/>
                  </a:lnTo>
                  <a:lnTo>
                    <a:pt x="60833" y="30352"/>
                  </a:lnTo>
                  <a:lnTo>
                    <a:pt x="60833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42810" y="5023865"/>
              <a:ext cx="469265" cy="121920"/>
            </a:xfrm>
            <a:custGeom>
              <a:avLst/>
              <a:gdLst/>
              <a:ahLst/>
              <a:cxnLst/>
              <a:rect l="l" t="t" r="r" b="b"/>
              <a:pathLst>
                <a:path w="469265" h="121920">
                  <a:moveTo>
                    <a:pt x="468884" y="91185"/>
                  </a:moveTo>
                  <a:lnTo>
                    <a:pt x="60833" y="91185"/>
                  </a:lnTo>
                  <a:lnTo>
                    <a:pt x="60833" y="121538"/>
                  </a:lnTo>
                  <a:lnTo>
                    <a:pt x="0" y="60705"/>
                  </a:lnTo>
                  <a:lnTo>
                    <a:pt x="60833" y="0"/>
                  </a:lnTo>
                  <a:lnTo>
                    <a:pt x="60833" y="30352"/>
                  </a:lnTo>
                  <a:lnTo>
                    <a:pt x="468884" y="30352"/>
                  </a:lnTo>
                  <a:lnTo>
                    <a:pt x="438531" y="60705"/>
                  </a:lnTo>
                  <a:lnTo>
                    <a:pt x="468884" y="91185"/>
                  </a:lnTo>
                  <a:close/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00594" y="4616551"/>
              <a:ext cx="791210" cy="839469"/>
            </a:xfrm>
            <a:custGeom>
              <a:avLst/>
              <a:gdLst/>
              <a:ahLst/>
              <a:cxnLst/>
              <a:rect l="l" t="t" r="r" b="b"/>
              <a:pathLst>
                <a:path w="791209" h="839470">
                  <a:moveTo>
                    <a:pt x="0" y="838860"/>
                  </a:moveTo>
                  <a:lnTo>
                    <a:pt x="791057" y="838860"/>
                  </a:lnTo>
                  <a:lnTo>
                    <a:pt x="791057" y="0"/>
                  </a:lnTo>
                  <a:lnTo>
                    <a:pt x="0" y="0"/>
                  </a:lnTo>
                  <a:lnTo>
                    <a:pt x="0" y="838860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8101" y="3705377"/>
            <a:ext cx="4954270" cy="52324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panneau à la 1ère ligne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1ère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 est un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nuage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points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Z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X.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8982" y="1599692"/>
            <a:ext cx="10587990" cy="205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5900" algn="l"/>
              </a:tabLst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Projection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Géométrique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: </a:t>
            </a:r>
            <a:r>
              <a:rPr sz="1600" b="1" spc="-20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7800"/>
              </a:buClr>
              <a:buFont typeface="Calibri"/>
              <a:buAutoNum type="arabicPeriod"/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Lecture</a:t>
            </a:r>
            <a:r>
              <a:rPr sz="1400" b="1" spc="-5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la</a:t>
            </a:r>
            <a:r>
              <a:rPr sz="1400" b="1" spc="-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matrice</a:t>
            </a:r>
            <a:r>
              <a:rPr sz="1400" b="1" spc="-4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nuages</a:t>
            </a:r>
            <a:r>
              <a:rPr sz="1400" b="1" spc="-3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points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Scatter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Matrix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Matrice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nuages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points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X,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Z</a:t>
            </a:r>
            <a:endParaRPr sz="1400" dirty="0">
              <a:latin typeface="Calibri"/>
              <a:cs typeface="Calibri"/>
            </a:endParaRPr>
          </a:p>
          <a:p>
            <a:pPr marL="299085" marR="5080" lvl="1" indent="-28702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Xj</a:t>
            </a:r>
            <a:r>
              <a:rPr sz="14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contre</a:t>
            </a:r>
            <a:r>
              <a:rPr sz="14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Xi</a:t>
            </a:r>
            <a:r>
              <a:rPr sz="1400" b="1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équivalent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dire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‘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j’</a:t>
            </a:r>
            <a:r>
              <a:rPr sz="1400" b="1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‘i’</a:t>
            </a:r>
            <a:r>
              <a:rPr sz="1400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colonne.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couramment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décrire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dispersion.</a:t>
            </a:r>
            <a:endParaRPr sz="1400" dirty="0">
              <a:latin typeface="Calibri"/>
              <a:cs typeface="Calibri"/>
            </a:endParaRPr>
          </a:p>
          <a:p>
            <a:pPr marL="6050280">
              <a:lnSpc>
                <a:spcPct val="100000"/>
              </a:lnSpc>
              <a:spcBef>
                <a:spcPts val="480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Scatter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Matrix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X,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Z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8101" y="5244681"/>
            <a:ext cx="4944745" cy="73914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8191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panneaux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symétriques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diagonale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XYZ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coordonnées,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tournées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90°.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redondance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améliore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visuel.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8715" y="4505350"/>
            <a:ext cx="4954270" cy="52324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8699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motifs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détectés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horizontalement</a:t>
            </a:r>
            <a:r>
              <a:rPr sz="1400" spc="3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verticalement.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60339" y="3952875"/>
            <a:ext cx="1583690" cy="264160"/>
          </a:xfrm>
          <a:custGeom>
            <a:avLst/>
            <a:gdLst/>
            <a:ahLst/>
            <a:cxnLst/>
            <a:rect l="l" t="t" r="r" b="b"/>
            <a:pathLst>
              <a:path w="1583690" h="264160">
                <a:moveTo>
                  <a:pt x="1496308" y="235411"/>
                </a:moveTo>
                <a:lnTo>
                  <a:pt x="1492377" y="263651"/>
                </a:lnTo>
                <a:lnTo>
                  <a:pt x="1570049" y="237362"/>
                </a:lnTo>
                <a:lnTo>
                  <a:pt x="1510411" y="237362"/>
                </a:lnTo>
                <a:lnTo>
                  <a:pt x="1496308" y="235411"/>
                </a:lnTo>
                <a:close/>
              </a:path>
              <a:path w="1583690" h="264160">
                <a:moveTo>
                  <a:pt x="1500251" y="207091"/>
                </a:moveTo>
                <a:lnTo>
                  <a:pt x="1496308" y="235411"/>
                </a:lnTo>
                <a:lnTo>
                  <a:pt x="1510411" y="237362"/>
                </a:lnTo>
                <a:lnTo>
                  <a:pt x="1514347" y="209042"/>
                </a:lnTo>
                <a:lnTo>
                  <a:pt x="1500251" y="207091"/>
                </a:lnTo>
                <a:close/>
              </a:path>
              <a:path w="1583690" h="264160">
                <a:moveTo>
                  <a:pt x="1504188" y="178816"/>
                </a:moveTo>
                <a:lnTo>
                  <a:pt x="1500251" y="207091"/>
                </a:lnTo>
                <a:lnTo>
                  <a:pt x="1514347" y="209042"/>
                </a:lnTo>
                <a:lnTo>
                  <a:pt x="1510411" y="237362"/>
                </a:lnTo>
                <a:lnTo>
                  <a:pt x="1570049" y="237362"/>
                </a:lnTo>
                <a:lnTo>
                  <a:pt x="1583182" y="232918"/>
                </a:lnTo>
                <a:lnTo>
                  <a:pt x="1504188" y="178816"/>
                </a:lnTo>
                <a:close/>
              </a:path>
              <a:path w="1583690" h="264160">
                <a:moveTo>
                  <a:pt x="3810" y="0"/>
                </a:moveTo>
                <a:lnTo>
                  <a:pt x="0" y="28320"/>
                </a:lnTo>
                <a:lnTo>
                  <a:pt x="1496308" y="235411"/>
                </a:lnTo>
                <a:lnTo>
                  <a:pt x="1500251" y="207091"/>
                </a:lnTo>
                <a:lnTo>
                  <a:pt x="381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6435" y="5434710"/>
            <a:ext cx="2435860" cy="591185"/>
          </a:xfrm>
          <a:custGeom>
            <a:avLst/>
            <a:gdLst/>
            <a:ahLst/>
            <a:cxnLst/>
            <a:rect l="l" t="t" r="r" b="b"/>
            <a:pathLst>
              <a:path w="2435859" h="591185">
                <a:moveTo>
                  <a:pt x="2408072" y="562152"/>
                </a:moveTo>
                <a:lnTo>
                  <a:pt x="2364232" y="562152"/>
                </a:lnTo>
                <a:lnTo>
                  <a:pt x="2349957" y="562152"/>
                </a:lnTo>
                <a:lnTo>
                  <a:pt x="2349627" y="590575"/>
                </a:lnTo>
                <a:lnTo>
                  <a:pt x="2408072" y="562152"/>
                </a:lnTo>
                <a:close/>
              </a:path>
              <a:path w="2435859" h="591185">
                <a:moveTo>
                  <a:pt x="2435860" y="548640"/>
                </a:moveTo>
                <a:lnTo>
                  <a:pt x="2350643" y="504850"/>
                </a:lnTo>
                <a:lnTo>
                  <a:pt x="2350300" y="533425"/>
                </a:lnTo>
                <a:lnTo>
                  <a:pt x="97777" y="508977"/>
                </a:lnTo>
                <a:lnTo>
                  <a:pt x="1911502" y="55410"/>
                </a:lnTo>
                <a:lnTo>
                  <a:pt x="1918462" y="83185"/>
                </a:lnTo>
                <a:lnTo>
                  <a:pt x="1987080" y="24257"/>
                </a:lnTo>
                <a:lnTo>
                  <a:pt x="1991233" y="20701"/>
                </a:lnTo>
                <a:lnTo>
                  <a:pt x="1897634" y="0"/>
                </a:lnTo>
                <a:lnTo>
                  <a:pt x="1904568" y="27736"/>
                </a:lnTo>
                <a:lnTo>
                  <a:pt x="10541" y="501345"/>
                </a:lnTo>
                <a:lnTo>
                  <a:pt x="12192" y="508050"/>
                </a:lnTo>
                <a:lnTo>
                  <a:pt x="381" y="507911"/>
                </a:lnTo>
                <a:lnTo>
                  <a:pt x="0" y="536486"/>
                </a:lnTo>
                <a:lnTo>
                  <a:pt x="2349957" y="562000"/>
                </a:lnTo>
                <a:lnTo>
                  <a:pt x="2364232" y="562000"/>
                </a:lnTo>
                <a:lnTo>
                  <a:pt x="2408390" y="562000"/>
                </a:lnTo>
                <a:lnTo>
                  <a:pt x="2435860" y="54864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1363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8982" y="1599692"/>
            <a:ext cx="10590530" cy="416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15900" algn="l"/>
              </a:tabLst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Orientées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Pixels</a:t>
            </a:r>
            <a:r>
              <a:rPr sz="1600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7800"/>
              </a:buClr>
              <a:buFont typeface="Calibri"/>
              <a:buAutoNum type="arabicPeriod" startAt="2"/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Affectent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pixel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l'écran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optimisant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l'espace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disponible.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Heatmaps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Heatmaps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(la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carte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thermique)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Montre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variations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couleur.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2990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montrer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  <a:p>
            <a:pPr marL="2990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Corrélation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Idéal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matrices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corrélation,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 ou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fréquences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2990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facilement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travers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err="1">
                <a:solidFill>
                  <a:srgbClr val="555555"/>
                </a:solidFill>
                <a:latin typeface="Calibri"/>
                <a:cs typeface="Calibri"/>
              </a:rPr>
              <a:t>différe</a:t>
            </a:r>
            <a:r>
              <a:rPr lang="fr-MA"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MA"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MA" sz="1400" b="1" dirty="0">
                <a:solidFill>
                  <a:srgbClr val="555555"/>
                </a:solidFill>
                <a:latin typeface="Calibri"/>
                <a:cs typeface="Calibri"/>
              </a:rPr>
              <a:t>densités</a:t>
            </a:r>
            <a:r>
              <a:rPr lang="fr-MA"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err="1">
                <a:solidFill>
                  <a:srgbClr val="555555"/>
                </a:solidFill>
                <a:latin typeface="Calibri"/>
                <a:cs typeface="Calibri"/>
              </a:rPr>
              <a:t>ntes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périodes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Détection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Motifs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Révèle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motifs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tendances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invisibles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brutes.</a:t>
            </a:r>
            <a:endParaRPr sz="1400" dirty="0">
              <a:latin typeface="Calibri"/>
              <a:cs typeface="Calibri"/>
            </a:endParaRPr>
          </a:p>
          <a:p>
            <a:pPr marL="299085" marR="5080" lvl="1" indent="-28702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chaudes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(rouge,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orange)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élevées,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froides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(bleu,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vert)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faibles.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Quantités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Idéal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quantités 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complexes.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Multidimensionnelle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Pratique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l'analyse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multidimensionnelles.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27013" y="341363"/>
            <a:ext cx="5328285" cy="6212205"/>
            <a:chOff x="6327013" y="341363"/>
            <a:chExt cx="5328285" cy="62122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7013" y="2194839"/>
              <a:ext cx="4970018" cy="435864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982" y="1599692"/>
            <a:ext cx="3031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2.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Orientées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Pixels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1925503"/>
            <a:ext cx="4988560" cy="66675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"heatmap"</a:t>
            </a:r>
            <a:r>
              <a:rPr sz="1400" b="1" spc="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</a:t>
            </a:r>
            <a:r>
              <a:rPr sz="1400" b="1" spc="4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la</a:t>
            </a:r>
            <a:r>
              <a:rPr sz="1400" b="1" spc="4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matrice</a:t>
            </a:r>
            <a:r>
              <a:rPr sz="1400" b="1" spc="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</a:t>
            </a:r>
            <a:r>
              <a:rPr sz="1400" b="1" spc="4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corrélation</a:t>
            </a:r>
            <a:r>
              <a:rPr sz="1400" b="1" spc="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pour</a:t>
            </a:r>
            <a:r>
              <a:rPr sz="1400" b="1" spc="4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l'analyse</a:t>
            </a:r>
            <a:r>
              <a:rPr sz="1400" b="1" spc="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probabiliste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des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joueurs</a:t>
            </a:r>
            <a:r>
              <a:rPr sz="1400" b="1" spc="-4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NBA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982" y="2642717"/>
            <a:ext cx="4987290" cy="202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3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allons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créé</a:t>
            </a:r>
            <a:r>
              <a:rPr sz="1400" spc="3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heatmap</a:t>
            </a:r>
            <a:r>
              <a:rPr sz="14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application</a:t>
            </a:r>
            <a:r>
              <a:rPr sz="14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ultérieure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visualiser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matrice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corrélation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l'analyse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probabiliste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joueurs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NBA.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C'est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excellente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l'analyse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exploratoire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corrélations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 colonnes.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15" name="object 15"/>
          <p:cNvSpPr txBox="1"/>
          <p:nvPr/>
        </p:nvSpPr>
        <p:spPr>
          <a:xfrm>
            <a:off x="8277606" y="1840814"/>
            <a:ext cx="10693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NBA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Heatmap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1363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8982" y="1599692"/>
            <a:ext cx="10589895" cy="4867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2.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Orientées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Pixels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Conseils</a:t>
            </a:r>
            <a:r>
              <a:rPr sz="1400" b="1" spc="-45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pour</a:t>
            </a:r>
            <a:r>
              <a:rPr sz="1400" b="1" spc="-35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Lire</a:t>
            </a:r>
            <a:r>
              <a:rPr sz="1400" b="1" spc="-30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une</a:t>
            </a:r>
            <a:r>
              <a:rPr sz="1400" b="1" spc="-40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Heatmap</a:t>
            </a:r>
            <a:r>
              <a:rPr sz="1400" b="1" spc="-50" dirty="0">
                <a:solidFill>
                  <a:srgbClr val="12AFA6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marL="12700" marR="6350">
              <a:lnSpc>
                <a:spcPct val="200000"/>
              </a:lnSpc>
              <a:spcBef>
                <a:spcPts val="38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l'Échelle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Couleur</a:t>
            </a:r>
            <a:r>
              <a:rPr sz="14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Identifiez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hautes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basses.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Généralement,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chaudes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indiquent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élevées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froides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indiquent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faibles.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200100"/>
              </a:lnSpc>
              <a:spcBef>
                <a:spcPts val="60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Examiner</a:t>
            </a:r>
            <a:r>
              <a:rPr sz="1400" b="1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Motifs</a:t>
            </a:r>
            <a:r>
              <a:rPr sz="1400" b="1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Recherchez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motifs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regroupements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similaires.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indiquer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corrélations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fortes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anomalies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Légende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Étiquettes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légende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étiquettes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axes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quelles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corrélées.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b="1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Corrélations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Notez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paires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corrélations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élevées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(positives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négatives).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insights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importants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l'analyse.</a:t>
            </a:r>
            <a:endParaRPr sz="1400">
              <a:latin typeface="Calibri"/>
              <a:cs typeface="Calibri"/>
            </a:endParaRPr>
          </a:p>
          <a:p>
            <a:pPr marL="12700" marR="6350">
              <a:lnSpc>
                <a:spcPct val="200000"/>
              </a:lnSpc>
              <a:spcBef>
                <a:spcPts val="60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400" b="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Horizontale</a:t>
            </a:r>
            <a:r>
              <a:rPr sz="1400" b="1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Verticale</a:t>
            </a:r>
            <a:r>
              <a:rPr sz="1400" b="1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heatmaps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détecter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motifs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horizontalement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verticalement,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l'analyse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multidimensionnelle.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7800"/>
                </a:solidFill>
              </a:rPr>
              <a:t>CHAPITRE</a:t>
            </a:r>
            <a:r>
              <a:rPr sz="2800" spc="-130" dirty="0">
                <a:solidFill>
                  <a:srgbClr val="FF7800"/>
                </a:solidFill>
              </a:rPr>
              <a:t> </a:t>
            </a:r>
            <a:r>
              <a:rPr sz="2800" spc="-50" dirty="0">
                <a:solidFill>
                  <a:srgbClr val="FF7800"/>
                </a:solidFill>
              </a:rPr>
              <a:t>2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410705" y="1103503"/>
            <a:ext cx="5357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5410" marR="5080" indent="-13627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CONFIGURER</a:t>
            </a:r>
            <a:r>
              <a:rPr sz="2400" b="1" spc="-8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GRAPHIQUES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POUR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UNE ANALYSE</a:t>
            </a:r>
            <a:r>
              <a:rPr sz="2400" b="1" spc="-9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PROFONDE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4841240" cy="229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Choix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graphiques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16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fonction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d’objectif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Choix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graphiques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fonction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Exploration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la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visualisation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multivariée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Utilisation</a:t>
            </a:r>
            <a:r>
              <a:rPr sz="1600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stratégique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couleurs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et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annotations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Sélection</a:t>
            </a:r>
            <a:r>
              <a:rPr sz="1600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graphiques</a:t>
            </a:r>
            <a:r>
              <a:rPr sz="1600" spc="-6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avancés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avec</a:t>
            </a:r>
            <a:r>
              <a:rPr sz="1600" spc="-6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Python/R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41918" y="341363"/>
            <a:ext cx="3413760" cy="6102350"/>
            <a:chOff x="8241918" y="341363"/>
            <a:chExt cx="3413760" cy="61023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1918" y="2309583"/>
              <a:ext cx="3153663" cy="41338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982" y="1599692"/>
            <a:ext cx="3068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3.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Basées</a:t>
            </a:r>
            <a:r>
              <a:rPr sz="16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sur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Icônes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1925503"/>
            <a:ext cx="7292340" cy="66675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l'aide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symboles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visuels,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mappée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caractéristique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l'icône.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Radar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Chart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Star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982" y="2641194"/>
            <a:ext cx="7296784" cy="360934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Star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 Connu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 nom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Radar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chart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radar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utilisent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symboles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visuels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variables,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"rayon"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"branche"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l'icône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représentant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distincte.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visualiser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figure</a:t>
            </a:r>
            <a:r>
              <a:rPr sz="1400" b="1" spc="-50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2AFA6"/>
                </a:solidFill>
                <a:latin typeface="Calibri"/>
                <a:cs typeface="Calibri"/>
              </a:rPr>
              <a:t>iconique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350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Représentation</a:t>
            </a:r>
            <a:r>
              <a:rPr sz="1400" b="1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enregistrement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représenté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figure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d'étoile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rayon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variable.</a:t>
            </a:r>
            <a:endParaRPr sz="1400">
              <a:latin typeface="Calibri"/>
              <a:cs typeface="Calibri"/>
            </a:endParaRPr>
          </a:p>
          <a:p>
            <a:pPr marL="299085" marR="6350" indent="-287020" algn="just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Longueur</a:t>
            </a:r>
            <a:r>
              <a:rPr sz="1400" b="1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Rayons</a:t>
            </a:r>
            <a:r>
              <a:rPr sz="1400" b="1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longueur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rayon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proportionnelle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sa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correspondante.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Normalisation</a:t>
            </a:r>
            <a:r>
              <a:rPr sz="1400" b="1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3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normalisée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3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petit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(proche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0)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Connexions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extrémités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ouvertes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rayons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connectées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lignes.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15" name="object 15"/>
          <p:cNvSpPr txBox="1"/>
          <p:nvPr/>
        </p:nvSpPr>
        <p:spPr>
          <a:xfrm>
            <a:off x="8674734" y="1942033"/>
            <a:ext cx="2218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Composants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d'un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Radar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Chart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41694" y="341363"/>
            <a:ext cx="5213985" cy="6196965"/>
            <a:chOff x="6441694" y="341363"/>
            <a:chExt cx="5213985" cy="6196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6167" y="341363"/>
              <a:ext cx="659079" cy="651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1694" y="2314651"/>
              <a:ext cx="5142738" cy="42233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8982" y="1599692"/>
            <a:ext cx="5407660" cy="2717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3.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Basées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sur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Icônes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Star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joueurs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football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d'utilisation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(radar)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trouvé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domaine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football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illustrer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joueurs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autres.</a:t>
            </a:r>
            <a:endParaRPr sz="1400" dirty="0">
              <a:latin typeface="Calibri"/>
              <a:cs typeface="Calibri"/>
            </a:endParaRPr>
          </a:p>
          <a:p>
            <a:pPr marL="12700" marR="6350" algn="just">
              <a:lnSpc>
                <a:spcPct val="150100"/>
              </a:lnSpc>
              <a:spcBef>
                <a:spcPts val="6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pouvons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joueurs en montrant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mesures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vitesse,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tirs,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passes,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dribbles,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défense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physique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échelle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100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points.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6593840" y="2003298"/>
            <a:ext cx="4711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Représentation</a:t>
            </a:r>
            <a:r>
              <a:rPr sz="14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Radar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d'un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ensemble</a:t>
            </a:r>
            <a:r>
              <a:rPr sz="14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football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31053" y="341363"/>
            <a:ext cx="6024245" cy="5008245"/>
            <a:chOff x="5631053" y="341363"/>
            <a:chExt cx="6024245" cy="5008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053" y="2415159"/>
              <a:ext cx="5908039" cy="2934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8982" y="1599692"/>
            <a:ext cx="4609465" cy="309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3.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Basées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sur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Icônes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Star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d'évaluation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psychotechnique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professionnelle.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radar,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étoile,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trouvent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courantes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compétences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candidats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offre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spécifique.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d'évaluer</a:t>
            </a:r>
            <a:r>
              <a:rPr sz="1400" spc="3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compétences.</a:t>
            </a:r>
            <a:r>
              <a:rPr sz="1400" spc="3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400" spc="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offre</a:t>
            </a:r>
            <a:r>
              <a:rPr sz="1400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claire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points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forts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faiblesses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candidats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exigences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poste.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6007353" y="2069719"/>
            <a:ext cx="4827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Représentation</a:t>
            </a:r>
            <a:r>
              <a:rPr sz="14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Radar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d'un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ensemble</a:t>
            </a:r>
            <a:r>
              <a:rPr sz="14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d'évaluation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9185" y="341363"/>
            <a:ext cx="10856595" cy="6156960"/>
            <a:chOff x="799185" y="341363"/>
            <a:chExt cx="10856595" cy="61569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710" y="3271507"/>
              <a:ext cx="6609842" cy="32137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3948" y="3266744"/>
              <a:ext cx="6619875" cy="3223260"/>
            </a:xfrm>
            <a:custGeom>
              <a:avLst/>
              <a:gdLst/>
              <a:ahLst/>
              <a:cxnLst/>
              <a:rect l="l" t="t" r="r" b="b"/>
              <a:pathLst>
                <a:path w="6619875" h="3223260">
                  <a:moveTo>
                    <a:pt x="0" y="3223260"/>
                  </a:moveTo>
                  <a:lnTo>
                    <a:pt x="6619367" y="3223260"/>
                  </a:lnTo>
                  <a:lnTo>
                    <a:pt x="6619367" y="0"/>
                  </a:lnTo>
                  <a:lnTo>
                    <a:pt x="0" y="0"/>
                  </a:lnTo>
                  <a:lnTo>
                    <a:pt x="0" y="3223260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7676" y="3271507"/>
              <a:ext cx="3728339" cy="32171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62976" y="3266744"/>
              <a:ext cx="3738245" cy="3227070"/>
            </a:xfrm>
            <a:custGeom>
              <a:avLst/>
              <a:gdLst/>
              <a:ahLst/>
              <a:cxnLst/>
              <a:rect l="l" t="t" r="r" b="b"/>
              <a:pathLst>
                <a:path w="3738245" h="3227070">
                  <a:moveTo>
                    <a:pt x="0" y="3226689"/>
                  </a:moveTo>
                  <a:lnTo>
                    <a:pt x="3737863" y="3226689"/>
                  </a:lnTo>
                  <a:lnTo>
                    <a:pt x="3737863" y="0"/>
                  </a:lnTo>
                  <a:lnTo>
                    <a:pt x="0" y="0"/>
                  </a:lnTo>
                  <a:lnTo>
                    <a:pt x="0" y="3226689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8982" y="1599692"/>
            <a:ext cx="5380990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3.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Basées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sur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Icônes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Star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automobiles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automobiles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12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variables.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16" name="object 16"/>
          <p:cNvSpPr txBox="1"/>
          <p:nvPr/>
        </p:nvSpPr>
        <p:spPr>
          <a:xfrm>
            <a:off x="887679" y="2971545"/>
            <a:ext cx="6216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Représentation</a:t>
            </a:r>
            <a:r>
              <a:rPr sz="14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étoiles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d'un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ensemble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automatique</a:t>
            </a:r>
            <a:r>
              <a:rPr sz="14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avec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12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variables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6848" y="2971545"/>
            <a:ext cx="2230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Clé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d'affectation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variables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1363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8982" y="1599692"/>
            <a:ext cx="10590530" cy="4033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3.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Basées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sur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Icônes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 err="1">
                <a:solidFill>
                  <a:srgbClr val="12AFA6"/>
                </a:solidFill>
                <a:latin typeface="Calibri"/>
                <a:cs typeface="Calibri"/>
              </a:rPr>
              <a:t>Contraint</a:t>
            </a:r>
            <a:r>
              <a:rPr lang="fr-FR" sz="1400" b="1" spc="-10" dirty="0">
                <a:solidFill>
                  <a:srgbClr val="12AFA6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12AFA6"/>
                </a:solidFill>
                <a:latin typeface="Calibri"/>
                <a:cs typeface="Calibri"/>
              </a:rPr>
              <a:t>s</a:t>
            </a:r>
            <a:r>
              <a:rPr sz="1400" b="1" spc="-60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et </a:t>
            </a:r>
            <a:r>
              <a:rPr sz="1400" b="1" spc="-10" dirty="0">
                <a:solidFill>
                  <a:srgbClr val="12AFA6"/>
                </a:solidFill>
                <a:latin typeface="Calibri"/>
                <a:cs typeface="Calibri"/>
              </a:rPr>
              <a:t>Amélioration</a:t>
            </a:r>
            <a:r>
              <a:rPr sz="1400" b="1" spc="-35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possibles</a:t>
            </a:r>
            <a:r>
              <a:rPr sz="1400" b="1" spc="-30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sur un</a:t>
            </a:r>
            <a:r>
              <a:rPr sz="1400" b="1" spc="-15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Star</a:t>
            </a:r>
            <a:r>
              <a:rPr sz="1400" b="1" spc="-20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Plot (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Radar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Chart</a:t>
            </a:r>
            <a:r>
              <a:rPr sz="1400" b="1" dirty="0">
                <a:solidFill>
                  <a:srgbClr val="12AFA6"/>
                </a:solidFill>
                <a:latin typeface="Calibri"/>
                <a:cs typeface="Calibri"/>
              </a:rPr>
              <a:t>)</a:t>
            </a:r>
            <a:r>
              <a:rPr sz="1400" b="1" spc="-30" dirty="0">
                <a:solidFill>
                  <a:srgbClr val="12AFA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12AFA6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C000"/>
                </a:solidFill>
                <a:latin typeface="Calibri"/>
                <a:cs typeface="Calibri"/>
              </a:rPr>
              <a:t>Contraints</a:t>
            </a:r>
            <a:r>
              <a:rPr sz="1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Densité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Rayons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mesure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rayons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augmente,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devient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difficile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distinguer.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Séparation</a:t>
            </a:r>
            <a:r>
              <a:rPr sz="1400" b="1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rayons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séparés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30°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discernables (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max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12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Comparabilité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préférable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 mêmes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unités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 err="1">
                <a:solidFill>
                  <a:srgbClr val="555555"/>
                </a:solidFill>
                <a:latin typeface="Calibri"/>
                <a:cs typeface="Calibri"/>
              </a:rPr>
              <a:t>mesure</a:t>
            </a:r>
            <a:endParaRPr lang="fr-FR" sz="1400" b="1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Améliorations</a:t>
            </a:r>
            <a:r>
              <a:rPr sz="14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possibles</a:t>
            </a:r>
            <a:r>
              <a:rPr sz="1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Normalisation</a:t>
            </a:r>
            <a:r>
              <a:rPr sz="14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résoudre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comparabilité,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normaliser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qu'elles</a:t>
            </a:r>
            <a:r>
              <a:rPr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varient</a:t>
            </a:r>
            <a:r>
              <a:rPr sz="1400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0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facilitant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comparaison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visuelle.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Visuelles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rayons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distinguables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augmenté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visuelles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couleur,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luminance,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largeur,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50118" y="341363"/>
            <a:ext cx="7405370" cy="6227445"/>
            <a:chOff x="4250118" y="341363"/>
            <a:chExt cx="7405370" cy="62274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9706" y="3386937"/>
              <a:ext cx="3981450" cy="31718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54880" y="3382175"/>
              <a:ext cx="3990975" cy="3181350"/>
            </a:xfrm>
            <a:custGeom>
              <a:avLst/>
              <a:gdLst/>
              <a:ahLst/>
              <a:cxnLst/>
              <a:rect l="l" t="t" r="r" b="b"/>
              <a:pathLst>
                <a:path w="3990975" h="3181350">
                  <a:moveTo>
                    <a:pt x="0" y="3181350"/>
                  </a:moveTo>
                  <a:lnTo>
                    <a:pt x="3990975" y="3181350"/>
                  </a:lnTo>
                  <a:lnTo>
                    <a:pt x="3990975" y="0"/>
                  </a:lnTo>
                  <a:lnTo>
                    <a:pt x="0" y="0"/>
                  </a:lnTo>
                  <a:lnTo>
                    <a:pt x="0" y="3181350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3396" y="4237850"/>
              <a:ext cx="3015615" cy="1169670"/>
            </a:xfrm>
            <a:custGeom>
              <a:avLst/>
              <a:gdLst/>
              <a:ahLst/>
              <a:cxnLst/>
              <a:rect l="l" t="t" r="r" b="b"/>
              <a:pathLst>
                <a:path w="3015615" h="1169670">
                  <a:moveTo>
                    <a:pt x="0" y="1169555"/>
                  </a:moveTo>
                  <a:lnTo>
                    <a:pt x="3015614" y="1169555"/>
                  </a:lnTo>
                  <a:lnTo>
                    <a:pt x="3015614" y="0"/>
                  </a:lnTo>
                  <a:lnTo>
                    <a:pt x="0" y="0"/>
                  </a:lnTo>
                  <a:lnTo>
                    <a:pt x="0" y="1169555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8982" y="1599692"/>
            <a:ext cx="10264140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6A8BB"/>
                </a:solidFill>
                <a:latin typeface="Calibri"/>
                <a:cs typeface="Calibri"/>
              </a:rPr>
              <a:t>4.</a:t>
            </a:r>
            <a:r>
              <a:rPr sz="1600" b="1" spc="-4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16A8BB"/>
                </a:solidFill>
                <a:latin typeface="Calibri"/>
                <a:cs typeface="Calibri"/>
              </a:rPr>
              <a:t>Techniques</a:t>
            </a:r>
            <a:r>
              <a:rPr sz="1600" b="1" spc="-10" dirty="0">
                <a:solidFill>
                  <a:srgbClr val="16A8BB"/>
                </a:solidFill>
                <a:latin typeface="Calibri"/>
                <a:cs typeface="Calibri"/>
              </a:rPr>
              <a:t> Hiérarchiques</a:t>
            </a:r>
            <a:r>
              <a:rPr sz="1600" b="1" spc="-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Organisent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 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structures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hiérarchiques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révéler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niveaux 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granularité.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Dendrogrammes.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Dendrogrammes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Visualise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structures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hiérarchiques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arbres.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15" name="object 15"/>
          <p:cNvSpPr txBox="1"/>
          <p:nvPr/>
        </p:nvSpPr>
        <p:spPr>
          <a:xfrm>
            <a:off x="8475853" y="4259021"/>
            <a:ext cx="284480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regroupement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initial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440" dirty="0">
                <a:solidFill>
                  <a:srgbClr val="555555"/>
                </a:solidFill>
                <a:latin typeface="Calibri"/>
                <a:cs typeface="Calibri"/>
              </a:rPr>
              <a:t> 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34" dirty="0">
                <a:solidFill>
                  <a:srgbClr val="555555"/>
                </a:solidFill>
                <a:latin typeface="Calibri"/>
                <a:cs typeface="Calibri"/>
              </a:rPr>
              <a:t> 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400" spc="445" dirty="0">
                <a:solidFill>
                  <a:srgbClr val="555555"/>
                </a:solidFill>
                <a:latin typeface="Calibri"/>
                <a:cs typeface="Calibri"/>
              </a:rPr>
              <a:t>  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sz="1400" spc="420" dirty="0">
                <a:solidFill>
                  <a:srgbClr val="555555"/>
                </a:solidFill>
                <a:latin typeface="Calibri"/>
                <a:cs typeface="Calibri"/>
              </a:rPr>
              <a:t> 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25" dirty="0">
                <a:solidFill>
                  <a:srgbClr val="555555"/>
                </a:solidFill>
                <a:latin typeface="Calibri"/>
                <a:cs typeface="Calibri"/>
              </a:rPr>
              <a:t>  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regroupements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auxquels</a:t>
            </a:r>
            <a:r>
              <a:rPr sz="1400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appartiennent,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flèches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distances.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7229" y="3100273"/>
            <a:ext cx="34874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Dendrogramme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regroupement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hiérarchique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8743" y="3407193"/>
            <a:ext cx="7619365" cy="2949575"/>
            <a:chOff x="768743" y="3407193"/>
            <a:chExt cx="7619365" cy="294957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268" y="3416718"/>
              <a:ext cx="2533650" cy="2476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3506" y="3411956"/>
              <a:ext cx="2543175" cy="2486025"/>
            </a:xfrm>
            <a:custGeom>
              <a:avLst/>
              <a:gdLst/>
              <a:ahLst/>
              <a:cxnLst/>
              <a:rect l="l" t="t" r="r" b="b"/>
              <a:pathLst>
                <a:path w="2543175" h="2486025">
                  <a:moveTo>
                    <a:pt x="0" y="2486025"/>
                  </a:moveTo>
                  <a:lnTo>
                    <a:pt x="2543175" y="2486025"/>
                  </a:lnTo>
                  <a:lnTo>
                    <a:pt x="2543175" y="0"/>
                  </a:lnTo>
                  <a:lnTo>
                    <a:pt x="0" y="0"/>
                  </a:lnTo>
                  <a:lnTo>
                    <a:pt x="0" y="2486025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86323" y="5393689"/>
              <a:ext cx="3001645" cy="963294"/>
            </a:xfrm>
            <a:custGeom>
              <a:avLst/>
              <a:gdLst/>
              <a:ahLst/>
              <a:cxnLst/>
              <a:rect l="l" t="t" r="r" b="b"/>
              <a:pathLst>
                <a:path w="3001645" h="963295">
                  <a:moveTo>
                    <a:pt x="69214" y="880986"/>
                  </a:moveTo>
                  <a:lnTo>
                    <a:pt x="0" y="947407"/>
                  </a:lnTo>
                  <a:lnTo>
                    <a:pt x="94614" y="962837"/>
                  </a:lnTo>
                  <a:lnTo>
                    <a:pt x="87465" y="939800"/>
                  </a:lnTo>
                  <a:lnTo>
                    <a:pt x="72516" y="939800"/>
                  </a:lnTo>
                  <a:lnTo>
                    <a:pt x="64008" y="912520"/>
                  </a:lnTo>
                  <a:lnTo>
                    <a:pt x="77678" y="908261"/>
                  </a:lnTo>
                  <a:lnTo>
                    <a:pt x="69214" y="880986"/>
                  </a:lnTo>
                  <a:close/>
                </a:path>
                <a:path w="3001645" h="963295">
                  <a:moveTo>
                    <a:pt x="77678" y="908261"/>
                  </a:moveTo>
                  <a:lnTo>
                    <a:pt x="64008" y="912520"/>
                  </a:lnTo>
                  <a:lnTo>
                    <a:pt x="72516" y="939800"/>
                  </a:lnTo>
                  <a:lnTo>
                    <a:pt x="86148" y="935553"/>
                  </a:lnTo>
                  <a:lnTo>
                    <a:pt x="77678" y="908261"/>
                  </a:lnTo>
                  <a:close/>
                </a:path>
                <a:path w="3001645" h="963295">
                  <a:moveTo>
                    <a:pt x="86148" y="935553"/>
                  </a:moveTo>
                  <a:lnTo>
                    <a:pt x="72516" y="939800"/>
                  </a:lnTo>
                  <a:lnTo>
                    <a:pt x="87465" y="939800"/>
                  </a:lnTo>
                  <a:lnTo>
                    <a:pt x="86148" y="935553"/>
                  </a:lnTo>
                  <a:close/>
                </a:path>
                <a:path w="3001645" h="963295">
                  <a:moveTo>
                    <a:pt x="2992881" y="0"/>
                  </a:moveTo>
                  <a:lnTo>
                    <a:pt x="77678" y="908261"/>
                  </a:lnTo>
                  <a:lnTo>
                    <a:pt x="86148" y="935553"/>
                  </a:lnTo>
                  <a:lnTo>
                    <a:pt x="3001391" y="27305"/>
                  </a:lnTo>
                  <a:lnTo>
                    <a:pt x="2992881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48583" y="4420107"/>
              <a:ext cx="469265" cy="121920"/>
            </a:xfrm>
            <a:custGeom>
              <a:avLst/>
              <a:gdLst/>
              <a:ahLst/>
              <a:cxnLst/>
              <a:rect l="l" t="t" r="r" b="b"/>
              <a:pathLst>
                <a:path w="469264" h="121920">
                  <a:moveTo>
                    <a:pt x="408050" y="0"/>
                  </a:moveTo>
                  <a:lnTo>
                    <a:pt x="408050" y="30353"/>
                  </a:lnTo>
                  <a:lnTo>
                    <a:pt x="0" y="30353"/>
                  </a:lnTo>
                  <a:lnTo>
                    <a:pt x="30352" y="60706"/>
                  </a:lnTo>
                  <a:lnTo>
                    <a:pt x="0" y="91186"/>
                  </a:lnTo>
                  <a:lnTo>
                    <a:pt x="408050" y="91186"/>
                  </a:lnTo>
                  <a:lnTo>
                    <a:pt x="408050" y="121539"/>
                  </a:lnTo>
                  <a:lnTo>
                    <a:pt x="468883" y="60706"/>
                  </a:lnTo>
                  <a:lnTo>
                    <a:pt x="4080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48583" y="4420107"/>
              <a:ext cx="469265" cy="121920"/>
            </a:xfrm>
            <a:custGeom>
              <a:avLst/>
              <a:gdLst/>
              <a:ahLst/>
              <a:cxnLst/>
              <a:rect l="l" t="t" r="r" b="b"/>
              <a:pathLst>
                <a:path w="469264" h="121920">
                  <a:moveTo>
                    <a:pt x="0" y="30353"/>
                  </a:moveTo>
                  <a:lnTo>
                    <a:pt x="408050" y="30353"/>
                  </a:lnTo>
                  <a:lnTo>
                    <a:pt x="408050" y="0"/>
                  </a:lnTo>
                  <a:lnTo>
                    <a:pt x="468883" y="60706"/>
                  </a:lnTo>
                  <a:lnTo>
                    <a:pt x="408050" y="121539"/>
                  </a:lnTo>
                  <a:lnTo>
                    <a:pt x="408050" y="91186"/>
                  </a:lnTo>
                  <a:lnTo>
                    <a:pt x="0" y="91186"/>
                  </a:lnTo>
                  <a:lnTo>
                    <a:pt x="30352" y="60706"/>
                  </a:lnTo>
                  <a:lnTo>
                    <a:pt x="0" y="3035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8583" y="4665598"/>
              <a:ext cx="469265" cy="121920"/>
            </a:xfrm>
            <a:custGeom>
              <a:avLst/>
              <a:gdLst/>
              <a:ahLst/>
              <a:cxnLst/>
              <a:rect l="l" t="t" r="r" b="b"/>
              <a:pathLst>
                <a:path w="469264" h="121920">
                  <a:moveTo>
                    <a:pt x="408050" y="0"/>
                  </a:moveTo>
                  <a:lnTo>
                    <a:pt x="408050" y="30352"/>
                  </a:lnTo>
                  <a:lnTo>
                    <a:pt x="0" y="30352"/>
                  </a:lnTo>
                  <a:lnTo>
                    <a:pt x="30352" y="60706"/>
                  </a:lnTo>
                  <a:lnTo>
                    <a:pt x="0" y="91058"/>
                  </a:lnTo>
                  <a:lnTo>
                    <a:pt x="408050" y="91058"/>
                  </a:lnTo>
                  <a:lnTo>
                    <a:pt x="408050" y="121538"/>
                  </a:lnTo>
                  <a:lnTo>
                    <a:pt x="468883" y="60706"/>
                  </a:lnTo>
                  <a:lnTo>
                    <a:pt x="40805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48583" y="4665598"/>
              <a:ext cx="469265" cy="121920"/>
            </a:xfrm>
            <a:custGeom>
              <a:avLst/>
              <a:gdLst/>
              <a:ahLst/>
              <a:cxnLst/>
              <a:rect l="l" t="t" r="r" b="b"/>
              <a:pathLst>
                <a:path w="469264" h="121920">
                  <a:moveTo>
                    <a:pt x="0" y="30352"/>
                  </a:moveTo>
                  <a:lnTo>
                    <a:pt x="408050" y="30352"/>
                  </a:lnTo>
                  <a:lnTo>
                    <a:pt x="408050" y="0"/>
                  </a:lnTo>
                  <a:lnTo>
                    <a:pt x="468883" y="60706"/>
                  </a:lnTo>
                  <a:lnTo>
                    <a:pt x="408050" y="121538"/>
                  </a:lnTo>
                  <a:lnTo>
                    <a:pt x="408050" y="91058"/>
                  </a:lnTo>
                  <a:lnTo>
                    <a:pt x="0" y="91058"/>
                  </a:lnTo>
                  <a:lnTo>
                    <a:pt x="30352" y="60706"/>
                  </a:lnTo>
                  <a:lnTo>
                    <a:pt x="0" y="30352"/>
                  </a:lnTo>
                  <a:close/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49069" y="3100273"/>
            <a:ext cx="11906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brutes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1363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8982" y="1599692"/>
            <a:ext cx="2065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5.</a:t>
            </a:r>
            <a:r>
              <a:rPr sz="16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Hybrides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2031949"/>
            <a:ext cx="53917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Combinent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approches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tirer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chacune.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Radar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Heat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Map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Radial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Plots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combinés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Heatmaps.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3221227"/>
            <a:ext cx="10589895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Radar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HeatMap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Combine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diagrammes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radiaux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cartes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chaleur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détaillée.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Axes</a:t>
            </a:r>
            <a:r>
              <a:rPr sz="1400" b="1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Radiaux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axes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centre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cercle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s'étendent vers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l'extérieur,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variables.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Variations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Couleur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heatmaps ajoutent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indiquer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l'intensité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fréquence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Multivariée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simultanément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interactions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corrélations.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Patterns</a:t>
            </a:r>
            <a:r>
              <a:rPr sz="14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Tendances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motifs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circulaires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gradients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facilitent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détection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tendances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complexes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variables.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Idéal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8769" y="2119757"/>
            <a:ext cx="1988185" cy="192214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948673" y="1832813"/>
            <a:ext cx="2509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Radial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Heatmap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/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Radar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Heatmap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0228" y="329747"/>
            <a:ext cx="11154608" cy="4883133"/>
            <a:chOff x="500638" y="341363"/>
            <a:chExt cx="11154608" cy="488313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1363"/>
              <a:ext cx="659079" cy="6511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0638" y="4270091"/>
              <a:ext cx="2413635" cy="954405"/>
            </a:xfrm>
            <a:custGeom>
              <a:avLst/>
              <a:gdLst/>
              <a:ahLst/>
              <a:cxnLst/>
              <a:rect l="l" t="t" r="r" b="b"/>
              <a:pathLst>
                <a:path w="2413635" h="954404">
                  <a:moveTo>
                    <a:pt x="0" y="954112"/>
                  </a:moveTo>
                  <a:lnTo>
                    <a:pt x="2413127" y="954112"/>
                  </a:lnTo>
                  <a:lnTo>
                    <a:pt x="2413127" y="0"/>
                  </a:lnTo>
                  <a:lnTo>
                    <a:pt x="0" y="0"/>
                  </a:lnTo>
                  <a:lnTo>
                    <a:pt x="0" y="954112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spc="-20" dirty="0">
                <a:solidFill>
                  <a:srgbClr val="FF7800"/>
                </a:solidFill>
              </a:rPr>
              <a:t>Techniques</a:t>
            </a:r>
            <a:r>
              <a:rPr sz="1600" spc="1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</a:t>
            </a:r>
            <a:r>
              <a:rPr sz="1600" spc="-10" dirty="0">
                <a:solidFill>
                  <a:srgbClr val="FF7800"/>
                </a:solidFill>
              </a:rPr>
              <a:t> Visualisation</a:t>
            </a:r>
            <a:r>
              <a:rPr sz="1600" spc="-4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Multivariée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98982" y="1599692"/>
            <a:ext cx="10589895" cy="1761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5.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Techniques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Hybrides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suit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Radial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Heatmap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vent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heures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pendant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semaine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Heatmap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radial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illustre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r par exemple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vente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l'entreprise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 heure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 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semaine,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mettant en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évidence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élevées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pendant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week-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ends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3277870">
              <a:lnSpc>
                <a:spcPct val="100000"/>
              </a:lnSpc>
              <a:spcBef>
                <a:spcPts val="1255"/>
              </a:spcBef>
            </a:pP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Radial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Heatmap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Ventes</a:t>
            </a:r>
            <a:r>
              <a:rPr sz="14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par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heures</a:t>
            </a:r>
            <a:r>
              <a:rPr sz="14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pendant</a:t>
            </a:r>
            <a:r>
              <a:rPr sz="14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semaine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682" y="4702302"/>
            <a:ext cx="1979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02310" algn="l"/>
                <a:tab pos="118681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chaleur,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consultons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682" y="4275201"/>
            <a:ext cx="224282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82600" algn="l"/>
                <a:tab pos="1069340" algn="l"/>
                <a:tab pos="2099945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mieux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855980" algn="l"/>
                <a:tab pos="1269365" algn="l"/>
                <a:tab pos="204470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gradation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1682" y="4915661"/>
            <a:ext cx="2084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légende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chaleurs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bas.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34116" y="5326774"/>
            <a:ext cx="1216025" cy="1013460"/>
          </a:xfrm>
          <a:custGeom>
            <a:avLst/>
            <a:gdLst/>
            <a:ahLst/>
            <a:cxnLst/>
            <a:rect l="l" t="t" r="r" b="b"/>
            <a:pathLst>
              <a:path w="1216025" h="1013460">
                <a:moveTo>
                  <a:pt x="1140608" y="969212"/>
                </a:moveTo>
                <a:lnTo>
                  <a:pt x="1122299" y="991222"/>
                </a:lnTo>
                <a:lnTo>
                  <a:pt x="1215644" y="1013015"/>
                </a:lnTo>
                <a:lnTo>
                  <a:pt x="1200449" y="978369"/>
                </a:lnTo>
                <a:lnTo>
                  <a:pt x="1151636" y="978369"/>
                </a:lnTo>
                <a:lnTo>
                  <a:pt x="1140608" y="969212"/>
                </a:lnTo>
                <a:close/>
              </a:path>
              <a:path w="1216025" h="1013460">
                <a:moveTo>
                  <a:pt x="1158845" y="947290"/>
                </a:moveTo>
                <a:lnTo>
                  <a:pt x="1140608" y="969212"/>
                </a:lnTo>
                <a:lnTo>
                  <a:pt x="1151636" y="978369"/>
                </a:lnTo>
                <a:lnTo>
                  <a:pt x="1169797" y="956386"/>
                </a:lnTo>
                <a:lnTo>
                  <a:pt x="1158845" y="947290"/>
                </a:lnTo>
                <a:close/>
              </a:path>
              <a:path w="1216025" h="1013460">
                <a:moveTo>
                  <a:pt x="1177163" y="925271"/>
                </a:moveTo>
                <a:lnTo>
                  <a:pt x="1158845" y="947290"/>
                </a:lnTo>
                <a:lnTo>
                  <a:pt x="1169797" y="956386"/>
                </a:lnTo>
                <a:lnTo>
                  <a:pt x="1151636" y="978369"/>
                </a:lnTo>
                <a:lnTo>
                  <a:pt x="1200449" y="978369"/>
                </a:lnTo>
                <a:lnTo>
                  <a:pt x="1177163" y="925271"/>
                </a:lnTo>
                <a:close/>
              </a:path>
              <a:path w="1216025" h="1013460">
                <a:moveTo>
                  <a:pt x="18287" y="0"/>
                </a:moveTo>
                <a:lnTo>
                  <a:pt x="0" y="21970"/>
                </a:lnTo>
                <a:lnTo>
                  <a:pt x="1140608" y="969212"/>
                </a:lnTo>
                <a:lnTo>
                  <a:pt x="1158845" y="947290"/>
                </a:lnTo>
                <a:lnTo>
                  <a:pt x="18287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9D7EE2B-2140-8CE4-A459-95C464896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657752"/>
            <a:ext cx="7731278" cy="279400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7800"/>
                </a:solidFill>
              </a:rPr>
              <a:t>CHAPITRE</a:t>
            </a:r>
            <a:r>
              <a:rPr sz="2800" spc="-130" dirty="0">
                <a:solidFill>
                  <a:srgbClr val="FF7800"/>
                </a:solidFill>
              </a:rPr>
              <a:t> </a:t>
            </a:r>
            <a:r>
              <a:rPr sz="2800" spc="-50" dirty="0">
                <a:solidFill>
                  <a:srgbClr val="FF7800"/>
                </a:solidFill>
              </a:rPr>
              <a:t>2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410705" y="1103503"/>
            <a:ext cx="5357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5410" marR="5080" indent="-13627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CONFIGURER</a:t>
            </a:r>
            <a:r>
              <a:rPr sz="2400" b="1" spc="-8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GRAPHIQUES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POUR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UNE ANALYSE</a:t>
            </a:r>
            <a:r>
              <a:rPr sz="2400" b="1" spc="-9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PROFONDE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4944110" cy="229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Choix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graphiques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fonction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d’objectif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Choix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graphiques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fonction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Exploration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la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visualisation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multivariée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Utilisation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stratégique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couleurs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annotations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Sélection</a:t>
            </a:r>
            <a:r>
              <a:rPr sz="1600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graphiques</a:t>
            </a:r>
            <a:r>
              <a:rPr sz="1600" spc="-6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avancés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avec</a:t>
            </a:r>
            <a:r>
              <a:rPr sz="1600" spc="-6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Python/R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1363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8982" y="1599692"/>
            <a:ext cx="10591165" cy="282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Introduction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650"/>
              </a:spcBef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Data</a:t>
            </a:r>
            <a:r>
              <a:rPr sz="1400" b="1" spc="2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Analysis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),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métier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présentent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questions.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qu'analyste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essentiel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d'extraire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objectif</a:t>
            </a:r>
            <a:r>
              <a:rPr sz="140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sous-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jacent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questions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s'appuyant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connaissance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types</a:t>
            </a:r>
            <a:r>
              <a:rPr sz="1400" b="1" spc="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40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approprié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efficace.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Les</a:t>
            </a:r>
            <a:r>
              <a:rPr sz="1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objectifs</a:t>
            </a:r>
            <a:r>
              <a:rPr sz="14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(Goals)</a:t>
            </a:r>
            <a:r>
              <a:rPr sz="14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C000"/>
                </a:solidFill>
                <a:latin typeface="Calibri"/>
                <a:cs typeface="Calibri"/>
              </a:rPr>
              <a:t>d’analyse</a:t>
            </a:r>
            <a:r>
              <a:rPr sz="14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What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needs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??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12700" marR="8255">
              <a:lnSpc>
                <a:spcPct val="150100"/>
              </a:lnSpc>
              <a:spcBef>
                <a:spcPts val="59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l'instant,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concentrons-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"objectif"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cadre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concerne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l'affichage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plupart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visualisations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remplissent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l'un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quatre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principaux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847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Montrer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comparent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elles.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Comparation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4577841"/>
            <a:ext cx="553847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Montrer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distribuées.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Distribution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5847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Montrer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composées.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Composition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847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Montrer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elles.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Relations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6163157"/>
            <a:ext cx="6926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objectif,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approprié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devient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70"/>
              </a:spcBef>
            </a:pPr>
            <a:r>
              <a:rPr sz="1600" dirty="0">
                <a:solidFill>
                  <a:srgbClr val="FF7800"/>
                </a:solidFill>
              </a:rPr>
              <a:t>Choix</a:t>
            </a:r>
            <a:r>
              <a:rPr sz="1600" spc="-3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graphiques </a:t>
            </a:r>
            <a:r>
              <a:rPr sz="1600" dirty="0">
                <a:solidFill>
                  <a:srgbClr val="FF7800"/>
                </a:solidFill>
              </a:rPr>
              <a:t>en</a:t>
            </a:r>
            <a:r>
              <a:rPr sz="1600" spc="-4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fonction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d’objectif</a:t>
            </a:r>
            <a:endParaRPr sz="1600"/>
          </a:p>
        </p:txBody>
      </p:sp>
      <p:grpSp>
        <p:nvGrpSpPr>
          <p:cNvPr id="13" name="object 13"/>
          <p:cNvGrpSpPr/>
          <p:nvPr/>
        </p:nvGrpSpPr>
        <p:grpSpPr>
          <a:xfrm>
            <a:off x="4893945" y="4117721"/>
            <a:ext cx="367665" cy="1578610"/>
            <a:chOff x="4893945" y="4117721"/>
            <a:chExt cx="367665" cy="1578610"/>
          </a:xfrm>
        </p:grpSpPr>
        <p:sp>
          <p:nvSpPr>
            <p:cNvPr id="14" name="object 14"/>
            <p:cNvSpPr/>
            <p:nvPr/>
          </p:nvSpPr>
          <p:spPr>
            <a:xfrm>
              <a:off x="4900295" y="4540758"/>
              <a:ext cx="354965" cy="320040"/>
            </a:xfrm>
            <a:custGeom>
              <a:avLst/>
              <a:gdLst/>
              <a:ahLst/>
              <a:cxnLst/>
              <a:rect l="l" t="t" r="r" b="b"/>
              <a:pathLst>
                <a:path w="354964" h="320039">
                  <a:moveTo>
                    <a:pt x="195071" y="0"/>
                  </a:moveTo>
                  <a:lnTo>
                    <a:pt x="195071" y="80010"/>
                  </a:lnTo>
                  <a:lnTo>
                    <a:pt x="0" y="80010"/>
                  </a:lnTo>
                  <a:lnTo>
                    <a:pt x="80009" y="159893"/>
                  </a:lnTo>
                  <a:lnTo>
                    <a:pt x="0" y="239776"/>
                  </a:lnTo>
                  <a:lnTo>
                    <a:pt x="195071" y="239776"/>
                  </a:lnTo>
                  <a:lnTo>
                    <a:pt x="195071" y="319786"/>
                  </a:lnTo>
                  <a:lnTo>
                    <a:pt x="354838" y="159893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0295" y="4540758"/>
              <a:ext cx="354965" cy="320040"/>
            </a:xfrm>
            <a:custGeom>
              <a:avLst/>
              <a:gdLst/>
              <a:ahLst/>
              <a:cxnLst/>
              <a:rect l="l" t="t" r="r" b="b"/>
              <a:pathLst>
                <a:path w="354964" h="320039">
                  <a:moveTo>
                    <a:pt x="0" y="80010"/>
                  </a:moveTo>
                  <a:lnTo>
                    <a:pt x="195071" y="80010"/>
                  </a:lnTo>
                  <a:lnTo>
                    <a:pt x="195071" y="0"/>
                  </a:lnTo>
                  <a:lnTo>
                    <a:pt x="354838" y="159893"/>
                  </a:lnTo>
                  <a:lnTo>
                    <a:pt x="195071" y="319786"/>
                  </a:lnTo>
                  <a:lnTo>
                    <a:pt x="195071" y="239776"/>
                  </a:lnTo>
                  <a:lnTo>
                    <a:pt x="0" y="239776"/>
                  </a:lnTo>
                  <a:lnTo>
                    <a:pt x="80009" y="159893"/>
                  </a:lnTo>
                  <a:lnTo>
                    <a:pt x="0" y="80010"/>
                  </a:lnTo>
                  <a:close/>
                </a:path>
              </a:pathLst>
            </a:custGeom>
            <a:ln w="12699">
              <a:solidFill>
                <a:srgbClr val="6C4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00295" y="4124071"/>
              <a:ext cx="354965" cy="320040"/>
            </a:xfrm>
            <a:custGeom>
              <a:avLst/>
              <a:gdLst/>
              <a:ahLst/>
              <a:cxnLst/>
              <a:rect l="l" t="t" r="r" b="b"/>
              <a:pathLst>
                <a:path w="354964" h="320039">
                  <a:moveTo>
                    <a:pt x="195071" y="0"/>
                  </a:moveTo>
                  <a:lnTo>
                    <a:pt x="195071" y="80009"/>
                  </a:lnTo>
                  <a:lnTo>
                    <a:pt x="0" y="80009"/>
                  </a:lnTo>
                  <a:lnTo>
                    <a:pt x="80009" y="159892"/>
                  </a:lnTo>
                  <a:lnTo>
                    <a:pt x="0" y="239775"/>
                  </a:lnTo>
                  <a:lnTo>
                    <a:pt x="195071" y="239775"/>
                  </a:lnTo>
                  <a:lnTo>
                    <a:pt x="195071" y="319785"/>
                  </a:lnTo>
                  <a:lnTo>
                    <a:pt x="354838" y="159892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00295" y="4124071"/>
              <a:ext cx="354965" cy="320040"/>
            </a:xfrm>
            <a:custGeom>
              <a:avLst/>
              <a:gdLst/>
              <a:ahLst/>
              <a:cxnLst/>
              <a:rect l="l" t="t" r="r" b="b"/>
              <a:pathLst>
                <a:path w="354964" h="320039">
                  <a:moveTo>
                    <a:pt x="0" y="80009"/>
                  </a:moveTo>
                  <a:lnTo>
                    <a:pt x="195071" y="80009"/>
                  </a:lnTo>
                  <a:lnTo>
                    <a:pt x="195071" y="0"/>
                  </a:lnTo>
                  <a:lnTo>
                    <a:pt x="354838" y="159892"/>
                  </a:lnTo>
                  <a:lnTo>
                    <a:pt x="195071" y="319785"/>
                  </a:lnTo>
                  <a:lnTo>
                    <a:pt x="195071" y="239775"/>
                  </a:lnTo>
                  <a:lnTo>
                    <a:pt x="0" y="239775"/>
                  </a:lnTo>
                  <a:lnTo>
                    <a:pt x="80009" y="159892"/>
                  </a:lnTo>
                  <a:lnTo>
                    <a:pt x="0" y="80009"/>
                  </a:lnTo>
                  <a:close/>
                </a:path>
              </a:pathLst>
            </a:custGeom>
            <a:ln w="12699">
              <a:solidFill>
                <a:srgbClr val="6C4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0295" y="4957445"/>
              <a:ext cx="354965" cy="320040"/>
            </a:xfrm>
            <a:custGeom>
              <a:avLst/>
              <a:gdLst/>
              <a:ahLst/>
              <a:cxnLst/>
              <a:rect l="l" t="t" r="r" b="b"/>
              <a:pathLst>
                <a:path w="354964" h="320039">
                  <a:moveTo>
                    <a:pt x="195071" y="0"/>
                  </a:moveTo>
                  <a:lnTo>
                    <a:pt x="195071" y="80009"/>
                  </a:lnTo>
                  <a:lnTo>
                    <a:pt x="0" y="80009"/>
                  </a:lnTo>
                  <a:lnTo>
                    <a:pt x="80009" y="159892"/>
                  </a:lnTo>
                  <a:lnTo>
                    <a:pt x="0" y="239775"/>
                  </a:lnTo>
                  <a:lnTo>
                    <a:pt x="195071" y="239775"/>
                  </a:lnTo>
                  <a:lnTo>
                    <a:pt x="195071" y="319785"/>
                  </a:lnTo>
                  <a:lnTo>
                    <a:pt x="354838" y="159892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0295" y="4957445"/>
              <a:ext cx="354965" cy="320040"/>
            </a:xfrm>
            <a:custGeom>
              <a:avLst/>
              <a:gdLst/>
              <a:ahLst/>
              <a:cxnLst/>
              <a:rect l="l" t="t" r="r" b="b"/>
              <a:pathLst>
                <a:path w="354964" h="320039">
                  <a:moveTo>
                    <a:pt x="0" y="80009"/>
                  </a:moveTo>
                  <a:lnTo>
                    <a:pt x="195071" y="80009"/>
                  </a:lnTo>
                  <a:lnTo>
                    <a:pt x="195071" y="0"/>
                  </a:lnTo>
                  <a:lnTo>
                    <a:pt x="354838" y="159892"/>
                  </a:lnTo>
                  <a:lnTo>
                    <a:pt x="195071" y="319785"/>
                  </a:lnTo>
                  <a:lnTo>
                    <a:pt x="195071" y="239775"/>
                  </a:lnTo>
                  <a:lnTo>
                    <a:pt x="0" y="239775"/>
                  </a:lnTo>
                  <a:lnTo>
                    <a:pt x="80009" y="159892"/>
                  </a:lnTo>
                  <a:lnTo>
                    <a:pt x="0" y="80009"/>
                  </a:lnTo>
                  <a:close/>
                </a:path>
              </a:pathLst>
            </a:custGeom>
            <a:ln w="12699">
              <a:solidFill>
                <a:srgbClr val="6C4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00295" y="5369687"/>
              <a:ext cx="354965" cy="320040"/>
            </a:xfrm>
            <a:custGeom>
              <a:avLst/>
              <a:gdLst/>
              <a:ahLst/>
              <a:cxnLst/>
              <a:rect l="l" t="t" r="r" b="b"/>
              <a:pathLst>
                <a:path w="354964" h="320039">
                  <a:moveTo>
                    <a:pt x="195071" y="0"/>
                  </a:moveTo>
                  <a:lnTo>
                    <a:pt x="195071" y="79882"/>
                  </a:lnTo>
                  <a:lnTo>
                    <a:pt x="0" y="79882"/>
                  </a:lnTo>
                  <a:lnTo>
                    <a:pt x="80009" y="159765"/>
                  </a:lnTo>
                  <a:lnTo>
                    <a:pt x="0" y="239737"/>
                  </a:lnTo>
                  <a:lnTo>
                    <a:pt x="195071" y="239737"/>
                  </a:lnTo>
                  <a:lnTo>
                    <a:pt x="195071" y="319671"/>
                  </a:lnTo>
                  <a:lnTo>
                    <a:pt x="354838" y="159765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00295" y="5369687"/>
              <a:ext cx="354965" cy="320040"/>
            </a:xfrm>
            <a:custGeom>
              <a:avLst/>
              <a:gdLst/>
              <a:ahLst/>
              <a:cxnLst/>
              <a:rect l="l" t="t" r="r" b="b"/>
              <a:pathLst>
                <a:path w="354964" h="320039">
                  <a:moveTo>
                    <a:pt x="0" y="79882"/>
                  </a:moveTo>
                  <a:lnTo>
                    <a:pt x="195071" y="79882"/>
                  </a:lnTo>
                  <a:lnTo>
                    <a:pt x="195071" y="0"/>
                  </a:lnTo>
                  <a:lnTo>
                    <a:pt x="354838" y="159765"/>
                  </a:lnTo>
                  <a:lnTo>
                    <a:pt x="195071" y="319671"/>
                  </a:lnTo>
                  <a:lnTo>
                    <a:pt x="195071" y="239737"/>
                  </a:lnTo>
                  <a:lnTo>
                    <a:pt x="0" y="239737"/>
                  </a:lnTo>
                  <a:lnTo>
                    <a:pt x="80009" y="159765"/>
                  </a:lnTo>
                  <a:lnTo>
                    <a:pt x="0" y="79882"/>
                  </a:lnTo>
                  <a:close/>
                </a:path>
              </a:pathLst>
            </a:custGeom>
            <a:ln w="12700">
              <a:solidFill>
                <a:srgbClr val="6C4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97343" y="4660036"/>
            <a:ext cx="3275965" cy="52324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marR="8191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commence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préciser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l’objectif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puis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concentre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types</a:t>
            </a:r>
            <a:r>
              <a:rPr sz="14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C000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2135" y="4210799"/>
            <a:ext cx="445833" cy="414540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71011" y="341363"/>
            <a:ext cx="8384540" cy="6055995"/>
            <a:chOff x="3271011" y="341363"/>
            <a:chExt cx="8384540" cy="60559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1011" y="5512892"/>
              <a:ext cx="1431671" cy="8839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982" y="1599692"/>
            <a:ext cx="10475595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question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l'objectif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graphique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scénarios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venir,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extrairons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l’objectif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réguliers.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verrons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approche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contribue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spécifications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graphiques.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requis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graphiques.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1er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chiffres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vente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comparent-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régions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1256182" y="3632403"/>
            <a:ext cx="6337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Objectif</a:t>
            </a:r>
            <a:r>
              <a:rPr sz="1400" b="1" spc="-7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Montrer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comparent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(régions).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6182" y="5553557"/>
            <a:ext cx="1564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Graphique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Proposé</a:t>
            </a:r>
            <a:r>
              <a:rPr sz="1400" b="1" spc="-1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7800"/>
                </a:solidFill>
              </a:rPr>
              <a:t>Choix</a:t>
            </a:r>
            <a:r>
              <a:rPr sz="1600" spc="-3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graphiques </a:t>
            </a:r>
            <a:r>
              <a:rPr sz="1600" dirty="0">
                <a:solidFill>
                  <a:srgbClr val="FF7800"/>
                </a:solidFill>
              </a:rPr>
              <a:t>en</a:t>
            </a:r>
            <a:r>
              <a:rPr sz="1600" spc="-4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fonction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d’objectif</a:t>
            </a:r>
            <a:endParaRPr sz="160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92682" y="4703317"/>
          <a:ext cx="2431415" cy="667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Régions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Ventes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Casa-settat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45626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Rabat-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Sale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21449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20001" y="3619880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001" y="4301235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9032" y="4295470"/>
            <a:ext cx="1872614" cy="3079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06525" y="341363"/>
            <a:ext cx="10549255" cy="6091555"/>
            <a:chOff x="1106525" y="341363"/>
            <a:chExt cx="10549255" cy="60915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626" y="2598280"/>
              <a:ext cx="5164709" cy="3120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6525" y="4737811"/>
              <a:ext cx="3747389" cy="1694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0181" y="3315068"/>
              <a:ext cx="445833" cy="4145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98982" y="1599692"/>
            <a:ext cx="426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question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l'objectif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graphique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798982" y="2031949"/>
            <a:ext cx="1997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Solution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1er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6182" y="2246477"/>
            <a:ext cx="4679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Graphique</a:t>
            </a:r>
            <a:r>
              <a:rPr sz="1400" b="1" spc="-6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Proposé</a:t>
            </a:r>
            <a:r>
              <a:rPr sz="1400" b="1" spc="-5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barres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(Bar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Chart).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région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aura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barre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représentant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ses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7800"/>
                </a:solidFill>
              </a:rPr>
              <a:t>Choix</a:t>
            </a:r>
            <a:r>
              <a:rPr sz="1600" spc="-3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graphiques </a:t>
            </a:r>
            <a:r>
              <a:rPr sz="1600" dirty="0">
                <a:solidFill>
                  <a:srgbClr val="FF7800"/>
                </a:solidFill>
              </a:rPr>
              <a:t>en</a:t>
            </a:r>
            <a:r>
              <a:rPr sz="1600" spc="-4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fonction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d’objectif</a:t>
            </a:r>
            <a:endParaRPr sz="1600"/>
          </a:p>
        </p:txBody>
      </p:sp>
      <p:sp>
        <p:nvSpPr>
          <p:cNvPr id="17" name="object 17"/>
          <p:cNvSpPr txBox="1"/>
          <p:nvPr/>
        </p:nvSpPr>
        <p:spPr>
          <a:xfrm>
            <a:off x="6286627" y="2171954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6538" y="3768940"/>
            <a:ext cx="3747770" cy="83121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83185" algn="just">
              <a:lnSpc>
                <a:spcPct val="100000"/>
              </a:lnSpc>
              <a:spcBef>
                <a:spcPts val="265"/>
              </a:spcBef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600" spc="3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Excel,</a:t>
            </a:r>
            <a:r>
              <a:rPr sz="1600" spc="3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3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600" spc="3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coller</a:t>
            </a:r>
            <a:r>
              <a:rPr sz="16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3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tableau,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6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6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6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insérer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Clustered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Column.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0493" y="3441522"/>
            <a:ext cx="1872614" cy="3079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Guide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0638" y="2373122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5239" y="2176348"/>
            <a:ext cx="4586605" cy="3079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graphique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36686" y="341363"/>
            <a:ext cx="3618865" cy="2672080"/>
            <a:chOff x="8036686" y="341363"/>
            <a:chExt cx="3618865" cy="26720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1363"/>
              <a:ext cx="659079" cy="6511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43036" y="2561666"/>
              <a:ext cx="450850" cy="445134"/>
            </a:xfrm>
            <a:custGeom>
              <a:avLst/>
              <a:gdLst/>
              <a:ahLst/>
              <a:cxnLst/>
              <a:rect l="l" t="t" r="r" b="b"/>
              <a:pathLst>
                <a:path w="450850" h="445135">
                  <a:moveTo>
                    <a:pt x="450380" y="0"/>
                  </a:moveTo>
                  <a:lnTo>
                    <a:pt x="0" y="0"/>
                  </a:lnTo>
                  <a:lnTo>
                    <a:pt x="0" y="444931"/>
                  </a:lnTo>
                  <a:lnTo>
                    <a:pt x="450380" y="444931"/>
                  </a:lnTo>
                  <a:lnTo>
                    <a:pt x="4503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43036" y="2561666"/>
              <a:ext cx="450850" cy="445134"/>
            </a:xfrm>
            <a:custGeom>
              <a:avLst/>
              <a:gdLst/>
              <a:ahLst/>
              <a:cxnLst/>
              <a:rect l="l" t="t" r="r" b="b"/>
              <a:pathLst>
                <a:path w="450850" h="445135">
                  <a:moveTo>
                    <a:pt x="0" y="444931"/>
                  </a:moveTo>
                  <a:lnTo>
                    <a:pt x="450380" y="444931"/>
                  </a:lnTo>
                  <a:lnTo>
                    <a:pt x="450380" y="0"/>
                  </a:lnTo>
                  <a:lnTo>
                    <a:pt x="0" y="0"/>
                  </a:lnTo>
                  <a:lnTo>
                    <a:pt x="0" y="444931"/>
                  </a:lnTo>
                  <a:close/>
                </a:path>
              </a:pathLst>
            </a:custGeom>
            <a:ln w="12700">
              <a:solidFill>
                <a:srgbClr val="6C4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8982" y="1599692"/>
            <a:ext cx="4269105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question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l'objectif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graphique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2ème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982" y="2672588"/>
            <a:ext cx="49231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distribution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d'âge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6182" y="2992627"/>
            <a:ext cx="54159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Objectif</a:t>
            </a:r>
            <a:r>
              <a:rPr sz="1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Montrer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distribuées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termes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d’âge.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6182" y="4273041"/>
            <a:ext cx="1564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Graphique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Proposé</a:t>
            </a:r>
            <a:r>
              <a:rPr sz="1400" b="1" spc="-1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001" y="2915411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3036" y="2561666"/>
            <a:ext cx="450850" cy="44513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3520" y="2560777"/>
            <a:ext cx="1600200" cy="3079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7800"/>
                </a:solidFill>
              </a:rPr>
              <a:t>Choix</a:t>
            </a:r>
            <a:r>
              <a:rPr sz="1600" spc="-3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graphiques </a:t>
            </a:r>
            <a:r>
              <a:rPr sz="1600" dirty="0">
                <a:solidFill>
                  <a:srgbClr val="FF7800"/>
                </a:solidFill>
              </a:rPr>
              <a:t>en</a:t>
            </a:r>
            <a:r>
              <a:rPr sz="1600" spc="-4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fonction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d’objectif</a:t>
            </a:r>
            <a:endParaRPr sz="160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83309"/>
              </p:ext>
            </p:extLst>
          </p:nvPr>
        </p:nvGraphicFramePr>
        <p:xfrm>
          <a:off x="8607170" y="3000248"/>
          <a:ext cx="1600200" cy="3392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9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100" spc="-25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Clients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102235">
                        <a:lnSpc>
                          <a:spcPts val="131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lang="fr-FR" sz="1100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100" dirty="0" err="1">
                          <a:latin typeface="Calibri"/>
                          <a:cs typeface="Calibri"/>
                        </a:rPr>
                        <a:t>bre</a:t>
                      </a:r>
                      <a:r>
                        <a:rPr sz="11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100" spc="-2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100" spc="-10" dirty="0">
                          <a:latin typeface="Calibri"/>
                          <a:cs typeface="Calibri"/>
                        </a:rPr>
                        <a:t>clients 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95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1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90"/>
                        </a:lnSpc>
                        <a:spcBef>
                          <a:spcPts val="11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90"/>
                        </a:lnSpc>
                        <a:spcBef>
                          <a:spcPts val="10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1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9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  <a:spcBef>
                          <a:spcPts val="11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9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0407" y="4357357"/>
            <a:ext cx="1431670" cy="88393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84878" y="341363"/>
            <a:ext cx="7170420" cy="6221730"/>
            <a:chOff x="4484878" y="341363"/>
            <a:chExt cx="7170420" cy="62217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4878" y="3414166"/>
              <a:ext cx="7021322" cy="314845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982" y="1599692"/>
            <a:ext cx="4269105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question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l'objectif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graphique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Solution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2ème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6182" y="2246477"/>
            <a:ext cx="7058659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Graphique</a:t>
            </a:r>
            <a:r>
              <a:rPr sz="1400" b="1" spc="-5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Proposé</a:t>
            </a:r>
            <a:r>
              <a:rPr sz="1400" b="1" spc="-3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1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histogramme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(Histogram).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groupes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d’âge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l’axe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horizontal,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fréquence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(nombre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clients)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l’axe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vertical.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8640" y="3022473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9523" y="3683965"/>
            <a:ext cx="1872614" cy="3079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Guide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9523" y="4012222"/>
            <a:ext cx="3099435" cy="954405"/>
          </a:xfrm>
          <a:custGeom>
            <a:avLst/>
            <a:gdLst/>
            <a:ahLst/>
            <a:cxnLst/>
            <a:rect l="l" t="t" r="r" b="b"/>
            <a:pathLst>
              <a:path w="3099435" h="954404">
                <a:moveTo>
                  <a:pt x="0" y="954112"/>
                </a:moveTo>
                <a:lnTo>
                  <a:pt x="3099308" y="954112"/>
                </a:lnTo>
                <a:lnTo>
                  <a:pt x="3099308" y="0"/>
                </a:lnTo>
                <a:lnTo>
                  <a:pt x="0" y="0"/>
                </a:lnTo>
                <a:lnTo>
                  <a:pt x="0" y="954112"/>
                </a:lnTo>
                <a:close/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7619" y="4033773"/>
            <a:ext cx="2052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sélectionnez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6951" y="4247134"/>
            <a:ext cx="2065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9740" algn="l"/>
                <a:tab pos="947419" algn="l"/>
                <a:tab pos="1194435" algn="l"/>
                <a:tab pos="18618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allez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insérer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0988" y="4033773"/>
            <a:ext cx="77470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Excel, visualiser, graphique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7995" y="4460188"/>
            <a:ext cx="20923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45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insérez</a:t>
            </a:r>
            <a:r>
              <a:rPr sz="1400" spc="4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4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0988" y="4674234"/>
            <a:ext cx="1438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groupées.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1544" y="3577196"/>
            <a:ext cx="445833" cy="41454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7800"/>
                </a:solidFill>
              </a:rPr>
              <a:t>Choix</a:t>
            </a:r>
            <a:r>
              <a:rPr sz="1600" spc="-3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graphiques </a:t>
            </a:r>
            <a:r>
              <a:rPr sz="1600" dirty="0">
                <a:solidFill>
                  <a:srgbClr val="FF7800"/>
                </a:solidFill>
              </a:rPr>
              <a:t>en</a:t>
            </a:r>
            <a:r>
              <a:rPr sz="1600" spc="-4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fonction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d’objectif</a:t>
            </a:r>
            <a:endParaRPr sz="16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6894956" y="3046044"/>
            <a:ext cx="4586605" cy="3079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graphique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0001" y="2339594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10766" y="341363"/>
            <a:ext cx="10344785" cy="4690745"/>
            <a:chOff x="1310766" y="341363"/>
            <a:chExt cx="10344785" cy="46907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17116" y="3488435"/>
              <a:ext cx="1978025" cy="1536700"/>
            </a:xfrm>
            <a:custGeom>
              <a:avLst/>
              <a:gdLst/>
              <a:ahLst/>
              <a:cxnLst/>
              <a:rect l="l" t="t" r="r" b="b"/>
              <a:pathLst>
                <a:path w="1978025" h="1536700">
                  <a:moveTo>
                    <a:pt x="1429512" y="0"/>
                  </a:moveTo>
                  <a:lnTo>
                    <a:pt x="1429512" y="1536700"/>
                  </a:lnTo>
                </a:path>
                <a:path w="1978025" h="1536700">
                  <a:moveTo>
                    <a:pt x="0" y="1530350"/>
                  </a:moveTo>
                  <a:lnTo>
                    <a:pt x="1978025" y="1530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982" y="1599692"/>
            <a:ext cx="5988685" cy="992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question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l'objectif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graphique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3ème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b="1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a-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corrélation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dépenses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marketing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revenus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6182" y="2672588"/>
            <a:ext cx="81032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Objectif</a:t>
            </a:r>
            <a:r>
              <a:rPr sz="14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Montrer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(relation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dépenses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marketing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revenus).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6182" y="5553557"/>
            <a:ext cx="1564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Graphique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Proposé</a:t>
            </a:r>
            <a:r>
              <a:rPr sz="1400" b="1" spc="-1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764" y="2633598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2764" y="3069589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3599" y="3087446"/>
            <a:ext cx="1925320" cy="3079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17116" y="3488435"/>
          <a:ext cx="2033902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1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Period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9370" marR="368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Marketing Expenses (USD)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15240" indent="-857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Revenue (USD)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Q1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Q2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Q3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Q4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80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Q1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2AF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998726" y="4934584"/>
            <a:ext cx="2795905" cy="1440815"/>
            <a:chOff x="1998726" y="4934584"/>
            <a:chExt cx="2795905" cy="1440815"/>
          </a:xfrm>
        </p:grpSpPr>
        <p:sp>
          <p:nvSpPr>
            <p:cNvPr id="19" name="object 19"/>
            <p:cNvSpPr/>
            <p:nvPr/>
          </p:nvSpPr>
          <p:spPr>
            <a:xfrm>
              <a:off x="2017776" y="4953634"/>
              <a:ext cx="1345565" cy="217804"/>
            </a:xfrm>
            <a:custGeom>
              <a:avLst/>
              <a:gdLst/>
              <a:ahLst/>
              <a:cxnLst/>
              <a:rect l="l" t="t" r="r" b="b"/>
              <a:pathLst>
                <a:path w="1345564" h="217804">
                  <a:moveTo>
                    <a:pt x="1345057" y="0"/>
                  </a:moveTo>
                  <a:lnTo>
                    <a:pt x="1343630" y="42421"/>
                  </a:lnTo>
                  <a:lnTo>
                    <a:pt x="1339738" y="77057"/>
                  </a:lnTo>
                  <a:lnTo>
                    <a:pt x="1333966" y="100405"/>
                  </a:lnTo>
                  <a:lnTo>
                    <a:pt x="1326896" y="108965"/>
                  </a:lnTo>
                  <a:lnTo>
                    <a:pt x="690626" y="108965"/>
                  </a:lnTo>
                  <a:lnTo>
                    <a:pt x="683555" y="117506"/>
                  </a:lnTo>
                  <a:lnTo>
                    <a:pt x="677783" y="140811"/>
                  </a:lnTo>
                  <a:lnTo>
                    <a:pt x="673891" y="175402"/>
                  </a:lnTo>
                  <a:lnTo>
                    <a:pt x="672465" y="217804"/>
                  </a:lnTo>
                  <a:lnTo>
                    <a:pt x="671040" y="175402"/>
                  </a:lnTo>
                  <a:lnTo>
                    <a:pt x="667162" y="140811"/>
                  </a:lnTo>
                  <a:lnTo>
                    <a:pt x="661427" y="117506"/>
                  </a:lnTo>
                  <a:lnTo>
                    <a:pt x="654431" y="108965"/>
                  </a:lnTo>
                  <a:lnTo>
                    <a:pt x="18161" y="108965"/>
                  </a:lnTo>
                  <a:lnTo>
                    <a:pt x="11090" y="100405"/>
                  </a:lnTo>
                  <a:lnTo>
                    <a:pt x="5318" y="77057"/>
                  </a:lnTo>
                  <a:lnTo>
                    <a:pt x="1426" y="4242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C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2833" y="5491136"/>
              <a:ext cx="1431671" cy="883932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7800"/>
                </a:solidFill>
              </a:rPr>
              <a:t>Choix</a:t>
            </a:r>
            <a:r>
              <a:rPr sz="1600" spc="-3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graphiques </a:t>
            </a:r>
            <a:r>
              <a:rPr sz="1600" dirty="0">
                <a:solidFill>
                  <a:srgbClr val="FF7800"/>
                </a:solidFill>
              </a:rPr>
              <a:t>en</a:t>
            </a:r>
            <a:r>
              <a:rPr sz="1600" spc="-4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fonction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d’objectif</a:t>
            </a:r>
            <a:endParaRPr sz="160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"/>
            <a:ext cx="12190095" cy="6855459"/>
            <a:chOff x="0" y="17"/>
            <a:chExt cx="12190095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17"/>
              <a:ext cx="12187046" cy="6855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11118469" y="0"/>
                  </a:moveTo>
                  <a:lnTo>
                    <a:pt x="0" y="0"/>
                  </a:lnTo>
                  <a:lnTo>
                    <a:pt x="0" y="5146294"/>
                  </a:lnTo>
                  <a:lnTo>
                    <a:pt x="11118469" y="5146294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5478"/>
              <a:ext cx="11118850" cy="5146675"/>
            </a:xfrm>
            <a:custGeom>
              <a:avLst/>
              <a:gdLst/>
              <a:ahLst/>
              <a:cxnLst/>
              <a:rect l="l" t="t" r="r" b="b"/>
              <a:pathLst>
                <a:path w="11118850" h="5146675">
                  <a:moveTo>
                    <a:pt x="0" y="5146294"/>
                  </a:moveTo>
                  <a:lnTo>
                    <a:pt x="11118469" y="5146294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46294"/>
                  </a:lnTo>
                  <a:close/>
                </a:path>
              </a:pathLst>
            </a:custGeom>
            <a:ln w="952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50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58463" y="341363"/>
            <a:ext cx="7696834" cy="6236970"/>
            <a:chOff x="3958463" y="341363"/>
            <a:chExt cx="7696834" cy="62369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1363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8463" y="3169335"/>
              <a:ext cx="7534529" cy="340842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982" y="1599692"/>
            <a:ext cx="4269105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question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l'objectif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graphique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Résolution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3ème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6182" y="2246477"/>
            <a:ext cx="61042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Graphique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Proposé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nuage 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points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(Scatter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plots).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Placez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dépenses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marketing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l’axe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horizontal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revenus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l’axe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vertical.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901" y="3495370"/>
            <a:ext cx="1872614" cy="3079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Guide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901" y="3809149"/>
            <a:ext cx="2830195" cy="95440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84455" algn="just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Excel,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sélectionnez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deux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colonnes,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allez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insérer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insérez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nuages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points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Y.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23947" y="3374123"/>
            <a:ext cx="1792605" cy="612775"/>
            <a:chOff x="2623947" y="3374123"/>
            <a:chExt cx="1792605" cy="61277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3947" y="3374123"/>
              <a:ext cx="445833" cy="4145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23182" y="3646677"/>
              <a:ext cx="287020" cy="334010"/>
            </a:xfrm>
            <a:custGeom>
              <a:avLst/>
              <a:gdLst/>
              <a:ahLst/>
              <a:cxnLst/>
              <a:rect l="l" t="t" r="r" b="b"/>
              <a:pathLst>
                <a:path w="287020" h="334010">
                  <a:moveTo>
                    <a:pt x="143255" y="0"/>
                  </a:moveTo>
                  <a:lnTo>
                    <a:pt x="97974" y="8502"/>
                  </a:lnTo>
                  <a:lnTo>
                    <a:pt x="58649" y="32178"/>
                  </a:lnTo>
                  <a:lnTo>
                    <a:pt x="27639" y="68278"/>
                  </a:lnTo>
                  <a:lnTo>
                    <a:pt x="7303" y="114052"/>
                  </a:lnTo>
                  <a:lnTo>
                    <a:pt x="0" y="166751"/>
                  </a:lnTo>
                  <a:lnTo>
                    <a:pt x="7303" y="219449"/>
                  </a:lnTo>
                  <a:lnTo>
                    <a:pt x="27639" y="265223"/>
                  </a:lnTo>
                  <a:lnTo>
                    <a:pt x="58649" y="301323"/>
                  </a:lnTo>
                  <a:lnTo>
                    <a:pt x="97974" y="324999"/>
                  </a:lnTo>
                  <a:lnTo>
                    <a:pt x="143255" y="333502"/>
                  </a:lnTo>
                  <a:lnTo>
                    <a:pt x="188599" y="324999"/>
                  </a:lnTo>
                  <a:lnTo>
                    <a:pt x="227961" y="301323"/>
                  </a:lnTo>
                  <a:lnTo>
                    <a:pt x="258991" y="265223"/>
                  </a:lnTo>
                  <a:lnTo>
                    <a:pt x="279334" y="219449"/>
                  </a:lnTo>
                  <a:lnTo>
                    <a:pt x="286638" y="166751"/>
                  </a:lnTo>
                  <a:lnTo>
                    <a:pt x="279334" y="114052"/>
                  </a:lnTo>
                  <a:lnTo>
                    <a:pt x="258991" y="68278"/>
                  </a:lnTo>
                  <a:lnTo>
                    <a:pt x="227961" y="32178"/>
                  </a:lnTo>
                  <a:lnTo>
                    <a:pt x="188599" y="8502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3182" y="3646677"/>
              <a:ext cx="287020" cy="334010"/>
            </a:xfrm>
            <a:custGeom>
              <a:avLst/>
              <a:gdLst/>
              <a:ahLst/>
              <a:cxnLst/>
              <a:rect l="l" t="t" r="r" b="b"/>
              <a:pathLst>
                <a:path w="287020" h="334010">
                  <a:moveTo>
                    <a:pt x="0" y="166751"/>
                  </a:moveTo>
                  <a:lnTo>
                    <a:pt x="7303" y="114052"/>
                  </a:lnTo>
                  <a:lnTo>
                    <a:pt x="27639" y="68278"/>
                  </a:lnTo>
                  <a:lnTo>
                    <a:pt x="58649" y="32178"/>
                  </a:lnTo>
                  <a:lnTo>
                    <a:pt x="97974" y="8502"/>
                  </a:lnTo>
                  <a:lnTo>
                    <a:pt x="143255" y="0"/>
                  </a:lnTo>
                  <a:lnTo>
                    <a:pt x="188599" y="8502"/>
                  </a:lnTo>
                  <a:lnTo>
                    <a:pt x="227961" y="32178"/>
                  </a:lnTo>
                  <a:lnTo>
                    <a:pt x="258991" y="68278"/>
                  </a:lnTo>
                  <a:lnTo>
                    <a:pt x="279334" y="114052"/>
                  </a:lnTo>
                  <a:lnTo>
                    <a:pt x="286638" y="166751"/>
                  </a:lnTo>
                  <a:lnTo>
                    <a:pt x="279334" y="219449"/>
                  </a:lnTo>
                  <a:lnTo>
                    <a:pt x="258991" y="265223"/>
                  </a:lnTo>
                  <a:lnTo>
                    <a:pt x="227961" y="301323"/>
                  </a:lnTo>
                  <a:lnTo>
                    <a:pt x="188599" y="324999"/>
                  </a:lnTo>
                  <a:lnTo>
                    <a:pt x="143255" y="333502"/>
                  </a:lnTo>
                  <a:lnTo>
                    <a:pt x="97974" y="324999"/>
                  </a:lnTo>
                  <a:lnTo>
                    <a:pt x="58649" y="301323"/>
                  </a:lnTo>
                  <a:lnTo>
                    <a:pt x="27639" y="265223"/>
                  </a:lnTo>
                  <a:lnTo>
                    <a:pt x="7303" y="219449"/>
                  </a:lnTo>
                  <a:lnTo>
                    <a:pt x="0" y="166751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95698" y="3667505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61175" y="3137789"/>
            <a:ext cx="299720" cy="346710"/>
            <a:chOff x="6861175" y="3137789"/>
            <a:chExt cx="299720" cy="346710"/>
          </a:xfrm>
        </p:grpSpPr>
        <p:sp>
          <p:nvSpPr>
            <p:cNvPr id="21" name="object 21"/>
            <p:cNvSpPr/>
            <p:nvPr/>
          </p:nvSpPr>
          <p:spPr>
            <a:xfrm>
              <a:off x="6867525" y="3144139"/>
              <a:ext cx="287020" cy="334010"/>
            </a:xfrm>
            <a:custGeom>
              <a:avLst/>
              <a:gdLst/>
              <a:ahLst/>
              <a:cxnLst/>
              <a:rect l="l" t="t" r="r" b="b"/>
              <a:pathLst>
                <a:path w="287020" h="334010">
                  <a:moveTo>
                    <a:pt x="143382" y="0"/>
                  </a:moveTo>
                  <a:lnTo>
                    <a:pt x="98088" y="8502"/>
                  </a:lnTo>
                  <a:lnTo>
                    <a:pt x="58731" y="32178"/>
                  </a:lnTo>
                  <a:lnTo>
                    <a:pt x="27683" y="68278"/>
                  </a:lnTo>
                  <a:lnTo>
                    <a:pt x="7316" y="114052"/>
                  </a:lnTo>
                  <a:lnTo>
                    <a:pt x="0" y="166750"/>
                  </a:lnTo>
                  <a:lnTo>
                    <a:pt x="7316" y="219449"/>
                  </a:lnTo>
                  <a:lnTo>
                    <a:pt x="27683" y="265223"/>
                  </a:lnTo>
                  <a:lnTo>
                    <a:pt x="58731" y="301323"/>
                  </a:lnTo>
                  <a:lnTo>
                    <a:pt x="98088" y="324999"/>
                  </a:lnTo>
                  <a:lnTo>
                    <a:pt x="143382" y="333501"/>
                  </a:lnTo>
                  <a:lnTo>
                    <a:pt x="188664" y="324999"/>
                  </a:lnTo>
                  <a:lnTo>
                    <a:pt x="227989" y="301323"/>
                  </a:lnTo>
                  <a:lnTo>
                    <a:pt x="258999" y="265223"/>
                  </a:lnTo>
                  <a:lnTo>
                    <a:pt x="279335" y="219449"/>
                  </a:lnTo>
                  <a:lnTo>
                    <a:pt x="286639" y="166750"/>
                  </a:lnTo>
                  <a:lnTo>
                    <a:pt x="279335" y="114052"/>
                  </a:lnTo>
                  <a:lnTo>
                    <a:pt x="258999" y="68278"/>
                  </a:lnTo>
                  <a:lnTo>
                    <a:pt x="227989" y="32178"/>
                  </a:lnTo>
                  <a:lnTo>
                    <a:pt x="188664" y="8502"/>
                  </a:lnTo>
                  <a:lnTo>
                    <a:pt x="143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67525" y="3144139"/>
              <a:ext cx="287020" cy="334010"/>
            </a:xfrm>
            <a:custGeom>
              <a:avLst/>
              <a:gdLst/>
              <a:ahLst/>
              <a:cxnLst/>
              <a:rect l="l" t="t" r="r" b="b"/>
              <a:pathLst>
                <a:path w="287020" h="334010">
                  <a:moveTo>
                    <a:pt x="0" y="166750"/>
                  </a:moveTo>
                  <a:lnTo>
                    <a:pt x="7316" y="114052"/>
                  </a:lnTo>
                  <a:lnTo>
                    <a:pt x="27683" y="68278"/>
                  </a:lnTo>
                  <a:lnTo>
                    <a:pt x="58731" y="32178"/>
                  </a:lnTo>
                  <a:lnTo>
                    <a:pt x="98088" y="8502"/>
                  </a:lnTo>
                  <a:lnTo>
                    <a:pt x="143382" y="0"/>
                  </a:lnTo>
                  <a:lnTo>
                    <a:pt x="188664" y="8502"/>
                  </a:lnTo>
                  <a:lnTo>
                    <a:pt x="227989" y="32178"/>
                  </a:lnTo>
                  <a:lnTo>
                    <a:pt x="258999" y="68278"/>
                  </a:lnTo>
                  <a:lnTo>
                    <a:pt x="279335" y="114052"/>
                  </a:lnTo>
                  <a:lnTo>
                    <a:pt x="286639" y="166750"/>
                  </a:lnTo>
                  <a:lnTo>
                    <a:pt x="279335" y="219449"/>
                  </a:lnTo>
                  <a:lnTo>
                    <a:pt x="258999" y="265223"/>
                  </a:lnTo>
                  <a:lnTo>
                    <a:pt x="227989" y="301323"/>
                  </a:lnTo>
                  <a:lnTo>
                    <a:pt x="188664" y="324999"/>
                  </a:lnTo>
                  <a:lnTo>
                    <a:pt x="143382" y="333501"/>
                  </a:lnTo>
                  <a:lnTo>
                    <a:pt x="98088" y="324999"/>
                  </a:lnTo>
                  <a:lnTo>
                    <a:pt x="58731" y="301323"/>
                  </a:lnTo>
                  <a:lnTo>
                    <a:pt x="27683" y="265223"/>
                  </a:lnTo>
                  <a:lnTo>
                    <a:pt x="7316" y="219449"/>
                  </a:lnTo>
                  <a:lnTo>
                    <a:pt x="0" y="16675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43470" y="3164839"/>
            <a:ext cx="135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492870" y="4084573"/>
            <a:ext cx="299720" cy="346710"/>
            <a:chOff x="8492870" y="4084573"/>
            <a:chExt cx="299720" cy="346710"/>
          </a:xfrm>
        </p:grpSpPr>
        <p:sp>
          <p:nvSpPr>
            <p:cNvPr id="25" name="object 25"/>
            <p:cNvSpPr/>
            <p:nvPr/>
          </p:nvSpPr>
          <p:spPr>
            <a:xfrm>
              <a:off x="8499220" y="4090923"/>
              <a:ext cx="287020" cy="334010"/>
            </a:xfrm>
            <a:custGeom>
              <a:avLst/>
              <a:gdLst/>
              <a:ahLst/>
              <a:cxnLst/>
              <a:rect l="l" t="t" r="r" b="b"/>
              <a:pathLst>
                <a:path w="287020" h="334010">
                  <a:moveTo>
                    <a:pt x="143255" y="0"/>
                  </a:moveTo>
                  <a:lnTo>
                    <a:pt x="97974" y="8490"/>
                  </a:lnTo>
                  <a:lnTo>
                    <a:pt x="58649" y="32142"/>
                  </a:lnTo>
                  <a:lnTo>
                    <a:pt x="27639" y="68223"/>
                  </a:lnTo>
                  <a:lnTo>
                    <a:pt x="7303" y="114003"/>
                  </a:lnTo>
                  <a:lnTo>
                    <a:pt x="0" y="166750"/>
                  </a:lnTo>
                  <a:lnTo>
                    <a:pt x="7303" y="219449"/>
                  </a:lnTo>
                  <a:lnTo>
                    <a:pt x="27639" y="265223"/>
                  </a:lnTo>
                  <a:lnTo>
                    <a:pt x="58649" y="301323"/>
                  </a:lnTo>
                  <a:lnTo>
                    <a:pt x="97974" y="324999"/>
                  </a:lnTo>
                  <a:lnTo>
                    <a:pt x="143255" y="333501"/>
                  </a:lnTo>
                  <a:lnTo>
                    <a:pt x="188537" y="324999"/>
                  </a:lnTo>
                  <a:lnTo>
                    <a:pt x="227862" y="301323"/>
                  </a:lnTo>
                  <a:lnTo>
                    <a:pt x="258872" y="265223"/>
                  </a:lnTo>
                  <a:lnTo>
                    <a:pt x="279208" y="219449"/>
                  </a:lnTo>
                  <a:lnTo>
                    <a:pt x="286511" y="166750"/>
                  </a:lnTo>
                  <a:lnTo>
                    <a:pt x="279208" y="114003"/>
                  </a:lnTo>
                  <a:lnTo>
                    <a:pt x="258872" y="68223"/>
                  </a:lnTo>
                  <a:lnTo>
                    <a:pt x="227862" y="32142"/>
                  </a:lnTo>
                  <a:lnTo>
                    <a:pt x="188537" y="8490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99220" y="4090923"/>
              <a:ext cx="287020" cy="334010"/>
            </a:xfrm>
            <a:custGeom>
              <a:avLst/>
              <a:gdLst/>
              <a:ahLst/>
              <a:cxnLst/>
              <a:rect l="l" t="t" r="r" b="b"/>
              <a:pathLst>
                <a:path w="287020" h="334010">
                  <a:moveTo>
                    <a:pt x="0" y="166750"/>
                  </a:moveTo>
                  <a:lnTo>
                    <a:pt x="7303" y="114003"/>
                  </a:lnTo>
                  <a:lnTo>
                    <a:pt x="27639" y="68223"/>
                  </a:lnTo>
                  <a:lnTo>
                    <a:pt x="58649" y="32142"/>
                  </a:lnTo>
                  <a:lnTo>
                    <a:pt x="97974" y="8490"/>
                  </a:lnTo>
                  <a:lnTo>
                    <a:pt x="143255" y="0"/>
                  </a:lnTo>
                  <a:lnTo>
                    <a:pt x="188537" y="8490"/>
                  </a:lnTo>
                  <a:lnTo>
                    <a:pt x="227862" y="32142"/>
                  </a:lnTo>
                  <a:lnTo>
                    <a:pt x="258872" y="68223"/>
                  </a:lnTo>
                  <a:lnTo>
                    <a:pt x="279208" y="114003"/>
                  </a:lnTo>
                  <a:lnTo>
                    <a:pt x="286511" y="166750"/>
                  </a:lnTo>
                  <a:lnTo>
                    <a:pt x="279208" y="219449"/>
                  </a:lnTo>
                  <a:lnTo>
                    <a:pt x="258872" y="265223"/>
                  </a:lnTo>
                  <a:lnTo>
                    <a:pt x="227862" y="301323"/>
                  </a:lnTo>
                  <a:lnTo>
                    <a:pt x="188537" y="324999"/>
                  </a:lnTo>
                  <a:lnTo>
                    <a:pt x="143255" y="333501"/>
                  </a:lnTo>
                  <a:lnTo>
                    <a:pt x="97974" y="324999"/>
                  </a:lnTo>
                  <a:lnTo>
                    <a:pt x="58649" y="301323"/>
                  </a:lnTo>
                  <a:lnTo>
                    <a:pt x="27639" y="265223"/>
                  </a:lnTo>
                  <a:lnTo>
                    <a:pt x="7303" y="219449"/>
                  </a:lnTo>
                  <a:lnTo>
                    <a:pt x="0" y="16675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576818" y="4111193"/>
            <a:ext cx="133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>
                <a:solidFill>
                  <a:srgbClr val="FF7800"/>
                </a:solidFill>
              </a:rPr>
              <a:t>02</a:t>
            </a:r>
            <a:r>
              <a:rPr spc="-6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–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CONFIGURER</a:t>
            </a:r>
            <a:r>
              <a:rPr spc="-65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LES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GRAPHIQUES</a:t>
            </a:r>
            <a:r>
              <a:rPr spc="-35" dirty="0">
                <a:solidFill>
                  <a:srgbClr val="FF7800"/>
                </a:solidFill>
              </a:rPr>
              <a:t> </a:t>
            </a:r>
            <a:r>
              <a:rPr spc="-20" dirty="0">
                <a:solidFill>
                  <a:srgbClr val="FF7800"/>
                </a:solidFill>
              </a:rPr>
              <a:t>POUR </a:t>
            </a:r>
            <a:r>
              <a:rPr dirty="0">
                <a:solidFill>
                  <a:srgbClr val="FF7800"/>
                </a:solidFill>
              </a:rPr>
              <a:t>UNE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25" dirty="0">
                <a:solidFill>
                  <a:srgbClr val="FF7800"/>
                </a:solidFill>
              </a:rPr>
              <a:t>ANALYSE</a:t>
            </a:r>
            <a:r>
              <a:rPr spc="-30" dirty="0">
                <a:solidFill>
                  <a:srgbClr val="FF7800"/>
                </a:solidFill>
              </a:rPr>
              <a:t> </a:t>
            </a:r>
            <a:r>
              <a:rPr spc="-10" dirty="0">
                <a:solidFill>
                  <a:srgbClr val="FF7800"/>
                </a:solidFill>
              </a:rPr>
              <a:t>PROFONDE</a:t>
            </a: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7800"/>
                </a:solidFill>
              </a:rPr>
              <a:t>Choix</a:t>
            </a:r>
            <a:r>
              <a:rPr sz="1600" spc="-30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des</a:t>
            </a:r>
            <a:r>
              <a:rPr sz="1600" spc="-50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graphiques </a:t>
            </a:r>
            <a:r>
              <a:rPr sz="1600" dirty="0">
                <a:solidFill>
                  <a:srgbClr val="FF7800"/>
                </a:solidFill>
              </a:rPr>
              <a:t>en</a:t>
            </a:r>
            <a:r>
              <a:rPr sz="1600" spc="-45" dirty="0">
                <a:solidFill>
                  <a:srgbClr val="FF7800"/>
                </a:solidFill>
              </a:rPr>
              <a:t> </a:t>
            </a:r>
            <a:r>
              <a:rPr sz="1600" dirty="0">
                <a:solidFill>
                  <a:srgbClr val="FF7800"/>
                </a:solidFill>
              </a:rPr>
              <a:t>fonction</a:t>
            </a:r>
            <a:r>
              <a:rPr sz="1600" spc="-35" dirty="0">
                <a:solidFill>
                  <a:srgbClr val="FF7800"/>
                </a:solidFill>
              </a:rPr>
              <a:t> </a:t>
            </a:r>
            <a:r>
              <a:rPr sz="1600" spc="-10" dirty="0">
                <a:solidFill>
                  <a:srgbClr val="FF7800"/>
                </a:solidFill>
              </a:rPr>
              <a:t>d’objectif</a:t>
            </a:r>
            <a:endParaRPr sz="1600"/>
          </a:p>
        </p:txBody>
      </p:sp>
      <p:sp>
        <p:nvSpPr>
          <p:cNvPr id="29" name="object 29"/>
          <p:cNvSpPr txBox="1"/>
          <p:nvPr/>
        </p:nvSpPr>
        <p:spPr>
          <a:xfrm>
            <a:off x="731901" y="2374264"/>
            <a:ext cx="450850" cy="354965"/>
          </a:xfrm>
          <a:prstGeom prst="rect">
            <a:avLst/>
          </a:prstGeom>
          <a:solidFill>
            <a:srgbClr val="FFC000"/>
          </a:solidFill>
          <a:ln w="12700">
            <a:solidFill>
              <a:srgbClr val="6C4F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3349</Words>
  <Application>Microsoft Office PowerPoint</Application>
  <PresentationFormat>Grand écran</PresentationFormat>
  <Paragraphs>481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Office Theme</vt:lpstr>
      <vt:lpstr>CHAPITRE 2</vt:lpstr>
      <vt:lpstr>CHAPITRE 2</vt:lpstr>
      <vt:lpstr>02 – CONFIGURER LES GRAPHIQUES POUR UNE ANALYSE PROFONDE Choix des graphiques en fonction d’objectif</vt:lpstr>
      <vt:lpstr>02 – CONFIGURER LES GRAPHIQUES POUR UNE ANALYSE PROFONDE Choix des graphiques en fonction d’objectif</vt:lpstr>
      <vt:lpstr>02 – CONFIGURER LES GRAPHIQUES POUR UNE ANALYSE PROFONDE Choix des graphiques en fonction d’objectif</vt:lpstr>
      <vt:lpstr>02 – CONFIGURER LES GRAPHIQUES POUR UNE ANALYSE PROFONDE Choix des graphiques en fonction d’objectif</vt:lpstr>
      <vt:lpstr>02 – CONFIGURER LES GRAPHIQUES POUR UNE ANALYSE PROFONDE Choix des graphiques en fonction d’objectif</vt:lpstr>
      <vt:lpstr>02 – CONFIGURER LES GRAPHIQUES POUR UNE ANALYSE PROFONDE Choix des graphiques en fonction d’objectif</vt:lpstr>
      <vt:lpstr>02 – CONFIGURER LES GRAPHIQUES POUR UNE ANALYSE PROFONDE Choix des graphiques en fonction d’objectif</vt:lpstr>
      <vt:lpstr>02 – CONFIGURER LES GRAPHIQUES POUR UNE ANALYSE PROFONDE Choix des graphiques en fonction d’objectif</vt:lpstr>
      <vt:lpstr>02 – CONFIGURER LES GRAPHIQUES POUR UNE ANALYSE PROFONDE Choix des graphiques en fonction des données</vt:lpstr>
      <vt:lpstr>CHAPITRE 2</vt:lpstr>
      <vt:lpstr>02 – CONFIGURER LES GRAPHIQUES POUR UNE ANALYSE PROFONDE Exploration de la visualisation multivariée</vt:lpstr>
      <vt:lpstr>02 – CONFIGURER LES GRAPHIQUES POUR UNE ANALYSE PROFONDE Exploration de la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02 – CONFIGURER LES GRAPHIQUES POUR UNE ANALYSE PROFONDE Techniques de Visualisation Multivariée</vt:lpstr>
      <vt:lpstr>CHAPITRE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IA101</cp:lastModifiedBy>
  <cp:revision>4</cp:revision>
  <dcterms:created xsi:type="dcterms:W3CDTF">2024-09-30T23:08:11Z</dcterms:created>
  <dcterms:modified xsi:type="dcterms:W3CDTF">2024-11-30T09:53:41Z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2024-09-30T00:00:00Z</vt:filetime>
  </property>
  <property fmtid="{D5CDD505-2E9C-101B-9397-08002B2CF9AE}" pid="5" name="Producer">
    <vt:lpwstr>Microsoft® PowerPoint® for Microsoft 365</vt:lpwstr>
  </property>
</Properties>
</file>