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74" r:id="rId2"/>
    <p:sldId id="377" r:id="rId3"/>
    <p:sldId id="378" r:id="rId4"/>
    <p:sldId id="379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BI EL-ALAOUY" userId="c0f863f6-db95-49c6-911c-8ced39e04c5e" providerId="ADAL" clId="{7058FD96-48A2-4FFE-B2AA-6B4C527298FF}"/>
    <pc:docChg chg="undo custSel addSld delSld modSld">
      <pc:chgData name="ELARBI EL-ALAOUY" userId="c0f863f6-db95-49c6-911c-8ced39e04c5e" providerId="ADAL" clId="{7058FD96-48A2-4FFE-B2AA-6B4C527298FF}" dt="2024-11-26T11:52:14.620" v="43" actId="47"/>
      <pc:docMkLst>
        <pc:docMk/>
      </pc:docMkLst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3"/>
        </pc:sldMkLst>
      </pc:sldChg>
      <pc:sldChg chg="del">
        <pc:chgData name="ELARBI EL-ALAOUY" userId="c0f863f6-db95-49c6-911c-8ced39e04c5e" providerId="ADAL" clId="{7058FD96-48A2-4FFE-B2AA-6B4C527298FF}" dt="2024-11-25T21:19:08.149" v="1" actId="47"/>
        <pc:sldMkLst>
          <pc:docMk/>
          <pc:sldMk cId="0" sldId="375"/>
        </pc:sldMkLst>
      </pc:sldChg>
      <pc:sldChg chg="del">
        <pc:chgData name="ELARBI EL-ALAOUY" userId="c0f863f6-db95-49c6-911c-8ced39e04c5e" providerId="ADAL" clId="{7058FD96-48A2-4FFE-B2AA-6B4C527298FF}" dt="2024-11-25T21:19:33.498" v="2" actId="47"/>
        <pc:sldMkLst>
          <pc:docMk/>
          <pc:sldMk cId="0" sldId="376"/>
        </pc:sldMkLst>
      </pc:sldChg>
      <pc:sldChg chg="add del">
        <pc:chgData name="ELARBI EL-ALAOUY" userId="c0f863f6-db95-49c6-911c-8ced39e04c5e" providerId="ADAL" clId="{7058FD96-48A2-4FFE-B2AA-6B4C527298FF}" dt="2024-11-25T21:19:47.750" v="4" actId="47"/>
        <pc:sldMkLst>
          <pc:docMk/>
          <pc:sldMk cId="0" sldId="378"/>
        </pc:sldMkLst>
      </pc:sldChg>
      <pc:sldChg chg="modSp mod">
        <pc:chgData name="ELARBI EL-ALAOUY" userId="c0f863f6-db95-49c6-911c-8ced39e04c5e" providerId="ADAL" clId="{7058FD96-48A2-4FFE-B2AA-6B4C527298FF}" dt="2024-11-26T11:50:56.277" v="40" actId="20577"/>
        <pc:sldMkLst>
          <pc:docMk/>
          <pc:sldMk cId="0" sldId="379"/>
        </pc:sldMkLst>
        <pc:spChg chg="mod">
          <ac:chgData name="ELARBI EL-ALAOUY" userId="c0f863f6-db95-49c6-911c-8ced39e04c5e" providerId="ADAL" clId="{7058FD96-48A2-4FFE-B2AA-6B4C527298FF}" dt="2024-11-26T11:50:56.277" v="40" actId="20577"/>
          <ac:spMkLst>
            <pc:docMk/>
            <pc:sldMk cId="0" sldId="379"/>
            <ac:spMk id="12" creationId="{00000000-0000-0000-0000-000000000000}"/>
          </ac:spMkLst>
        </pc:spChg>
        <pc:spChg chg="mod">
          <ac:chgData name="ELARBI EL-ALAOUY" userId="c0f863f6-db95-49c6-911c-8ced39e04c5e" providerId="ADAL" clId="{7058FD96-48A2-4FFE-B2AA-6B4C527298FF}" dt="2024-11-26T11:49:50.674" v="11" actId="20577"/>
          <ac:spMkLst>
            <pc:docMk/>
            <pc:sldMk cId="0" sldId="379"/>
            <ac:spMk id="13" creationId="{00000000-0000-0000-0000-000000000000}"/>
          </ac:spMkLst>
        </pc:spChg>
      </pc:sldChg>
      <pc:sldChg chg="del">
        <pc:chgData name="ELARBI EL-ALAOUY" userId="c0f863f6-db95-49c6-911c-8ced39e04c5e" providerId="ADAL" clId="{7058FD96-48A2-4FFE-B2AA-6B4C527298FF}" dt="2024-11-26T11:52:14.620" v="43" actId="47"/>
        <pc:sldMkLst>
          <pc:docMk/>
          <pc:sldMk cId="0" sldId="380"/>
        </pc:sldMkLst>
      </pc:sldChg>
      <pc:sldChg chg="del">
        <pc:chgData name="ELARBI EL-ALAOUY" userId="c0f863f6-db95-49c6-911c-8ced39e04c5e" providerId="ADAL" clId="{7058FD96-48A2-4FFE-B2AA-6B4C527298FF}" dt="2024-11-26T11:52:11.936" v="42" actId="47"/>
        <pc:sldMkLst>
          <pc:docMk/>
          <pc:sldMk cId="0" sldId="381"/>
        </pc:sldMkLst>
      </pc:sldChg>
      <pc:sldChg chg="del">
        <pc:chgData name="ELARBI EL-ALAOUY" userId="c0f863f6-db95-49c6-911c-8ced39e04c5e" providerId="ADAL" clId="{7058FD96-48A2-4FFE-B2AA-6B4C527298FF}" dt="2024-11-26T11:52:09.613" v="41" actId="47"/>
        <pc:sldMkLst>
          <pc:docMk/>
          <pc:sldMk cId="0" sldId="382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3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4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5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6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7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8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9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0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1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2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3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4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5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11115040" y="0"/>
                </a:moveTo>
                <a:lnTo>
                  <a:pt x="0" y="0"/>
                </a:lnTo>
                <a:lnTo>
                  <a:pt x="0" y="5151120"/>
                </a:lnTo>
                <a:lnTo>
                  <a:pt x="11115040" y="515112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0" y="0"/>
                </a:moveTo>
                <a:lnTo>
                  <a:pt x="11115040" y="0"/>
                </a:lnTo>
                <a:lnTo>
                  <a:pt x="11115040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10172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22" y="1247165"/>
                </a:lnTo>
                <a:lnTo>
                  <a:pt x="95770" y="1279004"/>
                </a:lnTo>
                <a:lnTo>
                  <a:pt x="133350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32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599" cy="8635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38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89" y="0"/>
                </a:moveTo>
                <a:lnTo>
                  <a:pt x="120230" y="0"/>
                </a:lnTo>
                <a:lnTo>
                  <a:pt x="73434" y="9447"/>
                </a:lnTo>
                <a:lnTo>
                  <a:pt x="35217" y="35212"/>
                </a:lnTo>
                <a:lnTo>
                  <a:pt x="9449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20" y="721360"/>
                </a:lnTo>
                <a:lnTo>
                  <a:pt x="2153920" y="120230"/>
                </a:lnTo>
                <a:lnTo>
                  <a:pt x="2144472" y="73428"/>
                </a:lnTo>
                <a:lnTo>
                  <a:pt x="2118707" y="35212"/>
                </a:lnTo>
                <a:lnTo>
                  <a:pt x="2080491" y="9447"/>
                </a:lnTo>
                <a:lnTo>
                  <a:pt x="20336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399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7200" y="193040"/>
            <a:ext cx="1178559" cy="1168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47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93120" y="447040"/>
            <a:ext cx="660399" cy="65023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11115040" y="0"/>
                </a:moveTo>
                <a:lnTo>
                  <a:pt x="0" y="0"/>
                </a:lnTo>
                <a:lnTo>
                  <a:pt x="0" y="5151120"/>
                </a:lnTo>
                <a:lnTo>
                  <a:pt x="11115040" y="515112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0" y="0"/>
                </a:moveTo>
                <a:lnTo>
                  <a:pt x="11115040" y="0"/>
                </a:lnTo>
                <a:lnTo>
                  <a:pt x="11115040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10172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655" y="215458"/>
            <a:ext cx="11788688" cy="81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794" y="1642836"/>
            <a:ext cx="7534275" cy="277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87084" y="6669707"/>
            <a:ext cx="2020626" cy="1790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101" y="6666272"/>
            <a:ext cx="298887" cy="198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499225" cy="6858000"/>
            <a:chOff x="0" y="0"/>
            <a:chExt cx="649922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99014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040" y="162560"/>
              <a:ext cx="1280159" cy="125983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8005760" y="6116320"/>
            <a:ext cx="2174875" cy="747395"/>
            <a:chOff x="8005760" y="6116320"/>
            <a:chExt cx="2174875" cy="74739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0240" y="6116320"/>
              <a:ext cx="528319" cy="5283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11157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2043849" y="0"/>
                  </a:moveTo>
                  <a:lnTo>
                    <a:pt x="120230" y="0"/>
                  </a:lnTo>
                  <a:lnTo>
                    <a:pt x="73434" y="9447"/>
                  </a:lnTo>
                  <a:lnTo>
                    <a:pt x="35217" y="35212"/>
                  </a:lnTo>
                  <a:lnTo>
                    <a:pt x="9449" y="73428"/>
                  </a:lnTo>
                  <a:lnTo>
                    <a:pt x="0" y="120230"/>
                  </a:lnTo>
                  <a:lnTo>
                    <a:pt x="0" y="716280"/>
                  </a:lnTo>
                  <a:lnTo>
                    <a:pt x="2164079" y="716280"/>
                  </a:lnTo>
                  <a:lnTo>
                    <a:pt x="2164079" y="120230"/>
                  </a:lnTo>
                  <a:lnTo>
                    <a:pt x="2154632" y="73428"/>
                  </a:lnTo>
                  <a:lnTo>
                    <a:pt x="2128867" y="35212"/>
                  </a:lnTo>
                  <a:lnTo>
                    <a:pt x="2090651" y="9447"/>
                  </a:lnTo>
                  <a:lnTo>
                    <a:pt x="2043849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11157" y="6141720"/>
              <a:ext cx="2164080" cy="716280"/>
            </a:xfrm>
            <a:custGeom>
              <a:avLst/>
              <a:gdLst/>
              <a:ahLst/>
              <a:cxnLst/>
              <a:rect l="l" t="t" r="r" b="b"/>
              <a:pathLst>
                <a:path w="2164079" h="716279">
                  <a:moveTo>
                    <a:pt x="120230" y="0"/>
                  </a:moveTo>
                  <a:lnTo>
                    <a:pt x="2043849" y="0"/>
                  </a:lnTo>
                  <a:lnTo>
                    <a:pt x="2090651" y="9447"/>
                  </a:lnTo>
                  <a:lnTo>
                    <a:pt x="2128867" y="35212"/>
                  </a:lnTo>
                  <a:lnTo>
                    <a:pt x="2154632" y="73428"/>
                  </a:lnTo>
                  <a:lnTo>
                    <a:pt x="2164079" y="120230"/>
                  </a:lnTo>
                  <a:lnTo>
                    <a:pt x="2164079" y="716280"/>
                  </a:lnTo>
                </a:path>
                <a:path w="2164079" h="716279">
                  <a:moveTo>
                    <a:pt x="0" y="716280"/>
                  </a:moveTo>
                  <a:lnTo>
                    <a:pt x="0" y="120230"/>
                  </a:lnTo>
                  <a:lnTo>
                    <a:pt x="9449" y="73428"/>
                  </a:lnTo>
                  <a:lnTo>
                    <a:pt x="35217" y="35212"/>
                  </a:lnTo>
                  <a:lnTo>
                    <a:pt x="73434" y="9447"/>
                  </a:lnTo>
                  <a:lnTo>
                    <a:pt x="120230" y="0"/>
                  </a:lnTo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37959" y="1609333"/>
            <a:ext cx="5319395" cy="3522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Compétences</a:t>
            </a:r>
            <a:r>
              <a:rPr sz="1450" b="1" spc="-2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visées 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0"/>
              </a:spcBef>
              <a:buSzPct val="110344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50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d’objectif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SzPct val="110344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50" spc="-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50" spc="-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0"/>
              </a:spcBef>
              <a:buSzPct val="110344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Explorer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5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multivariée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SzPct val="110344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stratégiquement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couleurs</a:t>
            </a:r>
            <a:r>
              <a:rPr sz="145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annotations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820"/>
              </a:spcBef>
              <a:buSzPct val="110344"/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45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avancés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50" spc="-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Python/Excel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50" b="1" spc="-20" dirty="0">
                <a:solidFill>
                  <a:srgbClr val="FF912B"/>
                </a:solidFill>
                <a:latin typeface="Calibri"/>
                <a:cs typeface="Calibri"/>
              </a:rPr>
              <a:t>Recommandations</a:t>
            </a:r>
            <a:r>
              <a:rPr sz="1450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10" dirty="0">
                <a:solidFill>
                  <a:srgbClr val="FF912B"/>
                </a:solidFill>
                <a:latin typeface="Calibri"/>
                <a:cs typeface="Calibri"/>
              </a:rPr>
              <a:t>clés</a:t>
            </a:r>
            <a:r>
              <a:rPr sz="1450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450" b="1" spc="-50" dirty="0">
                <a:solidFill>
                  <a:srgbClr val="FF912B"/>
                </a:solidFill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 marL="297180" indent="-28511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5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l’énoncé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30" dirty="0">
                <a:solidFill>
                  <a:srgbClr val="555555"/>
                </a:solidFill>
                <a:latin typeface="Calibri"/>
                <a:cs typeface="Calibri"/>
              </a:rPr>
              <a:t>problème</a:t>
            </a:r>
            <a:r>
              <a:rPr sz="145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proposé</a:t>
            </a:r>
            <a:endParaRPr sz="1450">
              <a:latin typeface="Calibri"/>
              <a:cs typeface="Calibri"/>
            </a:endParaRPr>
          </a:p>
          <a:p>
            <a:pPr marL="297180" marR="5080" indent="-285115">
              <a:lnSpc>
                <a:spcPct val="142500"/>
              </a:lnSpc>
              <a:spcBef>
                <a:spcPts val="8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focaliser</a:t>
            </a:r>
            <a:r>
              <a:rPr sz="145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quoi</a:t>
            </a:r>
            <a:r>
              <a:rPr sz="145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? »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5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5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555555"/>
                </a:solidFill>
                <a:latin typeface="Calibri"/>
                <a:cs typeface="Calibri"/>
              </a:rPr>
              <a:t>préoccuper</a:t>
            </a:r>
            <a:r>
              <a:rPr sz="145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5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«comment </a:t>
            </a:r>
            <a:r>
              <a:rPr sz="145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45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55555"/>
                </a:solidFill>
                <a:latin typeface="Calibri"/>
                <a:cs typeface="Calibri"/>
              </a:rPr>
              <a:t>?</a:t>
            </a:r>
            <a:r>
              <a:rPr sz="1450" spc="-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5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6964" y="6128144"/>
            <a:ext cx="1315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spc="-44" baseline="-2314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600" b="1" spc="-1432" baseline="-23148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50" b="1" spc="15" dirty="0">
                <a:solidFill>
                  <a:srgbClr val="1C3051"/>
                </a:solidFill>
                <a:latin typeface="Calibri"/>
                <a:cs typeface="Calibri"/>
              </a:rPr>
              <a:t>1</a:t>
            </a:r>
            <a:r>
              <a:rPr sz="1850" b="1" spc="-5" dirty="0">
                <a:solidFill>
                  <a:srgbClr val="1C3051"/>
                </a:solidFill>
                <a:latin typeface="Calibri"/>
                <a:cs typeface="Calibri"/>
              </a:rPr>
              <a:t>,</a:t>
            </a:r>
            <a:r>
              <a:rPr sz="1850" b="1" spc="-915" dirty="0">
                <a:solidFill>
                  <a:srgbClr val="1C3051"/>
                </a:solidFill>
                <a:latin typeface="Calibri"/>
                <a:cs typeface="Calibri"/>
              </a:rPr>
              <a:t>5</a:t>
            </a:r>
            <a:r>
              <a:rPr sz="3600" b="1" spc="-97" baseline="-23148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50" b="1" spc="-965" dirty="0">
                <a:solidFill>
                  <a:srgbClr val="1C3051"/>
                </a:solidFill>
                <a:latin typeface="Calibri"/>
                <a:cs typeface="Calibri"/>
              </a:rPr>
              <a:t>h</a:t>
            </a:r>
            <a:r>
              <a:rPr sz="3600" b="1" spc="-457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-665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3600" b="1" spc="-930" baseline="-23148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50" b="1" spc="-405" dirty="0">
                <a:solidFill>
                  <a:srgbClr val="1C3051"/>
                </a:solidFill>
                <a:latin typeface="Calibri"/>
                <a:cs typeface="Calibri"/>
              </a:rPr>
              <a:t>u</a:t>
            </a:r>
            <a:r>
              <a:rPr sz="3600" b="1" spc="-757" baseline="-2314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50" b="1" spc="-150" dirty="0">
                <a:solidFill>
                  <a:srgbClr val="1C3051"/>
                </a:solidFill>
                <a:latin typeface="Calibri"/>
                <a:cs typeface="Calibri"/>
              </a:rPr>
              <a:t>r</a:t>
            </a:r>
            <a:r>
              <a:rPr sz="3600" b="1" spc="-1650" baseline="-2314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50" b="1" spc="20" dirty="0">
                <a:solidFill>
                  <a:srgbClr val="1C3051"/>
                </a:solidFill>
                <a:latin typeface="Calibri"/>
                <a:cs typeface="Calibri"/>
              </a:rPr>
              <a:t>e</a:t>
            </a:r>
            <a:r>
              <a:rPr sz="1850" b="1" spc="-635" dirty="0">
                <a:solidFill>
                  <a:srgbClr val="1C3051"/>
                </a:solidFill>
                <a:latin typeface="Calibri"/>
                <a:cs typeface="Calibri"/>
              </a:rPr>
              <a:t>s</a:t>
            </a:r>
            <a:r>
              <a:rPr sz="3600" b="1" spc="-15" baseline="-2314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0888" y="104848"/>
            <a:ext cx="1414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Activité</a:t>
            </a:r>
            <a:r>
              <a:rPr spc="-65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99658" y="687504"/>
            <a:ext cx="5366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4140" marR="5080" indent="-136207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CONFIGURER</a:t>
            </a:r>
            <a:r>
              <a:rPr sz="2400" b="1" spc="-9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GRAPHIQUES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POUR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UNE ANALYSE</a:t>
            </a:r>
            <a:r>
              <a:rPr sz="2400" b="1" spc="-8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7800"/>
                </a:solidFill>
                <a:latin typeface="Calibri"/>
                <a:cs typeface="Calibri"/>
              </a:rPr>
              <a:t>PROFONDE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8959" y="6268720"/>
            <a:ext cx="396239" cy="396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0"/>
                  </a:moveTo>
                  <a:lnTo>
                    <a:pt x="11115040" y="0"/>
                  </a:lnTo>
                  <a:lnTo>
                    <a:pt x="11115040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22" y="1247165"/>
                  </a:lnTo>
                  <a:lnTo>
                    <a:pt x="95770" y="1279004"/>
                  </a:lnTo>
                  <a:lnTo>
                    <a:pt x="133350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552" y="5160648"/>
            <a:ext cx="269240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18080" y="345440"/>
            <a:ext cx="9235440" cy="4246880"/>
            <a:chOff x="2418080" y="345440"/>
            <a:chExt cx="9235440" cy="4246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93120" y="345440"/>
              <a:ext cx="660399" cy="6502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8080" y="2600959"/>
              <a:ext cx="538480" cy="5892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8239" y="3261360"/>
              <a:ext cx="538480" cy="5892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18080" y="4003040"/>
              <a:ext cx="538480" cy="58928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738" y="459137"/>
            <a:ext cx="101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Activité</a:t>
            </a:r>
            <a:r>
              <a:rPr sz="2000" spc="-4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69255" y="859749"/>
            <a:ext cx="7833995" cy="141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Associer</a:t>
            </a:r>
            <a:r>
              <a:rPr sz="16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graphiques</a:t>
            </a:r>
            <a:r>
              <a:rPr sz="1600" b="1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6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objectifs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spc="-10" dirty="0">
                <a:latin typeface="Calibri"/>
                <a:cs typeface="Calibri"/>
              </a:rPr>
              <a:t>Associez</a:t>
            </a:r>
            <a:r>
              <a:rPr sz="1450" spc="-8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chaque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type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de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graphique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à</a:t>
            </a:r>
            <a:r>
              <a:rPr sz="1450" spc="5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sa</a:t>
            </a:r>
            <a:r>
              <a:rPr sz="1450" spc="-3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fonction</a:t>
            </a:r>
            <a:r>
              <a:rPr sz="1450" spc="-11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principale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en</a:t>
            </a:r>
            <a:r>
              <a:rPr sz="1450" spc="-11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traçant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une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flèche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entre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les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éléments.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1424" y="4013876"/>
            <a:ext cx="911860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10" dirty="0">
                <a:latin typeface="Calibri"/>
                <a:cs typeface="Calibri"/>
              </a:rPr>
              <a:t>Box</a:t>
            </a:r>
            <a:r>
              <a:rPr sz="1850" b="1" spc="-9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plots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89411" y="4064007"/>
            <a:ext cx="193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18080" y="2529840"/>
            <a:ext cx="3759200" cy="3403600"/>
            <a:chOff x="2418080" y="2529840"/>
            <a:chExt cx="3759200" cy="340360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8080" y="4632960"/>
              <a:ext cx="538480" cy="59944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8239" y="5344160"/>
              <a:ext cx="538480" cy="58928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38800" y="2529840"/>
              <a:ext cx="538480" cy="599440"/>
            </a:xfrm>
            <a:prstGeom prst="rect">
              <a:avLst/>
            </a:prstGeom>
          </p:spPr>
        </p:pic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95178" y="2612579"/>
          <a:ext cx="764730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355"/>
                        </a:lnSpc>
                        <a:spcBef>
                          <a:spcPts val="465"/>
                        </a:spcBef>
                        <a:tabLst>
                          <a:tab pos="1706245" algn="l"/>
                        </a:tabLst>
                      </a:pPr>
                      <a:r>
                        <a:rPr sz="1850" b="1" spc="-10" dirty="0">
                          <a:latin typeface="Calibri"/>
                          <a:cs typeface="Calibri"/>
                        </a:rPr>
                        <a:t>Scatterplots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000" spc="-5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1667510">
                        <a:lnSpc>
                          <a:spcPts val="1780"/>
                        </a:lnSpc>
                        <a:tabLst>
                          <a:tab pos="2028189" algn="l"/>
                        </a:tabLst>
                      </a:pPr>
                      <a:r>
                        <a:rPr sz="3000" spc="-75" baseline="-15277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000" baseline="-15277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50" spc="-35" dirty="0">
                          <a:latin typeface="Calibri"/>
                          <a:cs typeface="Calibri"/>
                        </a:rPr>
                        <a:t>Comparer</a:t>
                      </a:r>
                      <a:r>
                        <a:rPr sz="18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catégories</a:t>
                      </a:r>
                      <a:endParaRPr sz="185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48960" y="3190240"/>
            <a:ext cx="538480" cy="589280"/>
          </a:xfrm>
          <a:prstGeom prst="rect">
            <a:avLst/>
          </a:prstGeom>
        </p:spPr>
      </p:pic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895178" y="3249123"/>
          <a:ext cx="870267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3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spcBef>
                          <a:spcPts val="459"/>
                        </a:spcBef>
                        <a:tabLst>
                          <a:tab pos="1712595" algn="l"/>
                        </a:tabLst>
                      </a:pPr>
                      <a:r>
                        <a:rPr sz="1850" b="1" dirty="0">
                          <a:latin typeface="Calibri"/>
                          <a:cs typeface="Calibri"/>
                        </a:rPr>
                        <a:t>Bar</a:t>
                      </a:r>
                      <a:r>
                        <a:rPr sz="185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10" dirty="0">
                          <a:latin typeface="Calibri"/>
                          <a:cs typeface="Calibri"/>
                        </a:rPr>
                        <a:t>charts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000" spc="-75" baseline="-555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3000" baseline="-5555">
                        <a:latin typeface="Calibri"/>
                        <a:cs typeface="Calibri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90064">
                        <a:lnSpc>
                          <a:spcPts val="1780"/>
                        </a:lnSpc>
                        <a:tabLst>
                          <a:tab pos="2145030" algn="l"/>
                        </a:tabLst>
                      </a:pPr>
                      <a:r>
                        <a:rPr sz="3000" spc="-75" baseline="-20833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000" baseline="-20833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Afficher</a:t>
                      </a:r>
                      <a:r>
                        <a:rPr sz="185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5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dispersion</a:t>
                      </a:r>
                      <a:r>
                        <a:rPr sz="1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3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5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8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relations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38800" y="3931920"/>
            <a:ext cx="538480" cy="59944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811051" y="3996631"/>
            <a:ext cx="5017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</a:tabLst>
            </a:pPr>
            <a:r>
              <a:rPr sz="2000" spc="-50" dirty="0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1850" spc="-35" dirty="0">
                <a:latin typeface="Calibri"/>
                <a:cs typeface="Calibri"/>
              </a:rPr>
              <a:t>Représenter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les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relations</a:t>
            </a:r>
            <a:r>
              <a:rPr sz="1850" spc="-80" dirty="0">
                <a:latin typeface="Calibri"/>
                <a:cs typeface="Calibri"/>
              </a:rPr>
              <a:t> </a:t>
            </a:r>
            <a:r>
              <a:rPr sz="1850" spc="-25" dirty="0">
                <a:latin typeface="Calibri"/>
                <a:cs typeface="Calibri"/>
              </a:rPr>
              <a:t>entre</a:t>
            </a:r>
            <a:r>
              <a:rPr sz="1850" spc="-114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plusieurs</a:t>
            </a:r>
            <a:r>
              <a:rPr sz="1850" spc="10" dirty="0">
                <a:latin typeface="Calibri"/>
                <a:cs typeface="Calibri"/>
              </a:rPr>
              <a:t> </a:t>
            </a:r>
            <a:r>
              <a:rPr sz="1850" spc="-10" dirty="0">
                <a:latin typeface="Calibri"/>
                <a:cs typeface="Calibri"/>
              </a:rPr>
              <a:t>variables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38800" y="4572000"/>
            <a:ext cx="538480" cy="589280"/>
          </a:xfrm>
          <a:prstGeom prst="rect">
            <a:avLst/>
          </a:prstGeom>
        </p:spPr>
      </p:pic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92374" y="4584604"/>
          <a:ext cx="9657079" cy="50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  <a:spcBef>
                          <a:spcPts val="1540"/>
                        </a:spcBef>
                        <a:tabLst>
                          <a:tab pos="1709420" algn="l"/>
                        </a:tabLst>
                      </a:pPr>
                      <a:r>
                        <a:rPr sz="1850" b="1" spc="-10" dirty="0">
                          <a:latin typeface="Calibri"/>
                          <a:cs typeface="Calibri"/>
                        </a:rPr>
                        <a:t>Histograms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3000" spc="-75" baseline="15277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3000" baseline="15277">
                        <a:latin typeface="Calibri"/>
                        <a:cs typeface="Calibri"/>
                      </a:endParaRPr>
                    </a:p>
                  </a:txBody>
                  <a:tcPr marL="0" marR="0" marT="195580" marB="0"/>
                </a:tc>
                <a:tc>
                  <a:txBody>
                    <a:bodyPr/>
                    <a:lstStyle/>
                    <a:p>
                      <a:pPr marL="1725930">
                        <a:lnSpc>
                          <a:spcPts val="1735"/>
                        </a:lnSpc>
                        <a:tabLst>
                          <a:tab pos="2084070" algn="l"/>
                        </a:tabLst>
                      </a:pPr>
                      <a:r>
                        <a:rPr sz="3000" spc="-75" baseline="-3055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000" baseline="-3055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50" spc="-30" dirty="0">
                          <a:latin typeface="Calibri"/>
                          <a:cs typeface="Calibri"/>
                        </a:rPr>
                        <a:t>Résumer</a:t>
                      </a:r>
                      <a:r>
                        <a:rPr sz="185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5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distribution</a:t>
                      </a:r>
                      <a:r>
                        <a:rPr sz="185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85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identifier</a:t>
                      </a:r>
                      <a:r>
                        <a:rPr sz="1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8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valeurs</a:t>
                      </a:r>
                      <a:endParaRPr sz="1850">
                        <a:latin typeface="Calibri"/>
                        <a:cs typeface="Calibri"/>
                      </a:endParaRPr>
                    </a:p>
                    <a:p>
                      <a:pPr marL="2084070">
                        <a:lnSpc>
                          <a:spcPts val="2165"/>
                        </a:lnSpc>
                      </a:pPr>
                      <a:r>
                        <a:rPr sz="1850" spc="-10" dirty="0">
                          <a:latin typeface="Calibri"/>
                          <a:cs typeface="Calibri"/>
                        </a:rPr>
                        <a:t>extrêmes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48960" y="5273040"/>
            <a:ext cx="538480" cy="599440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892374" y="5356216"/>
          <a:ext cx="86741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484"/>
                        </a:spcBef>
                        <a:tabLst>
                          <a:tab pos="1718310" algn="l"/>
                        </a:tabLst>
                      </a:pPr>
                      <a:r>
                        <a:rPr sz="1850" b="1" spc="-20" dirty="0">
                          <a:latin typeface="Calibri"/>
                          <a:cs typeface="Calibri"/>
                        </a:rPr>
                        <a:t>Bubble</a:t>
                      </a:r>
                      <a:r>
                        <a:rPr sz="185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b="1" spc="-20" dirty="0">
                          <a:latin typeface="Calibri"/>
                          <a:cs typeface="Calibri"/>
                        </a:rPr>
                        <a:t>chart</a:t>
                      </a:r>
                      <a:r>
                        <a:rPr sz="1850" b="1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2000" spc="-5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 marL="1670050">
                        <a:lnSpc>
                          <a:spcPts val="1780"/>
                        </a:lnSpc>
                        <a:tabLst>
                          <a:tab pos="2018664" algn="l"/>
                        </a:tabLst>
                      </a:pPr>
                      <a:r>
                        <a:rPr sz="3000" spc="-75" baseline="-15277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000" baseline="-15277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Montrer</a:t>
                      </a:r>
                      <a:r>
                        <a:rPr sz="1850" spc="-1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 distribution</a:t>
                      </a:r>
                      <a:r>
                        <a:rPr sz="1850" spc="-1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8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50" spc="-10" dirty="0">
                          <a:latin typeface="Calibri"/>
                          <a:cs typeface="Calibri"/>
                        </a:rPr>
                        <a:t>données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0"/>
                  </a:moveTo>
                  <a:lnTo>
                    <a:pt x="11115040" y="0"/>
                  </a:lnTo>
                  <a:lnTo>
                    <a:pt x="11115040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22" y="1247165"/>
                  </a:lnTo>
                  <a:lnTo>
                    <a:pt x="95770" y="1279004"/>
                  </a:lnTo>
                  <a:lnTo>
                    <a:pt x="133350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552" y="5160648"/>
            <a:ext cx="269240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119" y="345440"/>
            <a:ext cx="660399" cy="650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8" y="459137"/>
            <a:ext cx="101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Activité</a:t>
            </a:r>
            <a:r>
              <a:rPr sz="2000" spc="-4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69255" y="859749"/>
            <a:ext cx="9286240" cy="576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6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6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6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b="1" dirty="0">
                <a:latin typeface="Calibri"/>
                <a:cs typeface="Calibri"/>
              </a:rPr>
              <a:t>Consigne</a:t>
            </a:r>
            <a:r>
              <a:rPr sz="1450" b="1" spc="-7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:</a:t>
            </a:r>
            <a:r>
              <a:rPr sz="1450" b="1" spc="-6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Donnez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40" dirty="0">
                <a:latin typeface="Calibri"/>
                <a:cs typeface="Calibri"/>
              </a:rPr>
              <a:t>une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définition</a:t>
            </a:r>
            <a:r>
              <a:rPr sz="1450" spc="-10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concise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pour</a:t>
            </a:r>
            <a:r>
              <a:rPr sz="1450" spc="-90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chaque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type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de</a:t>
            </a:r>
            <a:r>
              <a:rPr sz="1450" spc="-6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graphique</a:t>
            </a:r>
            <a:r>
              <a:rPr sz="1450" spc="3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et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expliquez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30" dirty="0">
                <a:latin typeface="Calibri"/>
                <a:cs typeface="Calibri"/>
              </a:rPr>
              <a:t>brièvement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dans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quel</a:t>
            </a:r>
            <a:r>
              <a:rPr sz="1450" spc="2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cas</a:t>
            </a:r>
            <a:r>
              <a:rPr sz="1450" spc="-7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l'utiliser.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683895" indent="-142875">
              <a:lnSpc>
                <a:spcPct val="100000"/>
              </a:lnSpc>
              <a:buSzPct val="93103"/>
              <a:buAutoNum type="arabicPeriod"/>
              <a:tabLst>
                <a:tab pos="684530" algn="l"/>
              </a:tabLst>
            </a:pPr>
            <a:r>
              <a:rPr sz="1450" b="1" spc="-10" dirty="0">
                <a:latin typeface="Calibri"/>
                <a:cs typeface="Calibri"/>
              </a:rPr>
              <a:t>Scatter</a:t>
            </a:r>
            <a:r>
              <a:rPr sz="1450" b="1" spc="-7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Plot</a:t>
            </a:r>
            <a:r>
              <a:rPr sz="1450" b="1" spc="-65" dirty="0">
                <a:latin typeface="Calibri"/>
                <a:cs typeface="Calibri"/>
              </a:rPr>
              <a:t> </a:t>
            </a:r>
            <a:r>
              <a:rPr sz="1450" b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3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i="1" spc="-10" dirty="0">
                <a:latin typeface="Calibri"/>
                <a:cs typeface="Calibri"/>
              </a:rPr>
              <a:t>Définition</a:t>
            </a:r>
            <a:r>
              <a:rPr sz="1450" i="1" spc="-105" dirty="0">
                <a:latin typeface="Calibri"/>
                <a:cs typeface="Calibri"/>
              </a:rPr>
              <a:t> </a:t>
            </a:r>
            <a:r>
              <a:rPr sz="1450" i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683895" indent="-142875">
              <a:lnSpc>
                <a:spcPct val="100000"/>
              </a:lnSpc>
              <a:buSzPct val="93103"/>
              <a:buAutoNum type="arabicPeriod" startAt="2"/>
              <a:tabLst>
                <a:tab pos="684530" algn="l"/>
              </a:tabLst>
            </a:pPr>
            <a:r>
              <a:rPr sz="1450" b="1" dirty="0">
                <a:latin typeface="Calibri"/>
                <a:cs typeface="Calibri"/>
              </a:rPr>
              <a:t>Bar</a:t>
            </a:r>
            <a:r>
              <a:rPr sz="1450" b="1" spc="-3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Chart</a:t>
            </a:r>
            <a:r>
              <a:rPr sz="1450" b="1" spc="-100" dirty="0">
                <a:latin typeface="Calibri"/>
                <a:cs typeface="Calibri"/>
              </a:rPr>
              <a:t> </a:t>
            </a:r>
            <a:r>
              <a:rPr sz="1450" b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2"/>
            </a:pPr>
            <a:endParaRPr sz="13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i="1" spc="-10" dirty="0">
                <a:latin typeface="Calibri"/>
                <a:cs typeface="Calibri"/>
              </a:rPr>
              <a:t>Définition</a:t>
            </a:r>
            <a:r>
              <a:rPr sz="1450" i="1" spc="-105" dirty="0">
                <a:latin typeface="Calibri"/>
                <a:cs typeface="Calibri"/>
              </a:rPr>
              <a:t> </a:t>
            </a:r>
            <a:r>
              <a:rPr sz="1450" i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683895" indent="-142875">
              <a:lnSpc>
                <a:spcPct val="100000"/>
              </a:lnSpc>
              <a:buSzPct val="93103"/>
              <a:buAutoNum type="arabicPeriod" startAt="3"/>
              <a:tabLst>
                <a:tab pos="684530" algn="l"/>
              </a:tabLst>
            </a:pPr>
            <a:r>
              <a:rPr sz="1450" b="1" spc="-20" dirty="0">
                <a:latin typeface="Calibri"/>
                <a:cs typeface="Calibri"/>
              </a:rPr>
              <a:t>Histogram</a:t>
            </a:r>
            <a:r>
              <a:rPr sz="1450" b="1" spc="-15" dirty="0">
                <a:latin typeface="Calibri"/>
                <a:cs typeface="Calibri"/>
              </a:rPr>
              <a:t> </a:t>
            </a:r>
            <a:r>
              <a:rPr sz="1450" b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 startAt="3"/>
            </a:pPr>
            <a:endParaRPr sz="13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i="1" spc="-10" dirty="0">
                <a:latin typeface="Calibri"/>
                <a:cs typeface="Calibri"/>
              </a:rPr>
              <a:t>Définition</a:t>
            </a:r>
            <a:r>
              <a:rPr sz="1450" i="1" spc="-105" dirty="0">
                <a:latin typeface="Calibri"/>
                <a:cs typeface="Calibri"/>
              </a:rPr>
              <a:t> </a:t>
            </a:r>
            <a:r>
              <a:rPr sz="1450" i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683895" indent="-142875">
              <a:lnSpc>
                <a:spcPct val="100000"/>
              </a:lnSpc>
              <a:spcBef>
                <a:spcPts val="5"/>
              </a:spcBef>
              <a:buSzPct val="93103"/>
              <a:buAutoNum type="arabicPeriod" startAt="4"/>
              <a:tabLst>
                <a:tab pos="684530" algn="l"/>
              </a:tabLst>
            </a:pPr>
            <a:r>
              <a:rPr sz="1450" b="1" spc="-10" dirty="0">
                <a:latin typeface="Calibri"/>
                <a:cs typeface="Calibri"/>
              </a:rPr>
              <a:t>Box</a:t>
            </a:r>
            <a:r>
              <a:rPr sz="1450" b="1" spc="-85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Plot</a:t>
            </a:r>
            <a:r>
              <a:rPr sz="1450" b="1" spc="-80" dirty="0">
                <a:latin typeface="Calibri"/>
                <a:cs typeface="Calibri"/>
              </a:rPr>
              <a:t> </a:t>
            </a:r>
            <a:r>
              <a:rPr sz="1450" b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 startAt="4"/>
            </a:pPr>
            <a:endParaRPr sz="13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i="1" spc="-10" dirty="0">
                <a:latin typeface="Calibri"/>
                <a:cs typeface="Calibri"/>
              </a:rPr>
              <a:t>Définition</a:t>
            </a:r>
            <a:r>
              <a:rPr sz="1450" i="1" spc="-105" dirty="0">
                <a:latin typeface="Calibri"/>
                <a:cs typeface="Calibri"/>
              </a:rPr>
              <a:t> </a:t>
            </a:r>
            <a:r>
              <a:rPr sz="1450" i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683895" indent="-142875">
              <a:lnSpc>
                <a:spcPct val="100000"/>
              </a:lnSpc>
              <a:buSzPct val="93103"/>
              <a:buAutoNum type="arabicPeriod" startAt="5"/>
              <a:tabLst>
                <a:tab pos="684530" algn="l"/>
              </a:tabLst>
            </a:pPr>
            <a:r>
              <a:rPr sz="1450" b="1" spc="-10" dirty="0">
                <a:latin typeface="Calibri"/>
                <a:cs typeface="Calibri"/>
              </a:rPr>
              <a:t>Bubble</a:t>
            </a:r>
            <a:r>
              <a:rPr sz="1450" b="1" spc="-50" dirty="0">
                <a:latin typeface="Calibri"/>
                <a:cs typeface="Calibri"/>
              </a:rPr>
              <a:t> </a:t>
            </a:r>
            <a:r>
              <a:rPr sz="1450" b="1" spc="-10" dirty="0">
                <a:latin typeface="Calibri"/>
                <a:cs typeface="Calibri"/>
              </a:rPr>
              <a:t>Chart</a:t>
            </a:r>
            <a:r>
              <a:rPr sz="1450" b="1" spc="-65" dirty="0">
                <a:latin typeface="Calibri"/>
                <a:cs typeface="Calibri"/>
              </a:rPr>
              <a:t> </a:t>
            </a:r>
            <a:r>
              <a:rPr sz="1450" b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450" i="1" spc="-10" dirty="0">
                <a:latin typeface="Calibri"/>
                <a:cs typeface="Calibri"/>
              </a:rPr>
              <a:t>Définition</a:t>
            </a:r>
            <a:r>
              <a:rPr sz="1450" i="1" spc="-105" dirty="0">
                <a:latin typeface="Calibri"/>
                <a:cs typeface="Calibri"/>
              </a:rPr>
              <a:t> </a:t>
            </a:r>
            <a:r>
              <a:rPr sz="1450" i="1" spc="-50" dirty="0">
                <a:latin typeface="Calibri"/>
                <a:cs typeface="Calibri"/>
              </a:rPr>
              <a:t>: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0"/>
                  </a:moveTo>
                  <a:lnTo>
                    <a:pt x="11115040" y="0"/>
                  </a:lnTo>
                  <a:lnTo>
                    <a:pt x="11115040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22" y="1247165"/>
                  </a:lnTo>
                  <a:lnTo>
                    <a:pt x="95770" y="1279004"/>
                  </a:lnTo>
                  <a:lnTo>
                    <a:pt x="133350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552" y="5160648"/>
            <a:ext cx="269240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119" y="345440"/>
            <a:ext cx="660399" cy="650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8" y="459137"/>
            <a:ext cx="101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Activité</a:t>
            </a:r>
            <a:r>
              <a:rPr sz="2000" spc="-4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69255" y="859749"/>
            <a:ext cx="10522585" cy="231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d'utilisation</a:t>
            </a:r>
            <a:r>
              <a:rPr sz="1600" b="1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–</a:t>
            </a:r>
            <a:r>
              <a:rPr sz="16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600" b="1" spc="-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graphique</a:t>
            </a:r>
            <a:r>
              <a:rPr sz="1600" b="1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adapté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</a:pPr>
            <a:r>
              <a:rPr sz="1850" b="1" spc="-20" dirty="0">
                <a:latin typeface="Calibri"/>
                <a:cs typeface="Calibri"/>
              </a:rPr>
              <a:t>Consigne</a:t>
            </a:r>
            <a:r>
              <a:rPr sz="1850" b="1" spc="-7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:</a:t>
            </a:r>
            <a:r>
              <a:rPr sz="1850" b="1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Pour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chaque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situation</a:t>
            </a:r>
            <a:r>
              <a:rPr sz="1600" spc="-1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(objectif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données),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choisissez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graphique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plus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approprié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justifiez</a:t>
            </a:r>
            <a:r>
              <a:rPr sz="1600" b="1" spc="-5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votre</a:t>
            </a:r>
            <a:r>
              <a:rPr sz="1600" b="1" spc="1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choix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1060"/>
              </a:spcBef>
            </a:pPr>
            <a:r>
              <a:rPr sz="1850" b="1" spc="-35" dirty="0">
                <a:latin typeface="Calibri"/>
                <a:cs typeface="Calibri"/>
              </a:rPr>
              <a:t>1.Comparaison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des </a:t>
            </a:r>
            <a:r>
              <a:rPr sz="1850" b="1" spc="-10" dirty="0">
                <a:latin typeface="Calibri"/>
                <a:cs typeface="Calibri"/>
              </a:rPr>
              <a:t>ventes</a:t>
            </a:r>
            <a:r>
              <a:rPr sz="1850" b="1" spc="-175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mensuelles</a:t>
            </a:r>
            <a:r>
              <a:rPr sz="1850" b="1" spc="-17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plusieurs</a:t>
            </a:r>
            <a:r>
              <a:rPr sz="1850" b="1" spc="-175" dirty="0">
                <a:latin typeface="Calibri"/>
                <a:cs typeface="Calibri"/>
              </a:rPr>
              <a:t> </a:t>
            </a:r>
            <a:r>
              <a:rPr sz="1850" b="1" spc="-30" dirty="0">
                <a:latin typeface="Calibri"/>
                <a:cs typeface="Calibri"/>
              </a:rPr>
              <a:t>produits</a:t>
            </a:r>
            <a:r>
              <a:rPr sz="1850" b="1" spc="-8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dans</a:t>
            </a:r>
            <a:r>
              <a:rPr sz="1850" b="1" dirty="0">
                <a:latin typeface="Calibri"/>
                <a:cs typeface="Calibri"/>
              </a:rPr>
              <a:t> un</a:t>
            </a:r>
            <a:r>
              <a:rPr sz="1850" b="1" spc="-10" dirty="0">
                <a:latin typeface="Calibri"/>
                <a:cs typeface="Calibri"/>
              </a:rPr>
              <a:t> magasin</a:t>
            </a:r>
            <a:endParaRPr sz="185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980"/>
              </a:spcBef>
            </a:pPr>
            <a:r>
              <a:rPr sz="1850" i="1" spc="-10" dirty="0">
                <a:latin typeface="Calibri"/>
                <a:cs typeface="Calibri"/>
              </a:rPr>
              <a:t>Graphique</a:t>
            </a:r>
            <a:r>
              <a:rPr sz="1850" i="1" spc="-130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suggéré</a:t>
            </a:r>
            <a:r>
              <a:rPr sz="1850" i="1" spc="-3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737" y="3157412"/>
            <a:ext cx="6965315" cy="166116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1080"/>
              </a:spcBef>
              <a:buSzPct val="94594"/>
              <a:buAutoNum type="arabicPeriod" startAt="2"/>
              <a:tabLst>
                <a:tab pos="198120" algn="l"/>
              </a:tabLst>
            </a:pPr>
            <a:r>
              <a:rPr sz="1850" b="1" spc="-20" dirty="0">
                <a:latin typeface="Calibri"/>
                <a:cs typeface="Calibri"/>
              </a:rPr>
              <a:t>Analyse</a:t>
            </a:r>
            <a:r>
              <a:rPr sz="1850" b="1" spc="-15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6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la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répartition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des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âges</a:t>
            </a:r>
            <a:r>
              <a:rPr sz="1850" b="1" spc="-11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dans</a:t>
            </a:r>
            <a:r>
              <a:rPr sz="1850" b="1" spc="-3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une</a:t>
            </a:r>
            <a:r>
              <a:rPr sz="1850" b="1" spc="2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enquête</a:t>
            </a:r>
            <a:r>
              <a:rPr sz="1850" b="1" spc="-145" dirty="0">
                <a:latin typeface="Calibri"/>
                <a:cs typeface="Calibri"/>
              </a:rPr>
              <a:t> </a:t>
            </a:r>
            <a:r>
              <a:rPr sz="1850" b="1" spc="-30" dirty="0">
                <a:latin typeface="Calibri"/>
                <a:cs typeface="Calibri"/>
              </a:rPr>
              <a:t>auprès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de</a:t>
            </a:r>
            <a:r>
              <a:rPr sz="1850" b="1" spc="2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clients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50" i="1" spc="-10" dirty="0">
                <a:latin typeface="Calibri"/>
                <a:cs typeface="Calibri"/>
              </a:rPr>
              <a:t>Graphique</a:t>
            </a:r>
            <a:r>
              <a:rPr sz="1850" i="1" spc="-130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suggéré</a:t>
            </a:r>
            <a:r>
              <a:rPr sz="1850" i="1" spc="-3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1060"/>
              </a:spcBef>
              <a:buSzPct val="94594"/>
              <a:buAutoNum type="arabicPeriod" startAt="3"/>
              <a:tabLst>
                <a:tab pos="198120" algn="l"/>
              </a:tabLst>
            </a:pPr>
            <a:r>
              <a:rPr sz="1850" b="1" spc="-25" dirty="0">
                <a:latin typeface="Calibri"/>
                <a:cs typeface="Calibri"/>
              </a:rPr>
              <a:t>Étude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la</a:t>
            </a:r>
            <a:r>
              <a:rPr sz="1850" b="1" spc="-5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relation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entre</a:t>
            </a:r>
            <a:r>
              <a:rPr sz="1850" b="1" spc="-15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l'âge</a:t>
            </a:r>
            <a:r>
              <a:rPr sz="1850" b="1" spc="-65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et</a:t>
            </a:r>
            <a:r>
              <a:rPr sz="1850" b="1" spc="-10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le</a:t>
            </a:r>
            <a:r>
              <a:rPr sz="1850" b="1" spc="-15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revenu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d'un</a:t>
            </a:r>
            <a:r>
              <a:rPr sz="1850" b="1" spc="3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échantillon</a:t>
            </a:r>
            <a:r>
              <a:rPr sz="1850" b="1" spc="-21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d'individus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50" i="1" spc="-10" dirty="0">
                <a:latin typeface="Calibri"/>
                <a:cs typeface="Calibri"/>
              </a:rPr>
              <a:t>Graphique</a:t>
            </a:r>
            <a:r>
              <a:rPr sz="1850" i="1" spc="-130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suggéré</a:t>
            </a:r>
            <a:r>
              <a:rPr sz="1850" i="1" spc="-3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737" y="4803333"/>
            <a:ext cx="9894570" cy="1674817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97485" indent="-185420">
              <a:lnSpc>
                <a:spcPct val="100000"/>
              </a:lnSpc>
              <a:spcBef>
                <a:spcPts val="1080"/>
              </a:spcBef>
              <a:buSzPct val="94594"/>
              <a:buAutoNum type="arabicPeriod" startAt="4"/>
              <a:tabLst>
                <a:tab pos="198120" algn="l"/>
              </a:tabLst>
            </a:pPr>
            <a:r>
              <a:rPr sz="1850" b="1" spc="-20" dirty="0">
                <a:latin typeface="Calibri"/>
                <a:cs typeface="Calibri"/>
              </a:rPr>
              <a:t>Identification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des</a:t>
            </a:r>
            <a:r>
              <a:rPr sz="1850" b="1" spc="-9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valeurs</a:t>
            </a:r>
            <a:r>
              <a:rPr sz="1850" b="1" spc="-17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extrêmes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dans</a:t>
            </a:r>
            <a:r>
              <a:rPr sz="1850" b="1" dirty="0">
                <a:latin typeface="Calibri"/>
                <a:cs typeface="Calibri"/>
              </a:rPr>
              <a:t> les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scores</a:t>
            </a:r>
            <a:r>
              <a:rPr sz="1850" b="1" spc="-9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3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satisfaction</a:t>
            </a:r>
            <a:r>
              <a:rPr sz="1850" b="1" spc="-19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clients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50" i="1" spc="-10" dirty="0">
                <a:latin typeface="Calibri"/>
                <a:cs typeface="Calibri"/>
              </a:rPr>
              <a:t>Graphique</a:t>
            </a:r>
            <a:r>
              <a:rPr sz="1850" i="1" spc="-130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suggéré</a:t>
            </a:r>
            <a:r>
              <a:rPr sz="1850" i="1" spc="-3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  <a:p>
            <a:pPr marL="197485" indent="-185420">
              <a:lnSpc>
                <a:spcPct val="100000"/>
              </a:lnSpc>
              <a:spcBef>
                <a:spcPts val="1060"/>
              </a:spcBef>
              <a:buSzPct val="94594"/>
              <a:buAutoNum type="arabicPeriod" startAt="5"/>
              <a:tabLst>
                <a:tab pos="198120" algn="l"/>
              </a:tabLst>
            </a:pPr>
            <a:r>
              <a:rPr sz="1850" b="1" spc="-20" dirty="0">
                <a:latin typeface="Calibri"/>
                <a:cs typeface="Calibri"/>
              </a:rPr>
              <a:t>Analyse</a:t>
            </a:r>
            <a:r>
              <a:rPr sz="1850" b="1" spc="-13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de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la</a:t>
            </a:r>
            <a:r>
              <a:rPr sz="1850" b="1" spc="-25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relation</a:t>
            </a:r>
            <a:r>
              <a:rPr sz="1850" b="1" spc="-19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entre</a:t>
            </a:r>
            <a:r>
              <a:rPr sz="1850" b="1" spc="-13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trois</a:t>
            </a:r>
            <a:r>
              <a:rPr sz="1850" b="1" spc="-90" dirty="0">
                <a:latin typeface="Calibri"/>
                <a:cs typeface="Calibri"/>
              </a:rPr>
              <a:t> </a:t>
            </a:r>
            <a:r>
              <a:rPr sz="1850" b="1" spc="-10" dirty="0">
                <a:latin typeface="Calibri"/>
                <a:cs typeface="Calibri"/>
              </a:rPr>
              <a:t>variables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(ex.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lang="fr-FR" sz="1850" b="1" spc="-30" dirty="0">
                <a:latin typeface="Calibri"/>
                <a:cs typeface="Calibri"/>
              </a:rPr>
              <a:t>Ville</a:t>
            </a:r>
            <a:r>
              <a:rPr sz="1850" b="1" spc="-30" dirty="0">
                <a:latin typeface="Calibri"/>
                <a:cs typeface="Calibri"/>
              </a:rPr>
              <a:t>,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lang="fr-FR" sz="1850" b="1" spc="-20" dirty="0" err="1">
                <a:latin typeface="Calibri"/>
                <a:cs typeface="Calibri"/>
              </a:rPr>
              <a:t>SurfaceVille</a:t>
            </a:r>
            <a:r>
              <a:rPr sz="1850" b="1" spc="-20" dirty="0">
                <a:latin typeface="Calibri"/>
                <a:cs typeface="Calibri"/>
              </a:rPr>
              <a:t>,</a:t>
            </a:r>
            <a:r>
              <a:rPr sz="1850" b="1" spc="-75" dirty="0">
                <a:latin typeface="Calibri"/>
                <a:cs typeface="Calibri"/>
              </a:rPr>
              <a:t> </a:t>
            </a:r>
            <a:r>
              <a:rPr sz="1850" b="1" spc="-20" dirty="0">
                <a:latin typeface="Calibri"/>
                <a:cs typeface="Calibri"/>
              </a:rPr>
              <a:t>taux</a:t>
            </a:r>
            <a:r>
              <a:rPr sz="1850" b="1" spc="-40" dirty="0">
                <a:latin typeface="Calibri"/>
                <a:cs typeface="Calibri"/>
              </a:rPr>
              <a:t> </a:t>
            </a:r>
            <a:r>
              <a:rPr sz="1850" b="1" dirty="0">
                <a:latin typeface="Calibri"/>
                <a:cs typeface="Calibri"/>
              </a:rPr>
              <a:t>de</a:t>
            </a:r>
            <a:r>
              <a:rPr sz="1850" b="1" spc="45" dirty="0">
                <a:latin typeface="Calibri"/>
                <a:cs typeface="Calibri"/>
              </a:rPr>
              <a:t> </a:t>
            </a:r>
            <a:r>
              <a:rPr lang="fr-FR" sz="1850" b="1" spc="-10" dirty="0">
                <a:latin typeface="Calibri"/>
                <a:cs typeface="Calibri"/>
              </a:rPr>
              <a:t>ventes</a:t>
            </a:r>
            <a:r>
              <a:rPr sz="1850" b="1" spc="-10" dirty="0">
                <a:latin typeface="Calibri"/>
                <a:cs typeface="Calibri"/>
              </a:rPr>
              <a:t>)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sz="1850" b="1" spc="-40" dirty="0">
                <a:latin typeface="Calibri"/>
                <a:cs typeface="Calibri"/>
              </a:rPr>
              <a:t>pour</a:t>
            </a:r>
            <a:r>
              <a:rPr sz="1850" b="1" spc="-95" dirty="0">
                <a:latin typeface="Calibri"/>
                <a:cs typeface="Calibri"/>
              </a:rPr>
              <a:t> </a:t>
            </a:r>
            <a:r>
              <a:rPr sz="1850" b="1" spc="-20" dirty="0" err="1">
                <a:latin typeface="Calibri"/>
                <a:cs typeface="Calibri"/>
              </a:rPr>
              <a:t>plusieurs</a:t>
            </a:r>
            <a:r>
              <a:rPr sz="1850" b="1" spc="-180" dirty="0">
                <a:latin typeface="Calibri"/>
                <a:cs typeface="Calibri"/>
              </a:rPr>
              <a:t> </a:t>
            </a:r>
            <a:r>
              <a:rPr lang="fr-FR" sz="1850" b="1" spc="-20" dirty="0">
                <a:latin typeface="Calibri"/>
                <a:cs typeface="Calibri"/>
              </a:rPr>
              <a:t>villes</a:t>
            </a:r>
            <a:endParaRPr sz="1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50" i="1" spc="-10" dirty="0">
                <a:latin typeface="Calibri"/>
                <a:cs typeface="Calibri"/>
              </a:rPr>
              <a:t>Graphique</a:t>
            </a:r>
            <a:r>
              <a:rPr sz="1850" i="1" spc="-130" dirty="0">
                <a:latin typeface="Calibri"/>
                <a:cs typeface="Calibri"/>
              </a:rPr>
              <a:t> </a:t>
            </a:r>
            <a:r>
              <a:rPr sz="1850" i="1" spc="-10" dirty="0">
                <a:latin typeface="Calibri"/>
                <a:cs typeface="Calibri"/>
              </a:rPr>
              <a:t>suggéré</a:t>
            </a:r>
            <a:r>
              <a:rPr sz="1850" i="1" spc="-30" dirty="0">
                <a:latin typeface="Calibri"/>
                <a:cs typeface="Calibri"/>
              </a:rPr>
              <a:t> </a:t>
            </a:r>
            <a:r>
              <a:rPr sz="1850" i="1" spc="-50" dirty="0">
                <a:latin typeface="Calibri"/>
                <a:cs typeface="Calibri"/>
              </a:rPr>
              <a:t>:</a:t>
            </a:r>
            <a:endParaRPr sz="18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6799" y="3246120"/>
            <a:ext cx="2910839" cy="2153603"/>
          </a:xfrm>
          <a:prstGeom prst="rect">
            <a:avLst/>
          </a:prstGeom>
          <a:ln w="30480">
            <a:solidFill>
              <a:srgbClr val="00AF5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88900" marR="342265">
              <a:lnSpc>
                <a:spcPts val="4320"/>
              </a:lnSpc>
              <a:spcBef>
                <a:spcPts val="180"/>
              </a:spcBef>
            </a:pPr>
            <a:r>
              <a:rPr sz="1850" b="1" spc="-10" dirty="0">
                <a:latin typeface="Calibri"/>
                <a:cs typeface="Calibri"/>
              </a:rPr>
              <a:t>Eléments</a:t>
            </a:r>
            <a:r>
              <a:rPr sz="1850" b="1" spc="-175" dirty="0">
                <a:latin typeface="Calibri"/>
                <a:cs typeface="Calibri"/>
              </a:rPr>
              <a:t> </a:t>
            </a:r>
            <a:r>
              <a:rPr sz="1850" b="1" spc="-30" dirty="0">
                <a:latin typeface="Calibri"/>
                <a:cs typeface="Calibri"/>
              </a:rPr>
              <a:t>de</a:t>
            </a:r>
            <a:r>
              <a:rPr sz="1850" b="1" spc="-114" dirty="0">
                <a:latin typeface="Calibri"/>
                <a:cs typeface="Calibri"/>
              </a:rPr>
              <a:t> </a:t>
            </a:r>
            <a:r>
              <a:rPr sz="1850" b="1" spc="-25" dirty="0">
                <a:latin typeface="Calibri"/>
                <a:cs typeface="Calibri"/>
              </a:rPr>
              <a:t>réponse </a:t>
            </a:r>
            <a:r>
              <a:rPr sz="1850" b="1" dirty="0">
                <a:latin typeface="Calibri"/>
                <a:cs typeface="Calibri"/>
              </a:rPr>
              <a:t>:</a:t>
            </a:r>
            <a:r>
              <a:rPr sz="1850" b="1" spc="-15" dirty="0">
                <a:latin typeface="Calibri"/>
                <a:cs typeface="Calibri"/>
              </a:rPr>
              <a:t> </a:t>
            </a:r>
            <a:r>
              <a:rPr lang="fr-FR" sz="1850" spc="-20" dirty="0">
                <a:latin typeface="Calibri"/>
                <a:cs typeface="Calibri"/>
              </a:rPr>
              <a:t>Bubble</a:t>
            </a:r>
            <a:r>
              <a:rPr lang="fr-FR" sz="1850" spc="-114" dirty="0">
                <a:latin typeface="Calibri"/>
                <a:cs typeface="Calibri"/>
              </a:rPr>
              <a:t> </a:t>
            </a:r>
            <a:r>
              <a:rPr lang="fr-FR" sz="1850" spc="-10" dirty="0">
                <a:latin typeface="Calibri"/>
                <a:cs typeface="Calibri"/>
              </a:rPr>
              <a:t>Chart, </a:t>
            </a:r>
            <a:r>
              <a:rPr sz="1850" spc="-10" dirty="0">
                <a:latin typeface="Calibri"/>
                <a:cs typeface="Calibri"/>
              </a:rPr>
              <a:t>Scatter</a:t>
            </a:r>
            <a:r>
              <a:rPr sz="1850" spc="-160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Plot, </a:t>
            </a:r>
            <a:r>
              <a:rPr sz="1850" dirty="0">
                <a:latin typeface="Calibri"/>
                <a:cs typeface="Calibri"/>
              </a:rPr>
              <a:t>Bar</a:t>
            </a:r>
            <a:r>
              <a:rPr sz="1850" spc="-85" dirty="0">
                <a:latin typeface="Calibri"/>
                <a:cs typeface="Calibri"/>
              </a:rPr>
              <a:t> </a:t>
            </a:r>
            <a:r>
              <a:rPr sz="1850" spc="-20" dirty="0" err="1">
                <a:latin typeface="Calibri"/>
                <a:cs typeface="Calibri"/>
              </a:rPr>
              <a:t>Chart</a:t>
            </a:r>
            <a:r>
              <a:rPr sz="1850" spc="-10" dirty="0" err="1">
                <a:latin typeface="Calibri"/>
                <a:cs typeface="Calibri"/>
              </a:rPr>
              <a:t>,Box</a:t>
            </a:r>
            <a:r>
              <a:rPr sz="1850" spc="-165" dirty="0">
                <a:latin typeface="Calibri"/>
                <a:cs typeface="Calibri"/>
              </a:rPr>
              <a:t> </a:t>
            </a:r>
            <a:r>
              <a:rPr sz="1850" spc="-20" dirty="0">
                <a:latin typeface="Calibri"/>
                <a:cs typeface="Calibri"/>
              </a:rPr>
              <a:t>Plot</a:t>
            </a:r>
            <a:r>
              <a:rPr sz="1850" spc="-55" dirty="0">
                <a:latin typeface="Calibri"/>
                <a:cs typeface="Calibri"/>
              </a:rPr>
              <a:t> </a:t>
            </a:r>
            <a:r>
              <a:rPr sz="1850" spc="-50" dirty="0">
                <a:latin typeface="Calibri"/>
                <a:cs typeface="Calibri"/>
              </a:rPr>
              <a:t>, </a:t>
            </a:r>
            <a:r>
              <a:rPr sz="1850" spc="-10" dirty="0">
                <a:latin typeface="Calibri"/>
                <a:cs typeface="Calibri"/>
              </a:rPr>
              <a:t>Histogram.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375</Words>
  <Application>Microsoft Office PowerPoint</Application>
  <PresentationFormat>Grand écran</PresentationFormat>
  <Paragraphs>86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Activité 2</vt:lpstr>
      <vt:lpstr>Activité 2</vt:lpstr>
      <vt:lpstr>Activité 2</vt:lpstr>
      <vt:lpstr>Activité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IA101</cp:lastModifiedBy>
  <cp:revision>1</cp:revision>
  <dcterms:created xsi:type="dcterms:W3CDTF">2024-11-25T13:25:10Z</dcterms:created>
  <dcterms:modified xsi:type="dcterms:W3CDTF">2024-11-26T15:17:20Z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2024-11-25T00:00:00Z</vt:filetime>
  </property>
  <property fmtid="{D5CDD505-2E9C-101B-9397-08002B2CF9AE}" pid="5" name="Producer">
    <vt:lpwstr>Adobe PDF Library 20.6.74</vt:lpwstr>
  </property>
</Properties>
</file>